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99" r:id="rId4"/>
    <p:sldId id="300" r:id="rId5"/>
    <p:sldId id="313" r:id="rId6"/>
    <p:sldId id="314" r:id="rId7"/>
    <p:sldId id="315" r:id="rId8"/>
    <p:sldId id="316" r:id="rId9"/>
    <p:sldId id="309" r:id="rId10"/>
    <p:sldId id="304" r:id="rId11"/>
    <p:sldId id="311" r:id="rId12"/>
    <p:sldId id="305" r:id="rId13"/>
    <p:sldId id="306" r:id="rId14"/>
    <p:sldId id="307" r:id="rId15"/>
    <p:sldId id="308" r:id="rId16"/>
    <p:sldId id="31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70" autoAdjust="0"/>
    <p:restoredTop sz="94660"/>
  </p:normalViewPr>
  <p:slideViewPr>
    <p:cSldViewPr>
      <p:cViewPr varScale="1">
        <p:scale>
          <a:sx n="85" d="100"/>
          <a:sy n="85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017B-4A69-4AD6-BAAC-61F65E00C49F}" type="datetimeFigureOut">
              <a:rPr lang="en-ZA" smtClean="0"/>
              <a:t>2020/06/04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320C6-6864-4D03-A27F-C0B2F7614C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22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0138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5714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78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4893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86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4001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643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4895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4125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085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311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70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717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035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6/4/2020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6/4/2020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6/4/2020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6/4/2020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6/4/2020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6/4/2020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6/4/2020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6/4/2020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9253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6/4/2020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6/4/2020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6/4/2020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3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93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00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330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605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63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29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95B8-91C5-4771-8B7A-F2FFD30625C3}" type="datetimeFigureOut">
              <a:rPr lang="en-ZA" smtClean="0"/>
              <a:t>2020/06/04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438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6/4/2020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6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Sorting:</a:t>
            </a:r>
            <a:br>
              <a:rPr lang="en-US" dirty="0" smtClean="0"/>
            </a:br>
            <a:r>
              <a:rPr lang="en-US" dirty="0" smtClean="0"/>
              <a:t>Radix Sort &amp; Counting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0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656692"/>
            <a:ext cx="818405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868378" y="5085184"/>
            <a:ext cx="3751052" cy="6470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Instead of storing multiple queues, use three arrays</a:t>
            </a:r>
            <a:endParaRPr lang="en-ZA" sz="1600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68045" y="5074223"/>
            <a:ext cx="3751051" cy="6503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latin typeface="Consolas" panose="020B0609020204030204" pitchFamily="49" charset="0"/>
              </a:rPr>
              <a:t>queues[]</a:t>
            </a:r>
            <a:r>
              <a:rPr lang="en-ZA" sz="1600" dirty="0" smtClean="0"/>
              <a:t> stores “linked lists” of data indices for each queue</a:t>
            </a:r>
            <a:endParaRPr lang="en-ZA" sz="1600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68378" y="5857106"/>
            <a:ext cx="3751052" cy="8450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err="1" smtClean="0">
                <a:latin typeface="Consolas" panose="020B0609020204030204" pitchFamily="49" charset="0"/>
              </a:rPr>
              <a:t>queueHeads</a:t>
            </a:r>
            <a:r>
              <a:rPr lang="en-ZA" sz="1600" dirty="0" smtClean="0">
                <a:latin typeface="Consolas" panose="020B0609020204030204" pitchFamily="49" charset="0"/>
              </a:rPr>
              <a:t>[]</a:t>
            </a:r>
            <a:r>
              <a:rPr lang="en-ZA" sz="1600" dirty="0" smtClean="0"/>
              <a:t> stores indices of the first element of each queue, where </a:t>
            </a:r>
            <a:r>
              <a:rPr lang="en-ZA" sz="1600" dirty="0" err="1" smtClean="0"/>
              <a:t>dequeuing</a:t>
            </a:r>
            <a:r>
              <a:rPr lang="en-ZA" sz="1600" dirty="0" smtClean="0"/>
              <a:t> starts in </a:t>
            </a:r>
            <a:r>
              <a:rPr lang="en-ZA" sz="1600" dirty="0" smtClean="0">
                <a:latin typeface="Consolas" panose="020B0609020204030204" pitchFamily="49" charset="0"/>
              </a:rPr>
              <a:t>data</a:t>
            </a:r>
            <a:endParaRPr lang="en-ZA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68044" y="5857105"/>
            <a:ext cx="3751052" cy="84509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err="1" smtClean="0">
                <a:latin typeface="Consolas" panose="020B0609020204030204" pitchFamily="49" charset="0"/>
              </a:rPr>
              <a:t>queueTails</a:t>
            </a:r>
            <a:r>
              <a:rPr lang="en-ZA" sz="1600" dirty="0" smtClean="0">
                <a:latin typeface="Consolas" panose="020B0609020204030204" pitchFamily="49" charset="0"/>
              </a:rPr>
              <a:t>[]</a:t>
            </a:r>
            <a:r>
              <a:rPr lang="en-ZA" sz="1600" dirty="0" smtClean="0"/>
              <a:t> stores indices of the last element of each queue, where </a:t>
            </a:r>
            <a:r>
              <a:rPr lang="en-ZA" sz="1600" dirty="0" err="1" smtClean="0"/>
              <a:t>enqueuing</a:t>
            </a:r>
            <a:r>
              <a:rPr lang="en-ZA" sz="1600" dirty="0" smtClean="0"/>
              <a:t> takes place in </a:t>
            </a:r>
            <a:r>
              <a:rPr lang="en-ZA" sz="1600" dirty="0" smtClean="0">
                <a:latin typeface="Consolas" panose="020B0609020204030204" pitchFamily="49" charset="0"/>
              </a:rPr>
              <a:t>queues</a:t>
            </a:r>
            <a:r>
              <a:rPr lang="en-ZA" sz="1600" dirty="0" smtClean="0"/>
              <a:t> </a:t>
            </a:r>
            <a:endParaRPr lang="en-ZA" sz="1600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96364" y="2087887"/>
            <a:ext cx="468050" cy="684495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Oval 23"/>
          <p:cNvSpPr/>
          <p:nvPr/>
        </p:nvSpPr>
        <p:spPr>
          <a:xfrm>
            <a:off x="1527767" y="3905624"/>
            <a:ext cx="308557" cy="675504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Oval 24"/>
          <p:cNvSpPr/>
          <p:nvPr/>
        </p:nvSpPr>
        <p:spPr>
          <a:xfrm>
            <a:off x="2196364" y="2888548"/>
            <a:ext cx="468050" cy="675504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Oval 25"/>
          <p:cNvSpPr/>
          <p:nvPr/>
        </p:nvSpPr>
        <p:spPr>
          <a:xfrm>
            <a:off x="5678636" y="3905624"/>
            <a:ext cx="308557" cy="675504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Oval 26"/>
          <p:cNvSpPr/>
          <p:nvPr/>
        </p:nvSpPr>
        <p:spPr>
          <a:xfrm>
            <a:off x="2727459" y="2087887"/>
            <a:ext cx="468051" cy="684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Oval 27"/>
          <p:cNvSpPr/>
          <p:nvPr/>
        </p:nvSpPr>
        <p:spPr>
          <a:xfrm>
            <a:off x="2805981" y="3905625"/>
            <a:ext cx="308557" cy="6755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Oval 28"/>
          <p:cNvSpPr/>
          <p:nvPr/>
        </p:nvSpPr>
        <p:spPr>
          <a:xfrm>
            <a:off x="3753644" y="2087886"/>
            <a:ext cx="468051" cy="690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Oval 29"/>
          <p:cNvSpPr/>
          <p:nvPr/>
        </p:nvSpPr>
        <p:spPr>
          <a:xfrm>
            <a:off x="2709530" y="2888547"/>
            <a:ext cx="468050" cy="675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Oval 30"/>
          <p:cNvSpPr/>
          <p:nvPr/>
        </p:nvSpPr>
        <p:spPr>
          <a:xfrm>
            <a:off x="3753645" y="2888548"/>
            <a:ext cx="468050" cy="675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Oval 31"/>
          <p:cNvSpPr/>
          <p:nvPr/>
        </p:nvSpPr>
        <p:spPr>
          <a:xfrm>
            <a:off x="6964371" y="3905624"/>
            <a:ext cx="308557" cy="675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ounded Rectangle 18"/>
          <p:cNvSpPr/>
          <p:nvPr/>
        </p:nvSpPr>
        <p:spPr>
          <a:xfrm>
            <a:off x="538924" y="908720"/>
            <a:ext cx="1332776" cy="14087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050" dirty="0"/>
              <a:t>C</a:t>
            </a:r>
            <a:r>
              <a:rPr lang="en-ZA" sz="1050" dirty="0" smtClean="0"/>
              <a:t>an’t </a:t>
            </a:r>
            <a:r>
              <a:rPr lang="en-ZA" sz="1050" dirty="0" err="1" smtClean="0"/>
              <a:t>dequeue</a:t>
            </a:r>
            <a:r>
              <a:rPr lang="en-ZA" sz="1050" dirty="0" smtClean="0"/>
              <a:t> into </a:t>
            </a:r>
            <a:r>
              <a:rPr lang="en-ZA" sz="1050" dirty="0" smtClean="0">
                <a:latin typeface="Consolas" panose="020B0609020204030204" pitchFamily="49" charset="0"/>
              </a:rPr>
              <a:t>data</a:t>
            </a:r>
            <a:r>
              <a:rPr lang="en-ZA" sz="1050" dirty="0" smtClean="0"/>
              <a:t> (it stores queues), so </a:t>
            </a:r>
            <a:r>
              <a:rPr lang="en-ZA" sz="1050" dirty="0" err="1" smtClean="0"/>
              <a:t>dequeue</a:t>
            </a:r>
            <a:r>
              <a:rPr lang="en-ZA" sz="1050" dirty="0" smtClean="0"/>
              <a:t> into this array, &amp; point </a:t>
            </a:r>
            <a:r>
              <a:rPr lang="en-ZA" sz="1050" dirty="0" smtClean="0">
                <a:latin typeface="Consolas" panose="020B0609020204030204" pitchFamily="49" charset="0"/>
              </a:rPr>
              <a:t>data</a:t>
            </a:r>
            <a:r>
              <a:rPr lang="en-ZA" sz="1050" dirty="0" smtClean="0"/>
              <a:t> here after </a:t>
            </a:r>
            <a:r>
              <a:rPr lang="en-ZA" sz="1050" dirty="0" err="1" smtClean="0"/>
              <a:t>dequeuing</a:t>
            </a:r>
            <a:endParaRPr lang="en-ZA" sz="105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71700" y="1664804"/>
            <a:ext cx="324664" cy="25202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Radix Sort: Reducing Time Complexity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214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19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955590"/>
            <a:ext cx="7886700" cy="5123934"/>
          </a:xfrm>
        </p:spPr>
        <p:txBody>
          <a:bodyPr>
            <a:normAutofit/>
          </a:bodyPr>
          <a:lstStyle/>
          <a:p>
            <a:r>
              <a:rPr lang="en-ZA" dirty="0" smtClean="0"/>
              <a:t>Array indices are always sorted (</a:t>
            </a:r>
            <a:r>
              <a:rPr lang="en-ZA" dirty="0" smtClean="0">
                <a:latin typeface="Consolas" panose="020B0609020204030204" pitchFamily="49" charset="0"/>
              </a:rPr>
              <a:t>0</a:t>
            </a:r>
            <a:r>
              <a:rPr lang="en-ZA" dirty="0" smtClean="0"/>
              <a:t> up to </a:t>
            </a:r>
            <a:r>
              <a:rPr lang="en-ZA" dirty="0" smtClean="0">
                <a:latin typeface="Consolas" panose="020B0609020204030204" pitchFamily="49" charset="0"/>
              </a:rPr>
              <a:t>size-1</a:t>
            </a:r>
            <a:r>
              <a:rPr lang="en-ZA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treat each element as an </a:t>
            </a:r>
            <a:r>
              <a:rPr lang="en-US" dirty="0" smtClean="0">
                <a:solidFill>
                  <a:srgbClr val="FF0000"/>
                </a:solidFill>
              </a:rPr>
              <a:t>index</a:t>
            </a:r>
            <a:r>
              <a:rPr lang="en-US" dirty="0" smtClean="0"/>
              <a:t>?</a:t>
            </a:r>
          </a:p>
          <a:p>
            <a:r>
              <a:rPr lang="en-US" dirty="0" smtClean="0"/>
              <a:t>Create array </a:t>
            </a:r>
            <a:r>
              <a:rPr lang="en-US" dirty="0" err="1" smtClean="0">
                <a:latin typeface="Consolas" panose="020B0609020204030204" pitchFamily="49" charset="0"/>
              </a:rPr>
              <a:t>tmp</a:t>
            </a:r>
            <a:r>
              <a:rPr lang="en-US" dirty="0" smtClean="0">
                <a:latin typeface="+mj-lt"/>
              </a:rPr>
              <a:t> where last index is the largest data value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Populate </a:t>
            </a:r>
            <a:r>
              <a:rPr lang="en-US" dirty="0" err="1" smtClean="0">
                <a:latin typeface="Consolas" panose="020B0609020204030204" pitchFamily="49" charset="0"/>
              </a:rPr>
              <a:t>tmp</a:t>
            </a:r>
            <a:r>
              <a:rPr lang="en-US" dirty="0" smtClean="0"/>
              <a:t> array: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[array[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]] = array[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Z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Counting Sort</a:t>
            </a:r>
            <a:endParaRPr lang="en-Z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18742"/>
              </p:ext>
            </p:extLst>
          </p:nvPr>
        </p:nvGraphicFramePr>
        <p:xfrm>
          <a:off x="2298362" y="1899342"/>
          <a:ext cx="4736752" cy="49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6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7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2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5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1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0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3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 smtClean="0"/>
                        <a:t>4</a:t>
                      </a:r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86031"/>
              </p:ext>
            </p:extLst>
          </p:nvPr>
        </p:nvGraphicFramePr>
        <p:xfrm>
          <a:off x="2298356" y="2410088"/>
          <a:ext cx="47285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065"/>
                <a:gridCol w="591065"/>
                <a:gridCol w="591065"/>
                <a:gridCol w="591065"/>
                <a:gridCol w="591065"/>
                <a:gridCol w="591065"/>
                <a:gridCol w="591065"/>
                <a:gridCol w="591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0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1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2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3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4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5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6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7</a:t>
                      </a:r>
                      <a:endParaRPr lang="en-ZA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34034"/>
              </p:ext>
            </p:extLst>
          </p:nvPr>
        </p:nvGraphicFramePr>
        <p:xfrm>
          <a:off x="2261292" y="3807554"/>
          <a:ext cx="4736752" cy="49770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21818"/>
              </p:ext>
            </p:extLst>
          </p:nvPr>
        </p:nvGraphicFramePr>
        <p:xfrm>
          <a:off x="2261286" y="4318300"/>
          <a:ext cx="47285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065"/>
                <a:gridCol w="591065"/>
                <a:gridCol w="591065"/>
                <a:gridCol w="591065"/>
                <a:gridCol w="591065"/>
                <a:gridCol w="591065"/>
                <a:gridCol w="591065"/>
                <a:gridCol w="591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0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1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2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3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4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5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6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7</a:t>
                      </a:r>
                      <a:endParaRPr lang="en-ZA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19920"/>
              </p:ext>
            </p:extLst>
          </p:nvPr>
        </p:nvGraphicFramePr>
        <p:xfrm>
          <a:off x="2248935" y="5427734"/>
          <a:ext cx="4736752" cy="49770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  <a:gridCol w="592094"/>
              </a:tblGrid>
              <a:tr h="497702"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73791"/>
              </p:ext>
            </p:extLst>
          </p:nvPr>
        </p:nvGraphicFramePr>
        <p:xfrm>
          <a:off x="2248929" y="5938480"/>
          <a:ext cx="47285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065"/>
                <a:gridCol w="591065"/>
                <a:gridCol w="591065"/>
                <a:gridCol w="591065"/>
                <a:gridCol w="591065"/>
                <a:gridCol w="591065"/>
                <a:gridCol w="591065"/>
                <a:gridCol w="591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0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1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2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3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4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5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6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7</a:t>
                      </a:r>
                      <a:endParaRPr lang="en-ZA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5873577" y="5505307"/>
            <a:ext cx="436607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b="1" dirty="0" smtClean="0"/>
              <a:t>6</a:t>
            </a:r>
            <a:endParaRPr lang="en-ZA" sz="2400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70821" y="5505307"/>
            <a:ext cx="436607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b="1" dirty="0" smtClean="0"/>
              <a:t>7</a:t>
            </a:r>
            <a:endParaRPr lang="en-ZA" sz="2400" b="1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17556" y="5505307"/>
            <a:ext cx="436607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b="1" dirty="0" smtClean="0"/>
              <a:t>2</a:t>
            </a:r>
            <a:endParaRPr lang="en-ZA" sz="2400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276333" y="5505307"/>
            <a:ext cx="436607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b="1" dirty="0" smtClean="0"/>
              <a:t>5</a:t>
            </a:r>
            <a:endParaRPr lang="en-ZA" sz="2400" b="1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20312" y="5505307"/>
            <a:ext cx="436607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b="1" dirty="0" smtClean="0"/>
              <a:t>1</a:t>
            </a:r>
            <a:endParaRPr lang="en-ZA" sz="2400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23068" y="5505306"/>
            <a:ext cx="436607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b="1" dirty="0" smtClean="0"/>
              <a:t>0</a:t>
            </a:r>
            <a:endParaRPr lang="en-ZA" sz="2400" b="1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98322" y="5505304"/>
            <a:ext cx="436607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b="1" dirty="0" smtClean="0"/>
              <a:t>3</a:t>
            </a:r>
            <a:endParaRPr lang="en-ZA" sz="2400" b="1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687327" y="5505303"/>
            <a:ext cx="436607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b="1" dirty="0" smtClean="0"/>
              <a:t>4</a:t>
            </a:r>
            <a:endParaRPr lang="en-ZA" sz="2400" b="1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47868" y="3648751"/>
            <a:ext cx="1852624" cy="12892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What if there are duplicate values?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47868" y="5088911"/>
            <a:ext cx="1852624" cy="14004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What if there are gaps between numbers?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1" name="Line 275"/>
          <p:cNvSpPr>
            <a:spLocks noChangeShapeType="1"/>
          </p:cNvSpPr>
          <p:nvPr/>
        </p:nvSpPr>
        <p:spPr bwMode="auto">
          <a:xfrm>
            <a:off x="2591780" y="1448780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2" name="Line 275"/>
          <p:cNvSpPr>
            <a:spLocks noChangeShapeType="1"/>
          </p:cNvSpPr>
          <p:nvPr/>
        </p:nvSpPr>
        <p:spPr bwMode="auto">
          <a:xfrm>
            <a:off x="3167844" y="1448780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3" name="Line 275"/>
          <p:cNvSpPr>
            <a:spLocks noChangeShapeType="1"/>
          </p:cNvSpPr>
          <p:nvPr/>
        </p:nvSpPr>
        <p:spPr bwMode="auto">
          <a:xfrm>
            <a:off x="3779912" y="1448780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4" name="Line 275"/>
          <p:cNvSpPr>
            <a:spLocks noChangeShapeType="1"/>
          </p:cNvSpPr>
          <p:nvPr/>
        </p:nvSpPr>
        <p:spPr bwMode="auto">
          <a:xfrm>
            <a:off x="4355976" y="1448780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5" name="Line 275"/>
          <p:cNvSpPr>
            <a:spLocks noChangeShapeType="1"/>
          </p:cNvSpPr>
          <p:nvPr/>
        </p:nvSpPr>
        <p:spPr bwMode="auto">
          <a:xfrm>
            <a:off x="4968044" y="1448780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6" name="Line 275"/>
          <p:cNvSpPr>
            <a:spLocks noChangeShapeType="1"/>
          </p:cNvSpPr>
          <p:nvPr/>
        </p:nvSpPr>
        <p:spPr bwMode="auto">
          <a:xfrm>
            <a:off x="5544108" y="1448780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7" name="Line 275"/>
          <p:cNvSpPr>
            <a:spLocks noChangeShapeType="1"/>
          </p:cNvSpPr>
          <p:nvPr/>
        </p:nvSpPr>
        <p:spPr bwMode="auto">
          <a:xfrm>
            <a:off x="6156176" y="1448780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8" name="Line 275"/>
          <p:cNvSpPr>
            <a:spLocks noChangeShapeType="1"/>
          </p:cNvSpPr>
          <p:nvPr/>
        </p:nvSpPr>
        <p:spPr bwMode="auto">
          <a:xfrm>
            <a:off x="6732240" y="1448780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277"/>
          <p:cNvSpPr txBox="1">
            <a:spLocks noChangeArrowheads="1"/>
          </p:cNvSpPr>
          <p:nvPr/>
        </p:nvSpPr>
        <p:spPr bwMode="auto">
          <a:xfrm>
            <a:off x="5442628" y="4468126"/>
            <a:ext cx="306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0</a:t>
            </a:r>
          </a:p>
        </p:txBody>
      </p:sp>
      <p:sp>
        <p:nvSpPr>
          <p:cNvPr id="50" name="Text Box 288"/>
          <p:cNvSpPr txBox="1">
            <a:spLocks noChangeArrowheads="1"/>
          </p:cNvSpPr>
          <p:nvPr/>
        </p:nvSpPr>
        <p:spPr bwMode="auto">
          <a:xfrm>
            <a:off x="5781400" y="4468126"/>
            <a:ext cx="30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sp>
        <p:nvSpPr>
          <p:cNvPr id="36" name="Text Box 214"/>
          <p:cNvSpPr txBox="1">
            <a:spLocks noChangeArrowheads="1"/>
          </p:cNvSpPr>
          <p:nvPr/>
        </p:nvSpPr>
        <p:spPr bwMode="auto">
          <a:xfrm>
            <a:off x="6123665" y="4468126"/>
            <a:ext cx="30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2</a:t>
            </a:r>
          </a:p>
        </p:txBody>
      </p:sp>
      <p:sp>
        <p:nvSpPr>
          <p:cNvPr id="44" name="Text Box 279"/>
          <p:cNvSpPr txBox="1">
            <a:spLocks noChangeArrowheads="1"/>
          </p:cNvSpPr>
          <p:nvPr/>
        </p:nvSpPr>
        <p:spPr bwMode="auto">
          <a:xfrm>
            <a:off x="6123665" y="4468126"/>
            <a:ext cx="30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0</a:t>
            </a:r>
          </a:p>
        </p:txBody>
      </p:sp>
      <p:sp>
        <p:nvSpPr>
          <p:cNvPr id="45" name="Text Box 280"/>
          <p:cNvSpPr txBox="1">
            <a:spLocks noChangeArrowheads="1"/>
          </p:cNvSpPr>
          <p:nvPr/>
        </p:nvSpPr>
        <p:spPr bwMode="auto">
          <a:xfrm>
            <a:off x="6464025" y="4468126"/>
            <a:ext cx="30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0</a:t>
            </a:r>
          </a:p>
        </p:txBody>
      </p:sp>
      <p:sp>
        <p:nvSpPr>
          <p:cNvPr id="90" name="Text Box 447"/>
          <p:cNvSpPr txBox="1">
            <a:spLocks noChangeArrowheads="1"/>
          </p:cNvSpPr>
          <p:nvPr/>
        </p:nvSpPr>
        <p:spPr bwMode="auto">
          <a:xfrm>
            <a:off x="7835308" y="5834595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7</a:t>
            </a:r>
          </a:p>
        </p:txBody>
      </p:sp>
      <p:sp>
        <p:nvSpPr>
          <p:cNvPr id="88" name="Text Box 445"/>
          <p:cNvSpPr txBox="1">
            <a:spLocks noChangeArrowheads="1"/>
          </p:cNvSpPr>
          <p:nvPr/>
        </p:nvSpPr>
        <p:spPr bwMode="auto">
          <a:xfrm>
            <a:off x="7494948" y="5834595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7</a:t>
            </a:r>
          </a:p>
        </p:txBody>
      </p:sp>
      <p:sp>
        <p:nvSpPr>
          <p:cNvPr id="82" name="Text Box 439"/>
          <p:cNvSpPr txBox="1">
            <a:spLocks noChangeArrowheads="1"/>
          </p:cNvSpPr>
          <p:nvPr/>
        </p:nvSpPr>
        <p:spPr bwMode="auto">
          <a:xfrm>
            <a:off x="7152683" y="5834595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5</a:t>
            </a:r>
          </a:p>
        </p:txBody>
      </p:sp>
      <p:sp>
        <p:nvSpPr>
          <p:cNvPr id="76" name="Text Box 433"/>
          <p:cNvSpPr txBox="1">
            <a:spLocks noChangeArrowheads="1"/>
          </p:cNvSpPr>
          <p:nvPr/>
        </p:nvSpPr>
        <p:spPr bwMode="auto">
          <a:xfrm>
            <a:off x="6812005" y="5834595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0</a:t>
            </a:r>
          </a:p>
        </p:txBody>
      </p:sp>
      <p:sp>
        <p:nvSpPr>
          <p:cNvPr id="74" name="Text Box 431"/>
          <p:cNvSpPr txBox="1">
            <a:spLocks noChangeArrowheads="1"/>
          </p:cNvSpPr>
          <p:nvPr/>
        </p:nvSpPr>
        <p:spPr bwMode="auto">
          <a:xfrm>
            <a:off x="5790421" y="5834595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sp>
        <p:nvSpPr>
          <p:cNvPr id="85" name="Text Box 442"/>
          <p:cNvSpPr txBox="1">
            <a:spLocks noChangeArrowheads="1"/>
          </p:cNvSpPr>
          <p:nvPr/>
        </p:nvSpPr>
        <p:spPr bwMode="auto">
          <a:xfrm>
            <a:off x="6132105" y="5834595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2</a:t>
            </a:r>
          </a:p>
        </p:txBody>
      </p:sp>
      <p:sp>
        <p:nvSpPr>
          <p:cNvPr id="73" name="Text Box 430"/>
          <p:cNvSpPr txBox="1">
            <a:spLocks noChangeArrowheads="1"/>
          </p:cNvSpPr>
          <p:nvPr/>
        </p:nvSpPr>
        <p:spPr bwMode="auto">
          <a:xfrm>
            <a:off x="6471381" y="5834595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graphicFrame>
        <p:nvGraphicFramePr>
          <p:cNvPr id="64" name="Group 3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29214"/>
              </p:ext>
            </p:extLst>
          </p:nvPr>
        </p:nvGraphicFramePr>
        <p:xfrm>
          <a:off x="5091155" y="5466663"/>
          <a:ext cx="3409950" cy="731838"/>
        </p:xfrm>
        <a:graphic>
          <a:graphicData uri="http://schemas.openxmlformats.org/drawingml/2006/table">
            <a:tbl>
              <a:tblPr/>
              <a:tblGrid>
                <a:gridCol w="341313"/>
                <a:gridCol w="341312"/>
                <a:gridCol w="341313"/>
                <a:gridCol w="339725"/>
                <a:gridCol w="339725"/>
                <a:gridCol w="341312"/>
                <a:gridCol w="341313"/>
                <a:gridCol w="341312"/>
                <a:gridCol w="341313"/>
                <a:gridCol w="341312"/>
              </a:tblGrid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Text Box 425"/>
          <p:cNvSpPr txBox="1">
            <a:spLocks noChangeArrowheads="1"/>
          </p:cNvSpPr>
          <p:nvPr/>
        </p:nvSpPr>
        <p:spPr bwMode="auto">
          <a:xfrm>
            <a:off x="6132105" y="5834595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78" name="Text Box 435"/>
          <p:cNvSpPr txBox="1">
            <a:spLocks noChangeArrowheads="1"/>
          </p:cNvSpPr>
          <p:nvPr/>
        </p:nvSpPr>
        <p:spPr bwMode="auto">
          <a:xfrm>
            <a:off x="5790421" y="5834595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2</a:t>
            </a:r>
          </a:p>
        </p:txBody>
      </p:sp>
      <p:sp>
        <p:nvSpPr>
          <p:cNvPr id="31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658940" y="869928"/>
            <a:ext cx="7886700" cy="25853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occurrences of 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each number </a:t>
            </a: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store occurrences 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indexed with numbers </a:t>
            </a: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 </a:t>
            </a:r>
            <a:r>
              <a:rPr lang="en-US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 to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count.length-1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count[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the number of elements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&lt;=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ransfer numbers from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8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n-1</a:t>
            </a:r>
            <a:r>
              <a:rPr lang="en-US" sz="18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down to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count[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decrement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count[data[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transfer numbers from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2" name="Group 1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305405"/>
              </p:ext>
            </p:extLst>
          </p:nvPr>
        </p:nvGraphicFramePr>
        <p:xfrm>
          <a:off x="1319255" y="4096651"/>
          <a:ext cx="2727325" cy="731838"/>
        </p:xfrm>
        <a:graphic>
          <a:graphicData uri="http://schemas.openxmlformats.org/drawingml/2006/table">
            <a:tbl>
              <a:tblPr/>
              <a:tblGrid>
                <a:gridCol w="341313"/>
                <a:gridCol w="341312"/>
                <a:gridCol w="341313"/>
                <a:gridCol w="339725"/>
                <a:gridCol w="339725"/>
                <a:gridCol w="341312"/>
                <a:gridCol w="341313"/>
                <a:gridCol w="341312"/>
              </a:tblGrid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85777"/>
              </p:ext>
            </p:extLst>
          </p:nvPr>
        </p:nvGraphicFramePr>
        <p:xfrm>
          <a:off x="5083218" y="4103001"/>
          <a:ext cx="3409950" cy="731838"/>
        </p:xfrm>
        <a:graphic>
          <a:graphicData uri="http://schemas.openxmlformats.org/drawingml/2006/table">
            <a:tbl>
              <a:tblPr/>
              <a:tblGrid>
                <a:gridCol w="341312"/>
                <a:gridCol w="341313"/>
                <a:gridCol w="341312"/>
                <a:gridCol w="339725"/>
                <a:gridCol w="339725"/>
                <a:gridCol w="341313"/>
                <a:gridCol w="341312"/>
                <a:gridCol w="341313"/>
                <a:gridCol w="341312"/>
                <a:gridCol w="341313"/>
              </a:tblGrid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 Box 212"/>
          <p:cNvSpPr txBox="1">
            <a:spLocks noChangeArrowheads="1"/>
          </p:cNvSpPr>
          <p:nvPr/>
        </p:nvSpPr>
        <p:spPr bwMode="auto">
          <a:xfrm>
            <a:off x="5442628" y="4468126"/>
            <a:ext cx="306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sp>
        <p:nvSpPr>
          <p:cNvPr id="35" name="Text Box 213"/>
          <p:cNvSpPr txBox="1">
            <a:spLocks noChangeArrowheads="1"/>
          </p:cNvSpPr>
          <p:nvPr/>
        </p:nvSpPr>
        <p:spPr bwMode="auto">
          <a:xfrm>
            <a:off x="6123665" y="4468126"/>
            <a:ext cx="30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sp>
        <p:nvSpPr>
          <p:cNvPr id="37" name="Text Box 215"/>
          <p:cNvSpPr txBox="1">
            <a:spLocks noChangeArrowheads="1"/>
          </p:cNvSpPr>
          <p:nvPr/>
        </p:nvSpPr>
        <p:spPr bwMode="auto">
          <a:xfrm>
            <a:off x="6464025" y="4468126"/>
            <a:ext cx="30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sp>
        <p:nvSpPr>
          <p:cNvPr id="38" name="Text Box 218"/>
          <p:cNvSpPr txBox="1">
            <a:spLocks noChangeArrowheads="1"/>
          </p:cNvSpPr>
          <p:nvPr/>
        </p:nvSpPr>
        <p:spPr bwMode="auto">
          <a:xfrm>
            <a:off x="7502568" y="4468126"/>
            <a:ext cx="306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charset="0"/>
              </a:rPr>
              <a:t>2</a:t>
            </a:r>
          </a:p>
        </p:txBody>
      </p:sp>
      <p:sp>
        <p:nvSpPr>
          <p:cNvPr id="39" name="Text Box 220"/>
          <p:cNvSpPr txBox="1">
            <a:spLocks noChangeArrowheads="1"/>
          </p:cNvSpPr>
          <p:nvPr/>
        </p:nvSpPr>
        <p:spPr bwMode="auto">
          <a:xfrm>
            <a:off x="8155030" y="4468126"/>
            <a:ext cx="30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sp>
        <p:nvSpPr>
          <p:cNvPr id="40" name="Line 275"/>
          <p:cNvSpPr>
            <a:spLocks noChangeShapeType="1"/>
          </p:cNvSpPr>
          <p:nvPr/>
        </p:nvSpPr>
        <p:spPr bwMode="auto">
          <a:xfrm>
            <a:off x="1473243" y="4931676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41" name="Line 276"/>
          <p:cNvSpPr>
            <a:spLocks noChangeShapeType="1"/>
          </p:cNvSpPr>
          <p:nvPr/>
        </p:nvSpPr>
        <p:spPr bwMode="auto">
          <a:xfrm>
            <a:off x="7656555" y="4931676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43" name="Text Box 278"/>
          <p:cNvSpPr txBox="1">
            <a:spLocks noChangeArrowheads="1"/>
          </p:cNvSpPr>
          <p:nvPr/>
        </p:nvSpPr>
        <p:spPr bwMode="auto">
          <a:xfrm>
            <a:off x="5781400" y="4472888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0</a:t>
            </a:r>
          </a:p>
        </p:txBody>
      </p:sp>
      <p:sp>
        <p:nvSpPr>
          <p:cNvPr id="46" name="Text Box 282"/>
          <p:cNvSpPr txBox="1">
            <a:spLocks noChangeArrowheads="1"/>
          </p:cNvSpPr>
          <p:nvPr/>
        </p:nvSpPr>
        <p:spPr bwMode="auto">
          <a:xfrm>
            <a:off x="7504155" y="4468126"/>
            <a:ext cx="30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charset="0"/>
              </a:rPr>
              <a:t>0</a:t>
            </a:r>
          </a:p>
        </p:txBody>
      </p:sp>
      <p:sp>
        <p:nvSpPr>
          <p:cNvPr id="47" name="Text Box 283"/>
          <p:cNvSpPr txBox="1">
            <a:spLocks noChangeArrowheads="1"/>
          </p:cNvSpPr>
          <p:nvPr/>
        </p:nvSpPr>
        <p:spPr bwMode="auto">
          <a:xfrm>
            <a:off x="8155030" y="4468126"/>
            <a:ext cx="30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0</a:t>
            </a:r>
          </a:p>
        </p:txBody>
      </p:sp>
      <p:sp>
        <p:nvSpPr>
          <p:cNvPr id="48" name="Line 285"/>
          <p:cNvSpPr>
            <a:spLocks noChangeShapeType="1"/>
          </p:cNvSpPr>
          <p:nvPr/>
        </p:nvSpPr>
        <p:spPr bwMode="auto">
          <a:xfrm>
            <a:off x="1817730" y="4931676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49" name="Line 286"/>
          <p:cNvSpPr>
            <a:spLocks noChangeShapeType="1"/>
          </p:cNvSpPr>
          <p:nvPr/>
        </p:nvSpPr>
        <p:spPr bwMode="auto">
          <a:xfrm>
            <a:off x="5927768" y="4931676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51" name="Line 289"/>
          <p:cNvSpPr>
            <a:spLocks noChangeShapeType="1"/>
          </p:cNvSpPr>
          <p:nvPr/>
        </p:nvSpPr>
        <p:spPr bwMode="auto">
          <a:xfrm>
            <a:off x="2163805" y="4931676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52" name="Line 290"/>
          <p:cNvSpPr>
            <a:spLocks noChangeShapeType="1"/>
          </p:cNvSpPr>
          <p:nvPr/>
        </p:nvSpPr>
        <p:spPr bwMode="auto">
          <a:xfrm>
            <a:off x="8309018" y="4931676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53" name="Line 291"/>
          <p:cNvSpPr>
            <a:spLocks noChangeShapeType="1"/>
          </p:cNvSpPr>
          <p:nvPr/>
        </p:nvSpPr>
        <p:spPr bwMode="auto">
          <a:xfrm>
            <a:off x="2509880" y="4930088"/>
            <a:ext cx="0" cy="382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54" name="Line 292"/>
          <p:cNvSpPr>
            <a:spLocks noChangeShapeType="1"/>
          </p:cNvSpPr>
          <p:nvPr/>
        </p:nvSpPr>
        <p:spPr bwMode="auto">
          <a:xfrm>
            <a:off x="6273843" y="4931676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55" name="Line 293"/>
          <p:cNvSpPr>
            <a:spLocks noChangeShapeType="1"/>
          </p:cNvSpPr>
          <p:nvPr/>
        </p:nvSpPr>
        <p:spPr bwMode="auto">
          <a:xfrm>
            <a:off x="2855955" y="4930088"/>
            <a:ext cx="0" cy="382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56" name="Line 294"/>
          <p:cNvSpPr>
            <a:spLocks noChangeShapeType="1"/>
          </p:cNvSpPr>
          <p:nvPr/>
        </p:nvSpPr>
        <p:spPr bwMode="auto">
          <a:xfrm>
            <a:off x="7656555" y="4952313"/>
            <a:ext cx="0" cy="382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57" name="Text Box 295"/>
          <p:cNvSpPr txBox="1">
            <a:spLocks noChangeArrowheads="1"/>
          </p:cNvSpPr>
          <p:nvPr/>
        </p:nvSpPr>
        <p:spPr bwMode="auto">
          <a:xfrm>
            <a:off x="7488324" y="4466443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sp>
        <p:nvSpPr>
          <p:cNvPr id="58" name="Line 296"/>
          <p:cNvSpPr>
            <a:spLocks noChangeShapeType="1"/>
          </p:cNvSpPr>
          <p:nvPr/>
        </p:nvSpPr>
        <p:spPr bwMode="auto">
          <a:xfrm>
            <a:off x="3200443" y="4930088"/>
            <a:ext cx="0" cy="382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59" name="Line 297"/>
          <p:cNvSpPr>
            <a:spLocks noChangeShapeType="1"/>
          </p:cNvSpPr>
          <p:nvPr/>
        </p:nvSpPr>
        <p:spPr bwMode="auto">
          <a:xfrm>
            <a:off x="6273843" y="4952313"/>
            <a:ext cx="0" cy="382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60" name="Line 298"/>
          <p:cNvSpPr>
            <a:spLocks noChangeShapeType="1"/>
          </p:cNvSpPr>
          <p:nvPr/>
        </p:nvSpPr>
        <p:spPr bwMode="auto">
          <a:xfrm>
            <a:off x="3546518" y="4930088"/>
            <a:ext cx="0" cy="382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61" name="Line 299"/>
          <p:cNvSpPr>
            <a:spLocks noChangeShapeType="1"/>
          </p:cNvSpPr>
          <p:nvPr/>
        </p:nvSpPr>
        <p:spPr bwMode="auto">
          <a:xfrm>
            <a:off x="6619918" y="4930088"/>
            <a:ext cx="0" cy="382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62" name="Line 300"/>
          <p:cNvSpPr>
            <a:spLocks noChangeShapeType="1"/>
          </p:cNvSpPr>
          <p:nvPr/>
        </p:nvSpPr>
        <p:spPr bwMode="auto">
          <a:xfrm>
            <a:off x="3892593" y="4930088"/>
            <a:ext cx="0" cy="382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63" name="Line 301"/>
          <p:cNvSpPr>
            <a:spLocks noChangeShapeType="1"/>
          </p:cNvSpPr>
          <p:nvPr/>
        </p:nvSpPr>
        <p:spPr bwMode="auto">
          <a:xfrm>
            <a:off x="5581693" y="4931676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65" name="Text Box 422"/>
          <p:cNvSpPr txBox="1">
            <a:spLocks noChangeArrowheads="1"/>
          </p:cNvSpPr>
          <p:nvPr/>
        </p:nvSpPr>
        <p:spPr bwMode="auto">
          <a:xfrm>
            <a:off x="5448030" y="5834595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sp>
        <p:nvSpPr>
          <p:cNvPr id="66" name="Text Box 423"/>
          <p:cNvSpPr txBox="1">
            <a:spLocks noChangeArrowheads="1"/>
          </p:cNvSpPr>
          <p:nvPr/>
        </p:nvSpPr>
        <p:spPr bwMode="auto">
          <a:xfrm>
            <a:off x="6810100" y="5834595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5</a:t>
            </a:r>
          </a:p>
        </p:txBody>
      </p:sp>
      <p:sp>
        <p:nvSpPr>
          <p:cNvPr id="67" name="Text Box 424"/>
          <p:cNvSpPr txBox="1">
            <a:spLocks noChangeArrowheads="1"/>
          </p:cNvSpPr>
          <p:nvPr/>
        </p:nvSpPr>
        <p:spPr bwMode="auto">
          <a:xfrm>
            <a:off x="6471645" y="5834595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5</a:t>
            </a:r>
          </a:p>
        </p:txBody>
      </p:sp>
      <p:sp>
        <p:nvSpPr>
          <p:cNvPr id="69" name="Text Box 426"/>
          <p:cNvSpPr txBox="1">
            <a:spLocks noChangeArrowheads="1"/>
          </p:cNvSpPr>
          <p:nvPr/>
        </p:nvSpPr>
        <p:spPr bwMode="auto">
          <a:xfrm>
            <a:off x="7494948" y="5834595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2</a:t>
            </a:r>
          </a:p>
        </p:txBody>
      </p:sp>
      <p:sp>
        <p:nvSpPr>
          <p:cNvPr id="70" name="Text Box 427"/>
          <p:cNvSpPr txBox="1">
            <a:spLocks noChangeArrowheads="1"/>
          </p:cNvSpPr>
          <p:nvPr/>
        </p:nvSpPr>
        <p:spPr bwMode="auto">
          <a:xfrm>
            <a:off x="8172400" y="5834595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sp>
        <p:nvSpPr>
          <p:cNvPr id="71" name="Line 428"/>
          <p:cNvSpPr>
            <a:spLocks noChangeShapeType="1"/>
          </p:cNvSpPr>
          <p:nvPr/>
        </p:nvSpPr>
        <p:spPr bwMode="auto">
          <a:xfrm>
            <a:off x="7656555" y="6274701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72" name="Text Box 429"/>
          <p:cNvSpPr txBox="1">
            <a:spLocks noChangeArrowheads="1"/>
          </p:cNvSpPr>
          <p:nvPr/>
        </p:nvSpPr>
        <p:spPr bwMode="auto">
          <a:xfrm>
            <a:off x="5112060" y="5834595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0</a:t>
            </a:r>
          </a:p>
        </p:txBody>
      </p:sp>
      <p:sp>
        <p:nvSpPr>
          <p:cNvPr id="75" name="Text Box 432"/>
          <p:cNvSpPr txBox="1">
            <a:spLocks noChangeArrowheads="1"/>
          </p:cNvSpPr>
          <p:nvPr/>
        </p:nvSpPr>
        <p:spPr bwMode="auto">
          <a:xfrm>
            <a:off x="7152683" y="5834595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0</a:t>
            </a:r>
          </a:p>
        </p:txBody>
      </p:sp>
      <p:sp>
        <p:nvSpPr>
          <p:cNvPr id="77" name="Line 434"/>
          <p:cNvSpPr>
            <a:spLocks noChangeShapeType="1"/>
          </p:cNvSpPr>
          <p:nvPr/>
        </p:nvSpPr>
        <p:spPr bwMode="auto">
          <a:xfrm>
            <a:off x="5927768" y="6274701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79" name="Line 436"/>
          <p:cNvSpPr>
            <a:spLocks noChangeShapeType="1"/>
          </p:cNvSpPr>
          <p:nvPr/>
        </p:nvSpPr>
        <p:spPr bwMode="auto">
          <a:xfrm>
            <a:off x="8347118" y="6274701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80" name="Line 437"/>
          <p:cNvSpPr>
            <a:spLocks noChangeShapeType="1"/>
          </p:cNvSpPr>
          <p:nvPr/>
        </p:nvSpPr>
        <p:spPr bwMode="auto">
          <a:xfrm>
            <a:off x="6273843" y="6274701"/>
            <a:ext cx="0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81" name="Line 438"/>
          <p:cNvSpPr>
            <a:spLocks noChangeShapeType="1"/>
          </p:cNvSpPr>
          <p:nvPr/>
        </p:nvSpPr>
        <p:spPr bwMode="auto">
          <a:xfrm>
            <a:off x="8001043" y="6273113"/>
            <a:ext cx="0" cy="382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83" name="Line 440"/>
          <p:cNvSpPr>
            <a:spLocks noChangeShapeType="1"/>
          </p:cNvSpPr>
          <p:nvPr/>
        </p:nvSpPr>
        <p:spPr bwMode="auto">
          <a:xfrm>
            <a:off x="6619918" y="6273113"/>
            <a:ext cx="0" cy="382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84" name="Line 441"/>
          <p:cNvSpPr>
            <a:spLocks noChangeShapeType="1"/>
          </p:cNvSpPr>
          <p:nvPr/>
        </p:nvSpPr>
        <p:spPr bwMode="auto">
          <a:xfrm>
            <a:off x="5581693" y="6273113"/>
            <a:ext cx="0" cy="382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86" name="Line 443"/>
          <p:cNvSpPr>
            <a:spLocks noChangeShapeType="1"/>
          </p:cNvSpPr>
          <p:nvPr/>
        </p:nvSpPr>
        <p:spPr bwMode="auto">
          <a:xfrm>
            <a:off x="6964405" y="6273113"/>
            <a:ext cx="0" cy="382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87" name="Line 444"/>
          <p:cNvSpPr>
            <a:spLocks noChangeShapeType="1"/>
          </p:cNvSpPr>
          <p:nvPr/>
        </p:nvSpPr>
        <p:spPr bwMode="auto">
          <a:xfrm>
            <a:off x="7310480" y="6273113"/>
            <a:ext cx="0" cy="382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89" name="Text Box 446"/>
          <p:cNvSpPr txBox="1">
            <a:spLocks noChangeArrowheads="1"/>
          </p:cNvSpPr>
          <p:nvPr/>
        </p:nvSpPr>
        <p:spPr bwMode="auto">
          <a:xfrm>
            <a:off x="7835308" y="5834595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0</a:t>
            </a:r>
          </a:p>
        </p:txBody>
      </p:sp>
      <p:sp>
        <p:nvSpPr>
          <p:cNvPr id="91" name="Text Box 448"/>
          <p:cNvSpPr txBox="1">
            <a:spLocks noChangeArrowheads="1"/>
          </p:cNvSpPr>
          <p:nvPr/>
        </p:nvSpPr>
        <p:spPr bwMode="auto">
          <a:xfrm>
            <a:off x="8174305" y="5834595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8</a:t>
            </a:r>
          </a:p>
        </p:txBody>
      </p:sp>
      <p:sp>
        <p:nvSpPr>
          <p:cNvPr id="92" name="Rectangle 603"/>
          <p:cNvSpPr>
            <a:spLocks noChangeArrowheads="1"/>
          </p:cNvSpPr>
          <p:nvPr/>
        </p:nvSpPr>
        <p:spPr bwMode="auto">
          <a:xfrm>
            <a:off x="1089068" y="3698466"/>
            <a:ext cx="9986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Arial" charset="0"/>
              </a:rPr>
              <a:t>data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charset="0"/>
              </a:rPr>
              <a:t>[]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Arial" charset="0"/>
            </a:endParaRPr>
          </a:p>
        </p:txBody>
      </p:sp>
      <p:sp>
        <p:nvSpPr>
          <p:cNvPr id="93" name="Rectangle 604"/>
          <p:cNvSpPr>
            <a:spLocks noChangeArrowheads="1"/>
          </p:cNvSpPr>
          <p:nvPr/>
        </p:nvSpPr>
        <p:spPr bwMode="auto">
          <a:xfrm>
            <a:off x="4891130" y="3715928"/>
            <a:ext cx="1189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Arial" charset="0"/>
              </a:rPr>
              <a:t>count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charset="0"/>
              </a:rPr>
              <a:t>[]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760132" y="2312876"/>
            <a:ext cx="2682960" cy="9689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Last index in </a:t>
            </a: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count[]</a:t>
            </a:r>
            <a:r>
              <a:rPr lang="en-ZA" dirty="0" smtClean="0"/>
              <a:t> is equal to the largest number in </a:t>
            </a:r>
            <a:r>
              <a:rPr lang="en-ZA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data[]</a:t>
            </a:r>
            <a:endParaRPr lang="en-ZA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5025" y="5769260"/>
            <a:ext cx="4026995" cy="503853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count[</a:t>
            </a:r>
            <a:r>
              <a:rPr lang="en-ZA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ZA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 = count[</a:t>
            </a:r>
            <a:r>
              <a:rPr lang="en-ZA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ZA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– 1] + count[</a:t>
            </a:r>
            <a:r>
              <a:rPr lang="en-ZA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ZA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ZA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Counting Sort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488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50" grpId="0"/>
      <p:bldP spid="36" grpId="0"/>
      <p:bldP spid="44" grpId="0"/>
      <p:bldP spid="44" grpId="1"/>
      <p:bldP spid="45" grpId="0"/>
      <p:bldP spid="45" grpId="1"/>
      <p:bldP spid="76" grpId="0"/>
      <p:bldP spid="74" grpId="0"/>
      <p:bldP spid="85" grpId="0"/>
      <p:bldP spid="73" grpId="0"/>
      <p:bldP spid="68" grpId="0"/>
      <p:bldP spid="78" grpId="0"/>
      <p:bldP spid="34" grpId="0"/>
      <p:bldP spid="35" grpId="0"/>
      <p:bldP spid="35" grpId="1"/>
      <p:bldP spid="37" grpId="0"/>
      <p:bldP spid="38" grpId="0"/>
      <p:bldP spid="39" grpId="0"/>
      <p:bldP spid="40" grpId="0" animBg="1"/>
      <p:bldP spid="40" grpId="1" animBg="1"/>
      <p:bldP spid="41" grpId="0" animBg="1"/>
      <p:bldP spid="41" grpId="1" animBg="1"/>
      <p:bldP spid="43" grpId="0"/>
      <p:bldP spid="43" grpId="1"/>
      <p:bldP spid="46" grpId="0"/>
      <p:bldP spid="46" grpId="1"/>
      <p:bldP spid="47" grpId="0"/>
      <p:bldP spid="47" grpId="1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5" grpId="0"/>
      <p:bldP spid="66" grpId="0"/>
      <p:bldP spid="67" grpId="0"/>
      <p:bldP spid="69" grpId="0"/>
      <p:bldP spid="69" grpId="1"/>
      <p:bldP spid="70" grpId="0"/>
      <p:bldP spid="70" grpId="1"/>
      <p:bldP spid="71" grpId="0" animBg="1"/>
      <p:bldP spid="71" grpId="1" animBg="1"/>
      <p:bldP spid="72" grpId="0"/>
      <p:bldP spid="75" grpId="0"/>
      <p:bldP spid="77" grpId="0" animBg="1"/>
      <p:bldP spid="77" grpId="1" animBg="1"/>
      <p:bldP spid="79" grpId="0" animBg="1"/>
      <p:bldP spid="80" grpId="0" animBg="1"/>
      <p:bldP spid="80" grpId="1" animBg="1"/>
      <p:bldP spid="81" grpId="0" animBg="1"/>
      <p:bldP spid="81" grpId="1" animBg="1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9" grpId="0"/>
      <p:bldP spid="93" grpId="0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45488"/>
              </p:ext>
            </p:extLst>
          </p:nvPr>
        </p:nvGraphicFramePr>
        <p:xfrm>
          <a:off x="1276479" y="1736383"/>
          <a:ext cx="2727325" cy="731838"/>
        </p:xfrm>
        <a:graphic>
          <a:graphicData uri="http://schemas.openxmlformats.org/drawingml/2006/table">
            <a:tbl>
              <a:tblPr/>
              <a:tblGrid>
                <a:gridCol w="341312"/>
                <a:gridCol w="341313"/>
                <a:gridCol w="341312"/>
                <a:gridCol w="339725"/>
                <a:gridCol w="339725"/>
                <a:gridCol w="341313"/>
                <a:gridCol w="341312"/>
                <a:gridCol w="341313"/>
              </a:tblGrid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87823"/>
              </p:ext>
            </p:extLst>
          </p:nvPr>
        </p:nvGraphicFramePr>
        <p:xfrm>
          <a:off x="1286639" y="2666023"/>
          <a:ext cx="2727325" cy="365482"/>
        </p:xfrm>
        <a:graphic>
          <a:graphicData uri="http://schemas.openxmlformats.org/drawingml/2006/table">
            <a:tbl>
              <a:tblPr/>
              <a:tblGrid>
                <a:gridCol w="341312"/>
                <a:gridCol w="341313"/>
                <a:gridCol w="341312"/>
                <a:gridCol w="339725"/>
                <a:gridCol w="339725"/>
                <a:gridCol w="341313"/>
                <a:gridCol w="341312"/>
                <a:gridCol w="341313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7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71105"/>
              </p:ext>
            </p:extLst>
          </p:nvPr>
        </p:nvGraphicFramePr>
        <p:xfrm>
          <a:off x="5086479" y="1735223"/>
          <a:ext cx="3409950" cy="731838"/>
        </p:xfrm>
        <a:graphic>
          <a:graphicData uri="http://schemas.openxmlformats.org/drawingml/2006/table">
            <a:tbl>
              <a:tblPr/>
              <a:tblGrid>
                <a:gridCol w="341312"/>
                <a:gridCol w="341313"/>
                <a:gridCol w="341312"/>
                <a:gridCol w="339725"/>
                <a:gridCol w="339725"/>
                <a:gridCol w="341313"/>
                <a:gridCol w="341312"/>
                <a:gridCol w="341313"/>
                <a:gridCol w="341312"/>
                <a:gridCol w="341313"/>
              </a:tblGrid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8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22414"/>
              </p:ext>
            </p:extLst>
          </p:nvPr>
        </p:nvGraphicFramePr>
        <p:xfrm>
          <a:off x="5078541" y="2666023"/>
          <a:ext cx="3409950" cy="365482"/>
        </p:xfrm>
        <a:graphic>
          <a:graphicData uri="http://schemas.openxmlformats.org/drawingml/2006/table">
            <a:tbl>
              <a:tblPr/>
              <a:tblGrid>
                <a:gridCol w="341313"/>
                <a:gridCol w="341312"/>
                <a:gridCol w="341313"/>
                <a:gridCol w="339725"/>
                <a:gridCol w="339725"/>
                <a:gridCol w="341312"/>
                <a:gridCol w="341313"/>
                <a:gridCol w="341312"/>
                <a:gridCol w="341313"/>
                <a:gridCol w="341312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Group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46871"/>
              </p:ext>
            </p:extLst>
          </p:nvPr>
        </p:nvGraphicFramePr>
        <p:xfrm>
          <a:off x="1284416" y="3204185"/>
          <a:ext cx="2727325" cy="365482"/>
        </p:xfrm>
        <a:graphic>
          <a:graphicData uri="http://schemas.openxmlformats.org/drawingml/2006/table">
            <a:tbl>
              <a:tblPr/>
              <a:tblGrid>
                <a:gridCol w="341313"/>
                <a:gridCol w="341312"/>
                <a:gridCol w="341313"/>
                <a:gridCol w="339725"/>
                <a:gridCol w="339725"/>
                <a:gridCol w="341312"/>
                <a:gridCol w="341313"/>
                <a:gridCol w="341312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" name="Group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28262"/>
              </p:ext>
            </p:extLst>
          </p:nvPr>
        </p:nvGraphicFramePr>
        <p:xfrm>
          <a:off x="5086479" y="3204185"/>
          <a:ext cx="3409950" cy="365482"/>
        </p:xfrm>
        <a:graphic>
          <a:graphicData uri="http://schemas.openxmlformats.org/drawingml/2006/table">
            <a:tbl>
              <a:tblPr/>
              <a:tblGrid>
                <a:gridCol w="341312"/>
                <a:gridCol w="341313"/>
                <a:gridCol w="341312"/>
                <a:gridCol w="339725"/>
                <a:gridCol w="339725"/>
                <a:gridCol w="341313"/>
                <a:gridCol w="341312"/>
                <a:gridCol w="341313"/>
                <a:gridCol w="341312"/>
                <a:gridCol w="341313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Group 2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16202"/>
              </p:ext>
            </p:extLst>
          </p:nvPr>
        </p:nvGraphicFramePr>
        <p:xfrm>
          <a:off x="1279019" y="3742348"/>
          <a:ext cx="2727325" cy="365482"/>
        </p:xfrm>
        <a:graphic>
          <a:graphicData uri="http://schemas.openxmlformats.org/drawingml/2006/table">
            <a:tbl>
              <a:tblPr/>
              <a:tblGrid>
                <a:gridCol w="341312"/>
                <a:gridCol w="341313"/>
                <a:gridCol w="341312"/>
                <a:gridCol w="339725"/>
                <a:gridCol w="339725"/>
                <a:gridCol w="341313"/>
                <a:gridCol w="341312"/>
                <a:gridCol w="341313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Group 3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16581"/>
              </p:ext>
            </p:extLst>
          </p:nvPr>
        </p:nvGraphicFramePr>
        <p:xfrm>
          <a:off x="5078541" y="3742348"/>
          <a:ext cx="3409950" cy="365482"/>
        </p:xfrm>
        <a:graphic>
          <a:graphicData uri="http://schemas.openxmlformats.org/drawingml/2006/table">
            <a:tbl>
              <a:tblPr/>
              <a:tblGrid>
                <a:gridCol w="341313"/>
                <a:gridCol w="341312"/>
                <a:gridCol w="341313"/>
                <a:gridCol w="339725"/>
                <a:gridCol w="339725"/>
                <a:gridCol w="341312"/>
                <a:gridCol w="341313"/>
                <a:gridCol w="341312"/>
                <a:gridCol w="341313"/>
                <a:gridCol w="341312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Group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93750"/>
              </p:ext>
            </p:extLst>
          </p:nvPr>
        </p:nvGraphicFramePr>
        <p:xfrm>
          <a:off x="1284416" y="4286225"/>
          <a:ext cx="2727325" cy="365482"/>
        </p:xfrm>
        <a:graphic>
          <a:graphicData uri="http://schemas.openxmlformats.org/drawingml/2006/table">
            <a:tbl>
              <a:tblPr/>
              <a:tblGrid>
                <a:gridCol w="341313"/>
                <a:gridCol w="341312"/>
                <a:gridCol w="341313"/>
                <a:gridCol w="339725"/>
                <a:gridCol w="339725"/>
                <a:gridCol w="341312"/>
                <a:gridCol w="341313"/>
                <a:gridCol w="341312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5" name="Group 3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36294"/>
              </p:ext>
            </p:extLst>
          </p:nvPr>
        </p:nvGraphicFramePr>
        <p:xfrm>
          <a:off x="5086479" y="4280510"/>
          <a:ext cx="3409950" cy="365482"/>
        </p:xfrm>
        <a:graphic>
          <a:graphicData uri="http://schemas.openxmlformats.org/drawingml/2006/table">
            <a:tbl>
              <a:tblPr/>
              <a:tblGrid>
                <a:gridCol w="341312"/>
                <a:gridCol w="341313"/>
                <a:gridCol w="341312"/>
                <a:gridCol w="339725"/>
                <a:gridCol w="339725"/>
                <a:gridCol w="341313"/>
                <a:gridCol w="341312"/>
                <a:gridCol w="341313"/>
                <a:gridCol w="341312"/>
                <a:gridCol w="341313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6" name="Group 3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81873"/>
              </p:ext>
            </p:extLst>
          </p:nvPr>
        </p:nvGraphicFramePr>
        <p:xfrm>
          <a:off x="1276479" y="4825023"/>
          <a:ext cx="2727325" cy="365482"/>
        </p:xfrm>
        <a:graphic>
          <a:graphicData uri="http://schemas.openxmlformats.org/drawingml/2006/table">
            <a:tbl>
              <a:tblPr/>
              <a:tblGrid>
                <a:gridCol w="341312"/>
                <a:gridCol w="341313"/>
                <a:gridCol w="341312"/>
                <a:gridCol w="339725"/>
                <a:gridCol w="339725"/>
                <a:gridCol w="341313"/>
                <a:gridCol w="341312"/>
                <a:gridCol w="341313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" name="Group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10565"/>
              </p:ext>
            </p:extLst>
          </p:nvPr>
        </p:nvGraphicFramePr>
        <p:xfrm>
          <a:off x="5078541" y="4815498"/>
          <a:ext cx="3409950" cy="365482"/>
        </p:xfrm>
        <a:graphic>
          <a:graphicData uri="http://schemas.openxmlformats.org/drawingml/2006/table">
            <a:tbl>
              <a:tblPr/>
              <a:tblGrid>
                <a:gridCol w="341313"/>
                <a:gridCol w="341312"/>
                <a:gridCol w="341313"/>
                <a:gridCol w="339725"/>
                <a:gridCol w="339725"/>
                <a:gridCol w="341312"/>
                <a:gridCol w="341313"/>
                <a:gridCol w="341312"/>
                <a:gridCol w="341313"/>
                <a:gridCol w="341312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8" name="Group 4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6572"/>
              </p:ext>
            </p:extLst>
          </p:nvPr>
        </p:nvGraphicFramePr>
        <p:xfrm>
          <a:off x="1284416" y="5363185"/>
          <a:ext cx="2727325" cy="365482"/>
        </p:xfrm>
        <a:graphic>
          <a:graphicData uri="http://schemas.openxmlformats.org/drawingml/2006/table">
            <a:tbl>
              <a:tblPr/>
              <a:tblGrid>
                <a:gridCol w="341313"/>
                <a:gridCol w="341312"/>
                <a:gridCol w="341313"/>
                <a:gridCol w="339725"/>
                <a:gridCol w="339725"/>
                <a:gridCol w="341312"/>
                <a:gridCol w="341313"/>
                <a:gridCol w="341312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" name="Group 4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22992"/>
              </p:ext>
            </p:extLst>
          </p:nvPr>
        </p:nvGraphicFramePr>
        <p:xfrm>
          <a:off x="5086479" y="5353660"/>
          <a:ext cx="3409950" cy="365482"/>
        </p:xfrm>
        <a:graphic>
          <a:graphicData uri="http://schemas.openxmlformats.org/drawingml/2006/table">
            <a:tbl>
              <a:tblPr/>
              <a:tblGrid>
                <a:gridCol w="341312"/>
                <a:gridCol w="341313"/>
                <a:gridCol w="341312"/>
                <a:gridCol w="339725"/>
                <a:gridCol w="339725"/>
                <a:gridCol w="341313"/>
                <a:gridCol w="341312"/>
                <a:gridCol w="341313"/>
                <a:gridCol w="341312"/>
                <a:gridCol w="341313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" name="Group 4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088252"/>
              </p:ext>
            </p:extLst>
          </p:nvPr>
        </p:nvGraphicFramePr>
        <p:xfrm>
          <a:off x="1276479" y="5903253"/>
          <a:ext cx="2727325" cy="365482"/>
        </p:xfrm>
        <a:graphic>
          <a:graphicData uri="http://schemas.openxmlformats.org/drawingml/2006/table">
            <a:tbl>
              <a:tblPr/>
              <a:tblGrid>
                <a:gridCol w="341312"/>
                <a:gridCol w="341313"/>
                <a:gridCol w="341312"/>
                <a:gridCol w="339725"/>
                <a:gridCol w="339725"/>
                <a:gridCol w="341313"/>
                <a:gridCol w="341312"/>
                <a:gridCol w="341313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1" name="Group 4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84122"/>
              </p:ext>
            </p:extLst>
          </p:nvPr>
        </p:nvGraphicFramePr>
        <p:xfrm>
          <a:off x="5078541" y="5891823"/>
          <a:ext cx="3409950" cy="365482"/>
        </p:xfrm>
        <a:graphic>
          <a:graphicData uri="http://schemas.openxmlformats.org/drawingml/2006/table">
            <a:tbl>
              <a:tblPr/>
              <a:tblGrid>
                <a:gridCol w="341313"/>
                <a:gridCol w="341312"/>
                <a:gridCol w="341313"/>
                <a:gridCol w="339725"/>
                <a:gridCol w="339725"/>
                <a:gridCol w="341312"/>
                <a:gridCol w="341313"/>
                <a:gridCol w="341312"/>
                <a:gridCol w="341313"/>
                <a:gridCol w="341312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Group 5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41094"/>
              </p:ext>
            </p:extLst>
          </p:nvPr>
        </p:nvGraphicFramePr>
        <p:xfrm>
          <a:off x="1276479" y="752629"/>
          <a:ext cx="2727325" cy="731838"/>
        </p:xfrm>
        <a:graphic>
          <a:graphicData uri="http://schemas.openxmlformats.org/drawingml/2006/table">
            <a:tbl>
              <a:tblPr/>
              <a:tblGrid>
                <a:gridCol w="341312"/>
                <a:gridCol w="341313"/>
                <a:gridCol w="341312"/>
                <a:gridCol w="339725"/>
                <a:gridCol w="339725"/>
                <a:gridCol w="341313"/>
                <a:gridCol w="341312"/>
                <a:gridCol w="341313"/>
              </a:tblGrid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" name="Line 592"/>
          <p:cNvSpPr>
            <a:spLocks noChangeShapeType="1"/>
          </p:cNvSpPr>
          <p:nvPr/>
        </p:nvSpPr>
        <p:spPr bwMode="auto">
          <a:xfrm>
            <a:off x="1427293" y="1518260"/>
            <a:ext cx="3173" cy="216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154" name="Line 593"/>
          <p:cNvSpPr>
            <a:spLocks noChangeShapeType="1"/>
          </p:cNvSpPr>
          <p:nvPr/>
        </p:nvSpPr>
        <p:spPr bwMode="auto">
          <a:xfrm>
            <a:off x="1773367" y="1518260"/>
            <a:ext cx="1587" cy="21855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155" name="Line 594"/>
          <p:cNvSpPr>
            <a:spLocks noChangeShapeType="1"/>
          </p:cNvSpPr>
          <p:nvPr/>
        </p:nvSpPr>
        <p:spPr bwMode="auto">
          <a:xfrm>
            <a:off x="2117855" y="1518260"/>
            <a:ext cx="3174" cy="21855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156" name="Line 595"/>
          <p:cNvSpPr>
            <a:spLocks noChangeShapeType="1"/>
          </p:cNvSpPr>
          <p:nvPr/>
        </p:nvSpPr>
        <p:spPr bwMode="auto">
          <a:xfrm>
            <a:off x="2463931" y="1518260"/>
            <a:ext cx="3174" cy="21696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157" name="Line 596"/>
          <p:cNvSpPr>
            <a:spLocks noChangeShapeType="1"/>
          </p:cNvSpPr>
          <p:nvPr/>
        </p:nvSpPr>
        <p:spPr bwMode="auto">
          <a:xfrm>
            <a:off x="2810008" y="1518260"/>
            <a:ext cx="3172" cy="21696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158" name="Line 597"/>
          <p:cNvSpPr>
            <a:spLocks noChangeShapeType="1"/>
          </p:cNvSpPr>
          <p:nvPr/>
        </p:nvSpPr>
        <p:spPr bwMode="auto">
          <a:xfrm>
            <a:off x="3156083" y="1518260"/>
            <a:ext cx="1" cy="21696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159" name="Line 598"/>
          <p:cNvSpPr>
            <a:spLocks noChangeShapeType="1"/>
          </p:cNvSpPr>
          <p:nvPr/>
        </p:nvSpPr>
        <p:spPr bwMode="auto">
          <a:xfrm flipH="1">
            <a:off x="3503739" y="1518260"/>
            <a:ext cx="3172" cy="21696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160" name="Line 599"/>
          <p:cNvSpPr>
            <a:spLocks noChangeShapeType="1"/>
          </p:cNvSpPr>
          <p:nvPr/>
        </p:nvSpPr>
        <p:spPr bwMode="auto">
          <a:xfrm flipH="1">
            <a:off x="3849816" y="1518260"/>
            <a:ext cx="4750" cy="21696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161" name="Rectangle 600"/>
          <p:cNvSpPr>
            <a:spLocks noChangeArrowheads="1"/>
          </p:cNvSpPr>
          <p:nvPr/>
        </p:nvSpPr>
        <p:spPr bwMode="auto">
          <a:xfrm>
            <a:off x="378181" y="1122132"/>
            <a:ext cx="953459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  <a:cs typeface="Arial" charset="0"/>
              </a:rPr>
              <a:t>data</a:t>
            </a:r>
            <a:r>
              <a:rPr lang="en-US" sz="1700" dirty="0" smtClean="0">
                <a:solidFill>
                  <a:prstClr val="black"/>
                </a:solidFill>
                <a:latin typeface="Consolas" panose="020B0609020204030204" pitchFamily="49" charset="0"/>
                <a:cs typeface="Arial" charset="0"/>
              </a:rPr>
              <a:t>[]</a:t>
            </a:r>
            <a:endParaRPr lang="en-US" sz="1700" dirty="0">
              <a:solidFill>
                <a:prstClr val="black"/>
              </a:solidFill>
              <a:latin typeface="Consolas" panose="020B0609020204030204" pitchFamily="49" charset="0"/>
              <a:cs typeface="Arial" charset="0"/>
            </a:endParaRPr>
          </a:p>
        </p:txBody>
      </p:sp>
      <p:sp>
        <p:nvSpPr>
          <p:cNvPr id="162" name="Rectangle 601"/>
          <p:cNvSpPr>
            <a:spLocks noChangeArrowheads="1"/>
          </p:cNvSpPr>
          <p:nvPr/>
        </p:nvSpPr>
        <p:spPr bwMode="auto">
          <a:xfrm>
            <a:off x="513264" y="2099139"/>
            <a:ext cx="806450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err="1">
                <a:solidFill>
                  <a:prstClr val="black"/>
                </a:solidFill>
                <a:latin typeface="Consolas" panose="020B0609020204030204" pitchFamily="49" charset="0"/>
                <a:cs typeface="Arial" charset="0"/>
              </a:rPr>
              <a:t>tmp</a:t>
            </a:r>
            <a:r>
              <a:rPr lang="en-US" sz="1700" dirty="0" smtClean="0">
                <a:solidFill>
                  <a:prstClr val="black"/>
                </a:solidFill>
                <a:latin typeface="Consolas" panose="020B0609020204030204" pitchFamily="49" charset="0"/>
                <a:cs typeface="Arial" charset="0"/>
              </a:rPr>
              <a:t>[]</a:t>
            </a:r>
            <a:endParaRPr lang="en-US" sz="1700" dirty="0">
              <a:solidFill>
                <a:prstClr val="black"/>
              </a:solidFill>
              <a:latin typeface="Consolas" panose="020B0609020204030204" pitchFamily="49" charset="0"/>
              <a:cs typeface="Arial" charset="0"/>
            </a:endParaRPr>
          </a:p>
        </p:txBody>
      </p:sp>
      <p:sp>
        <p:nvSpPr>
          <p:cNvPr id="163" name="Rectangle 602"/>
          <p:cNvSpPr>
            <a:spLocks noChangeArrowheads="1"/>
          </p:cNvSpPr>
          <p:nvPr/>
        </p:nvSpPr>
        <p:spPr bwMode="auto">
          <a:xfrm>
            <a:off x="4117779" y="2089089"/>
            <a:ext cx="101885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  <a:cs typeface="Arial" charset="0"/>
              </a:rPr>
              <a:t>count</a:t>
            </a:r>
            <a:r>
              <a:rPr lang="en-US" sz="1700" dirty="0" smtClean="0">
                <a:solidFill>
                  <a:prstClr val="black"/>
                </a:solidFill>
                <a:latin typeface="Consolas" panose="020B0609020204030204" pitchFamily="49" charset="0"/>
                <a:cs typeface="Arial" charset="0"/>
              </a:rPr>
              <a:t>[]</a:t>
            </a:r>
            <a:endParaRPr lang="en-US" sz="1700" dirty="0">
              <a:solidFill>
                <a:prstClr val="black"/>
              </a:solidFill>
              <a:latin typeface="Consolas" panose="020B0609020204030204" pitchFamily="49" charset="0"/>
              <a:cs typeface="Arial" charset="0"/>
            </a:endParaRPr>
          </a:p>
        </p:txBody>
      </p:sp>
      <p:sp>
        <p:nvSpPr>
          <p:cNvPr id="164" name="Text Box 604"/>
          <p:cNvSpPr txBox="1">
            <a:spLocks noChangeArrowheads="1"/>
          </p:cNvSpPr>
          <p:nvPr/>
        </p:nvSpPr>
        <p:spPr bwMode="auto">
          <a:xfrm>
            <a:off x="1293624" y="1118071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7</a:t>
            </a:r>
          </a:p>
        </p:txBody>
      </p:sp>
      <p:sp>
        <p:nvSpPr>
          <p:cNvPr id="165" name="Text Box 605"/>
          <p:cNvSpPr txBox="1">
            <a:spLocks noChangeArrowheads="1"/>
          </p:cNvSpPr>
          <p:nvPr/>
        </p:nvSpPr>
        <p:spPr bwMode="auto">
          <a:xfrm>
            <a:off x="1635889" y="1118071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2</a:t>
            </a:r>
          </a:p>
        </p:txBody>
      </p:sp>
      <p:sp>
        <p:nvSpPr>
          <p:cNvPr id="166" name="Text Box 606"/>
          <p:cNvSpPr txBox="1">
            <a:spLocks noChangeArrowheads="1"/>
          </p:cNvSpPr>
          <p:nvPr/>
        </p:nvSpPr>
        <p:spPr bwMode="auto">
          <a:xfrm>
            <a:off x="1976566" y="1117754"/>
            <a:ext cx="30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9</a:t>
            </a:r>
          </a:p>
        </p:txBody>
      </p:sp>
      <p:sp>
        <p:nvSpPr>
          <p:cNvPr id="167" name="Text Box 608"/>
          <p:cNvSpPr txBox="1">
            <a:spLocks noChangeArrowheads="1"/>
          </p:cNvSpPr>
          <p:nvPr/>
        </p:nvSpPr>
        <p:spPr bwMode="auto">
          <a:xfrm>
            <a:off x="2316609" y="1118071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3</a:t>
            </a:r>
          </a:p>
        </p:txBody>
      </p:sp>
      <p:sp>
        <p:nvSpPr>
          <p:cNvPr id="168" name="Text Box 609"/>
          <p:cNvSpPr txBox="1">
            <a:spLocks noChangeArrowheads="1"/>
          </p:cNvSpPr>
          <p:nvPr/>
        </p:nvSpPr>
        <p:spPr bwMode="auto">
          <a:xfrm>
            <a:off x="2657286" y="1118071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7</a:t>
            </a:r>
          </a:p>
        </p:txBody>
      </p:sp>
      <p:sp>
        <p:nvSpPr>
          <p:cNvPr id="169" name="Text Box 610"/>
          <p:cNvSpPr txBox="1">
            <a:spLocks noChangeArrowheads="1"/>
          </p:cNvSpPr>
          <p:nvPr/>
        </p:nvSpPr>
        <p:spPr bwMode="auto">
          <a:xfrm>
            <a:off x="2997646" y="1117754"/>
            <a:ext cx="30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3</a:t>
            </a:r>
          </a:p>
        </p:txBody>
      </p:sp>
      <p:sp>
        <p:nvSpPr>
          <p:cNvPr id="170" name="Text Box 611"/>
          <p:cNvSpPr txBox="1">
            <a:spLocks noChangeArrowheads="1"/>
          </p:cNvSpPr>
          <p:nvPr/>
        </p:nvSpPr>
        <p:spPr bwMode="auto">
          <a:xfrm>
            <a:off x="3338006" y="1117754"/>
            <a:ext cx="30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171" name="Text Box 612"/>
          <p:cNvSpPr txBox="1">
            <a:spLocks noChangeArrowheads="1"/>
          </p:cNvSpPr>
          <p:nvPr/>
        </p:nvSpPr>
        <p:spPr bwMode="auto">
          <a:xfrm>
            <a:off x="3679520" y="1118071"/>
            <a:ext cx="306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</a:rPr>
              <a:t>1</a:t>
            </a:r>
          </a:p>
        </p:txBody>
      </p:sp>
      <p:graphicFrame>
        <p:nvGraphicFramePr>
          <p:cNvPr id="172" name="Group 6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48676"/>
              </p:ext>
            </p:extLst>
          </p:nvPr>
        </p:nvGraphicFramePr>
        <p:xfrm>
          <a:off x="1276479" y="6410935"/>
          <a:ext cx="2727325" cy="365482"/>
        </p:xfrm>
        <a:graphic>
          <a:graphicData uri="http://schemas.openxmlformats.org/drawingml/2006/table">
            <a:tbl>
              <a:tblPr/>
              <a:tblGrid>
                <a:gridCol w="341312"/>
                <a:gridCol w="341313"/>
                <a:gridCol w="341312"/>
                <a:gridCol w="339725"/>
                <a:gridCol w="339725"/>
                <a:gridCol w="341313"/>
                <a:gridCol w="341312"/>
                <a:gridCol w="341313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3" name="Group 6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7110"/>
              </p:ext>
            </p:extLst>
          </p:nvPr>
        </p:nvGraphicFramePr>
        <p:xfrm>
          <a:off x="5078541" y="6410935"/>
          <a:ext cx="3409950" cy="365482"/>
        </p:xfrm>
        <a:graphic>
          <a:graphicData uri="http://schemas.openxmlformats.org/drawingml/2006/table">
            <a:tbl>
              <a:tblPr/>
              <a:tblGrid>
                <a:gridCol w="341313"/>
                <a:gridCol w="341312"/>
                <a:gridCol w="341313"/>
                <a:gridCol w="339725"/>
                <a:gridCol w="339725"/>
                <a:gridCol w="341312"/>
                <a:gridCol w="341313"/>
                <a:gridCol w="341312"/>
                <a:gridCol w="341313"/>
                <a:gridCol w="341312"/>
              </a:tblGrid>
              <a:tr h="3651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0" marR="0" marT="45581" marB="4558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Rounded Rectangle 173"/>
          <p:cNvSpPr/>
          <p:nvPr/>
        </p:nvSpPr>
        <p:spPr>
          <a:xfrm>
            <a:off x="4312338" y="255554"/>
            <a:ext cx="4668364" cy="10800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n-1 </a:t>
            </a:r>
            <a:r>
              <a:rPr lang="en-US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 to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count[</a:t>
            </a:r>
            <a:r>
              <a:rPr lang="en-US" dirty="0" smtClean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dirty="0" err="1" smtClean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dirty="0" err="1" smtClean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decrement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count[data[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  <a:endParaRPr lang="en-ZA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436096" y="2033187"/>
            <a:ext cx="324035" cy="50437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5" name="Oval 174"/>
          <p:cNvSpPr/>
          <p:nvPr/>
        </p:nvSpPr>
        <p:spPr>
          <a:xfrm>
            <a:off x="6449288" y="2600908"/>
            <a:ext cx="324036" cy="50437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6" name="Oval 175"/>
          <p:cNvSpPr/>
          <p:nvPr/>
        </p:nvSpPr>
        <p:spPr>
          <a:xfrm>
            <a:off x="6118799" y="3135812"/>
            <a:ext cx="322868" cy="509212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7" name="Oval 176"/>
          <p:cNvSpPr/>
          <p:nvPr/>
        </p:nvSpPr>
        <p:spPr>
          <a:xfrm>
            <a:off x="7469171" y="3678021"/>
            <a:ext cx="330489" cy="507063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8" name="Oval 177"/>
          <p:cNvSpPr/>
          <p:nvPr/>
        </p:nvSpPr>
        <p:spPr>
          <a:xfrm>
            <a:off x="6118799" y="4222128"/>
            <a:ext cx="322867" cy="50301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9" name="Oval 178"/>
          <p:cNvSpPr/>
          <p:nvPr/>
        </p:nvSpPr>
        <p:spPr>
          <a:xfrm>
            <a:off x="8155345" y="4741425"/>
            <a:ext cx="322867" cy="503015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0" name="Oval 179"/>
          <p:cNvSpPr/>
          <p:nvPr/>
        </p:nvSpPr>
        <p:spPr>
          <a:xfrm>
            <a:off x="5775372" y="5285524"/>
            <a:ext cx="322867" cy="50405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1" name="Oval 180"/>
          <p:cNvSpPr/>
          <p:nvPr/>
        </p:nvSpPr>
        <p:spPr>
          <a:xfrm>
            <a:off x="7470100" y="5831109"/>
            <a:ext cx="322867" cy="504055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Counting Sort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21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26094 0.1423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56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7448 0.2263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-0.0743 0.305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7396 0.3840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1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-0.03646 0.4627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18629 0.5414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06" y="2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00086 0.62014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18594 0.69885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3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4" grpId="0"/>
      <p:bldP spid="164" grpId="1"/>
      <p:bldP spid="165" grpId="0"/>
      <p:bldP spid="165" grpId="1"/>
      <p:bldP spid="166" grpId="0"/>
      <p:bldP spid="166" grpId="1"/>
      <p:bldP spid="167" grpId="0"/>
      <p:bldP spid="167" grpId="1"/>
      <p:bldP spid="168" grpId="0"/>
      <p:bldP spid="168" grpId="1"/>
      <p:bldP spid="169" grpId="0"/>
      <p:bldP spid="169" grpId="1"/>
      <p:bldP spid="170" grpId="0"/>
      <p:bldP spid="170" grpId="1"/>
      <p:bldP spid="171" grpId="0"/>
      <p:bldP spid="171" grpId="1"/>
      <p:bldP spid="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658940" y="846845"/>
            <a:ext cx="7886700" cy="263149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count occurrences of each number 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data[]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store occurrences 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count[] 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indexed with numbers 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data[]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 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up to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count.length-1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count[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the number of elements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&lt;=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transfer numbers from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data[] </a:t>
            </a:r>
            <a:r>
              <a:rPr lang="en-US" sz="18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n-1</a:t>
            </a:r>
            <a:r>
              <a:rPr lang="en-US" sz="18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down to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count[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- 1] =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decrement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count[data[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transfer numbers from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data[];</a:t>
            </a:r>
          </a:p>
        </p:txBody>
      </p:sp>
      <p:sp>
        <p:nvSpPr>
          <p:cNvPr id="96" name="Right Arrow 95"/>
          <p:cNvSpPr/>
          <p:nvPr/>
        </p:nvSpPr>
        <p:spPr>
          <a:xfrm rot="10800000">
            <a:off x="3603030" y="2312876"/>
            <a:ext cx="2263484" cy="30402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" name="Rectangle 96"/>
          <p:cNvSpPr/>
          <p:nvPr/>
        </p:nvSpPr>
        <p:spPr>
          <a:xfrm>
            <a:off x="5786287" y="2312876"/>
            <a:ext cx="765933" cy="455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/>
              <a:t>O(n)</a:t>
            </a:r>
            <a:endParaRPr lang="en-ZA" sz="2000" dirty="0"/>
          </a:p>
        </p:txBody>
      </p:sp>
      <p:sp>
        <p:nvSpPr>
          <p:cNvPr id="98" name="Right Arrow 97"/>
          <p:cNvSpPr/>
          <p:nvPr/>
        </p:nvSpPr>
        <p:spPr>
          <a:xfrm rot="12557684">
            <a:off x="6184241" y="2273727"/>
            <a:ext cx="1831274" cy="2990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Rectangle 98"/>
          <p:cNvSpPr/>
          <p:nvPr/>
        </p:nvSpPr>
        <p:spPr>
          <a:xfrm>
            <a:off x="7121979" y="2769532"/>
            <a:ext cx="1816075" cy="10451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How many times will the loop execute?</a:t>
            </a:r>
          </a:p>
        </p:txBody>
      </p:sp>
      <p:sp>
        <p:nvSpPr>
          <p:cNvPr id="100" name="Right Arrow 99"/>
          <p:cNvSpPr/>
          <p:nvPr/>
        </p:nvSpPr>
        <p:spPr>
          <a:xfrm rot="13132378">
            <a:off x="6926926" y="1590930"/>
            <a:ext cx="1019309" cy="39201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1" name="Rectangle 100"/>
          <p:cNvSpPr/>
          <p:nvPr/>
        </p:nvSpPr>
        <p:spPr>
          <a:xfrm>
            <a:off x="7672175" y="1772816"/>
            <a:ext cx="788257" cy="43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solidFill>
                  <a:schemeClr val="tx1"/>
                </a:solidFill>
              </a:rPr>
              <a:t>O(n)</a:t>
            </a:r>
            <a:endParaRPr lang="en-ZA" sz="2000" dirty="0"/>
          </a:p>
        </p:txBody>
      </p:sp>
      <p:sp>
        <p:nvSpPr>
          <p:cNvPr id="102" name="Right Arrow 101"/>
          <p:cNvSpPr/>
          <p:nvPr/>
        </p:nvSpPr>
        <p:spPr>
          <a:xfrm rot="10800000">
            <a:off x="5508104" y="3133349"/>
            <a:ext cx="524134" cy="30402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3" name="Rectangle 102"/>
          <p:cNvSpPr/>
          <p:nvPr/>
        </p:nvSpPr>
        <p:spPr>
          <a:xfrm>
            <a:off x="6002311" y="2963913"/>
            <a:ext cx="765933" cy="455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/>
              <a:t>O(n)</a:t>
            </a:r>
            <a:endParaRPr lang="en-ZA" sz="2000" dirty="0"/>
          </a:p>
        </p:txBody>
      </p:sp>
      <p:sp>
        <p:nvSpPr>
          <p:cNvPr id="104" name="Rounded Rectangle 103"/>
          <p:cNvSpPr/>
          <p:nvPr/>
        </p:nvSpPr>
        <p:spPr>
          <a:xfrm>
            <a:off x="1911145" y="3656668"/>
            <a:ext cx="2314832" cy="650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Total complexity?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343423" y="3647770"/>
            <a:ext cx="1596058" cy="6640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O(n + max)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121979" y="3868247"/>
            <a:ext cx="1816075" cy="5328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/>
              <a:t>O(max)</a:t>
            </a:r>
            <a:endParaRPr lang="en-ZA" sz="2000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727504" y="4643825"/>
            <a:ext cx="7886700" cy="1917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Imagine </a:t>
            </a:r>
            <a:r>
              <a:rPr lang="en-ZA" dirty="0" smtClean="0">
                <a:latin typeface="Consolas" panose="020B0609020204030204" pitchFamily="49" charset="0"/>
              </a:rPr>
              <a:t>data</a:t>
            </a:r>
            <a:r>
              <a:rPr lang="en-ZA" dirty="0" smtClean="0"/>
              <a:t> looks like this:</a:t>
            </a:r>
          </a:p>
          <a:p>
            <a:endParaRPr lang="en-ZA" sz="1200" dirty="0" smtClean="0"/>
          </a:p>
          <a:p>
            <a:r>
              <a:rPr lang="en-ZA" dirty="0" smtClean="0"/>
              <a:t>Counting sort is very efficient, but only if</a:t>
            </a:r>
            <a:br>
              <a:rPr lang="en-ZA" dirty="0" smtClean="0"/>
            </a:br>
            <a:r>
              <a:rPr lang="en-ZA" dirty="0" smtClean="0">
                <a:solidFill>
                  <a:schemeClr val="accent5"/>
                </a:solidFill>
              </a:rPr>
              <a:t>max is not much larger than n</a:t>
            </a:r>
          </a:p>
          <a:p>
            <a:endParaRPr lang="en-ZA" sz="700" dirty="0" smtClean="0"/>
          </a:p>
          <a:p>
            <a:r>
              <a:rPr lang="en-ZA" dirty="0" smtClean="0"/>
              <a:t>Can counting sort work on </a:t>
            </a:r>
            <a:r>
              <a:rPr lang="en-ZA" dirty="0" smtClean="0">
                <a:solidFill>
                  <a:srgbClr val="FF0000"/>
                </a:solidFill>
              </a:rPr>
              <a:t>non-integers</a:t>
            </a:r>
            <a:r>
              <a:rPr lang="en-ZA" dirty="0" smtClean="0"/>
              <a:t>?</a:t>
            </a: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96867"/>
              </p:ext>
            </p:extLst>
          </p:nvPr>
        </p:nvGraphicFramePr>
        <p:xfrm>
          <a:off x="4716016" y="4617132"/>
          <a:ext cx="3027032" cy="411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92094"/>
                <a:gridCol w="592094"/>
                <a:gridCol w="1842844"/>
              </a:tblGrid>
              <a:tr h="335396">
                <a:tc>
                  <a:txBody>
                    <a:bodyPr/>
                    <a:lstStyle/>
                    <a:p>
                      <a:pPr algn="ctr"/>
                      <a:r>
                        <a:rPr lang="en-ZA" sz="2100" b="0" dirty="0" smtClean="0"/>
                        <a:t>3</a:t>
                      </a:r>
                      <a:endParaRPr lang="en-ZA" sz="2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100" b="0" dirty="0" smtClean="0"/>
                        <a:t>5</a:t>
                      </a:r>
                      <a:endParaRPr lang="en-ZA" sz="2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100" b="0" dirty="0" smtClean="0"/>
                        <a:t>100000000</a:t>
                      </a:r>
                      <a:endParaRPr lang="en-ZA" sz="2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16200000">
            <a:off x="6251678" y="5349723"/>
            <a:ext cx="1116124" cy="2990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6524111" y="5465676"/>
            <a:ext cx="2413943" cy="663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This number determines max</a:t>
            </a:r>
            <a:endParaRPr lang="en-ZA" dirty="0">
              <a:latin typeface="Consolas" panose="020B0609020204030204" pitchFamily="49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Counting Sort: Complexity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227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107748"/>
              </p:ext>
            </p:extLst>
          </p:nvPr>
        </p:nvGraphicFramePr>
        <p:xfrm>
          <a:off x="870805" y="1117601"/>
          <a:ext cx="7805651" cy="4795676"/>
        </p:xfrm>
        <a:graphic>
          <a:graphicData uri="http://schemas.openxmlformats.org/drawingml/2006/table">
            <a:tbl>
              <a:tblPr/>
              <a:tblGrid>
                <a:gridCol w="1908965"/>
                <a:gridCol w="1907363"/>
                <a:gridCol w="1908965"/>
                <a:gridCol w="2080358"/>
              </a:tblGrid>
              <a:tr h="387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80,000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Integers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cs typeface="Arial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cs typeface="Arial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Ascending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Random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Descending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99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Insertion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Selection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Bubble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Comb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Shell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Heap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Merge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Quick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Radix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Bit Radix sort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Radix sort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Bit Radix sort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Counting sort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.11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56 m 8.09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52 m 6.90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.67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1.32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3.63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2.19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.93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10.98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28.40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1.16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1.83 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  <a:cs typeface="Arial" charset="0"/>
                        </a:rPr>
                        <a:t>.22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 m 2.73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67 m 21.31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87 m 9.62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6.52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2.75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4.56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3.35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2.04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10.82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31.04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  <a:cs typeface="Arial" charset="0"/>
                        </a:rPr>
                        <a:t>1.26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2.42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.57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 m 36.13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56 m 49.94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83 m 6.68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3.10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1.59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3.35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2.20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  <a:cs typeface="Arial" charset="0"/>
                        </a:rPr>
                        <a:t>.99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29.00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1.15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1.98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.20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120519" y="6053878"/>
            <a:ext cx="7339913" cy="650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It will </a:t>
            </a:r>
            <a:r>
              <a:rPr lang="en-ZA" u="sng" dirty="0" smtClean="0"/>
              <a:t>always</a:t>
            </a:r>
            <a:r>
              <a:rPr lang="en-ZA" dirty="0" smtClean="0"/>
              <a:t> depend on the application</a:t>
            </a:r>
          </a:p>
          <a:p>
            <a:pPr algn="ctr"/>
            <a:r>
              <a:rPr lang="en-ZA" dirty="0" smtClean="0"/>
              <a:t>Just be sure to </a:t>
            </a:r>
            <a:r>
              <a:rPr lang="en-ZA" dirty="0" smtClean="0">
                <a:solidFill>
                  <a:srgbClr val="FF0000"/>
                </a:solidFill>
              </a:rPr>
              <a:t>avoid</a:t>
            </a:r>
            <a:r>
              <a:rPr lang="en-ZA" dirty="0" smtClean="0"/>
              <a:t> the simple sorting algorithms!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Which Algorithm Should You Use?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72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Radix Sort</a:t>
            </a:r>
            <a:endParaRPr lang="en-ZA" dirty="0"/>
          </a:p>
        </p:txBody>
      </p:sp>
      <p:sp>
        <p:nvSpPr>
          <p:cNvPr id="55" name="Content Placeholder 1"/>
          <p:cNvSpPr>
            <a:spLocks noGrp="1"/>
          </p:cNvSpPr>
          <p:nvPr>
            <p:ph idx="1"/>
          </p:nvPr>
        </p:nvSpPr>
        <p:spPr>
          <a:xfrm>
            <a:off x="743979" y="1002474"/>
            <a:ext cx="8054032" cy="5443150"/>
          </a:xfrm>
        </p:spPr>
        <p:txBody>
          <a:bodyPr>
            <a:normAutofit/>
          </a:bodyPr>
          <a:lstStyle/>
          <a:p>
            <a:r>
              <a:rPr lang="en-ZA" dirty="0" smtClean="0"/>
              <a:t>How would you sort a pile of books?</a:t>
            </a:r>
          </a:p>
          <a:p>
            <a:pPr lvl="1"/>
            <a:r>
              <a:rPr lang="en-ZA" dirty="0" smtClean="0"/>
              <a:t>You could sort the books by the </a:t>
            </a:r>
            <a:r>
              <a:rPr lang="en-ZA" dirty="0" smtClean="0">
                <a:solidFill>
                  <a:schemeClr val="accent5"/>
                </a:solidFill>
              </a:rPr>
              <a:t>name of the author</a:t>
            </a:r>
          </a:p>
          <a:p>
            <a:pPr lvl="1"/>
            <a:r>
              <a:rPr lang="en-ZA" dirty="0" smtClean="0"/>
              <a:t>Create 26 separate piles, </a:t>
            </a:r>
            <a:r>
              <a:rPr lang="en-ZA" dirty="0" smtClean="0">
                <a:solidFill>
                  <a:schemeClr val="accent6"/>
                </a:solidFill>
              </a:rPr>
              <a:t>one for each letter of the alphabet</a:t>
            </a:r>
          </a:p>
          <a:p>
            <a:pPr lvl="1"/>
            <a:r>
              <a:rPr lang="en-ZA" dirty="0" smtClean="0"/>
              <a:t>Books by authors whose names start with ‘A’ go in 1</a:t>
            </a:r>
            <a:r>
              <a:rPr lang="en-ZA" baseline="30000" dirty="0" smtClean="0"/>
              <a:t>st</a:t>
            </a:r>
            <a:r>
              <a:rPr lang="en-ZA" dirty="0"/>
              <a:t> </a:t>
            </a:r>
            <a:r>
              <a:rPr lang="en-ZA" dirty="0" smtClean="0"/>
              <a:t>pile, books by authors whose names start with ‘B’ go in 2</a:t>
            </a:r>
            <a:r>
              <a:rPr lang="en-ZA" baseline="30000" dirty="0" smtClean="0"/>
              <a:t>nd</a:t>
            </a:r>
            <a:r>
              <a:rPr lang="en-ZA" dirty="0" smtClean="0"/>
              <a:t> pile, and so on…</a:t>
            </a:r>
          </a:p>
          <a:p>
            <a:endParaRPr lang="en-ZA" sz="1000" dirty="0" smtClean="0"/>
          </a:p>
          <a:p>
            <a:r>
              <a:rPr lang="en-ZA" dirty="0" smtClean="0"/>
              <a:t>Now you have your books organised by first letter</a:t>
            </a:r>
          </a:p>
          <a:p>
            <a:pPr lvl="1"/>
            <a:r>
              <a:rPr lang="en-ZA" dirty="0" smtClean="0"/>
              <a:t>But there are still a lot of books by </a:t>
            </a:r>
            <a:r>
              <a:rPr lang="en-ZA" dirty="0" smtClean="0">
                <a:solidFill>
                  <a:srgbClr val="FF0000"/>
                </a:solidFill>
              </a:rPr>
              <a:t>different authors</a:t>
            </a:r>
            <a:r>
              <a:rPr lang="en-ZA" dirty="0" smtClean="0"/>
              <a:t> in each pile…</a:t>
            </a:r>
          </a:p>
          <a:p>
            <a:pPr lvl="1"/>
            <a:r>
              <a:rPr lang="en-ZA" dirty="0"/>
              <a:t>S</a:t>
            </a:r>
            <a:r>
              <a:rPr lang="en-ZA" dirty="0" smtClean="0"/>
              <a:t>ort </a:t>
            </a:r>
            <a:r>
              <a:rPr lang="en-ZA" dirty="0" smtClean="0">
                <a:solidFill>
                  <a:schemeClr val="accent6"/>
                </a:solidFill>
              </a:rPr>
              <a:t>each one of the 26 piles</a:t>
            </a:r>
            <a:r>
              <a:rPr lang="en-ZA" dirty="0" smtClean="0"/>
              <a:t> in the same way</a:t>
            </a:r>
          </a:p>
          <a:p>
            <a:pPr lvl="2"/>
            <a:r>
              <a:rPr lang="en-ZA" dirty="0" smtClean="0"/>
              <a:t>Create 26 piles within one of the original piles</a:t>
            </a:r>
          </a:p>
          <a:p>
            <a:pPr lvl="2"/>
            <a:r>
              <a:rPr lang="en-ZA" dirty="0" smtClean="0"/>
              <a:t>Books by authors whose names have a second letter of ‘A’ go in 1</a:t>
            </a:r>
            <a:r>
              <a:rPr lang="en-ZA" baseline="30000" dirty="0" smtClean="0"/>
              <a:t>st</a:t>
            </a:r>
            <a:r>
              <a:rPr lang="en-ZA" dirty="0" smtClean="0"/>
              <a:t> pile, books by authors whose names have a second letter of ‘B’ go in 2</a:t>
            </a:r>
            <a:r>
              <a:rPr lang="en-ZA" baseline="30000" dirty="0" smtClean="0"/>
              <a:t>nd</a:t>
            </a:r>
            <a:r>
              <a:rPr lang="en-ZA" dirty="0" smtClean="0"/>
              <a:t> pile, and so on…</a:t>
            </a:r>
          </a:p>
          <a:p>
            <a:endParaRPr lang="en-ZA" sz="1000" dirty="0" smtClean="0"/>
          </a:p>
          <a:p>
            <a:r>
              <a:rPr lang="en-ZA" dirty="0" smtClean="0"/>
              <a:t>Do this until </a:t>
            </a:r>
            <a:r>
              <a:rPr lang="en-ZA" dirty="0" smtClean="0">
                <a:solidFill>
                  <a:schemeClr val="accent6"/>
                </a:solidFill>
              </a:rPr>
              <a:t>only one author’s books</a:t>
            </a:r>
            <a:r>
              <a:rPr lang="en-ZA" dirty="0" smtClean="0"/>
              <a:t> are in each pile</a:t>
            </a:r>
          </a:p>
          <a:p>
            <a:r>
              <a:rPr lang="en-ZA" dirty="0" smtClean="0">
                <a:solidFill>
                  <a:schemeClr val="accent5"/>
                </a:solidFill>
              </a:rPr>
              <a:t>This is a legitimate sorting algorithm used in the real world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058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755576" y="3958260"/>
            <a:ext cx="1332148" cy="5040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735796" y="3958260"/>
            <a:ext cx="4729500" cy="5040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1"/>
          <p:cNvSpPr>
            <a:spLocks noGrp="1"/>
          </p:cNvSpPr>
          <p:nvPr>
            <p:ph idx="1"/>
          </p:nvPr>
        </p:nvSpPr>
        <p:spPr>
          <a:xfrm>
            <a:off x="743979" y="1002474"/>
            <a:ext cx="8054032" cy="5594878"/>
          </a:xfrm>
        </p:spPr>
        <p:txBody>
          <a:bodyPr>
            <a:normAutofit/>
          </a:bodyPr>
          <a:lstStyle/>
          <a:p>
            <a:r>
              <a:rPr lang="en-ZA" dirty="0" smtClean="0"/>
              <a:t>Can we do the same thing with numbers?</a:t>
            </a:r>
          </a:p>
          <a:p>
            <a:pPr lvl="1"/>
            <a:r>
              <a:rPr lang="en-ZA" dirty="0" smtClean="0"/>
              <a:t>We can sort by </a:t>
            </a:r>
            <a:r>
              <a:rPr lang="en-ZA" dirty="0" smtClean="0">
                <a:solidFill>
                  <a:schemeClr val="accent5"/>
                </a:solidFill>
              </a:rPr>
              <a:t>each</a:t>
            </a:r>
            <a:r>
              <a:rPr lang="en-ZA" dirty="0" smtClean="0"/>
              <a:t> </a:t>
            </a:r>
            <a:r>
              <a:rPr lang="en-ZA" dirty="0" smtClean="0">
                <a:solidFill>
                  <a:schemeClr val="accent5"/>
                </a:solidFill>
              </a:rPr>
              <a:t>digit</a:t>
            </a:r>
            <a:r>
              <a:rPr lang="en-ZA" dirty="0" smtClean="0"/>
              <a:t>, creating 10 piles (for digits 0 to 9)</a:t>
            </a:r>
          </a:p>
          <a:p>
            <a:pPr lvl="1"/>
            <a:r>
              <a:rPr lang="en-ZA" dirty="0" smtClean="0"/>
              <a:t>Let’s see how this works if we start with the unit digit &amp; move right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sz="1600" dirty="0" smtClean="0"/>
          </a:p>
          <a:p>
            <a:r>
              <a:rPr lang="en-ZA" dirty="0" smtClean="0"/>
              <a:t>But we immediately have a problem</a:t>
            </a:r>
          </a:p>
          <a:p>
            <a:pPr lvl="1"/>
            <a:r>
              <a:rPr lang="en-ZA" dirty="0" smtClean="0"/>
              <a:t>The values starting with 1 are sorted into the incorrect order</a:t>
            </a:r>
          </a:p>
          <a:p>
            <a:pPr lvl="1"/>
            <a:r>
              <a:rPr lang="en-ZA" dirty="0" smtClean="0"/>
              <a:t>Clearly sorting </a:t>
            </a:r>
            <a:r>
              <a:rPr lang="en-ZA" dirty="0" smtClean="0">
                <a:solidFill>
                  <a:srgbClr val="FF0000"/>
                </a:solidFill>
              </a:rPr>
              <a:t>left to right</a:t>
            </a:r>
            <a:r>
              <a:rPr lang="en-ZA" dirty="0" smtClean="0"/>
              <a:t> doesn’t work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3023828" y="2220837"/>
            <a:ext cx="3406680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data = [</a:t>
            </a:r>
            <a:r>
              <a:rPr lang="en-ZA" dirty="0" smtClean="0">
                <a:solidFill>
                  <a:schemeClr val="bg1"/>
                </a:solidFill>
              </a:rPr>
              <a:t>12  23  2  17  100</a:t>
            </a:r>
            <a:r>
              <a:rPr lang="en-ZA" dirty="0" smtClean="0"/>
              <a:t>]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Radix Sort</a:t>
            </a:r>
            <a:endParaRPr lang="en-ZA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80290"/>
              </p:ext>
            </p:extLst>
          </p:nvPr>
        </p:nvGraphicFramePr>
        <p:xfrm>
          <a:off x="1403648" y="3587420"/>
          <a:ext cx="673031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0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1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2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3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4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5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6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7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8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9</a:t>
                      </a:r>
                      <a:endParaRPr lang="en-ZA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Rounded Rectangle 59"/>
          <p:cNvSpPr/>
          <p:nvPr/>
        </p:nvSpPr>
        <p:spPr>
          <a:xfrm>
            <a:off x="5532707" y="2220043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100</a:t>
            </a:r>
            <a:endParaRPr lang="en-ZA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30608"/>
              </p:ext>
            </p:extLst>
          </p:nvPr>
        </p:nvGraphicFramePr>
        <p:xfrm>
          <a:off x="755576" y="4462316"/>
          <a:ext cx="670972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0972"/>
                <a:gridCol w="670972"/>
                <a:gridCol w="670972"/>
                <a:gridCol w="670972"/>
                <a:gridCol w="670972"/>
                <a:gridCol w="670972"/>
                <a:gridCol w="670972"/>
                <a:gridCol w="670972"/>
                <a:gridCol w="670972"/>
                <a:gridCol w="6709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0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1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2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3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4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5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6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7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8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9</a:t>
                      </a:r>
                      <a:endParaRPr lang="en-ZA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5087324" y="2220543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17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769972" y="2220543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452587" y="2220543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23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072752" y="2220543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12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073659" y="2220734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2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453909" y="2220543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2</a:t>
            </a:r>
            <a:r>
              <a:rPr lang="en-ZA" dirty="0" smtClean="0"/>
              <a:t>3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769971" y="2220543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5088098" y="2220543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7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532678" y="2220543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00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073105" y="2220543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2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452176" y="2220543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2</a:t>
            </a:r>
            <a:r>
              <a:rPr lang="en-ZA" dirty="0" smtClean="0"/>
              <a:t>3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770497" y="2220543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2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087295" y="2220734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7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532678" y="2220543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00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121078" y="3219561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1</a:t>
            </a:r>
            <a:r>
              <a:rPr lang="en-ZA" b="1" dirty="0" smtClean="0">
                <a:solidFill>
                  <a:srgbClr val="FF0000"/>
                </a:solidFill>
              </a:rPr>
              <a:t>2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2114203" y="2925574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1</a:t>
            </a:r>
            <a:r>
              <a:rPr lang="en-ZA" b="1" dirty="0" smtClean="0">
                <a:solidFill>
                  <a:srgbClr val="FF0000"/>
                </a:solidFill>
              </a:rPr>
              <a:t>7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2112298" y="2625541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1</a:t>
            </a:r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0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121823" y="3219321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1</a:t>
            </a:r>
            <a:r>
              <a:rPr lang="en-ZA" b="1" dirty="0" smtClean="0">
                <a:solidFill>
                  <a:srgbClr val="FF0000"/>
                </a:solidFill>
              </a:rPr>
              <a:t>2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114203" y="2925574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1</a:t>
            </a:r>
            <a:r>
              <a:rPr lang="en-ZA" b="1" dirty="0" smtClean="0">
                <a:solidFill>
                  <a:srgbClr val="FF0000"/>
                </a:solidFill>
              </a:rPr>
              <a:t>7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2111744" y="2626161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1</a:t>
            </a:r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0</a:t>
            </a:r>
            <a:endParaRPr lang="en-ZA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26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21355 0.1453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18125 0.1453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-0.2158 0.1034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9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32534 0.1027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7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37395 0.0590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00104 0.2414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0.36996 0.2842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14548 0.3277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60" grpId="0"/>
      <p:bldP spid="60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3" grpId="2"/>
      <p:bldP spid="94" grpId="0"/>
      <p:bldP spid="94" grpId="1"/>
      <p:bldP spid="95" grpId="0"/>
      <p:bldP spid="95" grpId="1"/>
      <p:bldP spid="96" grpId="0"/>
      <p:bldP spid="96" grpId="1"/>
      <p:bldP spid="96" grpId="2"/>
      <p:bldP spid="97" grpId="0"/>
      <p:bldP spid="97" grpId="1"/>
      <p:bldP spid="97" grpId="2"/>
      <p:bldP spid="98" grpId="0"/>
      <p:bldP spid="99" grpId="0"/>
      <p:bldP spid="100" grpId="0"/>
      <p:bldP spid="101" grpId="0"/>
      <p:bldP spid="102" grpId="0"/>
      <p:bldP spid="110" grpId="0"/>
      <p:bldP spid="113" grpId="0"/>
      <p:bldP spid="114" grpId="0"/>
      <p:bldP spid="115" grpId="0"/>
      <p:bldP spid="115" grpId="1"/>
      <p:bldP spid="116" grpId="0"/>
      <p:bldP spid="116" grpId="1"/>
      <p:bldP spid="117" grpId="0"/>
      <p:bldP spid="117" grpId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1"/>
          <p:cNvSpPr>
            <a:spLocks noGrp="1"/>
          </p:cNvSpPr>
          <p:nvPr>
            <p:ph idx="1"/>
          </p:nvPr>
        </p:nvSpPr>
        <p:spPr>
          <a:xfrm>
            <a:off x="743979" y="1002474"/>
            <a:ext cx="8054032" cy="5594878"/>
          </a:xfrm>
        </p:spPr>
        <p:txBody>
          <a:bodyPr>
            <a:normAutofit/>
          </a:bodyPr>
          <a:lstStyle/>
          <a:p>
            <a:r>
              <a:rPr lang="en-ZA" dirty="0" smtClean="0"/>
              <a:t>How could we solve this problem?</a:t>
            </a:r>
          </a:p>
          <a:p>
            <a:pPr lvl="1"/>
            <a:r>
              <a:rPr lang="en-ZA" dirty="0" smtClean="0"/>
              <a:t>Pad numbers with </a:t>
            </a:r>
            <a:r>
              <a:rPr lang="en-ZA" dirty="0" smtClean="0">
                <a:solidFill>
                  <a:schemeClr val="accent5"/>
                </a:solidFill>
              </a:rPr>
              <a:t>leading zeros</a:t>
            </a:r>
            <a:r>
              <a:rPr lang="en-ZA" dirty="0" smtClean="0"/>
              <a:t> to make them the same length</a:t>
            </a:r>
          </a:p>
          <a:p>
            <a:pPr lvl="1"/>
            <a:r>
              <a:rPr lang="en-ZA" dirty="0" smtClean="0"/>
              <a:t>Sort </a:t>
            </a:r>
            <a:r>
              <a:rPr lang="en-ZA" dirty="0" smtClean="0">
                <a:solidFill>
                  <a:schemeClr val="accent5"/>
                </a:solidFill>
              </a:rPr>
              <a:t>right to left</a:t>
            </a:r>
            <a:r>
              <a:rPr lang="en-ZA" dirty="0" smtClean="0"/>
              <a:t>, starting with the rightmost digit</a:t>
            </a:r>
          </a:p>
          <a:p>
            <a:r>
              <a:rPr lang="en-ZA" dirty="0" smtClean="0"/>
              <a:t>To store the multiple values that map to a digit</a:t>
            </a:r>
          </a:p>
          <a:p>
            <a:pPr lvl="1"/>
            <a:r>
              <a:rPr lang="en-ZA" dirty="0" smtClean="0"/>
              <a:t>We’ll use one </a:t>
            </a:r>
            <a:r>
              <a:rPr lang="en-ZA" dirty="0" smtClean="0">
                <a:solidFill>
                  <a:schemeClr val="accent6"/>
                </a:solidFill>
              </a:rPr>
              <a:t>queue</a:t>
            </a:r>
            <a:r>
              <a:rPr lang="en-ZA" dirty="0" smtClean="0"/>
              <a:t> per digit</a:t>
            </a:r>
          </a:p>
          <a:p>
            <a:r>
              <a:rPr lang="en-ZA" dirty="0" smtClean="0"/>
              <a:t>Our previous example also wastes a lot of memory</a:t>
            </a:r>
          </a:p>
          <a:p>
            <a:pPr lvl="1"/>
            <a:r>
              <a:rPr lang="en-ZA" dirty="0" smtClean="0"/>
              <a:t>A separate destination array for each digit</a:t>
            </a:r>
          </a:p>
          <a:p>
            <a:pPr lvl="1"/>
            <a:r>
              <a:rPr lang="en-ZA" dirty="0" smtClean="0"/>
              <a:t>Process repeated as many times as maximum digits in a number</a:t>
            </a:r>
          </a:p>
          <a:p>
            <a:pPr lvl="1"/>
            <a:r>
              <a:rPr lang="en-ZA" dirty="0" smtClean="0"/>
              <a:t>Leads to a </a:t>
            </a:r>
            <a:r>
              <a:rPr lang="en-ZA" dirty="0" smtClean="0">
                <a:solidFill>
                  <a:srgbClr val="FF0000"/>
                </a:solidFill>
              </a:rPr>
              <a:t>proliferation of arrays</a:t>
            </a:r>
          </a:p>
          <a:p>
            <a:pPr lvl="1"/>
            <a:r>
              <a:rPr lang="en-ZA" dirty="0" smtClean="0"/>
              <a:t>We’ll move numbers back and forth between the array we’re sorting and a </a:t>
            </a:r>
            <a:r>
              <a:rPr lang="en-ZA" dirty="0" smtClean="0">
                <a:solidFill>
                  <a:schemeClr val="accent5"/>
                </a:solidFill>
              </a:rPr>
              <a:t>single array of queues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Radix Sort</a:t>
            </a:r>
            <a:endParaRPr lang="en-ZA" dirty="0"/>
          </a:p>
        </p:txBody>
      </p:sp>
      <p:sp>
        <p:nvSpPr>
          <p:cNvPr id="30" name="Rectangle 5"/>
          <p:cNvSpPr txBox="1">
            <a:spLocks noChangeArrowheads="1"/>
          </p:cNvSpPr>
          <p:nvPr/>
        </p:nvSpPr>
        <p:spPr>
          <a:xfrm>
            <a:off x="899592" y="4831934"/>
            <a:ext cx="7776864" cy="18374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radixSort</a:t>
            </a:r>
            <a:r>
              <a:rPr lang="en-US" sz="1400" dirty="0" smtClean="0">
                <a:latin typeface="Consolas" panose="020B0609020204030204" pitchFamily="49" charset="0"/>
              </a:rPr>
              <a:t>(data[])</a:t>
            </a:r>
          </a:p>
          <a:p>
            <a:pPr>
              <a:buFontTx/>
              <a:buNone/>
            </a:pPr>
            <a:r>
              <a:rPr lang="en-US" sz="1400" i="1" dirty="0" smtClean="0"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</a:rPr>
              <a:t>n = </a:t>
            </a:r>
            <a:r>
              <a:rPr lang="en-US" sz="1400" i="1" dirty="0" smtClean="0">
                <a:latin typeface="Consolas" panose="020B0609020204030204" pitchFamily="49" charset="0"/>
              </a:rPr>
              <a:t>number of digits in largest number</a:t>
            </a:r>
          </a:p>
          <a:p>
            <a:pPr>
              <a:buFontTx/>
              <a:buNone/>
            </a:pPr>
            <a:r>
              <a:rPr lang="en-US" sz="1400" i="1" dirty="0" smtClean="0">
                <a:latin typeface="Consolas" panose="020B0609020204030204" pitchFamily="49" charset="0"/>
              </a:rPr>
              <a:t>   add leading zeros to numbers until all have </a:t>
            </a:r>
            <a:r>
              <a:rPr lang="en-US" sz="1400" dirty="0" smtClean="0">
                <a:latin typeface="Consolas" panose="020B0609020204030204" pitchFamily="49" charset="0"/>
              </a:rPr>
              <a:t>n </a:t>
            </a:r>
            <a:r>
              <a:rPr lang="en-US" sz="1400" i="1" dirty="0" smtClean="0">
                <a:latin typeface="Consolas" panose="020B0609020204030204" pitchFamily="49" charset="0"/>
              </a:rPr>
              <a:t>digits</a:t>
            </a:r>
          </a:p>
          <a:p>
            <a:pPr>
              <a:buFontTx/>
              <a:buNone/>
            </a:pPr>
            <a:r>
              <a:rPr lang="en-US" sz="1400" i="1" dirty="0" smtClean="0"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latin typeface="Consolas" panose="020B0609020204030204" pitchFamily="49" charset="0"/>
              </a:rPr>
              <a:t> d = n </a:t>
            </a:r>
            <a:r>
              <a:rPr lang="en-US" sz="1400" i="1" dirty="0" smtClean="0">
                <a:latin typeface="Consolas" panose="020B0609020204030204" pitchFamily="49" charset="0"/>
              </a:rPr>
              <a:t>down to</a:t>
            </a:r>
            <a:r>
              <a:rPr lang="en-US" sz="1400" dirty="0" smtClean="0">
                <a:latin typeface="Consolas" panose="020B0609020204030204" pitchFamily="49" charset="0"/>
              </a:rPr>
              <a:t> 1</a:t>
            </a:r>
          </a:p>
          <a:p>
            <a:pPr>
              <a:buFontTx/>
              <a:buNone/>
            </a:pPr>
            <a:r>
              <a:rPr lang="en-US" sz="1400" i="1" dirty="0" smtClean="0">
                <a:latin typeface="Consolas" panose="020B0609020204030204" pitchFamily="49" charset="0"/>
              </a:rPr>
              <a:t>      distribute numbers in </a:t>
            </a:r>
            <a:r>
              <a:rPr lang="en-US" sz="1400" dirty="0" smtClean="0">
                <a:latin typeface="Consolas" panose="020B0609020204030204" pitchFamily="49" charset="0"/>
              </a:rPr>
              <a:t>data[]</a:t>
            </a:r>
            <a:r>
              <a:rPr lang="en-US" sz="1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</a:rPr>
              <a:t>among queues </a:t>
            </a:r>
            <a:r>
              <a:rPr lang="en-US" sz="1400" dirty="0" smtClean="0">
                <a:latin typeface="Consolas" panose="020B0609020204030204" pitchFamily="49" charset="0"/>
              </a:rPr>
              <a:t>0</a:t>
            </a:r>
            <a:r>
              <a:rPr lang="en-US" sz="1400" i="1" dirty="0" smtClean="0">
                <a:latin typeface="Consolas" panose="020B0609020204030204" pitchFamily="49" charset="0"/>
              </a:rPr>
              <a:t> to </a:t>
            </a:r>
            <a:r>
              <a:rPr lang="en-US" sz="1400" dirty="0" smtClean="0">
                <a:latin typeface="Consolas" panose="020B0609020204030204" pitchFamily="49" charset="0"/>
              </a:rPr>
              <a:t>9</a:t>
            </a:r>
            <a:r>
              <a:rPr lang="en-US" sz="1400" i="1" dirty="0" smtClean="0">
                <a:latin typeface="Consolas" panose="020B0609020204030204" pitchFamily="49" charset="0"/>
              </a:rPr>
              <a:t> according to digit </a:t>
            </a:r>
            <a:r>
              <a:rPr lang="en-US" sz="1400" dirty="0" smtClean="0">
                <a:latin typeface="Consolas" panose="020B0609020204030204" pitchFamily="49" charset="0"/>
              </a:rPr>
              <a:t>d</a:t>
            </a:r>
            <a:endParaRPr lang="en-US" sz="1400" i="1" dirty="0" smtClean="0">
              <a:latin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sz="1400" i="1" dirty="0" smtClean="0"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1400" i="1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</a:rPr>
              <a:t> = 0 </a:t>
            </a:r>
            <a:r>
              <a:rPr lang="en-US" sz="1400" i="1" dirty="0" smtClean="0">
                <a:latin typeface="Consolas" panose="020B0609020204030204" pitchFamily="49" charset="0"/>
              </a:rPr>
              <a:t>up to</a:t>
            </a:r>
            <a:r>
              <a:rPr lang="en-US" sz="1400" dirty="0" smtClean="0">
                <a:latin typeface="Consolas" panose="020B0609020204030204" pitchFamily="49" charset="0"/>
              </a:rPr>
              <a:t> 9</a:t>
            </a:r>
            <a:endParaRPr lang="en-US" sz="1400" i="1" dirty="0">
              <a:latin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sz="1400" i="1" dirty="0" smtClean="0">
                <a:latin typeface="Consolas" panose="020B0609020204030204" pitchFamily="49" charset="0"/>
              </a:rPr>
              <a:t>         </a:t>
            </a:r>
            <a:r>
              <a:rPr lang="en-US" sz="1400" i="1" dirty="0" err="1" smtClean="0">
                <a:latin typeface="Consolas" panose="020B0609020204030204" pitchFamily="49" charset="0"/>
              </a:rPr>
              <a:t>dequeue</a:t>
            </a:r>
            <a:r>
              <a:rPr lang="en-US" sz="1400" i="1" dirty="0" smtClean="0">
                <a:latin typeface="Consolas" panose="020B0609020204030204" pitchFamily="49" charset="0"/>
              </a:rPr>
              <a:t> each number in queue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i="1" dirty="0" smtClean="0">
                <a:latin typeface="Consolas" panose="020B0609020204030204" pitchFamily="49" charset="0"/>
              </a:rPr>
              <a:t> and add to next position in </a:t>
            </a:r>
            <a:r>
              <a:rPr lang="en-US" sz="1400" dirty="0" smtClean="0">
                <a:latin typeface="Consolas" panose="020B0609020204030204" pitchFamily="49" charset="0"/>
              </a:rPr>
              <a:t>data[]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2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743979" y="1002474"/>
            <a:ext cx="8054032" cy="5594878"/>
          </a:xfrm>
        </p:spPr>
        <p:txBody>
          <a:bodyPr>
            <a:normAutofit/>
          </a:bodyPr>
          <a:lstStyle/>
          <a:p>
            <a:r>
              <a:rPr lang="en-ZA" dirty="0" smtClean="0"/>
              <a:t>Let’s apply radix sort to the array [25  5  20  315  11  77]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807804" y="1500757"/>
            <a:ext cx="4104456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data = [</a:t>
            </a:r>
            <a:r>
              <a:rPr lang="en-ZA" dirty="0" smtClean="0">
                <a:solidFill>
                  <a:schemeClr val="bg1"/>
                </a:solidFill>
              </a:rPr>
              <a:t>025  005  020  315  011  077</a:t>
            </a:r>
            <a:r>
              <a:rPr lang="en-ZA" dirty="0" smtClean="0"/>
              <a:t>]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200167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00</a:t>
            </a:r>
            <a:r>
              <a:rPr lang="en-ZA" b="1" dirty="0" smtClean="0">
                <a:solidFill>
                  <a:srgbClr val="FF0000"/>
                </a:solidFill>
              </a:rPr>
              <a:t>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11107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02</a:t>
            </a:r>
            <a:r>
              <a:rPr lang="en-ZA" b="1" dirty="0" smtClean="0">
                <a:solidFill>
                  <a:srgbClr val="FF0000"/>
                </a:solidFill>
              </a:rPr>
              <a:t>0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200721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005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199976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00</a:t>
            </a:r>
            <a:r>
              <a:rPr lang="en-ZA" b="1" dirty="0" smtClean="0">
                <a:solidFill>
                  <a:srgbClr val="FF0000"/>
                </a:solidFill>
              </a:rPr>
              <a:t>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709394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020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710916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02</a:t>
            </a:r>
            <a:r>
              <a:rPr lang="en-ZA" b="1" dirty="0" smtClean="0">
                <a:solidFill>
                  <a:srgbClr val="FF0000"/>
                </a:solidFill>
              </a:rPr>
              <a:t>0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237728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07</a:t>
            </a:r>
            <a:r>
              <a:rPr lang="en-ZA" b="1" dirty="0" smtClean="0">
                <a:solidFill>
                  <a:srgbClr val="FF0000"/>
                </a:solidFill>
              </a:rPr>
              <a:t>7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Radix Sort</a:t>
            </a:r>
            <a:endParaRPr lang="en-ZA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63309"/>
              </p:ext>
            </p:extLst>
          </p:nvPr>
        </p:nvGraphicFramePr>
        <p:xfrm>
          <a:off x="1403648" y="3418200"/>
          <a:ext cx="673031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0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1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2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3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4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5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6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7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8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9</a:t>
                      </a:r>
                      <a:endParaRPr lang="en-ZA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Rounded Rectangle 59"/>
          <p:cNvSpPr/>
          <p:nvPr/>
        </p:nvSpPr>
        <p:spPr>
          <a:xfrm>
            <a:off x="6237728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077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24319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011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692855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025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692664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02</a:t>
            </a:r>
            <a:r>
              <a:rPr lang="en-ZA" b="1" dirty="0" smtClean="0">
                <a:solidFill>
                  <a:srgbClr val="FF0000"/>
                </a:solidFill>
              </a:rPr>
              <a:t>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725288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01</a:t>
            </a:r>
            <a:r>
              <a:rPr lang="en-ZA" b="1" dirty="0" smtClean="0">
                <a:solidFill>
                  <a:srgbClr val="FF0000"/>
                </a:solidFill>
              </a:rPr>
              <a:t>1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215899" y="150197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315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217422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31</a:t>
            </a:r>
            <a:r>
              <a:rPr lang="en-ZA" b="1" dirty="0" smtClean="0">
                <a:solidFill>
                  <a:srgbClr val="FF0000"/>
                </a:solidFill>
              </a:rPr>
              <a:t>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37537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07</a:t>
            </a:r>
            <a:r>
              <a:rPr lang="en-ZA" b="1" dirty="0" smtClean="0">
                <a:solidFill>
                  <a:srgbClr val="FF0000"/>
                </a:solidFill>
              </a:rPr>
              <a:t>7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692855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02</a:t>
            </a:r>
            <a:r>
              <a:rPr lang="en-ZA" b="1" dirty="0" smtClean="0">
                <a:solidFill>
                  <a:srgbClr val="FF0000"/>
                </a:solidFill>
              </a:rPr>
              <a:t>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25479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01</a:t>
            </a:r>
            <a:r>
              <a:rPr lang="en-ZA" b="1" dirty="0" smtClean="0">
                <a:solidFill>
                  <a:srgbClr val="FF0000"/>
                </a:solidFill>
              </a:rPr>
              <a:t>1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217613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31</a:t>
            </a:r>
            <a:r>
              <a:rPr lang="en-ZA" b="1" dirty="0" smtClean="0">
                <a:solidFill>
                  <a:srgbClr val="FF0000"/>
                </a:solidFill>
              </a:rPr>
              <a:t>5</a:t>
            </a:r>
            <a:endParaRPr lang="en-ZA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27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12326 0.230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0.06771 0.1886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35504 0.2307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60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-0.04271 0.1467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39513 0.2307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-0.01007 0.2307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504 0.23078 L -0.11146 -4.07407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13 0.23078 L -0.16684 -4.07407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24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26 0.23078 L 0.11146 -4.07407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71 0.18865 L 0.11128 -4.07407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1 0.14675 L 0.05556 -4.07407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7 0.23078 L 3.05556E-6 4.44444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9" grpId="0"/>
      <p:bldP spid="39" grpId="1"/>
      <p:bldP spid="39" grpId="2"/>
      <p:bldP spid="40" grpId="0"/>
      <p:bldP spid="40" grpId="1"/>
      <p:bldP spid="40" grpId="3"/>
      <p:bldP spid="91" grpId="0"/>
      <p:bldP spid="91" grpId="1"/>
      <p:bldP spid="94" grpId="0"/>
      <p:bldP spid="94" grpId="1"/>
      <p:bldP spid="90" grpId="0"/>
      <p:bldP spid="90" grpId="1"/>
      <p:bldP spid="95" grpId="0"/>
      <p:bldP spid="95" grpId="1"/>
      <p:bldP spid="43" grpId="0"/>
      <p:bldP spid="43" grpId="2"/>
      <p:bldP spid="43" grpId="3"/>
      <p:bldP spid="60" grpId="0"/>
      <p:bldP spid="60" grpId="1"/>
      <p:bldP spid="89" grpId="0"/>
      <p:bldP spid="89" grpId="1"/>
      <p:bldP spid="92" grpId="0"/>
      <p:bldP spid="92" grpId="1"/>
      <p:bldP spid="93" grpId="0"/>
      <p:bldP spid="93" grpId="2"/>
      <p:bldP spid="97" grpId="0"/>
      <p:bldP spid="97" grpId="2"/>
      <p:bldP spid="31" grpId="0"/>
      <p:bldP spid="31" grpId="1"/>
      <p:bldP spid="96" grpId="0"/>
      <p:bldP spid="96" grpId="2"/>
      <p:bldP spid="37" grpId="0"/>
      <p:bldP spid="37" grpId="2"/>
      <p:bldP spid="38" grpId="0"/>
      <p:bldP spid="38" grpId="2"/>
      <p:bldP spid="38" grpId="3"/>
      <p:bldP spid="41" grpId="0"/>
      <p:bldP spid="41" grpId="2"/>
      <p:bldP spid="41" grpId="3"/>
      <p:bldP spid="42" grpId="0"/>
      <p:bldP spid="42" grpId="2"/>
      <p:bldP spid="42" grpId="3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2807804" y="1500757"/>
            <a:ext cx="4104456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data = [</a:t>
            </a:r>
            <a:r>
              <a:rPr lang="en-ZA" dirty="0" smtClean="0">
                <a:solidFill>
                  <a:schemeClr val="bg1"/>
                </a:solidFill>
              </a:rPr>
              <a:t>025  005  020  315  011  077</a:t>
            </a:r>
            <a:r>
              <a:rPr lang="en-ZA" dirty="0" smtClean="0"/>
              <a:t>]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743979" y="1002474"/>
            <a:ext cx="8054032" cy="5594878"/>
          </a:xfrm>
        </p:spPr>
        <p:txBody>
          <a:bodyPr>
            <a:normAutofit/>
          </a:bodyPr>
          <a:lstStyle/>
          <a:p>
            <a:r>
              <a:rPr lang="en-ZA" dirty="0" smtClean="0"/>
              <a:t>Let’s apply radix sort to the array [25  5  20  315  11  77]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692855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2</a:t>
            </a:r>
            <a:r>
              <a:rPr lang="en-ZA" dirty="0" smtClean="0"/>
              <a:t>0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237728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07</a:t>
            </a:r>
            <a:r>
              <a:rPr lang="en-ZA" b="1" dirty="0" smtClean="0">
                <a:solidFill>
                  <a:srgbClr val="FF0000"/>
                </a:solidFill>
              </a:rPr>
              <a:t>7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37537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7</a:t>
            </a:r>
            <a:r>
              <a:rPr lang="en-ZA" dirty="0" smtClean="0"/>
              <a:t>7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24319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31</a:t>
            </a:r>
            <a:r>
              <a:rPr lang="en-ZA" b="1" dirty="0" smtClean="0">
                <a:solidFill>
                  <a:srgbClr val="FF0000"/>
                </a:solidFill>
              </a:rPr>
              <a:t>5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725288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r>
              <a:rPr lang="en-ZA" b="1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215899" y="150197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00</a:t>
            </a:r>
            <a:r>
              <a:rPr lang="en-ZA" b="1" dirty="0" smtClean="0">
                <a:solidFill>
                  <a:srgbClr val="FF0000"/>
                </a:solidFill>
              </a:rPr>
              <a:t>5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217422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709394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02</a:t>
            </a:r>
            <a:r>
              <a:rPr lang="en-ZA" b="1" dirty="0" smtClean="0">
                <a:solidFill>
                  <a:srgbClr val="FF0000"/>
                </a:solidFill>
              </a:rPr>
              <a:t>5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710916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2</a:t>
            </a:r>
            <a:r>
              <a:rPr lang="en-ZA" dirty="0" smtClean="0"/>
              <a:t>5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200721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01</a:t>
            </a:r>
            <a:r>
              <a:rPr lang="en-ZA" b="1" dirty="0" smtClean="0">
                <a:solidFill>
                  <a:srgbClr val="FF0000"/>
                </a:solidFill>
              </a:rPr>
              <a:t>1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199976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1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692855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02</a:t>
            </a:r>
            <a:r>
              <a:rPr lang="en-ZA" b="1" dirty="0" smtClean="0">
                <a:solidFill>
                  <a:srgbClr val="FF0000"/>
                </a:solidFill>
              </a:rPr>
              <a:t>0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692664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2</a:t>
            </a:r>
            <a:r>
              <a:rPr lang="en-ZA" dirty="0" smtClean="0"/>
              <a:t>0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237728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7</a:t>
            </a:r>
            <a:r>
              <a:rPr lang="en-ZA" dirty="0" smtClean="0"/>
              <a:t>7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25479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r>
              <a:rPr lang="en-ZA" b="1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217613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11107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2</a:t>
            </a:r>
            <a:r>
              <a:rPr lang="en-ZA" dirty="0" smtClean="0"/>
              <a:t>5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200167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1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Radix Sort</a:t>
            </a:r>
            <a:endParaRPr lang="en-ZA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403648" y="3418200"/>
          <a:ext cx="673031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0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1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2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3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4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5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6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7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8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9</a:t>
                      </a:r>
                      <a:endParaRPr lang="en-ZA" sz="18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2707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09722 0.230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1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0.22829 0.2307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20938 0.1886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-0.41042 0.2307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39513 0.1886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-0.01007 0.2307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042 0.23078 L -0.16684 -4.07407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29 0.23078 L 2.5E-6 -4.07407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24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13 0.18865 L -0.11094 -4.07407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22 0.23078 L 0.16684 -4.07407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0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38 0.18865 L 0.11094 -4.07407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7 0.23078 L 3.05556E-6 4.44444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  <p:bldP spid="60" grpId="1"/>
      <p:bldP spid="37" grpId="0"/>
      <p:bldP spid="37" grpId="1"/>
      <p:bldP spid="89" grpId="1"/>
      <p:bldP spid="97" grpId="0"/>
      <p:bldP spid="97" grpId="1"/>
      <p:bldP spid="31" grpId="1"/>
      <p:bldP spid="96" grpId="0"/>
      <p:bldP spid="96" grpId="1"/>
      <p:bldP spid="90" grpId="1"/>
      <p:bldP spid="95" grpId="0"/>
      <p:bldP spid="95" grpId="1"/>
      <p:bldP spid="91" grpId="1"/>
      <p:bldP spid="94" grpId="0"/>
      <p:bldP spid="94" grpId="1"/>
      <p:bldP spid="92" grpId="1"/>
      <p:bldP spid="93" grpId="0"/>
      <p:bldP spid="93" grpId="1"/>
      <p:bldP spid="43" grpId="0"/>
      <p:bldP spid="43" grpId="1"/>
      <p:bldP spid="43" grpId="2"/>
      <p:bldP spid="41" grpId="0"/>
      <p:bldP spid="41" grpId="1"/>
      <p:bldP spid="41" grpId="2"/>
      <p:bldP spid="42" grpId="0"/>
      <p:bldP spid="42" grpId="1"/>
      <p:bldP spid="42" grpId="2"/>
      <p:bldP spid="40" grpId="0"/>
      <p:bldP spid="40" grpId="1"/>
      <p:bldP spid="40" grpId="2"/>
      <p:bldP spid="39" grpId="0"/>
      <p:bldP spid="39" grpId="1"/>
      <p:bldP spid="39" grpId="2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2807804" y="1500757"/>
            <a:ext cx="4104456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data = [</a:t>
            </a:r>
            <a:r>
              <a:rPr lang="en-ZA" dirty="0" smtClean="0">
                <a:solidFill>
                  <a:schemeClr val="bg1"/>
                </a:solidFill>
              </a:rPr>
              <a:t>025  005  020  315  011  077</a:t>
            </a:r>
            <a:r>
              <a:rPr lang="en-ZA" dirty="0" smtClean="0"/>
              <a:t>]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237728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7</a:t>
            </a:r>
            <a:r>
              <a:rPr lang="en-ZA" dirty="0" smtClean="0"/>
              <a:t>7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743979" y="1002474"/>
            <a:ext cx="8054032" cy="5594878"/>
          </a:xfrm>
        </p:spPr>
        <p:txBody>
          <a:bodyPr>
            <a:normAutofit/>
          </a:bodyPr>
          <a:lstStyle/>
          <a:p>
            <a:r>
              <a:rPr lang="en-ZA" dirty="0" smtClean="0"/>
              <a:t>Let’s apply radix sort to the array [25  5  20  315  11  77]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237537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77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24319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2</a:t>
            </a:r>
            <a:r>
              <a:rPr lang="en-ZA" dirty="0" smtClean="0"/>
              <a:t>5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725288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25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215899" y="150197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2</a:t>
            </a:r>
            <a:r>
              <a:rPr lang="en-ZA" dirty="0" smtClean="0"/>
              <a:t>0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217422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20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709394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r>
              <a:rPr lang="en-ZA" b="1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5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710916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3</a:t>
            </a:r>
            <a:r>
              <a:rPr lang="en-ZA" dirty="0" smtClean="0"/>
              <a:t>15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200721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1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199976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11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692855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0</a:t>
            </a:r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5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692664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05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237728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77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25479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25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217613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20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11107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3</a:t>
            </a:r>
            <a:r>
              <a:rPr lang="en-ZA" dirty="0" smtClean="0"/>
              <a:t>15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200167" y="1501929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11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692855" y="1501738"/>
            <a:ext cx="597573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05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Radix Sort</a:t>
            </a:r>
            <a:endParaRPr lang="en-ZA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403648" y="3418200"/>
          <a:ext cx="673031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  <a:gridCol w="6730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0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1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2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3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4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5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6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7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8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9</a:t>
                      </a:r>
                      <a:endParaRPr lang="en-ZA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2727263" y="1884164"/>
            <a:ext cx="4104456" cy="3295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= [5  11  20  25  77  315]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91546" y="4977172"/>
            <a:ext cx="2656618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Do you think it’s possible to implement radix sort recursively?</a:t>
            </a:r>
            <a:endParaRPr lang="en-ZA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19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24357 0.230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0.29913 0.1886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13646 0.2307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-0.41042 0.1467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46597 0.104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99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-0.52188 0.0643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94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58 0.23078 L 8.33333E-7 -4.07407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913 0.18866 L -3.88889E-6 4.44444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042 0.14675 L -0.05538 -4.07407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597 0.10463 L -0.05556 -4.07407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188 0.06435 L -0.0559 -4.07407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0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646 0.23078 L 0.16684 -4.07407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37" grpId="0"/>
      <p:bldP spid="37" grpId="1"/>
      <p:bldP spid="89" grpId="0"/>
      <p:bldP spid="97" grpId="0"/>
      <p:bldP spid="97" grpId="1"/>
      <p:bldP spid="31" grpId="0"/>
      <p:bldP spid="96" grpId="0"/>
      <p:bldP spid="96" grpId="1"/>
      <p:bldP spid="90" grpId="0"/>
      <p:bldP spid="95" grpId="0"/>
      <p:bldP spid="95" grpId="1"/>
      <p:bldP spid="91" grpId="0"/>
      <p:bldP spid="94" grpId="0"/>
      <p:bldP spid="94" grpId="1"/>
      <p:bldP spid="92" grpId="0"/>
      <p:bldP spid="93" grpId="0"/>
      <p:bldP spid="93" grpId="1"/>
      <p:bldP spid="43" grpId="0"/>
      <p:bldP spid="43" grpId="1"/>
      <p:bldP spid="43" grpId="2"/>
      <p:bldP spid="41" grpId="0"/>
      <p:bldP spid="41" grpId="1"/>
      <p:bldP spid="41" grpId="2"/>
      <p:bldP spid="42" grpId="0"/>
      <p:bldP spid="42" grpId="1"/>
      <p:bldP spid="42" grpId="2"/>
      <p:bldP spid="40" grpId="0"/>
      <p:bldP spid="40" grpId="1"/>
      <p:bldP spid="40" grpId="2"/>
      <p:bldP spid="39" grpId="0"/>
      <p:bldP spid="39" grpId="1"/>
      <p:bldP spid="39" grpId="2"/>
      <p:bldP spid="38" grpId="0"/>
      <p:bldP spid="38" grpId="1"/>
      <p:bldP spid="38" grpId="2"/>
      <p:bldP spid="24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02" y="1061409"/>
            <a:ext cx="6968008" cy="2380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26358" y="3786863"/>
                <a:ext cx="8054032" cy="28857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ZA" dirty="0" smtClean="0"/>
                  <a:t>Radix sort can be applied to binary representations</a:t>
                </a:r>
              </a:p>
              <a:p>
                <a:pPr lvl="1"/>
                <a:r>
                  <a:rPr lang="en-ZA" dirty="0" smtClean="0">
                    <a:solidFill>
                      <a:srgbClr val="00B050"/>
                    </a:solidFill>
                  </a:rPr>
                  <a:t>At each pass, sort according to </a:t>
                </a:r>
                <a:r>
                  <a:rPr lang="en-ZA" dirty="0" smtClean="0">
                    <a:solidFill>
                      <a:schemeClr val="accent5"/>
                    </a:solidFill>
                  </a:rPr>
                  <a:t>b</a:t>
                </a:r>
                <a:r>
                  <a:rPr lang="en-ZA" dirty="0" smtClean="0">
                    <a:solidFill>
                      <a:srgbClr val="00B050"/>
                    </a:solidFill>
                  </a:rPr>
                  <a:t> bits, starting from the right</a:t>
                </a:r>
              </a:p>
              <a:p>
                <a:pPr lvl="1"/>
                <a:r>
                  <a:rPr lang="en-ZA" dirty="0" smtClean="0"/>
                  <a:t>How many queues?</a:t>
                </a:r>
              </a:p>
              <a:p>
                <a:pPr lvl="2"/>
                <a:r>
                  <a:rPr lang="en-ZA" sz="1600" dirty="0" smtClean="0"/>
                  <a:t>Determined by the number of </a:t>
                </a:r>
                <a:r>
                  <a:rPr lang="en-ZA" sz="1600" dirty="0" smtClean="0">
                    <a:solidFill>
                      <a:srgbClr val="FF0000"/>
                    </a:solidFill>
                  </a:rPr>
                  <a:t>different bit strings </a:t>
                </a:r>
                <a:r>
                  <a:rPr lang="en-ZA" sz="1600" dirty="0" smtClean="0"/>
                  <a:t>of size </a:t>
                </a:r>
                <a:r>
                  <a:rPr lang="en-ZA" sz="1600" dirty="0" smtClean="0">
                    <a:solidFill>
                      <a:srgbClr val="0070C0"/>
                    </a:solidFill>
                  </a:rPr>
                  <a:t>b</a:t>
                </a:r>
              </a:p>
              <a:p>
                <a:pPr lvl="2"/>
                <a:r>
                  <a:rPr lang="en-ZA" sz="1600" dirty="0" smtClean="0"/>
                  <a:t>For b = 2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ZA" sz="1600" i="0">
                            <a:solidFill>
                              <a:srgbClr val="0070C0"/>
                            </a:solidFill>
                            <a:latin typeface="+mj-lt"/>
                          </a:rPr>
                          <m:t>2</m:t>
                        </m:r>
                      </m:e>
                      <m:sup>
                        <m:r>
                          <a:rPr lang="en-ZA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ZA" sz="1600" dirty="0" smtClean="0"/>
                  <a:t> bit strings, and therefore 4 queues: </a:t>
                </a:r>
                <a:r>
                  <a:rPr lang="en-ZA" sz="1600" dirty="0" smtClean="0">
                    <a:solidFill>
                      <a:srgbClr val="0070C0"/>
                    </a:solidFill>
                  </a:rPr>
                  <a:t>00, 01, 10, 11</a:t>
                </a:r>
              </a:p>
              <a:p>
                <a:pPr lvl="1"/>
                <a:r>
                  <a:rPr lang="en-ZA" dirty="0" smtClean="0"/>
                  <a:t>A larger value for </a:t>
                </a:r>
                <a:r>
                  <a:rPr lang="en-ZA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ZA" dirty="0" smtClean="0"/>
                  <a:t> results in</a:t>
                </a:r>
              </a:p>
              <a:p>
                <a:pPr lvl="2"/>
                <a:r>
                  <a:rPr lang="en-ZA" sz="1600" dirty="0" smtClean="0"/>
                  <a:t>More queues (</a:t>
                </a:r>
                <a:r>
                  <a:rPr lang="en-ZA" sz="1600" dirty="0" smtClean="0">
                    <a:solidFill>
                      <a:srgbClr val="FF0000"/>
                    </a:solidFill>
                  </a:rPr>
                  <a:t>wastes</a:t>
                </a:r>
                <a:r>
                  <a:rPr lang="en-ZA" sz="1600" dirty="0" smtClean="0"/>
                  <a:t> </a:t>
                </a:r>
                <a:r>
                  <a:rPr lang="en-ZA" sz="1600" dirty="0">
                    <a:solidFill>
                      <a:srgbClr val="FF0000"/>
                    </a:solidFill>
                  </a:rPr>
                  <a:t>space</a:t>
                </a:r>
                <a:r>
                  <a:rPr lang="en-ZA" sz="1600" dirty="0" smtClean="0"/>
                  <a:t>) but fewer passes (</a:t>
                </a:r>
                <a:r>
                  <a:rPr lang="en-ZA" sz="1600" dirty="0" smtClean="0">
                    <a:solidFill>
                      <a:schemeClr val="accent5"/>
                    </a:solidFill>
                  </a:rPr>
                  <a:t>saves</a:t>
                </a:r>
                <a:r>
                  <a:rPr lang="en-ZA" sz="1600" dirty="0" smtClean="0"/>
                  <a:t> </a:t>
                </a:r>
                <a:r>
                  <a:rPr lang="en-ZA" sz="1600" dirty="0">
                    <a:solidFill>
                      <a:schemeClr val="accent5"/>
                    </a:solidFill>
                  </a:rPr>
                  <a:t>time</a:t>
                </a:r>
                <a:r>
                  <a:rPr lang="en-ZA" sz="1600" dirty="0" smtClean="0"/>
                  <a:t>)</a:t>
                </a:r>
                <a:endParaRPr lang="en-ZA" sz="1600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ZA" dirty="0" smtClean="0"/>
                  <a:t>A smaller value for </a:t>
                </a:r>
                <a:r>
                  <a:rPr lang="en-ZA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ZA" dirty="0" smtClean="0"/>
                  <a:t> results in</a:t>
                </a:r>
                <a:endParaRPr lang="en-ZA" dirty="0" smtClean="0">
                  <a:solidFill>
                    <a:srgbClr val="0070C0"/>
                  </a:solidFill>
                </a:endParaRPr>
              </a:p>
              <a:p>
                <a:pPr lvl="2"/>
                <a:r>
                  <a:rPr lang="en-ZA" sz="1600" dirty="0" smtClean="0"/>
                  <a:t>Fewer </a:t>
                </a:r>
                <a:r>
                  <a:rPr lang="en-ZA" sz="1600" dirty="0"/>
                  <a:t>queues </a:t>
                </a:r>
                <a:r>
                  <a:rPr lang="en-ZA" sz="1600" dirty="0" smtClean="0"/>
                  <a:t>(</a:t>
                </a:r>
                <a:r>
                  <a:rPr lang="en-ZA" sz="1600" dirty="0" smtClean="0">
                    <a:solidFill>
                      <a:srgbClr val="FF0000"/>
                    </a:solidFill>
                  </a:rPr>
                  <a:t>saves</a:t>
                </a:r>
                <a:r>
                  <a:rPr lang="en-ZA" sz="1600" dirty="0" smtClean="0"/>
                  <a:t> </a:t>
                </a:r>
                <a:r>
                  <a:rPr lang="en-ZA" sz="1600" dirty="0">
                    <a:solidFill>
                      <a:srgbClr val="FF0000"/>
                    </a:solidFill>
                  </a:rPr>
                  <a:t>space</a:t>
                </a:r>
                <a:r>
                  <a:rPr lang="en-ZA" sz="1600" dirty="0"/>
                  <a:t>) but </a:t>
                </a:r>
                <a:r>
                  <a:rPr lang="en-ZA" sz="1600" dirty="0" smtClean="0"/>
                  <a:t>more </a:t>
                </a:r>
                <a:r>
                  <a:rPr lang="en-ZA" sz="1600" dirty="0"/>
                  <a:t>passes </a:t>
                </a:r>
                <a:r>
                  <a:rPr lang="en-ZA" sz="1600" dirty="0" smtClean="0"/>
                  <a:t>(</a:t>
                </a:r>
                <a:r>
                  <a:rPr lang="en-ZA" sz="1600" dirty="0" smtClean="0">
                    <a:solidFill>
                      <a:schemeClr val="accent5"/>
                    </a:solidFill>
                  </a:rPr>
                  <a:t>wastes</a:t>
                </a:r>
                <a:r>
                  <a:rPr lang="en-ZA" sz="1600" dirty="0" smtClean="0"/>
                  <a:t> </a:t>
                </a:r>
                <a:r>
                  <a:rPr lang="en-ZA" sz="1600" dirty="0">
                    <a:solidFill>
                      <a:schemeClr val="accent5"/>
                    </a:solidFill>
                  </a:rPr>
                  <a:t>time</a:t>
                </a:r>
                <a:r>
                  <a:rPr lang="en-ZA" sz="1600" dirty="0" smtClean="0"/>
                  <a:t>)</a:t>
                </a:r>
                <a:endParaRPr lang="en-ZA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358" y="3786863"/>
                <a:ext cx="8054032" cy="2885785"/>
              </a:xfrm>
              <a:blipFill rotWithShape="0">
                <a:blip r:embed="rId6"/>
                <a:stretch>
                  <a:fillRect l="-757" t="-3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699792" y="1061408"/>
            <a:ext cx="1008112" cy="891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99792" y="1961509"/>
            <a:ext cx="1008112" cy="891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99792" y="2852936"/>
            <a:ext cx="1008112" cy="29670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75956" y="1088740"/>
            <a:ext cx="1008112" cy="891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75956" y="1979875"/>
            <a:ext cx="1008112" cy="2880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75956" y="2260451"/>
            <a:ext cx="1008112" cy="891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75956" y="3149641"/>
            <a:ext cx="1008112" cy="28252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2120" y="1088740"/>
            <a:ext cx="1008112" cy="891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52120" y="1979875"/>
            <a:ext cx="1008112" cy="58503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52120" y="2573288"/>
            <a:ext cx="1008112" cy="57635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52120" y="3158026"/>
            <a:ext cx="1008112" cy="2841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28284" y="1088741"/>
            <a:ext cx="1034038" cy="89113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28284" y="1979875"/>
            <a:ext cx="1034038" cy="59341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28285" y="2563906"/>
            <a:ext cx="1034038" cy="28903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28284" y="2861610"/>
            <a:ext cx="1034038" cy="5705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99792" y="3149640"/>
            <a:ext cx="1008111" cy="28252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Radix Sort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48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782593" y="1067743"/>
            <a:ext cx="8001875" cy="5041380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final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radix = 10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digits and piles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digits = 10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max number of digits in a number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radixsort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data) {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d, j, k, factor;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&lt;Integer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&gt;[] queues = new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[radix];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queue per pile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(d = 0; d &lt; radix; d++)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queues[d] = new Queue&lt;Integer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 run through every digit, starting from the rightmost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(d = 1, factor = 1; d &lt;= digits; factor *= radix, d++)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(j = 0; j 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data[j]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queues[(data[j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/ factor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 radix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(data[j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(j = k = 0; j &lt; radix;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rebuild data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(!queues[j].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data[k++] = queues[j].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20474304">
            <a:off x="1034326" y="4180464"/>
            <a:ext cx="1140917" cy="30402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/>
          <p:cNvSpPr/>
          <p:nvPr/>
        </p:nvSpPr>
        <p:spPr>
          <a:xfrm>
            <a:off x="529703" y="4221088"/>
            <a:ext cx="765933" cy="455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O(n)</a:t>
            </a:r>
            <a:endParaRPr lang="en-ZA" dirty="0"/>
          </a:p>
        </p:txBody>
      </p:sp>
      <p:sp>
        <p:nvSpPr>
          <p:cNvPr id="36" name="Right Arrow 35"/>
          <p:cNvSpPr/>
          <p:nvPr/>
        </p:nvSpPr>
        <p:spPr>
          <a:xfrm>
            <a:off x="755576" y="3699102"/>
            <a:ext cx="819714" cy="2990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Rectangle 36"/>
          <p:cNvSpPr/>
          <p:nvPr/>
        </p:nvSpPr>
        <p:spPr>
          <a:xfrm>
            <a:off x="548911" y="3627094"/>
            <a:ext cx="746725" cy="4530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O(d)</a:t>
            </a:r>
            <a:endParaRPr lang="en-ZA" dirty="0"/>
          </a:p>
        </p:txBody>
      </p:sp>
      <p:sp>
        <p:nvSpPr>
          <p:cNvPr id="38" name="Right Arrow 37"/>
          <p:cNvSpPr/>
          <p:nvPr/>
        </p:nvSpPr>
        <p:spPr>
          <a:xfrm>
            <a:off x="683568" y="2831629"/>
            <a:ext cx="911058" cy="29140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/>
          <p:cNvSpPr/>
          <p:nvPr/>
        </p:nvSpPr>
        <p:spPr>
          <a:xfrm>
            <a:off x="543383" y="2753889"/>
            <a:ext cx="788257" cy="43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solidFill>
                  <a:schemeClr val="tx1"/>
                </a:solidFill>
              </a:rPr>
              <a:t>O(1)</a:t>
            </a:r>
            <a:endParaRPr lang="en-ZA" sz="2000" dirty="0"/>
          </a:p>
        </p:txBody>
      </p:sp>
      <p:sp>
        <p:nvSpPr>
          <p:cNvPr id="40" name="Right Arrow 39"/>
          <p:cNvSpPr/>
          <p:nvPr/>
        </p:nvSpPr>
        <p:spPr>
          <a:xfrm rot="20463244">
            <a:off x="1073963" y="4755605"/>
            <a:ext cx="1105477" cy="30402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29703" y="4797152"/>
            <a:ext cx="765933" cy="455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O(n)</a:t>
            </a:r>
            <a:endParaRPr lang="en-ZA" dirty="0"/>
          </a:p>
        </p:txBody>
      </p:sp>
      <p:sp>
        <p:nvSpPr>
          <p:cNvPr id="42" name="Rounded Rectangle 41"/>
          <p:cNvSpPr/>
          <p:nvPr/>
        </p:nvSpPr>
        <p:spPr>
          <a:xfrm>
            <a:off x="1489429" y="5934609"/>
            <a:ext cx="2314832" cy="650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Total complexity?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970638" y="5934609"/>
            <a:ext cx="1006562" cy="6507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O(</a:t>
            </a:r>
            <a:r>
              <a:rPr lang="en-ZA" b="1" dirty="0" err="1" smtClean="0"/>
              <a:t>dn</a:t>
            </a:r>
            <a:r>
              <a:rPr lang="en-ZA" b="1" dirty="0" smtClean="0"/>
              <a:t>)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161006" y="5934609"/>
            <a:ext cx="3354344" cy="650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What about the complexity of using queues?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28649" y="191622"/>
            <a:ext cx="8169362" cy="532796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Radix Sort: Efficiency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96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7.1|10.1|16.5|7.5|12.4|60.2|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8.3|27.1|29.6|10.7|3.3|5.1|1.8|4.1|1.2|1.9|2|1.2|1.2|0.9|1.2|1.1|1.6|0.9|35.4|6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1.5|22.1|18.6|3.2|4.7|0.9|1.8|1.9|1.6|2.1|7.2|1.8|2.6|2.7|3.4|1.2|1.9|12.3|28.1|8.3|4.1|24.3|10.7|2.6|8.3|2.5|6.4|2.3|2.7|0.9|1.2|1.5|1|2.4|2.2|5.5|3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0.8|31.2|26.1|10.3|15.3|12.8|11.5|14.5|14.4|12.2|9.7|13|8.7|8.7|5.1|10.6|13.3|5.5|12|6.8|7.8|12.4|7.1|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9|33.9|8.8|35.1|24.7|4|25.5|18.5|15.5|31.2|15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25.8|13.5|4.4|39.8|12.8|8.8|6.3|5.6|3.1|19.7|13.4|12.8|5.3|4|4.1|3.5|1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19|12.7|19.7|11.2|8.7|19.4|11.9|21.6|1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|26.6|21.4|22.5|10.4|5.9|2.8|4.9|2.8|48|7.7|4.8|3.2|2.4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6.3|2.9|2.4|3|13.3|3.9|19|3.8|5.6|2.9|3.5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5.6|9.3|8.5|3.4|4.5|7.3|8|6.5|2.6|2.1|2.2|2.6|11.9|1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37.2|3.3|12.6|24.5|44.9|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4.4|36.1|32.6|15.9|39.4|30|19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13.6|13.4|22.2|17.9|16.5|20.3|21.6|41.4|11.2|14.2|17.5|18.7|26|72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4848</TotalTime>
  <Words>1574</Words>
  <Application>Microsoft Office PowerPoint</Application>
  <PresentationFormat>On-screen Show (4:3)</PresentationFormat>
  <Paragraphs>622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Cambria Math</vt:lpstr>
      <vt:lpstr>Century Gothic</vt:lpstr>
      <vt:lpstr>Consolas</vt:lpstr>
      <vt:lpstr>Symbol</vt:lpstr>
      <vt:lpstr>Times New Roman</vt:lpstr>
      <vt:lpstr>Wingdings</vt:lpstr>
      <vt:lpstr>Office Theme</vt:lpstr>
      <vt:lpstr>Presentation level design</vt:lpstr>
      <vt:lpstr>COS 212 Sorting: Radix Sort &amp; Counting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Sort: Efficiency</vt:lpstr>
      <vt:lpstr>Radix Sort: Reducing Time Complexity</vt:lpstr>
      <vt:lpstr>Counting Sort</vt:lpstr>
      <vt:lpstr>Counting Sort</vt:lpstr>
      <vt:lpstr>Counting Sort</vt:lpstr>
      <vt:lpstr>Counting Sort: Complexity</vt:lpstr>
      <vt:lpstr>Which Algorithm Should You Use?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Sorting</dc:title>
  <dc:creator>User</dc:creator>
  <cp:lastModifiedBy>Will van Heerden</cp:lastModifiedBy>
  <cp:revision>300</cp:revision>
  <dcterms:created xsi:type="dcterms:W3CDTF">2016-05-09T11:50:19Z</dcterms:created>
  <dcterms:modified xsi:type="dcterms:W3CDTF">2020-06-04T13:13:34Z</dcterms:modified>
</cp:coreProperties>
</file>