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78" r:id="rId5"/>
    <p:sldId id="279" r:id="rId6"/>
    <p:sldId id="280" r:id="rId7"/>
    <p:sldId id="281" r:id="rId8"/>
    <p:sldId id="283" r:id="rId9"/>
    <p:sldId id="282" r:id="rId10"/>
    <p:sldId id="288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189/362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29.7</c:v>
                </c:pt>
                <c:pt idx="1">
                  <c:v>66.099999999999994</c:v>
                </c:pt>
                <c:pt idx="2">
                  <c:v>58.2</c:v>
                </c:pt>
                <c:pt idx="3">
                  <c:v>78.599999999999994</c:v>
                </c:pt>
                <c:pt idx="4">
                  <c:v>57.1</c:v>
                </c:pt>
                <c:pt idx="5">
                  <c:v>55.3</c:v>
                </c:pt>
                <c:pt idx="6">
                  <c:v>11.1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5-4CF7-9ED1-AF2DAE755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1448/7349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15.3</c:v>
                </c:pt>
                <c:pt idx="1">
                  <c:v>48.8</c:v>
                </c:pt>
                <c:pt idx="2">
                  <c:v>29.7</c:v>
                </c:pt>
                <c:pt idx="3">
                  <c:v>39.6</c:v>
                </c:pt>
                <c:pt idx="4">
                  <c:v>30.2</c:v>
                </c:pt>
                <c:pt idx="5">
                  <c:v>50.2</c:v>
                </c:pt>
                <c:pt idx="6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C5-4CF7-9ED1-AF2DAE755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3049/12948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15.5</c:v>
                </c:pt>
                <c:pt idx="1">
                  <c:v>43.4</c:v>
                </c:pt>
                <c:pt idx="2">
                  <c:v>35.700000000000003</c:v>
                </c:pt>
                <c:pt idx="3">
                  <c:v>43</c:v>
                </c:pt>
                <c:pt idx="4">
                  <c:v>35.9</c:v>
                </c:pt>
                <c:pt idx="5">
                  <c:v>53.8</c:v>
                </c:pt>
                <c:pt idx="6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C5-4CF7-9ED1-AF2DAE755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6835/93087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7.6</c:v>
                </c:pt>
                <c:pt idx="1">
                  <c:v>19.3</c:v>
                </c:pt>
                <c:pt idx="2">
                  <c:v>14.3</c:v>
                </c:pt>
                <c:pt idx="3">
                  <c:v>18.2</c:v>
                </c:pt>
                <c:pt idx="4">
                  <c:v>13.4</c:v>
                </c:pt>
                <c:pt idx="5">
                  <c:v>54.9</c:v>
                </c:pt>
                <c:pt idx="6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C5-4CF7-9ED1-AF2DAE755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204096"/>
        <c:axId val="388207232"/>
      </c:barChart>
      <c:catAx>
        <c:axId val="38820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07232"/>
        <c:crosses val="autoZero"/>
        <c:auto val="1"/>
        <c:lblAlgn val="ctr"/>
        <c:lblOffset val="100"/>
        <c:noMultiLvlLbl val="0"/>
      </c:catAx>
      <c:valAx>
        <c:axId val="38820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0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Self-Organizing Lists, Sparse Tables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endParaRPr lang="en-ZA" sz="2400" dirty="0"/>
          </a:p>
          <a:p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379403432"/>
              </p:ext>
            </p:extLst>
          </p:nvPr>
        </p:nvGraphicFramePr>
        <p:xfrm>
          <a:off x="1039132" y="1275155"/>
          <a:ext cx="7364627" cy="463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66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Sparse Tables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55" y="856733"/>
            <a:ext cx="6156598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3"/>
            <a:ext cx="2930096" cy="5497729"/>
          </a:xfrm>
        </p:spPr>
        <p:txBody>
          <a:bodyPr>
            <a:normAutofit/>
          </a:bodyPr>
          <a:lstStyle/>
          <a:p>
            <a:r>
              <a:rPr lang="en-ZA" sz="2000" dirty="0"/>
              <a:t>Storing data in a</a:t>
            </a:r>
            <a:br>
              <a:rPr lang="en-ZA" sz="2000" dirty="0"/>
            </a:br>
            <a:r>
              <a:rPr lang="en-ZA" sz="2000" dirty="0">
                <a:solidFill>
                  <a:srgbClr val="0070C0"/>
                </a:solidFill>
              </a:rPr>
              <a:t>table</a:t>
            </a:r>
            <a:r>
              <a:rPr lang="en-ZA" sz="2000" dirty="0"/>
              <a:t> rather than a vector is often natural/desirable</a:t>
            </a:r>
          </a:p>
          <a:p>
            <a:endParaRPr lang="en-ZA" sz="2000" dirty="0"/>
          </a:p>
          <a:p>
            <a:r>
              <a:rPr lang="en-ZA" sz="2000" dirty="0"/>
              <a:t>It is also often </a:t>
            </a:r>
            <a:r>
              <a:rPr lang="en-ZA" sz="2000" dirty="0">
                <a:solidFill>
                  <a:srgbClr val="FF0000"/>
                </a:solidFill>
              </a:rPr>
              <a:t>wasteful</a:t>
            </a:r>
            <a:r>
              <a:rPr lang="en-ZA" sz="2000" dirty="0"/>
              <a:t>, especially if the table has a lot of empty cells</a:t>
            </a:r>
          </a:p>
          <a:p>
            <a:endParaRPr lang="en-ZA" sz="2000" dirty="0"/>
          </a:p>
          <a:p>
            <a:r>
              <a:rPr lang="en-ZA" sz="2000" dirty="0"/>
              <a:t>A poorly populated table is referred to as a </a:t>
            </a:r>
            <a:r>
              <a:rPr lang="en-ZA" sz="2000" dirty="0">
                <a:solidFill>
                  <a:srgbClr val="00B050"/>
                </a:solidFill>
              </a:rPr>
              <a:t>sparse table</a:t>
            </a:r>
          </a:p>
          <a:p>
            <a:endParaRPr lang="en-ZA" sz="2000" dirty="0">
              <a:solidFill>
                <a:srgbClr val="00B050"/>
              </a:solidFill>
            </a:endParaRPr>
          </a:p>
          <a:p>
            <a:r>
              <a:rPr lang="en-ZA" sz="2000" dirty="0">
                <a:solidFill>
                  <a:srgbClr val="0070C0"/>
                </a:solidFill>
              </a:rPr>
              <a:t>How can we make such a structure </a:t>
            </a:r>
            <a:r>
              <a:rPr lang="en-ZA" sz="2000" u="sng" dirty="0">
                <a:solidFill>
                  <a:srgbClr val="0070C0"/>
                </a:solidFill>
              </a:rPr>
              <a:t>efficient</a:t>
            </a:r>
            <a:r>
              <a:rPr lang="en-ZA" sz="2000" dirty="0">
                <a:solidFill>
                  <a:srgbClr val="0070C0"/>
                </a:solidFill>
              </a:rPr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9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101059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 Tables: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Crazy Solution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21" y="-1"/>
            <a:ext cx="5325762" cy="685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628649" y="1392196"/>
            <a:ext cx="3185471" cy="5371070"/>
          </a:xfrm>
        </p:spPr>
        <p:txBody>
          <a:bodyPr>
            <a:normAutofit/>
          </a:bodyPr>
          <a:lstStyle/>
          <a:p>
            <a:r>
              <a:rPr lang="en-ZA" sz="2000" dirty="0"/>
              <a:t>Assume every student can take max 8 classes</a:t>
            </a:r>
          </a:p>
          <a:p>
            <a:r>
              <a:rPr lang="en-ZA" sz="2000" dirty="0"/>
              <a:t>Assume each class can have max 250 students</a:t>
            </a:r>
          </a:p>
          <a:p>
            <a:r>
              <a:rPr lang="en-ZA" sz="2000" dirty="0"/>
              <a:t>Create 4 tables!</a:t>
            </a:r>
          </a:p>
          <a:p>
            <a:r>
              <a:rPr lang="en-ZA" sz="2000" dirty="0"/>
              <a:t>2 to store subject codes p/student, and grades p/student/class</a:t>
            </a:r>
          </a:p>
          <a:p>
            <a:r>
              <a:rPr lang="en-ZA" sz="2000" dirty="0"/>
              <a:t>2 to store students p/class, and grades p/class/student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Less wasteful, but still wasteful (why?)</a:t>
            </a:r>
          </a:p>
          <a:p>
            <a:r>
              <a:rPr lang="en-ZA" sz="2000" dirty="0">
                <a:solidFill>
                  <a:srgbClr val="0070C0"/>
                </a:solidFill>
              </a:rPr>
              <a:t>Very inflexible (why?)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8" name="Curved Connector 7"/>
          <p:cNvCxnSpPr>
            <a:stCxn id="9" idx="1"/>
          </p:cNvCxnSpPr>
          <p:nvPr/>
        </p:nvCxnSpPr>
        <p:spPr>
          <a:xfrm rot="10800000" flipV="1">
            <a:off x="6362715" y="1152269"/>
            <a:ext cx="636877" cy="146520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99591" y="708455"/>
            <a:ext cx="1606378" cy="887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Subject codes</a:t>
            </a:r>
          </a:p>
        </p:txBody>
      </p:sp>
      <p:cxnSp>
        <p:nvCxnSpPr>
          <p:cNvPr id="12" name="Curved Connector 11"/>
          <p:cNvCxnSpPr>
            <a:stCxn id="15" idx="1"/>
          </p:cNvCxnSpPr>
          <p:nvPr/>
        </p:nvCxnSpPr>
        <p:spPr>
          <a:xfrm rot="10800000" flipV="1">
            <a:off x="6362715" y="2901779"/>
            <a:ext cx="636877" cy="238168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99591" y="2549611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Grade codes</a:t>
            </a:r>
          </a:p>
        </p:txBody>
      </p:sp>
      <p:cxnSp>
        <p:nvCxnSpPr>
          <p:cNvPr id="16" name="Curved Connector 15"/>
          <p:cNvCxnSpPr>
            <a:stCxn id="17" idx="1"/>
          </p:cNvCxnSpPr>
          <p:nvPr/>
        </p:nvCxnSpPr>
        <p:spPr>
          <a:xfrm rot="10800000" flipV="1">
            <a:off x="5633670" y="4842669"/>
            <a:ext cx="636873" cy="160786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70542" y="4413122"/>
            <a:ext cx="1606378" cy="859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Student numbers</a:t>
            </a:r>
          </a:p>
        </p:txBody>
      </p:sp>
      <p:cxnSp>
        <p:nvCxnSpPr>
          <p:cNvPr id="19" name="Curved Connector 18"/>
          <p:cNvCxnSpPr>
            <a:stCxn id="20" idx="1"/>
          </p:cNvCxnSpPr>
          <p:nvPr/>
        </p:nvCxnSpPr>
        <p:spPr>
          <a:xfrm rot="10800000" flipV="1">
            <a:off x="5559526" y="6016112"/>
            <a:ext cx="636877" cy="238168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96402" y="5663944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Grade codes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26226"/>
            <a:ext cx="6486291" cy="675200"/>
          </a:xfrm>
        </p:spPr>
        <p:txBody>
          <a:bodyPr>
            <a:normAutofit/>
          </a:bodyPr>
          <a:lstStyle/>
          <a:p>
            <a:r>
              <a:rPr lang="en-US" dirty="0"/>
              <a:t>Sparse Tables: </a:t>
            </a:r>
            <a:r>
              <a:rPr lang="en-US" dirty="0">
                <a:solidFill>
                  <a:srgbClr val="FF0000"/>
                </a:solidFill>
              </a:rPr>
              <a:t>Elegant Solution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68" y="966186"/>
            <a:ext cx="6705600" cy="56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urved Connector 17"/>
          <p:cNvCxnSpPr>
            <a:stCxn id="21" idx="2"/>
          </p:cNvCxnSpPr>
          <p:nvPr/>
        </p:nvCxnSpPr>
        <p:spPr>
          <a:xfrm rot="16200000" flipH="1">
            <a:off x="1460557" y="1485269"/>
            <a:ext cx="603125" cy="644108"/>
          </a:xfrm>
          <a:prstGeom prst="curvedConnector2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6876" y="801426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Arrays of linked lists</a:t>
            </a:r>
          </a:p>
        </p:txBody>
      </p:sp>
      <p:cxnSp>
        <p:nvCxnSpPr>
          <p:cNvPr id="23" name="Curved Connector 22"/>
          <p:cNvCxnSpPr>
            <a:stCxn id="21" idx="3"/>
          </p:cNvCxnSpPr>
          <p:nvPr/>
        </p:nvCxnSpPr>
        <p:spPr>
          <a:xfrm>
            <a:off x="2243254" y="1153594"/>
            <a:ext cx="414454" cy="323031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8" idx="2"/>
          </p:cNvCxnSpPr>
          <p:nvPr/>
        </p:nvCxnSpPr>
        <p:spPr>
          <a:xfrm rot="16200000" flipH="1">
            <a:off x="1455142" y="2932830"/>
            <a:ext cx="189434" cy="1144778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93189" y="2273646"/>
            <a:ext cx="1768561" cy="113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a linked list of students taking a class starts here</a:t>
            </a:r>
          </a:p>
        </p:txBody>
      </p:sp>
      <p:cxnSp>
        <p:nvCxnSpPr>
          <p:cNvPr id="32" name="Curved Connector 31"/>
          <p:cNvCxnSpPr>
            <a:stCxn id="33" idx="1"/>
          </p:cNvCxnSpPr>
          <p:nvPr/>
        </p:nvCxnSpPr>
        <p:spPr>
          <a:xfrm rot="10800000" flipV="1">
            <a:off x="6639699" y="747897"/>
            <a:ext cx="475243" cy="757863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7114941" y="179470"/>
            <a:ext cx="1768561" cy="113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a linked lists of classes taken by a student starts here</a:t>
            </a:r>
          </a:p>
        </p:txBody>
      </p:sp>
      <p:cxnSp>
        <p:nvCxnSpPr>
          <p:cNvPr id="38" name="Curved Connector 37"/>
          <p:cNvCxnSpPr>
            <a:stCxn id="39" idx="1"/>
          </p:cNvCxnSpPr>
          <p:nvPr/>
        </p:nvCxnSpPr>
        <p:spPr>
          <a:xfrm rot="10800000" flipV="1">
            <a:off x="6755027" y="4043897"/>
            <a:ext cx="359914" cy="355106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7114941" y="3754690"/>
            <a:ext cx="1606378" cy="578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Student number</a:t>
            </a:r>
          </a:p>
        </p:txBody>
      </p:sp>
      <p:cxnSp>
        <p:nvCxnSpPr>
          <p:cNvPr id="45" name="Curved Connector 44"/>
          <p:cNvCxnSpPr>
            <a:stCxn id="46" idx="1"/>
          </p:cNvCxnSpPr>
          <p:nvPr/>
        </p:nvCxnSpPr>
        <p:spPr>
          <a:xfrm rot="10800000" flipV="1">
            <a:off x="6755033" y="4540660"/>
            <a:ext cx="359909" cy="23104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7114941" y="4328087"/>
            <a:ext cx="1606378" cy="425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Class code</a:t>
            </a:r>
          </a:p>
        </p:txBody>
      </p:sp>
      <p:cxnSp>
        <p:nvCxnSpPr>
          <p:cNvPr id="49" name="Curved Connector 48"/>
          <p:cNvCxnSpPr>
            <a:stCxn id="50" idx="1"/>
          </p:cNvCxnSpPr>
          <p:nvPr/>
        </p:nvCxnSpPr>
        <p:spPr>
          <a:xfrm rot="10800000">
            <a:off x="6755029" y="4753232"/>
            <a:ext cx="359913" cy="202284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7114941" y="4742943"/>
            <a:ext cx="1606378" cy="425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Grade</a:t>
            </a:r>
          </a:p>
        </p:txBody>
      </p:sp>
      <p:cxnSp>
        <p:nvCxnSpPr>
          <p:cNvPr id="52" name="Curved Connector 51"/>
          <p:cNvCxnSpPr>
            <a:stCxn id="53" idx="0"/>
          </p:cNvCxnSpPr>
          <p:nvPr/>
        </p:nvCxnSpPr>
        <p:spPr>
          <a:xfrm rot="16200000" flipH="1">
            <a:off x="5307985" y="3930099"/>
            <a:ext cx="718501" cy="1374433"/>
          </a:xfrm>
          <a:prstGeom prst="curvedConnector4">
            <a:avLst>
              <a:gd name="adj1" fmla="val -31816"/>
              <a:gd name="adj2" fmla="val 83423"/>
            </a:avLst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4061254" y="4258065"/>
            <a:ext cx="1837531" cy="495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Pointer to next student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061252" y="4769258"/>
            <a:ext cx="1837531" cy="495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Pointer to next class</a:t>
            </a:r>
          </a:p>
        </p:txBody>
      </p:sp>
      <p:cxnSp>
        <p:nvCxnSpPr>
          <p:cNvPr id="69" name="Curved Connector 68"/>
          <p:cNvCxnSpPr>
            <a:stCxn id="68" idx="2"/>
          </p:cNvCxnSpPr>
          <p:nvPr/>
        </p:nvCxnSpPr>
        <p:spPr>
          <a:xfrm rot="5400000" flipH="1" flipV="1">
            <a:off x="5619067" y="4529039"/>
            <a:ext cx="96337" cy="1374436"/>
          </a:xfrm>
          <a:prstGeom prst="curvedConnector4">
            <a:avLst>
              <a:gd name="adj1" fmla="val -237292"/>
              <a:gd name="adj2" fmla="val 83423"/>
            </a:avLst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6354452" y="5770205"/>
            <a:ext cx="2654894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No space is wasted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No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Fast and flexible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11200" y="1247322"/>
            <a:ext cx="10195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3" grpId="0" animBg="1"/>
      <p:bldP spid="39" grpId="0" animBg="1"/>
      <p:bldP spid="46" grpId="0" animBg="1"/>
      <p:bldP spid="50" grpId="0" animBg="1"/>
      <p:bldP spid="53" grpId="0" animBg="1"/>
      <p:bldP spid="68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Skip lists </a:t>
            </a:r>
            <a:r>
              <a:rPr lang="en-US" sz="2400" dirty="0"/>
              <a:t>are </a:t>
            </a:r>
            <a:r>
              <a:rPr lang="en-US" sz="2400" dirty="0">
                <a:solidFill>
                  <a:schemeClr val="accent2"/>
                </a:solidFill>
              </a:rPr>
              <a:t>ordered linked lists </a:t>
            </a:r>
            <a:r>
              <a:rPr lang="en-US" sz="2400" dirty="0"/>
              <a:t>that enable efficient search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ZA" sz="2400" dirty="0"/>
              <a:t>The linkage in a skip list is rather complicated</a:t>
            </a:r>
          </a:p>
          <a:p>
            <a:pPr lvl="0"/>
            <a:r>
              <a:rPr lang="en-ZA" sz="2400" dirty="0"/>
              <a:t>Maintaining the skip list is also complex</a:t>
            </a:r>
          </a:p>
          <a:p>
            <a:pPr lvl="0"/>
            <a:r>
              <a:rPr lang="en-ZA" sz="2400" dirty="0"/>
              <a:t>Can’t we </a:t>
            </a:r>
            <a:r>
              <a:rPr lang="en-ZA" sz="2400" dirty="0">
                <a:solidFill>
                  <a:srgbClr val="FF0000"/>
                </a:solidFill>
              </a:rPr>
              <a:t>improve the efficiency</a:t>
            </a:r>
            <a:r>
              <a:rPr lang="en-ZA" sz="2400" dirty="0"/>
              <a:t> of ordinary one-layered linked lists instead?</a:t>
            </a:r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Improving the Linked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7624"/>
            <a:ext cx="8128552" cy="190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Self-organizing</a:t>
            </a:r>
            <a:r>
              <a:rPr lang="en-US" sz="2400" dirty="0"/>
              <a:t> lists are linked lists that </a:t>
            </a:r>
            <a:r>
              <a:rPr lang="en-US" sz="2400" dirty="0">
                <a:solidFill>
                  <a:srgbClr val="0070C0"/>
                </a:solidFill>
              </a:rPr>
              <a:t>reorganize</a:t>
            </a:r>
            <a:r>
              <a:rPr lang="en-US" sz="2400" dirty="0"/>
              <a:t> data order to improve search efficiency</a:t>
            </a:r>
          </a:p>
          <a:p>
            <a:pPr lvl="0"/>
            <a:r>
              <a:rPr lang="en-US" sz="2400" dirty="0"/>
              <a:t>An </a:t>
            </a:r>
            <a:r>
              <a:rPr lang="en-US" sz="2400" dirty="0">
                <a:solidFill>
                  <a:schemeClr val="accent2"/>
                </a:solidFill>
              </a:rPr>
              <a:t>ordered list </a:t>
            </a:r>
            <a:r>
              <a:rPr lang="en-US" sz="2400" dirty="0"/>
              <a:t>is a self-organizing list</a:t>
            </a:r>
          </a:p>
          <a:p>
            <a:pPr lvl="1"/>
            <a:r>
              <a:rPr lang="en-US" dirty="0"/>
              <a:t>Every data element is inserted in a correct place to preserve the order of elements</a:t>
            </a:r>
          </a:p>
          <a:p>
            <a:pPr lvl="1"/>
            <a:r>
              <a:rPr lang="en-US" dirty="0"/>
              <a:t>Searching an ordered list is more efficient than searching an unordered list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lang="en-US" sz="2400" dirty="0"/>
              <a:t>Suppose you are looking for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5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6154"/>
              </p:ext>
            </p:extLst>
          </p:nvPr>
        </p:nvGraphicFramePr>
        <p:xfrm>
          <a:off x="58181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90336"/>
              </p:ext>
            </p:extLst>
          </p:nvPr>
        </p:nvGraphicFramePr>
        <p:xfrm>
          <a:off x="65039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reeform 185"/>
          <p:cNvSpPr>
            <a:spLocks/>
          </p:cNvSpPr>
          <p:nvPr/>
        </p:nvSpPr>
        <p:spPr bwMode="auto">
          <a:xfrm>
            <a:off x="60467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509"/>
              </p:ext>
            </p:extLst>
          </p:nvPr>
        </p:nvGraphicFramePr>
        <p:xfrm>
          <a:off x="71897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74821"/>
              </p:ext>
            </p:extLst>
          </p:nvPr>
        </p:nvGraphicFramePr>
        <p:xfrm>
          <a:off x="78755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Freeform 202"/>
          <p:cNvSpPr>
            <a:spLocks/>
          </p:cNvSpPr>
          <p:nvPr/>
        </p:nvSpPr>
        <p:spPr bwMode="auto">
          <a:xfrm>
            <a:off x="74183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203"/>
          <p:cNvSpPr>
            <a:spLocks/>
          </p:cNvSpPr>
          <p:nvPr/>
        </p:nvSpPr>
        <p:spPr bwMode="auto">
          <a:xfrm>
            <a:off x="67325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417"/>
              </p:ext>
            </p:extLst>
          </p:nvPr>
        </p:nvGraphicFramePr>
        <p:xfrm>
          <a:off x="14679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20527"/>
              </p:ext>
            </p:extLst>
          </p:nvPr>
        </p:nvGraphicFramePr>
        <p:xfrm>
          <a:off x="21537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Freeform 185"/>
          <p:cNvSpPr>
            <a:spLocks/>
          </p:cNvSpPr>
          <p:nvPr/>
        </p:nvSpPr>
        <p:spPr bwMode="auto">
          <a:xfrm>
            <a:off x="16965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18562"/>
              </p:ext>
            </p:extLst>
          </p:nvPr>
        </p:nvGraphicFramePr>
        <p:xfrm>
          <a:off x="28395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92576"/>
              </p:ext>
            </p:extLst>
          </p:nvPr>
        </p:nvGraphicFramePr>
        <p:xfrm>
          <a:off x="35253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Freeform 202"/>
          <p:cNvSpPr>
            <a:spLocks/>
          </p:cNvSpPr>
          <p:nvPr/>
        </p:nvSpPr>
        <p:spPr bwMode="auto">
          <a:xfrm>
            <a:off x="30681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03"/>
          <p:cNvSpPr>
            <a:spLocks/>
          </p:cNvSpPr>
          <p:nvPr/>
        </p:nvSpPr>
        <p:spPr bwMode="auto">
          <a:xfrm>
            <a:off x="23823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88692" y="6014992"/>
            <a:ext cx="15450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Ordered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8411" y="5998513"/>
            <a:ext cx="15450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Unordered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0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>
                <a:solidFill>
                  <a:srgbClr val="FF0000"/>
                </a:solidFill>
              </a:rPr>
              <a:t>Move‑to‑front method:</a:t>
            </a:r>
          </a:p>
          <a:p>
            <a:pPr lvl="1"/>
            <a:r>
              <a:rPr lang="en-ZA" dirty="0"/>
              <a:t>Locate the desired element</a:t>
            </a:r>
          </a:p>
          <a:p>
            <a:pPr lvl="1"/>
            <a:r>
              <a:rPr lang="en-ZA" dirty="0"/>
              <a:t>Put the desired element’s node at the beginning of the list</a:t>
            </a:r>
          </a:p>
          <a:p>
            <a:pPr lvl="1"/>
            <a:endParaRPr lang="en-ZA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marL="0" lvl="0" indent="0">
              <a:buNone/>
            </a:pPr>
            <a:endParaRPr lang="en-ZA" sz="2400" dirty="0"/>
          </a:p>
          <a:p>
            <a:pPr lvl="0"/>
            <a:r>
              <a:rPr lang="en-ZA" sz="2400" dirty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/>
              <a:t>Because the elements that are accessed more often than others will eventually all move to the front</a:t>
            </a:r>
          </a:p>
          <a:p>
            <a:pPr lvl="1"/>
            <a:r>
              <a:rPr lang="en-ZA" dirty="0"/>
              <a:t>The most-used elements are now easily accessible</a:t>
            </a:r>
          </a:p>
          <a:p>
            <a:r>
              <a:rPr lang="en-ZA" sz="2400" dirty="0">
                <a:solidFill>
                  <a:srgbClr val="0070C0"/>
                </a:solidFill>
              </a:rPr>
              <a:t>Drawbacks?</a:t>
            </a:r>
            <a:endParaRPr lang="en-ZA" sz="2400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2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58380"/>
              </p:ext>
            </p:extLst>
          </p:nvPr>
        </p:nvGraphicFramePr>
        <p:xfrm>
          <a:off x="12954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923"/>
              </p:ext>
            </p:extLst>
          </p:nvPr>
        </p:nvGraphicFramePr>
        <p:xfrm>
          <a:off x="19812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Freeform 28"/>
          <p:cNvSpPr>
            <a:spLocks/>
          </p:cNvSpPr>
          <p:nvPr/>
        </p:nvSpPr>
        <p:spPr bwMode="auto">
          <a:xfrm>
            <a:off x="15240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50850"/>
              </p:ext>
            </p:extLst>
          </p:nvPr>
        </p:nvGraphicFramePr>
        <p:xfrm>
          <a:off x="26670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81288"/>
              </p:ext>
            </p:extLst>
          </p:nvPr>
        </p:nvGraphicFramePr>
        <p:xfrm>
          <a:off x="33528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Freeform 45"/>
          <p:cNvSpPr>
            <a:spLocks/>
          </p:cNvSpPr>
          <p:nvPr/>
        </p:nvSpPr>
        <p:spPr bwMode="auto">
          <a:xfrm>
            <a:off x="28956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6"/>
          <p:cNvSpPr>
            <a:spLocks/>
          </p:cNvSpPr>
          <p:nvPr/>
        </p:nvSpPr>
        <p:spPr bwMode="auto">
          <a:xfrm>
            <a:off x="22098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4191000" y="318295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102445" y="2752527"/>
            <a:ext cx="10688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C</a:t>
            </a:r>
          </a:p>
        </p:txBody>
      </p:sp>
      <p:graphicFrame>
        <p:nvGraphicFramePr>
          <p:cNvPr id="30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44832"/>
              </p:ext>
            </p:extLst>
          </p:nvPr>
        </p:nvGraphicFramePr>
        <p:xfrm>
          <a:off x="68580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23450"/>
              </p:ext>
            </p:extLst>
          </p:nvPr>
        </p:nvGraphicFramePr>
        <p:xfrm>
          <a:off x="54864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Freeform 66"/>
          <p:cNvSpPr>
            <a:spLocks/>
          </p:cNvSpPr>
          <p:nvPr/>
        </p:nvSpPr>
        <p:spPr bwMode="auto">
          <a:xfrm>
            <a:off x="70866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94512"/>
              </p:ext>
            </p:extLst>
          </p:nvPr>
        </p:nvGraphicFramePr>
        <p:xfrm>
          <a:off x="61722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89038"/>
              </p:ext>
            </p:extLst>
          </p:nvPr>
        </p:nvGraphicFramePr>
        <p:xfrm>
          <a:off x="75438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Freeform 83"/>
          <p:cNvSpPr>
            <a:spLocks/>
          </p:cNvSpPr>
          <p:nvPr/>
        </p:nvSpPr>
        <p:spPr bwMode="auto">
          <a:xfrm>
            <a:off x="64008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4"/>
          <p:cNvSpPr>
            <a:spLocks/>
          </p:cNvSpPr>
          <p:nvPr/>
        </p:nvSpPr>
        <p:spPr bwMode="auto">
          <a:xfrm>
            <a:off x="57150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327092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>
                <a:solidFill>
                  <a:srgbClr val="FF0000"/>
                </a:solidFill>
              </a:rPr>
              <a:t>Transpose method:</a:t>
            </a:r>
          </a:p>
          <a:p>
            <a:pPr lvl="1"/>
            <a:r>
              <a:rPr lang="en-ZA" dirty="0"/>
              <a:t>Locate the desired element</a:t>
            </a:r>
          </a:p>
          <a:p>
            <a:pPr lvl="1"/>
            <a:r>
              <a:rPr lang="en-ZA" dirty="0"/>
              <a:t>Swap desired element’s node with predecessor (unless it’s the head)</a:t>
            </a:r>
          </a:p>
          <a:p>
            <a:pPr lvl="1"/>
            <a:endParaRPr lang="en-ZA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endParaRPr lang="en-ZA" sz="2400" dirty="0">
              <a:solidFill>
                <a:srgbClr val="0070C0"/>
              </a:solidFill>
            </a:endParaRPr>
          </a:p>
          <a:p>
            <a:pPr lvl="0"/>
            <a:r>
              <a:rPr lang="en-ZA" sz="2400" dirty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>
                <a:solidFill>
                  <a:srgbClr val="00B050"/>
                </a:solidFill>
              </a:rPr>
              <a:t>Same reason as move-to-front: </a:t>
            </a:r>
            <a:r>
              <a:rPr lang="en-ZA" dirty="0"/>
              <a:t>the elements that are accessed more often than others will move closer and closer to the front</a:t>
            </a:r>
          </a:p>
          <a:p>
            <a:pPr lvl="1"/>
            <a:r>
              <a:rPr lang="en-ZA" dirty="0"/>
              <a:t>This approach is </a:t>
            </a:r>
            <a:r>
              <a:rPr lang="en-ZA" dirty="0">
                <a:solidFill>
                  <a:srgbClr val="0070C0"/>
                </a:solidFill>
              </a:rPr>
              <a:t>more cautious </a:t>
            </a:r>
            <a:r>
              <a:rPr lang="en-ZA" dirty="0"/>
              <a:t>than move-to-front</a:t>
            </a:r>
          </a:p>
          <a:p>
            <a:r>
              <a:rPr lang="en-ZA" sz="2400" dirty="0">
                <a:solidFill>
                  <a:srgbClr val="0070C0"/>
                </a:solidFill>
              </a:rPr>
              <a:t>Drawbacks?</a:t>
            </a:r>
            <a:endParaRPr lang="en-ZA" sz="2400" dirty="0"/>
          </a:p>
          <a:p>
            <a:pPr marL="342900" lvl="1" indent="0">
              <a:buNone/>
            </a:pPr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2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95192"/>
              </p:ext>
            </p:extLst>
          </p:nvPr>
        </p:nvGraphicFramePr>
        <p:xfrm>
          <a:off x="12954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62869"/>
              </p:ext>
            </p:extLst>
          </p:nvPr>
        </p:nvGraphicFramePr>
        <p:xfrm>
          <a:off x="19812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Freeform 28"/>
          <p:cNvSpPr>
            <a:spLocks/>
          </p:cNvSpPr>
          <p:nvPr/>
        </p:nvSpPr>
        <p:spPr bwMode="auto">
          <a:xfrm>
            <a:off x="15240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5808"/>
              </p:ext>
            </p:extLst>
          </p:nvPr>
        </p:nvGraphicFramePr>
        <p:xfrm>
          <a:off x="26670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7346"/>
              </p:ext>
            </p:extLst>
          </p:nvPr>
        </p:nvGraphicFramePr>
        <p:xfrm>
          <a:off x="33528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Freeform 45"/>
          <p:cNvSpPr>
            <a:spLocks/>
          </p:cNvSpPr>
          <p:nvPr/>
        </p:nvSpPr>
        <p:spPr bwMode="auto">
          <a:xfrm>
            <a:off x="28956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6"/>
          <p:cNvSpPr>
            <a:spLocks/>
          </p:cNvSpPr>
          <p:nvPr/>
        </p:nvSpPr>
        <p:spPr bwMode="auto">
          <a:xfrm>
            <a:off x="22098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4191000" y="318343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102445" y="2753005"/>
            <a:ext cx="10688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C</a:t>
            </a:r>
          </a:p>
        </p:txBody>
      </p:sp>
      <p:graphicFrame>
        <p:nvGraphicFramePr>
          <p:cNvPr id="30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11371"/>
              </p:ext>
            </p:extLst>
          </p:nvPr>
        </p:nvGraphicFramePr>
        <p:xfrm>
          <a:off x="68580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12198"/>
              </p:ext>
            </p:extLst>
          </p:nvPr>
        </p:nvGraphicFramePr>
        <p:xfrm>
          <a:off x="54864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Freeform 66"/>
          <p:cNvSpPr>
            <a:spLocks/>
          </p:cNvSpPr>
          <p:nvPr/>
        </p:nvSpPr>
        <p:spPr bwMode="auto">
          <a:xfrm>
            <a:off x="70866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9878"/>
              </p:ext>
            </p:extLst>
          </p:nvPr>
        </p:nvGraphicFramePr>
        <p:xfrm>
          <a:off x="61722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73632"/>
              </p:ext>
            </p:extLst>
          </p:nvPr>
        </p:nvGraphicFramePr>
        <p:xfrm>
          <a:off x="75438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Freeform 83"/>
          <p:cNvSpPr>
            <a:spLocks/>
          </p:cNvSpPr>
          <p:nvPr/>
        </p:nvSpPr>
        <p:spPr bwMode="auto">
          <a:xfrm>
            <a:off x="64008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4"/>
          <p:cNvSpPr>
            <a:spLocks/>
          </p:cNvSpPr>
          <p:nvPr/>
        </p:nvSpPr>
        <p:spPr bwMode="auto">
          <a:xfrm>
            <a:off x="57150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3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>
                <a:solidFill>
                  <a:srgbClr val="FF0000"/>
                </a:solidFill>
              </a:rPr>
              <a:t>Count method:</a:t>
            </a:r>
          </a:p>
          <a:p>
            <a:pPr lvl="1"/>
            <a:r>
              <a:rPr lang="en-ZA" dirty="0"/>
              <a:t>Maintain list order according to access count for each element</a:t>
            </a:r>
          </a:p>
          <a:p>
            <a:pPr lvl="1"/>
            <a:r>
              <a:rPr lang="en-ZA" dirty="0"/>
              <a:t>Locate the desired element, and update its access count</a:t>
            </a:r>
          </a:p>
          <a:p>
            <a:pPr lvl="1"/>
            <a:r>
              <a:rPr lang="en-ZA" dirty="0"/>
              <a:t>If necessary, move the desired element</a:t>
            </a:r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endParaRPr lang="en-ZA" sz="2400" dirty="0"/>
          </a:p>
          <a:p>
            <a:pPr lvl="0"/>
            <a:r>
              <a:rPr lang="en-ZA" sz="2400" dirty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/>
              <a:t>Access frequencies explicitly tell us which elements are accessed the most</a:t>
            </a:r>
          </a:p>
          <a:p>
            <a:pPr lvl="1"/>
            <a:r>
              <a:rPr lang="en-ZA" dirty="0"/>
              <a:t>Elements with a higher probability of being accessed are always in front of the elements with a lower probability</a:t>
            </a:r>
          </a:p>
          <a:p>
            <a:r>
              <a:rPr lang="en-ZA" sz="2400" dirty="0">
                <a:solidFill>
                  <a:srgbClr val="0070C0"/>
                </a:solidFill>
              </a:rPr>
              <a:t>Drawbacks?</a:t>
            </a:r>
            <a:endParaRPr lang="en-ZA" sz="2400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20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63372"/>
              </p:ext>
            </p:extLst>
          </p:nvPr>
        </p:nvGraphicFramePr>
        <p:xfrm>
          <a:off x="1293966" y="2814910"/>
          <a:ext cx="381000" cy="11923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Group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95324"/>
              </p:ext>
            </p:extLst>
          </p:nvPr>
        </p:nvGraphicFramePr>
        <p:xfrm>
          <a:off x="1979766" y="2814910"/>
          <a:ext cx="381000" cy="120666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Freeform 112"/>
          <p:cNvSpPr>
            <a:spLocks/>
          </p:cNvSpPr>
          <p:nvPr/>
        </p:nvSpPr>
        <p:spPr bwMode="auto">
          <a:xfrm>
            <a:off x="1522566" y="2967310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4357"/>
              </p:ext>
            </p:extLst>
          </p:nvPr>
        </p:nvGraphicFramePr>
        <p:xfrm>
          <a:off x="2665566" y="2814910"/>
          <a:ext cx="381000" cy="120666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36700"/>
              </p:ext>
            </p:extLst>
          </p:nvPr>
        </p:nvGraphicFramePr>
        <p:xfrm>
          <a:off x="3351366" y="2814910"/>
          <a:ext cx="381000" cy="11890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Line 131"/>
          <p:cNvSpPr>
            <a:spLocks noChangeShapeType="1"/>
          </p:cNvSpPr>
          <p:nvPr/>
        </p:nvSpPr>
        <p:spPr bwMode="auto">
          <a:xfrm>
            <a:off x="4189566" y="319591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4098174" y="2756856"/>
            <a:ext cx="10132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rial Unicode MS" pitchFamily="34" charset="-128"/>
              </a:rPr>
              <a:t>D</a:t>
            </a:r>
          </a:p>
        </p:txBody>
      </p:sp>
      <p:sp>
        <p:nvSpPr>
          <p:cNvPr id="43" name="Freeform 258"/>
          <p:cNvSpPr>
            <a:spLocks/>
          </p:cNvSpPr>
          <p:nvPr/>
        </p:nvSpPr>
        <p:spPr bwMode="auto">
          <a:xfrm>
            <a:off x="2208366" y="2938735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259"/>
          <p:cNvSpPr>
            <a:spLocks/>
          </p:cNvSpPr>
          <p:nvPr/>
        </p:nvSpPr>
        <p:spPr bwMode="auto">
          <a:xfrm>
            <a:off x="2894166" y="2938735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4150"/>
              </p:ext>
            </p:extLst>
          </p:nvPr>
        </p:nvGraphicFramePr>
        <p:xfrm>
          <a:off x="5477774" y="2820839"/>
          <a:ext cx="381000" cy="11923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45258"/>
              </p:ext>
            </p:extLst>
          </p:nvPr>
        </p:nvGraphicFramePr>
        <p:xfrm>
          <a:off x="68493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Freeform 280"/>
          <p:cNvSpPr>
            <a:spLocks/>
          </p:cNvSpPr>
          <p:nvPr/>
        </p:nvSpPr>
        <p:spPr bwMode="auto">
          <a:xfrm>
            <a:off x="5706374" y="2973239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" name="Group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17881"/>
              </p:ext>
            </p:extLst>
          </p:nvPr>
        </p:nvGraphicFramePr>
        <p:xfrm>
          <a:off x="61635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66105"/>
              </p:ext>
            </p:extLst>
          </p:nvPr>
        </p:nvGraphicFramePr>
        <p:xfrm>
          <a:off x="75351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Freeform 301"/>
          <p:cNvSpPr>
            <a:spLocks/>
          </p:cNvSpPr>
          <p:nvPr/>
        </p:nvSpPr>
        <p:spPr bwMode="auto">
          <a:xfrm>
            <a:off x="7077974" y="2944664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302"/>
          <p:cNvSpPr>
            <a:spLocks/>
          </p:cNvSpPr>
          <p:nvPr/>
        </p:nvSpPr>
        <p:spPr bwMode="auto">
          <a:xfrm>
            <a:off x="6392174" y="2944664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4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31650"/>
          </a:xfrm>
        </p:spPr>
        <p:txBody>
          <a:bodyPr/>
          <a:lstStyle/>
          <a:p>
            <a:r>
              <a:rPr lang="en-ZA" dirty="0"/>
              <a:t>Adding Elements to the List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1071"/>
            <a:ext cx="7620000" cy="6858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Move-to-front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transpose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count</a:t>
            </a:r>
            <a:r>
              <a:rPr lang="en-US" sz="2400" dirty="0"/>
              <a:t> methods:</a:t>
            </a:r>
          </a:p>
        </p:txBody>
      </p:sp>
      <p:graphicFrame>
        <p:nvGraphicFramePr>
          <p:cNvPr id="4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95619"/>
              </p:ext>
            </p:extLst>
          </p:nvPr>
        </p:nvGraphicFramePr>
        <p:xfrm>
          <a:off x="10936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93037"/>
              </p:ext>
            </p:extLst>
          </p:nvPr>
        </p:nvGraphicFramePr>
        <p:xfrm>
          <a:off x="17794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Freeform 20"/>
          <p:cNvSpPr>
            <a:spLocks/>
          </p:cNvSpPr>
          <p:nvPr/>
        </p:nvSpPr>
        <p:spPr bwMode="auto">
          <a:xfrm>
            <a:off x="13222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82715"/>
              </p:ext>
            </p:extLst>
          </p:nvPr>
        </p:nvGraphicFramePr>
        <p:xfrm>
          <a:off x="24652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96178"/>
              </p:ext>
            </p:extLst>
          </p:nvPr>
        </p:nvGraphicFramePr>
        <p:xfrm>
          <a:off x="31510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Freeform 37"/>
          <p:cNvSpPr>
            <a:spLocks/>
          </p:cNvSpPr>
          <p:nvPr/>
        </p:nvSpPr>
        <p:spPr bwMode="auto">
          <a:xfrm>
            <a:off x="26938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38"/>
          <p:cNvSpPr>
            <a:spLocks/>
          </p:cNvSpPr>
          <p:nvPr/>
        </p:nvSpPr>
        <p:spPr bwMode="auto">
          <a:xfrm>
            <a:off x="20080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3989299" y="2780271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4217899" y="239927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Unicode MS" pitchFamily="34" charset="-128"/>
              </a:rPr>
              <a:t>P</a:t>
            </a:r>
          </a:p>
        </p:txBody>
      </p:sp>
      <p:graphicFrame>
        <p:nvGraphicFramePr>
          <p:cNvPr id="52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4461"/>
              </p:ext>
            </p:extLst>
          </p:nvPr>
        </p:nvGraphicFramePr>
        <p:xfrm>
          <a:off x="52084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88498"/>
              </p:ext>
            </p:extLst>
          </p:nvPr>
        </p:nvGraphicFramePr>
        <p:xfrm>
          <a:off x="58942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Freeform 57"/>
          <p:cNvSpPr>
            <a:spLocks/>
          </p:cNvSpPr>
          <p:nvPr/>
        </p:nvSpPr>
        <p:spPr bwMode="auto">
          <a:xfrm>
            <a:off x="54370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27987"/>
              </p:ext>
            </p:extLst>
          </p:nvPr>
        </p:nvGraphicFramePr>
        <p:xfrm>
          <a:off x="65800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5875"/>
              </p:ext>
            </p:extLst>
          </p:nvPr>
        </p:nvGraphicFramePr>
        <p:xfrm>
          <a:off x="72658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Freeform 74"/>
          <p:cNvSpPr>
            <a:spLocks/>
          </p:cNvSpPr>
          <p:nvPr/>
        </p:nvSpPr>
        <p:spPr bwMode="auto">
          <a:xfrm>
            <a:off x="68086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75"/>
          <p:cNvSpPr>
            <a:spLocks/>
          </p:cNvSpPr>
          <p:nvPr/>
        </p:nvSpPr>
        <p:spPr bwMode="auto">
          <a:xfrm>
            <a:off x="61228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39098"/>
              </p:ext>
            </p:extLst>
          </p:nvPr>
        </p:nvGraphicFramePr>
        <p:xfrm>
          <a:off x="79516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Freeform 84"/>
          <p:cNvSpPr>
            <a:spLocks/>
          </p:cNvSpPr>
          <p:nvPr/>
        </p:nvSpPr>
        <p:spPr bwMode="auto">
          <a:xfrm>
            <a:off x="74944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86"/>
          <p:cNvSpPr>
            <a:spLocks noChangeArrowheads="1"/>
          </p:cNvSpPr>
          <p:nvPr/>
        </p:nvSpPr>
        <p:spPr bwMode="auto">
          <a:xfrm>
            <a:off x="609600" y="3618471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Ordering</a:t>
            </a:r>
            <a:r>
              <a:rPr lang="en-US" sz="2400" dirty="0"/>
              <a:t> method:</a:t>
            </a:r>
          </a:p>
        </p:txBody>
      </p:sp>
      <p:graphicFrame>
        <p:nvGraphicFramePr>
          <p:cNvPr id="62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65467"/>
              </p:ext>
            </p:extLst>
          </p:nvPr>
        </p:nvGraphicFramePr>
        <p:xfrm>
          <a:off x="10712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1847"/>
              </p:ext>
            </p:extLst>
          </p:nvPr>
        </p:nvGraphicFramePr>
        <p:xfrm>
          <a:off x="17570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Freeform 103"/>
          <p:cNvSpPr>
            <a:spLocks/>
          </p:cNvSpPr>
          <p:nvPr/>
        </p:nvSpPr>
        <p:spPr bwMode="auto">
          <a:xfrm>
            <a:off x="12998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35883"/>
              </p:ext>
            </p:extLst>
          </p:nvPr>
        </p:nvGraphicFramePr>
        <p:xfrm>
          <a:off x="24428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0558"/>
              </p:ext>
            </p:extLst>
          </p:nvPr>
        </p:nvGraphicFramePr>
        <p:xfrm>
          <a:off x="31286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Freeform 120"/>
          <p:cNvSpPr>
            <a:spLocks/>
          </p:cNvSpPr>
          <p:nvPr/>
        </p:nvSpPr>
        <p:spPr bwMode="auto">
          <a:xfrm>
            <a:off x="26714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21"/>
          <p:cNvSpPr>
            <a:spLocks/>
          </p:cNvSpPr>
          <p:nvPr/>
        </p:nvSpPr>
        <p:spPr bwMode="auto">
          <a:xfrm>
            <a:off x="19856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22"/>
          <p:cNvSpPr>
            <a:spLocks noChangeShapeType="1"/>
          </p:cNvSpPr>
          <p:nvPr/>
        </p:nvSpPr>
        <p:spPr bwMode="auto">
          <a:xfrm>
            <a:off x="3966890" y="4837671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23"/>
          <p:cNvSpPr txBox="1">
            <a:spLocks noChangeArrowheads="1"/>
          </p:cNvSpPr>
          <p:nvPr/>
        </p:nvSpPr>
        <p:spPr bwMode="auto">
          <a:xfrm>
            <a:off x="4195490" y="445667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Unicode MS" pitchFamily="34" charset="-128"/>
              </a:rPr>
              <a:t>P</a:t>
            </a:r>
          </a:p>
        </p:txBody>
      </p:sp>
      <p:graphicFrame>
        <p:nvGraphicFramePr>
          <p:cNvPr id="71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2007"/>
              </p:ext>
            </p:extLst>
          </p:nvPr>
        </p:nvGraphicFramePr>
        <p:xfrm>
          <a:off x="51860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45129"/>
              </p:ext>
            </p:extLst>
          </p:nvPr>
        </p:nvGraphicFramePr>
        <p:xfrm>
          <a:off x="58718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Freeform 140"/>
          <p:cNvSpPr>
            <a:spLocks/>
          </p:cNvSpPr>
          <p:nvPr/>
        </p:nvSpPr>
        <p:spPr bwMode="auto">
          <a:xfrm>
            <a:off x="54146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73407"/>
              </p:ext>
            </p:extLst>
          </p:nvPr>
        </p:nvGraphicFramePr>
        <p:xfrm>
          <a:off x="65576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73290"/>
              </p:ext>
            </p:extLst>
          </p:nvPr>
        </p:nvGraphicFramePr>
        <p:xfrm>
          <a:off x="72434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Freeform 157"/>
          <p:cNvSpPr>
            <a:spLocks/>
          </p:cNvSpPr>
          <p:nvPr/>
        </p:nvSpPr>
        <p:spPr bwMode="auto">
          <a:xfrm>
            <a:off x="67862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58"/>
          <p:cNvSpPr>
            <a:spLocks/>
          </p:cNvSpPr>
          <p:nvPr/>
        </p:nvSpPr>
        <p:spPr bwMode="auto">
          <a:xfrm>
            <a:off x="61004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11917"/>
              </p:ext>
            </p:extLst>
          </p:nvPr>
        </p:nvGraphicFramePr>
        <p:xfrm>
          <a:off x="79292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Freeform 167"/>
          <p:cNvSpPr>
            <a:spLocks/>
          </p:cNvSpPr>
          <p:nvPr/>
        </p:nvSpPr>
        <p:spPr bwMode="auto">
          <a:xfrm>
            <a:off x="74720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7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5" grpId="0" animBg="1"/>
      <p:bldP spid="48" grpId="0" animBg="1"/>
      <p:bldP spid="49" grpId="0" animBg="1"/>
      <p:bldP spid="50" grpId="0" animBg="1"/>
      <p:bldP spid="51" grpId="0"/>
      <p:bldP spid="54" grpId="0" animBg="1"/>
      <p:bldP spid="57" grpId="0" animBg="1"/>
      <p:bldP spid="58" grpId="0" animBg="1"/>
      <p:bldP spid="60" grpId="0" animBg="1"/>
      <p:bldP spid="61" grpId="0"/>
      <p:bldP spid="64" grpId="0" animBg="1"/>
      <p:bldP spid="67" grpId="0" animBg="1"/>
      <p:bldP spid="68" grpId="0" animBg="1"/>
      <p:bldP spid="69" grpId="0" animBg="1"/>
      <p:bldP spid="70" grpId="0"/>
      <p:bldP spid="73" grpId="0" animBg="1"/>
      <p:bldP spid="76" grpId="0" animBg="1"/>
      <p:bldP spid="77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01585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/>
              <a:t>So many methods, so little time…</a:t>
            </a:r>
            <a:endParaRPr lang="en-ZA" sz="2400" dirty="0">
              <a:solidFill>
                <a:srgbClr val="0070C0"/>
              </a:solidFill>
            </a:endParaRPr>
          </a:p>
          <a:p>
            <a:pPr lvl="1"/>
            <a:r>
              <a:rPr lang="en-ZA" dirty="0">
                <a:solidFill>
                  <a:srgbClr val="0070C0"/>
                </a:solidFill>
              </a:rPr>
              <a:t>Ordering </a:t>
            </a:r>
            <a:r>
              <a:rPr lang="en-ZA" dirty="0"/>
              <a:t>(based on some natural data property)</a:t>
            </a:r>
          </a:p>
          <a:p>
            <a:pPr lvl="1"/>
            <a:r>
              <a:rPr lang="en-ZA" dirty="0">
                <a:solidFill>
                  <a:srgbClr val="FF0000"/>
                </a:solidFill>
              </a:rPr>
              <a:t>Move-to-front</a:t>
            </a:r>
          </a:p>
          <a:p>
            <a:pPr lvl="1"/>
            <a:r>
              <a:rPr lang="en-ZA" dirty="0">
                <a:solidFill>
                  <a:srgbClr val="0070C0"/>
                </a:solidFill>
              </a:rPr>
              <a:t>Transpose</a:t>
            </a:r>
          </a:p>
          <a:p>
            <a:pPr lvl="1"/>
            <a:r>
              <a:rPr lang="en-ZA" dirty="0">
                <a:solidFill>
                  <a:srgbClr val="FF0000"/>
                </a:solidFill>
              </a:rPr>
              <a:t>Count</a:t>
            </a:r>
            <a:r>
              <a:rPr lang="en-ZA" dirty="0"/>
              <a:t> (keep track of usage frequencies)</a:t>
            </a:r>
          </a:p>
          <a:p>
            <a:r>
              <a:rPr lang="en-ZA" sz="2400" dirty="0"/>
              <a:t>Which one is the most efficient of them all?</a:t>
            </a:r>
          </a:p>
          <a:p>
            <a:pPr lvl="1"/>
            <a:r>
              <a:rPr lang="en-ZA" dirty="0"/>
              <a:t>Asymptotic complexity focuses on operations in isolation, but true efficiency here depends on order of insertions and access</a:t>
            </a:r>
          </a:p>
          <a:p>
            <a:pPr lvl="1"/>
            <a:r>
              <a:rPr lang="en-ZA" dirty="0"/>
              <a:t>We will therefore analyse efficiency by means of sample runs on text files containing English words</a:t>
            </a:r>
          </a:p>
          <a:p>
            <a:pPr lvl="1"/>
            <a:r>
              <a:rPr lang="en-ZA" dirty="0"/>
              <a:t>A sample run denoted 189/362 means 189 unique words appeared in a document containing 362 words</a:t>
            </a:r>
          </a:p>
          <a:p>
            <a:pPr lvl="1"/>
            <a:r>
              <a:rPr lang="en-ZA" dirty="0"/>
              <a:t>Compare self-organizing lists to a </a:t>
            </a:r>
            <a:r>
              <a:rPr lang="en-ZA" dirty="0">
                <a:solidFill>
                  <a:srgbClr val="0070C0"/>
                </a:solidFill>
              </a:rPr>
              <a:t>skip list</a:t>
            </a:r>
            <a:r>
              <a:rPr lang="en-ZA" dirty="0"/>
              <a:t>, </a:t>
            </a:r>
            <a:r>
              <a:rPr lang="en-ZA" dirty="0">
                <a:solidFill>
                  <a:srgbClr val="0070C0"/>
                </a:solidFill>
              </a:rPr>
              <a:t>optimal static ordering</a:t>
            </a:r>
            <a:r>
              <a:rPr lang="en-ZA" dirty="0"/>
              <a:t> (data is already ordered by frequency), and a </a:t>
            </a:r>
            <a:r>
              <a:rPr lang="en-ZA" dirty="0">
                <a:solidFill>
                  <a:srgbClr val="0070C0"/>
                </a:solidFill>
              </a:rPr>
              <a:t>plain linked list</a:t>
            </a:r>
            <a:endParaRPr lang="en-ZA" sz="1400" dirty="0">
              <a:solidFill>
                <a:srgbClr val="0070C0"/>
              </a:solidFill>
            </a:endParaRPr>
          </a:p>
          <a:p>
            <a:pPr lvl="1"/>
            <a:r>
              <a:rPr lang="en-ZA" dirty="0"/>
              <a:t>Element comparisons as percentage of </a:t>
            </a:r>
            <a:r>
              <a:rPr lang="en-ZA" dirty="0">
                <a:solidFill>
                  <a:srgbClr val="0070C0"/>
                </a:solidFill>
              </a:rPr>
              <a:t>maximum possible comparisons</a:t>
            </a:r>
            <a:r>
              <a:rPr lang="en-ZA" dirty="0"/>
              <a:t> (i.e. assume all elements are compared at every step)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9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endParaRPr lang="en-ZA" sz="2400" dirty="0"/>
          </a:p>
          <a:p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Self-Organizing Lists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5096"/>
              </p:ext>
            </p:extLst>
          </p:nvPr>
        </p:nvGraphicFramePr>
        <p:xfrm>
          <a:off x="840260" y="2799689"/>
          <a:ext cx="78588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Different words/All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189/362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1448/7349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3049/12948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6835/93087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Optimal (pre-ordered)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48.8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Move-to-Front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39.6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30.2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35.9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Alphabetical</a:t>
                      </a:r>
                      <a:r>
                        <a:rPr lang="en-ZA" sz="1400" b="1" baseline="0" dirty="0"/>
                        <a:t> Order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54.9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/>
                        <a:t>Skip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>
          <a:xfrm rot="5400000">
            <a:off x="7635193" y="2810074"/>
            <a:ext cx="1655801" cy="884021"/>
          </a:xfrm>
          <a:prstGeom prst="curvedConnector3">
            <a:avLst>
              <a:gd name="adj1" fmla="val 9875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23529" y="1013012"/>
            <a:ext cx="2346330" cy="148530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Element comparisons as percentage of maximum possible comparisons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9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|85.2|4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59.9|20.4|18.5|6.6|4.7|86.5|20.9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6.1|42.3|16.3|12.5|5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|22.3|66.8|5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0.2|17.9|24.1|6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9|18.2|25.7|3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3|22.8|89.8|44.9|16.5|5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4.5|9.8|3.2|6.8|68.9|33.9|158.1|57.7|112.6|106.7|78.4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756</Words>
  <Application>Microsoft Office PowerPoint</Application>
  <PresentationFormat>On-screen Show (4:3)</PresentationFormat>
  <Paragraphs>220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Century Gothic</vt:lpstr>
      <vt:lpstr>Times New Roman</vt:lpstr>
      <vt:lpstr>Wingdings</vt:lpstr>
      <vt:lpstr>Presentation level design</vt:lpstr>
      <vt:lpstr>COS 212 Self-Organizing Lists, Sparse Tables</vt:lpstr>
      <vt:lpstr>Improving the Linked Lists</vt:lpstr>
      <vt:lpstr>Self-Organizing Lists</vt:lpstr>
      <vt:lpstr>Self-Organizing Lists</vt:lpstr>
      <vt:lpstr>Self-Organizing Lists</vt:lpstr>
      <vt:lpstr>Self-Organizing Lists</vt:lpstr>
      <vt:lpstr>Adding Elements to the List</vt:lpstr>
      <vt:lpstr>Self-Organizing Lists</vt:lpstr>
      <vt:lpstr>Self-Organizing Lists</vt:lpstr>
      <vt:lpstr>Self-Organizing Lists</vt:lpstr>
      <vt:lpstr>Sparse Tables</vt:lpstr>
      <vt:lpstr>Sparse Tables:  Crazy Solution</vt:lpstr>
      <vt:lpstr>Sparse Tables: Elegant Solution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2023-03-24T09:11:26Z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