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4"/>
  </p:notesMasterIdLst>
  <p:handoutMasterIdLst>
    <p:handoutMasterId r:id="rId15"/>
  </p:handoutMasterIdLst>
  <p:sldIdLst>
    <p:sldId id="456" r:id="rId3"/>
    <p:sldId id="449" r:id="rId4"/>
    <p:sldId id="458" r:id="rId5"/>
    <p:sldId id="457" r:id="rId6"/>
    <p:sldId id="459" r:id="rId7"/>
    <p:sldId id="451" r:id="rId8"/>
    <p:sldId id="460" r:id="rId9"/>
    <p:sldId id="461" r:id="rId10"/>
    <p:sldId id="463" r:id="rId11"/>
    <p:sldId id="454" r:id="rId12"/>
    <p:sldId id="4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1476" y="90"/>
      </p:cViewPr>
      <p:guideLst/>
    </p:cSldViewPr>
  </p:slideViewPr>
  <p:notesTextViewPr>
    <p:cViewPr>
      <p:scale>
        <a:sx n="1" d="1"/>
        <a:sy n="1" d="1"/>
      </p:scale>
      <p:origin x="0" y="0"/>
    </p:cViewPr>
  </p:notesTextViewPr>
  <p:notesViewPr>
    <p:cSldViewPr showGuides="1">
      <p:cViewPr varScale="1">
        <p:scale>
          <a:sx n="76" d="100"/>
          <a:sy n="76" d="100"/>
        </p:scale>
        <p:origin x="1770" y="9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8C66D5-35F2-4B2B-B66A-28018F619124}" type="datetimeFigureOut">
              <a:rPr lang="en-US" smtClean="0"/>
              <a:t>4/5/2022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6073D5-63C2-4933-B970-D96552757D44}" type="slidenum">
              <a:rPr lang="en-US" smtClean="0"/>
              <a:t>‹#›</a:t>
            </a:fld>
            <a:endParaRPr lang="en-US"/>
          </a:p>
        </p:txBody>
      </p:sp>
    </p:spTree>
    <p:extLst>
      <p:ext uri="{BB962C8B-B14F-4D97-AF65-F5344CB8AC3E}">
        <p14:creationId xmlns:p14="http://schemas.microsoft.com/office/powerpoint/2010/main" val="1000481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B7E8A-1102-47A1-B1C3-36AE88809383}" type="datetimeFigureOut">
              <a:rPr lang="en-US" smtClean="0"/>
              <a:t>4/5/2022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11EAB-687D-4AE4-B775-678A923E9436}" type="slidenum">
              <a:rPr lang="en-US" smtClean="0"/>
              <a:t>‹#›</a:t>
            </a:fld>
            <a:endParaRPr lang="en-US"/>
          </a:p>
        </p:txBody>
      </p:sp>
    </p:spTree>
    <p:extLst>
      <p:ext uri="{BB962C8B-B14F-4D97-AF65-F5344CB8AC3E}">
        <p14:creationId xmlns:p14="http://schemas.microsoft.com/office/powerpoint/2010/main" val="43010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A11EAB-687D-4AE4-B775-678A923E9436}" type="slidenum">
              <a:rPr lang="en-US" smtClean="0">
                <a:solidFill>
                  <a:prstClr val="black"/>
                </a:solidFill>
                <a:latin typeface="Century Gothic" panose="020B0502020202020204"/>
              </a:rPr>
              <a:pPr/>
              <a:t>1</a:t>
            </a:fld>
            <a:endParaRPr lang="en-US">
              <a:solidFill>
                <a:prstClr val="black"/>
              </a:solidFill>
              <a:latin typeface="Century Gothic" panose="020B0502020202020204"/>
            </a:endParaRPr>
          </a:p>
        </p:txBody>
      </p:sp>
    </p:spTree>
    <p:extLst>
      <p:ext uri="{BB962C8B-B14F-4D97-AF65-F5344CB8AC3E}">
        <p14:creationId xmlns:p14="http://schemas.microsoft.com/office/powerpoint/2010/main" val="2668897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35A11EAB-687D-4AE4-B775-678A923E9436}" type="slidenum">
              <a:rPr lang="en-US" smtClean="0"/>
              <a:t>10</a:t>
            </a:fld>
            <a:endParaRPr lang="en-US"/>
          </a:p>
        </p:txBody>
      </p:sp>
    </p:spTree>
    <p:extLst>
      <p:ext uri="{BB962C8B-B14F-4D97-AF65-F5344CB8AC3E}">
        <p14:creationId xmlns:p14="http://schemas.microsoft.com/office/powerpoint/2010/main" val="1920777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35A11EAB-687D-4AE4-B775-678A923E9436}" type="slidenum">
              <a:rPr lang="en-US" smtClean="0"/>
              <a:t>11</a:t>
            </a:fld>
            <a:endParaRPr lang="en-US"/>
          </a:p>
        </p:txBody>
      </p:sp>
    </p:spTree>
    <p:extLst>
      <p:ext uri="{BB962C8B-B14F-4D97-AF65-F5344CB8AC3E}">
        <p14:creationId xmlns:p14="http://schemas.microsoft.com/office/powerpoint/2010/main" val="958291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35A11EAB-687D-4AE4-B775-678A923E9436}" type="slidenum">
              <a:rPr lang="en-US" smtClean="0"/>
              <a:t>2</a:t>
            </a:fld>
            <a:endParaRPr lang="en-US"/>
          </a:p>
        </p:txBody>
      </p:sp>
    </p:spTree>
    <p:extLst>
      <p:ext uri="{BB962C8B-B14F-4D97-AF65-F5344CB8AC3E}">
        <p14:creationId xmlns:p14="http://schemas.microsoft.com/office/powerpoint/2010/main" val="2544788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35A11EAB-687D-4AE4-B775-678A923E9436}" type="slidenum">
              <a:rPr lang="en-US" smtClean="0"/>
              <a:t>3</a:t>
            </a:fld>
            <a:endParaRPr lang="en-US"/>
          </a:p>
        </p:txBody>
      </p:sp>
    </p:spTree>
    <p:extLst>
      <p:ext uri="{BB962C8B-B14F-4D97-AF65-F5344CB8AC3E}">
        <p14:creationId xmlns:p14="http://schemas.microsoft.com/office/powerpoint/2010/main" val="2596496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35A11EAB-687D-4AE4-B775-678A923E9436}" type="slidenum">
              <a:rPr lang="en-US" smtClean="0"/>
              <a:t>4</a:t>
            </a:fld>
            <a:endParaRPr lang="en-US"/>
          </a:p>
        </p:txBody>
      </p:sp>
    </p:spTree>
    <p:extLst>
      <p:ext uri="{BB962C8B-B14F-4D97-AF65-F5344CB8AC3E}">
        <p14:creationId xmlns:p14="http://schemas.microsoft.com/office/powerpoint/2010/main" val="95726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35A11EAB-687D-4AE4-B775-678A923E9436}" type="slidenum">
              <a:rPr lang="en-US" smtClean="0"/>
              <a:t>5</a:t>
            </a:fld>
            <a:endParaRPr lang="en-US"/>
          </a:p>
        </p:txBody>
      </p:sp>
    </p:spTree>
    <p:extLst>
      <p:ext uri="{BB962C8B-B14F-4D97-AF65-F5344CB8AC3E}">
        <p14:creationId xmlns:p14="http://schemas.microsoft.com/office/powerpoint/2010/main" val="4222756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35A11EAB-687D-4AE4-B775-678A923E9436}" type="slidenum">
              <a:rPr lang="en-US" smtClean="0"/>
              <a:t>6</a:t>
            </a:fld>
            <a:endParaRPr lang="en-US"/>
          </a:p>
        </p:txBody>
      </p:sp>
    </p:spTree>
    <p:extLst>
      <p:ext uri="{BB962C8B-B14F-4D97-AF65-F5344CB8AC3E}">
        <p14:creationId xmlns:p14="http://schemas.microsoft.com/office/powerpoint/2010/main" val="392784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35A11EAB-687D-4AE4-B775-678A923E9436}" type="slidenum">
              <a:rPr lang="en-US" smtClean="0"/>
              <a:t>7</a:t>
            </a:fld>
            <a:endParaRPr lang="en-US"/>
          </a:p>
        </p:txBody>
      </p:sp>
    </p:spTree>
    <p:extLst>
      <p:ext uri="{BB962C8B-B14F-4D97-AF65-F5344CB8AC3E}">
        <p14:creationId xmlns:p14="http://schemas.microsoft.com/office/powerpoint/2010/main" val="276942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35A11EAB-687D-4AE4-B775-678A923E9436}" type="slidenum">
              <a:rPr lang="en-US" smtClean="0"/>
              <a:t>8</a:t>
            </a:fld>
            <a:endParaRPr lang="en-US"/>
          </a:p>
        </p:txBody>
      </p:sp>
    </p:spTree>
    <p:extLst>
      <p:ext uri="{BB962C8B-B14F-4D97-AF65-F5344CB8AC3E}">
        <p14:creationId xmlns:p14="http://schemas.microsoft.com/office/powerpoint/2010/main" val="3254221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35A11EAB-687D-4AE4-B775-678A923E9436}" type="slidenum">
              <a:rPr lang="en-US" smtClean="0"/>
              <a:t>9</a:t>
            </a:fld>
            <a:endParaRPr lang="en-US"/>
          </a:p>
        </p:txBody>
      </p:sp>
    </p:spTree>
    <p:extLst>
      <p:ext uri="{BB962C8B-B14F-4D97-AF65-F5344CB8AC3E}">
        <p14:creationId xmlns:p14="http://schemas.microsoft.com/office/powerpoint/2010/main" val="3889497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p:nvGrpSpPr>
        <p:grpSpPr>
          <a:xfrm>
            <a:off x="2286" y="0"/>
            <a:ext cx="9141714" cy="6858000"/>
            <a:chOff x="3048" y="0"/>
            <a:chExt cx="12188952" cy="6858000"/>
          </a:xfrm>
        </p:grpSpPr>
        <p:sp>
          <p:nvSpPr>
            <p:cNvPr id="4" name="Rectangle 3"/>
            <p:cNvSpPr/>
            <p:nvPr/>
          </p:nvSpPr>
          <p:spPr>
            <a:xfrm>
              <a:off x="3048" y="0"/>
              <a:ext cx="12188952"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grpSp>
          <p:nvGrpSpPr>
            <p:cNvPr id="18" name="Group 17"/>
            <p:cNvGrpSpPr/>
            <p:nvPr/>
          </p:nvGrpSpPr>
          <p:grpSpPr>
            <a:xfrm>
              <a:off x="1574798" y="3537161"/>
              <a:ext cx="9144001" cy="196717"/>
              <a:chOff x="1523999" y="4379129"/>
              <a:chExt cx="9144001" cy="196717"/>
            </a:xfrm>
          </p:grpSpPr>
          <p:sp>
            <p:nvSpPr>
              <p:cNvPr id="19" name="Rectangle 18" descr="Gold bar"/>
              <p:cNvSpPr>
                <a:spLocks noChangeArrowheads="1"/>
              </p:cNvSpPr>
              <p:nvPr/>
            </p:nvSpPr>
            <p:spPr bwMode="auto">
              <a:xfrm rot="16200000" flipH="1">
                <a:off x="2949872" y="2953256"/>
                <a:ext cx="196717" cy="3048463"/>
              </a:xfrm>
              <a:prstGeom prst="rect">
                <a:avLst/>
              </a:prstGeom>
              <a:solidFill>
                <a:schemeClr val="accent1"/>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1800">
                  <a:latin typeface="Times New Roman" panose="02020603050405020304" pitchFamily="18" charset="0"/>
                </a:endParaRPr>
              </a:p>
            </p:txBody>
          </p:sp>
          <p:sp>
            <p:nvSpPr>
              <p:cNvPr id="20" name="Rectangle 19" descr="Orange bar"/>
              <p:cNvSpPr>
                <a:spLocks noChangeArrowheads="1"/>
              </p:cNvSpPr>
              <p:nvPr/>
            </p:nvSpPr>
            <p:spPr bwMode="auto">
              <a:xfrm rot="16200000" flipH="1">
                <a:off x="5998335" y="2953256"/>
                <a:ext cx="196717" cy="3048463"/>
              </a:xfrm>
              <a:prstGeom prst="rect">
                <a:avLst/>
              </a:prstGeom>
              <a:solidFill>
                <a:schemeClr val="accent4"/>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1800">
                  <a:latin typeface="Times New Roman" panose="02020603050405020304" pitchFamily="18" charset="0"/>
                </a:endParaRPr>
              </a:p>
            </p:txBody>
          </p:sp>
          <p:sp>
            <p:nvSpPr>
              <p:cNvPr id="21" name="Rectangle 20" descr="Slate bar"/>
              <p:cNvSpPr>
                <a:spLocks noChangeArrowheads="1"/>
              </p:cNvSpPr>
              <p:nvPr/>
            </p:nvSpPr>
            <p:spPr bwMode="auto">
              <a:xfrm rot="16200000" flipH="1">
                <a:off x="9045410" y="2953256"/>
                <a:ext cx="196717" cy="3048463"/>
              </a:xfrm>
              <a:prstGeom prst="rect">
                <a:avLst/>
              </a:prstGeom>
              <a:solidFill>
                <a:schemeClr val="accent6"/>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1800">
                  <a:latin typeface="Times New Roman" panose="02020603050405020304" pitchFamily="18" charset="0"/>
                </a:endParaRPr>
              </a:p>
            </p:txBody>
          </p:sp>
        </p:grpSp>
      </p:grpSp>
      <p:sp>
        <p:nvSpPr>
          <p:cNvPr id="3" name="Subtitle 2"/>
          <p:cNvSpPr>
            <a:spLocks noGrp="1"/>
          </p:cNvSpPr>
          <p:nvPr>
            <p:ph type="subTitle" idx="1"/>
          </p:nvPr>
        </p:nvSpPr>
        <p:spPr>
          <a:xfrm>
            <a:off x="1143000" y="4056115"/>
            <a:ext cx="6858000" cy="1655762"/>
          </a:xfrm>
          <a:prstGeom prst="rect">
            <a:avLst/>
          </a:prstGeo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itle 1"/>
          <p:cNvSpPr>
            <a:spLocks noGrp="1"/>
          </p:cNvSpPr>
          <p:nvPr>
            <p:ph type="ctrTitle"/>
          </p:nvPr>
        </p:nvSpPr>
        <p:spPr>
          <a:xfrm>
            <a:off x="1143000" y="912610"/>
            <a:ext cx="6858000" cy="2387600"/>
          </a:xfrm>
          <a:prstGeom prst="rect">
            <a:avLst/>
          </a:prstGeom>
        </p:spPr>
        <p:txBody>
          <a:bodyPr anchor="b"/>
          <a:lstStyle>
            <a:lvl1pPr algn="ctr">
              <a:defRPr sz="4500">
                <a:solidFill>
                  <a:schemeClr val="tx2"/>
                </a:solidFill>
              </a:defRPr>
            </a:lvl1pPr>
          </a:lstStyle>
          <a:p>
            <a:r>
              <a:rPr lang="en-US"/>
              <a:t>Click to edit Master title style</a:t>
            </a:r>
          </a:p>
        </p:txBody>
      </p:sp>
      <p:sp>
        <p:nvSpPr>
          <p:cNvPr id="11" name="Date Placeholder 3"/>
          <p:cNvSpPr>
            <a:spLocks noGrp="1"/>
          </p:cNvSpPr>
          <p:nvPr>
            <p:ph type="dt" sz="half" idx="2"/>
          </p:nvPr>
        </p:nvSpPr>
        <p:spPr>
          <a:xfrm>
            <a:off x="628650" y="6356353"/>
            <a:ext cx="2457450" cy="365125"/>
          </a:xfrm>
          <a:prstGeom prst="rect">
            <a:avLst/>
          </a:prstGeom>
        </p:spPr>
        <p:txBody>
          <a:bodyPr vert="horz" lIns="91440" tIns="45720" rIns="91440" bIns="45720" rtlCol="0" anchor="ctr"/>
          <a:lstStyle>
            <a:lvl1pPr algn="l">
              <a:defRPr sz="900">
                <a:solidFill>
                  <a:schemeClr val="accent3"/>
                </a:solidFill>
              </a:defRPr>
            </a:lvl1pPr>
          </a:lstStyle>
          <a:p>
            <a:fld id="{5DE3B5DE-687E-4601-9C25-48F7ABE0D7C5}" type="datetime1">
              <a:rPr lang="en-US" smtClean="0"/>
              <a:t>4/5/2022</a:t>
            </a:fld>
            <a:endParaRPr lang="en-US"/>
          </a:p>
        </p:txBody>
      </p:sp>
      <p:sp>
        <p:nvSpPr>
          <p:cNvPr id="12"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13"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81080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628650" y="365128"/>
            <a:ext cx="7886700" cy="1325563"/>
          </a:xfrm>
          <a:prstGeom prst="rect">
            <a:avLst/>
          </a:prstGeom>
        </p:spPr>
        <p:txBody>
          <a:bodyPr/>
          <a:lstStyle/>
          <a:p>
            <a:r>
              <a:rPr lang="en-US"/>
              <a:t>Click to edit Master title style</a:t>
            </a:r>
          </a:p>
        </p:txBody>
      </p:sp>
      <p:sp>
        <p:nvSpPr>
          <p:cNvPr id="7" name="Date Placeholder 3"/>
          <p:cNvSpPr>
            <a:spLocks noGrp="1"/>
          </p:cNvSpPr>
          <p:nvPr>
            <p:ph type="dt" sz="half" idx="2"/>
          </p:nvPr>
        </p:nvSpPr>
        <p:spPr>
          <a:xfrm>
            <a:off x="628650" y="6356353"/>
            <a:ext cx="2457450" cy="365125"/>
          </a:xfrm>
          <a:prstGeom prst="rect">
            <a:avLst/>
          </a:prstGeom>
        </p:spPr>
        <p:txBody>
          <a:bodyPr vert="horz" lIns="91440" tIns="45720" rIns="91440" bIns="45720" rtlCol="0" anchor="ctr"/>
          <a:lstStyle>
            <a:lvl1pPr algn="l">
              <a:defRPr sz="900">
                <a:solidFill>
                  <a:schemeClr val="accent3"/>
                </a:solidFill>
              </a:defRPr>
            </a:lvl1pPr>
          </a:lstStyle>
          <a:p>
            <a:fld id="{BFD467DE-D084-42AA-B27F-22F6084CB8BB}" type="datetime1">
              <a:rPr lang="en-US" smtClean="0"/>
              <a:t>4/5/2022</a:t>
            </a:fld>
            <a:endParaRPr lang="en-US"/>
          </a:p>
        </p:txBody>
      </p:sp>
      <p:sp>
        <p:nvSpPr>
          <p:cNvPr id="8"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9"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43929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1"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6543676" y="365125"/>
            <a:ext cx="1971675" cy="5811838"/>
          </a:xfrm>
          <a:prstGeom prst="rect">
            <a:avLst/>
          </a:prstGeom>
        </p:spPr>
        <p:txBody>
          <a:bodyPr vert="eaVert"/>
          <a:lstStyle/>
          <a:p>
            <a:r>
              <a:rPr lang="en-US"/>
              <a:t>Click to edit Master title style</a:t>
            </a:r>
          </a:p>
        </p:txBody>
      </p:sp>
      <p:sp>
        <p:nvSpPr>
          <p:cNvPr id="7" name="Date Placeholder 3"/>
          <p:cNvSpPr>
            <a:spLocks noGrp="1"/>
          </p:cNvSpPr>
          <p:nvPr>
            <p:ph type="dt" sz="half" idx="2"/>
          </p:nvPr>
        </p:nvSpPr>
        <p:spPr>
          <a:xfrm>
            <a:off x="628650" y="6356353"/>
            <a:ext cx="2457450" cy="365125"/>
          </a:xfrm>
          <a:prstGeom prst="rect">
            <a:avLst/>
          </a:prstGeom>
        </p:spPr>
        <p:txBody>
          <a:bodyPr vert="horz" lIns="91440" tIns="45720" rIns="91440" bIns="45720" rtlCol="0" anchor="ctr"/>
          <a:lstStyle>
            <a:lvl1pPr algn="l">
              <a:defRPr sz="900">
                <a:solidFill>
                  <a:schemeClr val="accent3"/>
                </a:solidFill>
              </a:defRPr>
            </a:lvl1pPr>
          </a:lstStyle>
          <a:p>
            <a:fld id="{3782E027-C2A0-4932-A761-986BAD82B671}" type="datetime1">
              <a:rPr lang="en-US" smtClean="0"/>
              <a:t>4/5/2022</a:t>
            </a:fld>
            <a:endParaRPr lang="en-US"/>
          </a:p>
        </p:txBody>
      </p:sp>
      <p:sp>
        <p:nvSpPr>
          <p:cNvPr id="8"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9"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29712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628650" y="365128"/>
            <a:ext cx="7886700" cy="1325563"/>
          </a:xfrm>
          <a:prstGeom prst="rect">
            <a:avLst/>
          </a:prstGeom>
        </p:spPr>
        <p:txBody>
          <a:bodyPr/>
          <a:lstStyle/>
          <a:p>
            <a:r>
              <a:rPr lang="en-US"/>
              <a:t>Click to edit Master title style</a:t>
            </a:r>
          </a:p>
        </p:txBody>
      </p:sp>
      <p:sp>
        <p:nvSpPr>
          <p:cNvPr id="7" name="Date Placeholder 3"/>
          <p:cNvSpPr>
            <a:spLocks noGrp="1"/>
          </p:cNvSpPr>
          <p:nvPr>
            <p:ph type="dt" sz="half" idx="2"/>
          </p:nvPr>
        </p:nvSpPr>
        <p:spPr>
          <a:xfrm>
            <a:off x="628650" y="6356353"/>
            <a:ext cx="2457450" cy="365125"/>
          </a:xfrm>
          <a:prstGeom prst="rect">
            <a:avLst/>
          </a:prstGeom>
        </p:spPr>
        <p:txBody>
          <a:bodyPr vert="horz" lIns="91440" tIns="45720" rIns="91440" bIns="45720" rtlCol="0" anchor="ctr"/>
          <a:lstStyle>
            <a:lvl1pPr algn="l">
              <a:defRPr sz="900">
                <a:solidFill>
                  <a:schemeClr val="accent3"/>
                </a:solidFill>
              </a:defRPr>
            </a:lvl1pPr>
          </a:lstStyle>
          <a:p>
            <a:fld id="{96AC42F1-294F-4AFB-8F78-2EF579F09459}" type="datetime1">
              <a:rPr lang="en-US" smtClean="0"/>
              <a:t>4/5/2022</a:t>
            </a:fld>
            <a:endParaRPr lang="en-US"/>
          </a:p>
        </p:txBody>
      </p:sp>
      <p:sp>
        <p:nvSpPr>
          <p:cNvPr id="8"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9"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81807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8" y="4589466"/>
            <a:ext cx="7886700" cy="1500187"/>
          </a:xfrm>
          <a:prstGeom prst="rect">
            <a:avLst/>
          </a:prstGeo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2" name="Title 1"/>
          <p:cNvSpPr>
            <a:spLocks noGrp="1"/>
          </p:cNvSpPr>
          <p:nvPr>
            <p:ph type="title"/>
          </p:nvPr>
        </p:nvSpPr>
        <p:spPr>
          <a:xfrm>
            <a:off x="623888" y="1709738"/>
            <a:ext cx="7886700" cy="2862262"/>
          </a:xfrm>
          <a:prstGeom prst="rect">
            <a:avLst/>
          </a:prstGeom>
        </p:spPr>
        <p:txBody>
          <a:bodyPr anchor="b"/>
          <a:lstStyle>
            <a:lvl1pPr>
              <a:defRPr sz="4500"/>
            </a:lvl1pPr>
          </a:lstStyle>
          <a:p>
            <a:r>
              <a:rPr lang="en-US"/>
              <a:t>Click to edit Master title style</a:t>
            </a:r>
          </a:p>
        </p:txBody>
      </p:sp>
      <p:sp>
        <p:nvSpPr>
          <p:cNvPr id="7" name="Date Placeholder 3"/>
          <p:cNvSpPr>
            <a:spLocks noGrp="1"/>
          </p:cNvSpPr>
          <p:nvPr>
            <p:ph type="dt" sz="half" idx="2"/>
          </p:nvPr>
        </p:nvSpPr>
        <p:spPr>
          <a:xfrm>
            <a:off x="628650" y="6356353"/>
            <a:ext cx="2457450" cy="365125"/>
          </a:xfrm>
          <a:prstGeom prst="rect">
            <a:avLst/>
          </a:prstGeom>
        </p:spPr>
        <p:txBody>
          <a:bodyPr vert="horz" lIns="91440" tIns="45720" rIns="91440" bIns="45720" rtlCol="0" anchor="ctr"/>
          <a:lstStyle>
            <a:lvl1pPr algn="l">
              <a:defRPr sz="900">
                <a:solidFill>
                  <a:schemeClr val="accent3"/>
                </a:solidFill>
              </a:defRPr>
            </a:lvl1pPr>
          </a:lstStyle>
          <a:p>
            <a:fld id="{1580A6EB-69F5-4723-B5E3-A6D9E36A957A}" type="datetime1">
              <a:rPr lang="en-US" smtClean="0"/>
              <a:t>4/5/2022</a:t>
            </a:fld>
            <a:endParaRPr lang="en-US"/>
          </a:p>
        </p:txBody>
      </p:sp>
      <p:sp>
        <p:nvSpPr>
          <p:cNvPr id="8"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9"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29414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29150" y="1825625"/>
            <a:ext cx="3886200" cy="4351338"/>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sz="half" idx="1"/>
          </p:nvPr>
        </p:nvSpPr>
        <p:spPr>
          <a:xfrm>
            <a:off x="628650" y="1825625"/>
            <a:ext cx="3886200" cy="4351338"/>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628650" y="365128"/>
            <a:ext cx="7886700" cy="1325563"/>
          </a:xfrm>
          <a:prstGeom prst="rect">
            <a:avLst/>
          </a:prstGeom>
        </p:spPr>
        <p:txBody>
          <a:bodyPr/>
          <a:lstStyle/>
          <a:p>
            <a:r>
              <a:rPr lang="en-US"/>
              <a:t>Click to edit Master title style</a:t>
            </a:r>
          </a:p>
        </p:txBody>
      </p:sp>
      <p:sp>
        <p:nvSpPr>
          <p:cNvPr id="8" name="Date Placeholder 3"/>
          <p:cNvSpPr>
            <a:spLocks noGrp="1"/>
          </p:cNvSpPr>
          <p:nvPr>
            <p:ph type="dt" sz="half" idx="10"/>
          </p:nvPr>
        </p:nvSpPr>
        <p:spPr>
          <a:xfrm>
            <a:off x="628650" y="6356353"/>
            <a:ext cx="2457450" cy="365125"/>
          </a:xfrm>
          <a:prstGeom prst="rect">
            <a:avLst/>
          </a:prstGeom>
        </p:spPr>
        <p:txBody>
          <a:bodyPr vert="horz" lIns="91440" tIns="45720" rIns="91440" bIns="45720" rtlCol="0" anchor="ctr"/>
          <a:lstStyle>
            <a:lvl1pPr algn="l">
              <a:defRPr sz="900">
                <a:solidFill>
                  <a:schemeClr val="accent3"/>
                </a:solidFill>
              </a:defRPr>
            </a:lvl1pPr>
          </a:lstStyle>
          <a:p>
            <a:fld id="{0FB02ED0-9CAE-481B-8D1D-B242F0282967}" type="datetime1">
              <a:rPr lang="en-US" smtClean="0"/>
              <a:t>4/5/2022</a:t>
            </a:fld>
            <a:endParaRPr lang="en-US"/>
          </a:p>
        </p:txBody>
      </p:sp>
      <p:sp>
        <p:nvSpPr>
          <p:cNvPr id="9"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10"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71780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642249" y="2193928"/>
            <a:ext cx="3868340" cy="3978275"/>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2249" y="1489075"/>
            <a:ext cx="3868340" cy="64135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3888" y="2193928"/>
            <a:ext cx="3867150" cy="3978275"/>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p:nvPr>
        </p:nvSpPr>
        <p:spPr>
          <a:xfrm>
            <a:off x="623888" y="1489075"/>
            <a:ext cx="3867150" cy="64135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 name="Title 1"/>
          <p:cNvSpPr>
            <a:spLocks noGrp="1"/>
          </p:cNvSpPr>
          <p:nvPr>
            <p:ph type="title"/>
          </p:nvPr>
        </p:nvSpPr>
        <p:spPr>
          <a:xfrm>
            <a:off x="623888" y="274638"/>
            <a:ext cx="7886700" cy="1143000"/>
          </a:xfrm>
          <a:prstGeom prst="rect">
            <a:avLst/>
          </a:prstGeom>
        </p:spPr>
        <p:txBody>
          <a:bodyPr/>
          <a:lstStyle/>
          <a:p>
            <a:r>
              <a:rPr lang="en-US"/>
              <a:t>Click to edit Master title style</a:t>
            </a:r>
          </a:p>
        </p:txBody>
      </p:sp>
      <p:sp>
        <p:nvSpPr>
          <p:cNvPr id="10" name="Date Placeholder 3"/>
          <p:cNvSpPr>
            <a:spLocks noGrp="1"/>
          </p:cNvSpPr>
          <p:nvPr>
            <p:ph type="dt" sz="half" idx="10"/>
          </p:nvPr>
        </p:nvSpPr>
        <p:spPr>
          <a:xfrm>
            <a:off x="628650" y="6356353"/>
            <a:ext cx="2457450" cy="365125"/>
          </a:xfrm>
          <a:prstGeom prst="rect">
            <a:avLst/>
          </a:prstGeom>
        </p:spPr>
        <p:txBody>
          <a:bodyPr vert="horz" lIns="91440" tIns="45720" rIns="91440" bIns="45720" rtlCol="0" anchor="ctr"/>
          <a:lstStyle>
            <a:lvl1pPr algn="l">
              <a:defRPr sz="900">
                <a:solidFill>
                  <a:schemeClr val="accent3"/>
                </a:solidFill>
              </a:defRPr>
            </a:lvl1pPr>
          </a:lstStyle>
          <a:p>
            <a:fld id="{4696AB3F-7B84-45BD-A122-497866A73F4B}" type="datetime1">
              <a:rPr lang="en-US" smtClean="0"/>
              <a:t>4/5/2022</a:t>
            </a:fld>
            <a:endParaRPr lang="en-US"/>
          </a:p>
        </p:txBody>
      </p:sp>
      <p:sp>
        <p:nvSpPr>
          <p:cNvPr id="11" name="Footer Placeholder 4"/>
          <p:cNvSpPr>
            <a:spLocks noGrp="1"/>
          </p:cNvSpPr>
          <p:nvPr>
            <p:ph type="ftr" sz="quarter" idx="11"/>
          </p:nvPr>
        </p:nvSpPr>
        <p:spPr>
          <a:xfrm>
            <a:off x="3486150" y="6356353"/>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12" name="Slide Number Placeholder 5"/>
          <p:cNvSpPr>
            <a:spLocks noGrp="1"/>
          </p:cNvSpPr>
          <p:nvPr>
            <p:ph type="sldNum" sz="quarter" idx="12"/>
          </p:nvPr>
        </p:nvSpPr>
        <p:spPr>
          <a:xfrm>
            <a:off x="6057900" y="6356353"/>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51062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7886700" cy="1325563"/>
          </a:xfrm>
          <a:prstGeom prst="rect">
            <a:avLst/>
          </a:prstGeom>
        </p:spPr>
        <p:txBody>
          <a:bodyPr/>
          <a:lstStyle/>
          <a:p>
            <a:r>
              <a:rPr lang="en-US"/>
              <a:t>Click to edit Master title style</a:t>
            </a:r>
          </a:p>
        </p:txBody>
      </p:sp>
      <p:sp>
        <p:nvSpPr>
          <p:cNvPr id="6" name="Date Placeholder 3"/>
          <p:cNvSpPr>
            <a:spLocks noGrp="1"/>
          </p:cNvSpPr>
          <p:nvPr>
            <p:ph type="dt" sz="half" idx="2"/>
          </p:nvPr>
        </p:nvSpPr>
        <p:spPr>
          <a:xfrm>
            <a:off x="628650" y="6356353"/>
            <a:ext cx="2457450" cy="365125"/>
          </a:xfrm>
          <a:prstGeom prst="rect">
            <a:avLst/>
          </a:prstGeom>
        </p:spPr>
        <p:txBody>
          <a:bodyPr vert="horz" lIns="91440" tIns="45720" rIns="91440" bIns="45720" rtlCol="0" anchor="ctr"/>
          <a:lstStyle>
            <a:lvl1pPr algn="l">
              <a:defRPr sz="900">
                <a:solidFill>
                  <a:schemeClr val="accent3"/>
                </a:solidFill>
              </a:defRPr>
            </a:lvl1pPr>
          </a:lstStyle>
          <a:p>
            <a:fld id="{6395E536-1457-4CE4-8497-197239F05587}" type="datetime1">
              <a:rPr lang="en-US" smtClean="0"/>
              <a:t>4/5/2022</a:t>
            </a:fld>
            <a:endParaRPr lang="en-US"/>
          </a:p>
        </p:txBody>
      </p:sp>
      <p:sp>
        <p:nvSpPr>
          <p:cNvPr id="7"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8"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9402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628650" y="6356353"/>
            <a:ext cx="2457450" cy="365125"/>
          </a:xfrm>
          <a:prstGeom prst="rect">
            <a:avLst/>
          </a:prstGeom>
        </p:spPr>
        <p:txBody>
          <a:bodyPr vert="horz" lIns="91440" tIns="45720" rIns="91440" bIns="45720" rtlCol="0" anchor="ctr"/>
          <a:lstStyle>
            <a:lvl1pPr algn="l">
              <a:defRPr sz="900">
                <a:solidFill>
                  <a:schemeClr val="accent3"/>
                </a:solidFill>
              </a:defRPr>
            </a:lvl1pPr>
          </a:lstStyle>
          <a:p>
            <a:fld id="{A4AF2F65-2726-4707-A7A6-DE21D14E80C5}" type="datetime1">
              <a:rPr lang="en-US" smtClean="0"/>
              <a:t>4/5/2022</a:t>
            </a:fld>
            <a:endParaRPr lang="en-US"/>
          </a:p>
        </p:txBody>
      </p:sp>
      <p:sp>
        <p:nvSpPr>
          <p:cNvPr id="6"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7"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5234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101850"/>
            <a:ext cx="2949178" cy="3759200"/>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8" name="Date Placeholder 3"/>
          <p:cNvSpPr>
            <a:spLocks noGrp="1"/>
          </p:cNvSpPr>
          <p:nvPr>
            <p:ph type="dt" sz="half" idx="10"/>
          </p:nvPr>
        </p:nvSpPr>
        <p:spPr>
          <a:xfrm>
            <a:off x="628650" y="6356353"/>
            <a:ext cx="2457450" cy="365125"/>
          </a:xfrm>
          <a:prstGeom prst="rect">
            <a:avLst/>
          </a:prstGeom>
        </p:spPr>
        <p:txBody>
          <a:bodyPr vert="horz" lIns="91440" tIns="45720" rIns="91440" bIns="45720" rtlCol="0" anchor="ctr"/>
          <a:lstStyle>
            <a:lvl1pPr algn="l">
              <a:defRPr sz="900">
                <a:solidFill>
                  <a:schemeClr val="accent3"/>
                </a:solidFill>
              </a:defRPr>
            </a:lvl1pPr>
          </a:lstStyle>
          <a:p>
            <a:fld id="{1FA85564-6B99-4FC4-9CE3-22E750398B2E}" type="datetime1">
              <a:rPr lang="en-US" smtClean="0"/>
              <a:t>4/5/2022</a:t>
            </a:fld>
            <a:endParaRPr lang="en-US"/>
          </a:p>
        </p:txBody>
      </p:sp>
      <p:sp>
        <p:nvSpPr>
          <p:cNvPr id="9"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10"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01459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987428"/>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101850"/>
            <a:ext cx="2949178" cy="3759200"/>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8" name="Date Placeholder 3"/>
          <p:cNvSpPr>
            <a:spLocks noGrp="1"/>
          </p:cNvSpPr>
          <p:nvPr>
            <p:ph type="dt" sz="half" idx="10"/>
          </p:nvPr>
        </p:nvSpPr>
        <p:spPr>
          <a:xfrm>
            <a:off x="628650" y="6356353"/>
            <a:ext cx="2457450" cy="365125"/>
          </a:xfrm>
          <a:prstGeom prst="rect">
            <a:avLst/>
          </a:prstGeom>
        </p:spPr>
        <p:txBody>
          <a:bodyPr vert="horz" lIns="91440" tIns="45720" rIns="91440" bIns="45720" rtlCol="0" anchor="ctr"/>
          <a:lstStyle>
            <a:lvl1pPr algn="l">
              <a:defRPr sz="900">
                <a:solidFill>
                  <a:schemeClr val="accent3"/>
                </a:solidFill>
              </a:defRPr>
            </a:lvl1pPr>
          </a:lstStyle>
          <a:p>
            <a:fld id="{2BCD2BEA-7F40-407D-B082-13022E8B2C99}" type="datetime1">
              <a:rPr lang="en-US" smtClean="0"/>
              <a:t>4/5/2022</a:t>
            </a:fld>
            <a:endParaRPr lang="en-US"/>
          </a:p>
        </p:txBody>
      </p:sp>
      <p:sp>
        <p:nvSpPr>
          <p:cNvPr id="9"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10"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9550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0" y="-6"/>
            <a:ext cx="9141714" cy="6858006"/>
            <a:chOff x="-2728" y="-5"/>
            <a:chExt cx="12188952" cy="6858006"/>
          </a:xfrm>
        </p:grpSpPr>
        <p:sp>
          <p:nvSpPr>
            <p:cNvPr id="26" name="Rectangle 25"/>
            <p:cNvSpPr/>
            <p:nvPr/>
          </p:nvSpPr>
          <p:spPr>
            <a:xfrm>
              <a:off x="-2728" y="1"/>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9" name="Group 38"/>
            <p:cNvGrpSpPr/>
            <p:nvPr/>
          </p:nvGrpSpPr>
          <p:grpSpPr>
            <a:xfrm>
              <a:off x="-2727" y="-5"/>
              <a:ext cx="716424" cy="6858000"/>
              <a:chOff x="-2727" y="-5"/>
              <a:chExt cx="716424" cy="6858000"/>
            </a:xfrm>
          </p:grpSpPr>
          <p:grpSp>
            <p:nvGrpSpPr>
              <p:cNvPr id="40" name="Group 39"/>
              <p:cNvGrpSpPr/>
              <p:nvPr/>
            </p:nvGrpSpPr>
            <p:grpSpPr>
              <a:xfrm>
                <a:off x="-2727" y="-5"/>
                <a:ext cx="571473" cy="6858000"/>
                <a:chOff x="6048440" y="-936481"/>
                <a:chExt cx="196717" cy="9144001"/>
              </a:xfrm>
            </p:grpSpPr>
            <p:sp>
              <p:nvSpPr>
                <p:cNvPr id="46" name="Rectangle 45" descr="Gold bar"/>
                <p:cNvSpPr>
                  <a:spLocks noChangeArrowheads="1"/>
                </p:cNvSpPr>
                <p:nvPr/>
              </p:nvSpPr>
              <p:spPr bwMode="auto">
                <a:xfrm rot="10800000" flipH="1">
                  <a:off x="6048440" y="5159057"/>
                  <a:ext cx="196717" cy="3048463"/>
                </a:xfrm>
                <a:prstGeom prst="rect">
                  <a:avLst/>
                </a:prstGeom>
                <a:solidFill>
                  <a:schemeClr val="accent6"/>
                </a:solidFill>
                <a:ln w="9525">
                  <a:noFill/>
                  <a:miter lim="800000"/>
                  <a:headEnd/>
                  <a:tailEnd/>
                </a:ln>
                <a:effectLst/>
              </p:spPr>
              <p:txBody>
                <a:bodyPr wrap="none" anchor="ctr"/>
                <a:lstStyle/>
                <a:p>
                  <a:pPr algn="ctr" eaLnBrk="1" hangingPunct="1"/>
                  <a:endParaRPr lang="en-US" sz="1800">
                    <a:latin typeface="Times New Roman" panose="02020603050405020304" pitchFamily="18" charset="0"/>
                  </a:endParaRPr>
                </a:p>
              </p:txBody>
            </p:sp>
            <p:sp>
              <p:nvSpPr>
                <p:cNvPr id="47" name="Rectangle 46" descr="Orange bar"/>
                <p:cNvSpPr>
                  <a:spLocks noChangeArrowheads="1"/>
                </p:cNvSpPr>
                <p:nvPr/>
              </p:nvSpPr>
              <p:spPr bwMode="auto">
                <a:xfrm rot="10800000" flipH="1">
                  <a:off x="6048440" y="2110594"/>
                  <a:ext cx="196717" cy="3048463"/>
                </a:xfrm>
                <a:prstGeom prst="rect">
                  <a:avLst/>
                </a:prstGeom>
                <a:solidFill>
                  <a:schemeClr val="accent4"/>
                </a:solidFill>
                <a:ln w="9525">
                  <a:noFill/>
                  <a:miter lim="800000"/>
                  <a:headEnd/>
                  <a:tailEnd/>
                </a:ln>
                <a:effectLst/>
              </p:spPr>
              <p:txBody>
                <a:bodyPr wrap="none" anchor="ctr"/>
                <a:lstStyle/>
                <a:p>
                  <a:pPr algn="ctr" eaLnBrk="1" hangingPunct="1"/>
                  <a:endParaRPr lang="en-US" sz="1800">
                    <a:latin typeface="Times New Roman" panose="02020603050405020304" pitchFamily="18" charset="0"/>
                  </a:endParaRPr>
                </a:p>
              </p:txBody>
            </p:sp>
            <p:sp>
              <p:nvSpPr>
                <p:cNvPr id="48" name="Rectangle 47" descr="Slate bar"/>
                <p:cNvSpPr>
                  <a:spLocks noChangeArrowheads="1"/>
                </p:cNvSpPr>
                <p:nvPr/>
              </p:nvSpPr>
              <p:spPr bwMode="auto">
                <a:xfrm rot="10800000" flipH="1">
                  <a:off x="6048440" y="-936481"/>
                  <a:ext cx="196717" cy="3048463"/>
                </a:xfrm>
                <a:prstGeom prst="rect">
                  <a:avLst/>
                </a:prstGeom>
                <a:solidFill>
                  <a:schemeClr val="accent1"/>
                </a:solidFill>
                <a:ln w="9525">
                  <a:noFill/>
                  <a:miter lim="800000"/>
                  <a:headEnd/>
                  <a:tailEnd/>
                </a:ln>
                <a:effectLst/>
              </p:spPr>
              <p:txBody>
                <a:bodyPr wrap="none" anchor="ctr"/>
                <a:lstStyle/>
                <a:p>
                  <a:pPr algn="ctr" eaLnBrk="1" hangingPunct="1"/>
                  <a:endParaRPr lang="en-US" sz="1800">
                    <a:latin typeface="Times New Roman" panose="02020603050405020304" pitchFamily="18" charset="0"/>
                  </a:endParaRPr>
                </a:p>
              </p:txBody>
            </p:sp>
          </p:grpSp>
          <p:grpSp>
            <p:nvGrpSpPr>
              <p:cNvPr id="41" name="Group 40"/>
              <p:cNvGrpSpPr/>
              <p:nvPr/>
            </p:nvGrpSpPr>
            <p:grpSpPr>
              <a:xfrm>
                <a:off x="566005" y="-5"/>
                <a:ext cx="147692" cy="6858000"/>
                <a:chOff x="6048440" y="-936481"/>
                <a:chExt cx="196717" cy="9144001"/>
              </a:xfrm>
            </p:grpSpPr>
            <p:sp>
              <p:nvSpPr>
                <p:cNvPr id="43" name="Rectangle 42" descr="Gold bar"/>
                <p:cNvSpPr>
                  <a:spLocks noChangeArrowheads="1"/>
                </p:cNvSpPr>
                <p:nvPr/>
              </p:nvSpPr>
              <p:spPr bwMode="auto">
                <a:xfrm rot="10800000" flipH="1">
                  <a:off x="6048440" y="5159057"/>
                  <a:ext cx="196717" cy="3048463"/>
                </a:xfrm>
                <a:prstGeom prst="rect">
                  <a:avLst/>
                </a:prstGeom>
                <a:gradFill flip="none" rotWithShape="1">
                  <a:gsLst>
                    <a:gs pos="0">
                      <a:schemeClr val="accent6">
                        <a:lumMod val="40000"/>
                        <a:lumOff val="60000"/>
                      </a:schemeClr>
                    </a:gs>
                    <a:gs pos="100000">
                      <a:prstClr val="white"/>
                    </a:gs>
                  </a:gsLst>
                  <a:lin ang="0" scaled="1"/>
                  <a:tileRect/>
                </a:gradFill>
                <a:ln w="9525">
                  <a:noFill/>
                  <a:miter lim="800000"/>
                  <a:headEnd/>
                  <a:tailEnd/>
                </a:ln>
                <a:effectLst/>
              </p:spPr>
              <p:txBody>
                <a:bodyPr wrap="none" anchor="ctr"/>
                <a:lstStyle/>
                <a:p>
                  <a:pPr lvl="0" algn="ctr"/>
                  <a:endParaRPr lang="en-US" sz="1800">
                    <a:latin typeface="Times New Roman" panose="02020603050405020304" pitchFamily="18" charset="0"/>
                  </a:endParaRPr>
                </a:p>
              </p:txBody>
            </p:sp>
            <p:sp>
              <p:nvSpPr>
                <p:cNvPr id="44" name="Rectangle 43" descr="Orange bar"/>
                <p:cNvSpPr>
                  <a:spLocks noChangeArrowheads="1"/>
                </p:cNvSpPr>
                <p:nvPr/>
              </p:nvSpPr>
              <p:spPr bwMode="auto">
                <a:xfrm rot="10800000" flipH="1">
                  <a:off x="6048440" y="2110594"/>
                  <a:ext cx="196717" cy="3048463"/>
                </a:xfrm>
                <a:prstGeom prst="rect">
                  <a:avLst/>
                </a:prstGeom>
                <a:gradFill flip="none" rotWithShape="1">
                  <a:gsLst>
                    <a:gs pos="0">
                      <a:schemeClr val="accent4">
                        <a:lumMod val="40000"/>
                        <a:lumOff val="60000"/>
                      </a:schemeClr>
                    </a:gs>
                    <a:gs pos="100000">
                      <a:prstClr val="white"/>
                    </a:gs>
                  </a:gsLst>
                  <a:lin ang="0" scaled="1"/>
                  <a:tileRect/>
                </a:gradFill>
                <a:ln w="9525">
                  <a:noFill/>
                  <a:miter lim="800000"/>
                  <a:headEnd/>
                  <a:tailEnd/>
                </a:ln>
                <a:effectLst/>
              </p:spPr>
              <p:txBody>
                <a:bodyPr wrap="none" anchor="ctr"/>
                <a:lstStyle/>
                <a:p>
                  <a:pPr algn="ctr" eaLnBrk="1" hangingPunct="1"/>
                  <a:endParaRPr lang="en-US" sz="1800">
                    <a:latin typeface="Times New Roman" panose="02020603050405020304" pitchFamily="18" charset="0"/>
                  </a:endParaRPr>
                </a:p>
              </p:txBody>
            </p:sp>
            <p:sp>
              <p:nvSpPr>
                <p:cNvPr id="45" name="Rectangle 44" descr="Slate bar"/>
                <p:cNvSpPr>
                  <a:spLocks noChangeArrowheads="1"/>
                </p:cNvSpPr>
                <p:nvPr/>
              </p:nvSpPr>
              <p:spPr bwMode="auto">
                <a:xfrm rot="10800000" flipH="1">
                  <a:off x="6048440" y="-936481"/>
                  <a:ext cx="196717" cy="3048463"/>
                </a:xfrm>
                <a:prstGeom prst="rect">
                  <a:avLst/>
                </a:prstGeom>
                <a:gradFill flip="none" rotWithShape="1">
                  <a:gsLst>
                    <a:gs pos="0">
                      <a:schemeClr val="accent1">
                        <a:lumMod val="60000"/>
                        <a:lumOff val="40000"/>
                      </a:schemeClr>
                    </a:gs>
                    <a:gs pos="100000">
                      <a:schemeClr val="bg1"/>
                    </a:gs>
                  </a:gsLst>
                  <a:lin ang="0" scaled="1"/>
                  <a:tileRect/>
                </a:gradFill>
                <a:ln w="9525">
                  <a:noFill/>
                  <a:miter lim="800000"/>
                  <a:headEnd/>
                  <a:tailEnd/>
                </a:ln>
                <a:effectLst/>
              </p:spPr>
              <p:txBody>
                <a:bodyPr wrap="none" anchor="ctr"/>
                <a:lstStyle/>
                <a:p>
                  <a:pPr algn="ctr" eaLnBrk="1" hangingPunct="1"/>
                  <a:endParaRPr lang="en-US" sz="1800">
                    <a:latin typeface="Times New Roman" panose="02020603050405020304" pitchFamily="18" charset="0"/>
                  </a:endParaRPr>
                </a:p>
              </p:txBody>
            </p:sp>
          </p:grpSp>
          <p:sp>
            <p:nvSpPr>
              <p:cNvPr id="42" name="Rectangle 41"/>
              <p:cNvSpPr/>
              <p:nvPr/>
            </p:nvSpPr>
            <p:spPr>
              <a:xfrm>
                <a:off x="646782" y="-5"/>
                <a:ext cx="45719"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grpSp>
      </p:grpSp>
      <p:sp>
        <p:nvSpPr>
          <p:cNvPr id="34" name="Date Placeholder 3"/>
          <p:cNvSpPr>
            <a:spLocks noGrp="1"/>
          </p:cNvSpPr>
          <p:nvPr>
            <p:ph type="dt" sz="half" idx="2"/>
          </p:nvPr>
        </p:nvSpPr>
        <p:spPr>
          <a:xfrm>
            <a:off x="628650" y="6356353"/>
            <a:ext cx="2457450" cy="365125"/>
          </a:xfrm>
          <a:prstGeom prst="rect">
            <a:avLst/>
          </a:prstGeom>
        </p:spPr>
        <p:txBody>
          <a:bodyPr vert="horz" lIns="91440" tIns="45720" rIns="91440" bIns="45720" rtlCol="0" anchor="ctr"/>
          <a:lstStyle>
            <a:lvl1pPr algn="l">
              <a:defRPr sz="900">
                <a:solidFill>
                  <a:schemeClr val="accent3"/>
                </a:solidFill>
              </a:defRPr>
            </a:lvl1pPr>
          </a:lstStyle>
          <a:p>
            <a:fld id="{CA734DBA-6852-4C6A-AB8B-E28C0C52CB53}" type="datetime1">
              <a:rPr lang="en-US" smtClean="0"/>
              <a:t>4/5/2022</a:t>
            </a:fld>
            <a:endParaRPr lang="en-US"/>
          </a:p>
        </p:txBody>
      </p:sp>
      <p:sp>
        <p:nvSpPr>
          <p:cNvPr id="35"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36"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
        <p:nvSpPr>
          <p:cNvPr id="3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1719088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spcBef>
          <a:spcPct val="0"/>
        </a:spcBef>
        <a:buNone/>
        <a:defRPr sz="3300" kern="1200">
          <a:solidFill>
            <a:schemeClr val="tx2"/>
          </a:solidFill>
          <a:latin typeface="+mj-lt"/>
          <a:ea typeface="+mj-ea"/>
          <a:cs typeface="+mj-cs"/>
        </a:defRPr>
      </a:lvl1pPr>
    </p:titleStyle>
    <p:bodyStyle>
      <a:lvl1pPr marL="171450" indent="-171450" algn="l" defTabSz="685800" rtl="0" eaLnBrk="1" latinLnBrk="0" hangingPunct="1">
        <a:lnSpc>
          <a:spcPct val="90000"/>
        </a:lnSpc>
        <a:spcBef>
          <a:spcPct val="30000"/>
        </a:spcBef>
        <a:buClr>
          <a:schemeClr val="accent2"/>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Clr>
          <a:schemeClr val="accent2"/>
        </a:buClr>
        <a:buFont typeface="Wingdings" panose="05000000000000000000" pitchFamily="2"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COS 212</a:t>
            </a:r>
            <a:br>
              <a:rPr lang="en-US" dirty="0"/>
            </a:br>
            <a:r>
              <a:rPr lang="en-US" dirty="0"/>
              <a:t>B-Trees: Deletion</a:t>
            </a:r>
          </a:p>
        </p:txBody>
      </p:sp>
    </p:spTree>
    <p:extLst>
      <p:ext uri="{BB962C8B-B14F-4D97-AF65-F5344CB8AC3E}">
        <p14:creationId xmlns:p14="http://schemas.microsoft.com/office/powerpoint/2010/main" val="81646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28650" y="233320"/>
            <a:ext cx="7886700" cy="623413"/>
          </a:xfrm>
        </p:spPr>
        <p:txBody>
          <a:bodyPr>
            <a:normAutofit/>
          </a:bodyPr>
          <a:lstStyle/>
          <a:p>
            <a:r>
              <a:rPr lang="en-US" dirty="0"/>
              <a:t>B-Trees: Deletion from a </a:t>
            </a:r>
            <a:r>
              <a:rPr lang="en-US" dirty="0">
                <a:solidFill>
                  <a:srgbClr val="FF0000"/>
                </a:solidFill>
              </a:rPr>
              <a:t>non-leaf</a:t>
            </a:r>
          </a:p>
        </p:txBody>
      </p:sp>
      <p:sp>
        <p:nvSpPr>
          <p:cNvPr id="14" name="Content Placeholder 13"/>
          <p:cNvSpPr>
            <a:spLocks noGrp="1"/>
          </p:cNvSpPr>
          <p:nvPr>
            <p:ph idx="1"/>
          </p:nvPr>
        </p:nvSpPr>
        <p:spPr>
          <a:xfrm>
            <a:off x="628649" y="1037968"/>
            <a:ext cx="8103459" cy="3111032"/>
          </a:xfrm>
        </p:spPr>
        <p:txBody>
          <a:bodyPr>
            <a:normAutofit fontScale="92500"/>
          </a:bodyPr>
          <a:lstStyle/>
          <a:p>
            <a:r>
              <a:rPr lang="en-ZA" sz="2200" dirty="0"/>
              <a:t>To avoid problems with B-tree balancing, non-leaf deletion is reduced to leaf deletion</a:t>
            </a:r>
          </a:p>
          <a:p>
            <a:r>
              <a:rPr lang="en-ZA" sz="2200" dirty="0"/>
              <a:t>Replace deleted key with the value of one of the following</a:t>
            </a:r>
          </a:p>
          <a:p>
            <a:pPr lvl="1"/>
            <a:r>
              <a:rPr lang="en-ZA" sz="1600" dirty="0">
                <a:solidFill>
                  <a:schemeClr val="accent5"/>
                </a:solidFill>
              </a:rPr>
              <a:t>Deleted key’s immediate predecessor</a:t>
            </a:r>
            <a:r>
              <a:rPr lang="en-ZA" sz="1600" dirty="0"/>
              <a:t>: Largest key smaller than the deleted key</a:t>
            </a:r>
            <a:br>
              <a:rPr lang="en-ZA" sz="1600" dirty="0"/>
            </a:br>
            <a:r>
              <a:rPr lang="en-ZA" sz="1600" dirty="0">
                <a:solidFill>
                  <a:schemeClr val="accent5"/>
                </a:solidFill>
              </a:rPr>
              <a:t>Deleted key’s immediate successor</a:t>
            </a:r>
            <a:r>
              <a:rPr lang="en-ZA" sz="1600" dirty="0"/>
              <a:t>: Smallest key larger than the deleted key</a:t>
            </a:r>
          </a:p>
          <a:p>
            <a:pPr lvl="1"/>
            <a:r>
              <a:rPr lang="en-ZA" sz="1600" dirty="0"/>
              <a:t>Immediate predecessor and successor will always be in a leaf node</a:t>
            </a:r>
          </a:p>
          <a:p>
            <a:pPr lvl="1"/>
            <a:r>
              <a:rPr lang="en-ZA" sz="1600" dirty="0"/>
              <a:t>How should we find the immediate predecessor and immediate successor?</a:t>
            </a:r>
          </a:p>
          <a:p>
            <a:r>
              <a:rPr lang="en-ZA" sz="2200" dirty="0"/>
              <a:t>The immediate predecessor (or successor) is then deleted</a:t>
            </a:r>
          </a:p>
          <a:p>
            <a:pPr lvl="1"/>
            <a:r>
              <a:rPr lang="en-ZA" sz="1600" dirty="0"/>
              <a:t>Because these are always in leaf nodes, this is a normal leaf deletion that follows the procedure we’ve already discussed</a:t>
            </a:r>
          </a:p>
        </p:txBody>
      </p:sp>
      <p:sp>
        <p:nvSpPr>
          <p:cNvPr id="17" name="Rounded Rectangle 16"/>
          <p:cNvSpPr/>
          <p:nvPr/>
        </p:nvSpPr>
        <p:spPr>
          <a:xfrm>
            <a:off x="2295768" y="4382977"/>
            <a:ext cx="1606378" cy="4860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ZA" dirty="0"/>
              <a:t>Delete 16</a:t>
            </a:r>
          </a:p>
        </p:txBody>
      </p:sp>
      <p:sp>
        <p:nvSpPr>
          <p:cNvPr id="22" name="Rectangle 21"/>
          <p:cNvSpPr/>
          <p:nvPr/>
        </p:nvSpPr>
        <p:spPr>
          <a:xfrm>
            <a:off x="4212002" y="4868997"/>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3</a:t>
            </a:r>
            <a:endParaRPr lang="en-US" dirty="0"/>
          </a:p>
        </p:txBody>
      </p:sp>
      <p:sp>
        <p:nvSpPr>
          <p:cNvPr id="23" name="Rectangle 22"/>
          <p:cNvSpPr/>
          <p:nvPr/>
        </p:nvSpPr>
        <p:spPr>
          <a:xfrm>
            <a:off x="4500002" y="4868997"/>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6" name="Rectangle 25"/>
          <p:cNvSpPr/>
          <p:nvPr/>
        </p:nvSpPr>
        <p:spPr>
          <a:xfrm>
            <a:off x="4788025" y="486899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22</a:t>
            </a:r>
            <a:endParaRPr lang="en-US" dirty="0"/>
          </a:p>
        </p:txBody>
      </p:sp>
      <p:sp>
        <p:nvSpPr>
          <p:cNvPr id="27" name="Rectangle 26"/>
          <p:cNvSpPr/>
          <p:nvPr/>
        </p:nvSpPr>
        <p:spPr>
          <a:xfrm>
            <a:off x="5076025" y="4868992"/>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25</a:t>
            </a:r>
            <a:endParaRPr lang="en-US" dirty="0"/>
          </a:p>
        </p:txBody>
      </p:sp>
      <p:sp>
        <p:nvSpPr>
          <p:cNvPr id="31" name="Rectangle 30"/>
          <p:cNvSpPr/>
          <p:nvPr/>
        </p:nvSpPr>
        <p:spPr>
          <a:xfrm>
            <a:off x="2916011" y="544500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5</a:t>
            </a:r>
            <a:endParaRPr lang="en-US" dirty="0"/>
          </a:p>
        </p:txBody>
      </p:sp>
      <p:sp>
        <p:nvSpPr>
          <p:cNvPr id="32" name="Rectangle 31"/>
          <p:cNvSpPr/>
          <p:nvPr/>
        </p:nvSpPr>
        <p:spPr>
          <a:xfrm>
            <a:off x="3204011" y="5445001"/>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13</a:t>
            </a:r>
            <a:endParaRPr lang="en-US" dirty="0"/>
          </a:p>
        </p:txBody>
      </p:sp>
      <p:sp>
        <p:nvSpPr>
          <p:cNvPr id="35" name="Rectangle 34"/>
          <p:cNvSpPr/>
          <p:nvPr/>
        </p:nvSpPr>
        <p:spPr>
          <a:xfrm>
            <a:off x="1620002" y="544500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a:t>
            </a:r>
            <a:endParaRPr lang="en-US" dirty="0"/>
          </a:p>
        </p:txBody>
      </p:sp>
      <p:sp>
        <p:nvSpPr>
          <p:cNvPr id="36" name="Rectangle 35"/>
          <p:cNvSpPr/>
          <p:nvPr/>
        </p:nvSpPr>
        <p:spPr>
          <a:xfrm>
            <a:off x="1908002" y="5445001"/>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a:t>
            </a:r>
            <a:endParaRPr lang="en-US" dirty="0"/>
          </a:p>
        </p:txBody>
      </p:sp>
      <p:sp>
        <p:nvSpPr>
          <p:cNvPr id="37" name="Rectangle 36"/>
          <p:cNvSpPr/>
          <p:nvPr/>
        </p:nvSpPr>
        <p:spPr>
          <a:xfrm>
            <a:off x="2196000" y="544500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8" name="Rectangle 37"/>
          <p:cNvSpPr/>
          <p:nvPr/>
        </p:nvSpPr>
        <p:spPr>
          <a:xfrm>
            <a:off x="2483999" y="544500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9" name="Rectangle 38"/>
          <p:cNvSpPr/>
          <p:nvPr/>
        </p:nvSpPr>
        <p:spPr>
          <a:xfrm>
            <a:off x="3492025" y="544499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14</a:t>
            </a:r>
            <a:endParaRPr lang="en-US" dirty="0"/>
          </a:p>
        </p:txBody>
      </p:sp>
      <p:sp>
        <p:nvSpPr>
          <p:cNvPr id="40" name="Rectangle 39"/>
          <p:cNvSpPr/>
          <p:nvPr/>
        </p:nvSpPr>
        <p:spPr>
          <a:xfrm>
            <a:off x="3780025" y="5444992"/>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43" name="Rectangle 42"/>
          <p:cNvSpPr/>
          <p:nvPr/>
        </p:nvSpPr>
        <p:spPr>
          <a:xfrm>
            <a:off x="5508037" y="544499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23</a:t>
            </a:r>
            <a:endParaRPr lang="en-US" dirty="0"/>
          </a:p>
        </p:txBody>
      </p:sp>
      <p:sp>
        <p:nvSpPr>
          <p:cNvPr id="44" name="Rectangle 43"/>
          <p:cNvSpPr/>
          <p:nvPr/>
        </p:nvSpPr>
        <p:spPr>
          <a:xfrm>
            <a:off x="5796037" y="5444992"/>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24</a:t>
            </a:r>
            <a:endParaRPr lang="en-US" dirty="0"/>
          </a:p>
        </p:txBody>
      </p:sp>
      <p:sp>
        <p:nvSpPr>
          <p:cNvPr id="45" name="Rectangle 44"/>
          <p:cNvSpPr/>
          <p:nvPr/>
        </p:nvSpPr>
        <p:spPr>
          <a:xfrm>
            <a:off x="6084035" y="544499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46" name="Rectangle 45"/>
          <p:cNvSpPr/>
          <p:nvPr/>
        </p:nvSpPr>
        <p:spPr>
          <a:xfrm>
            <a:off x="6372034" y="544499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47" name="Rectangle 46"/>
          <p:cNvSpPr/>
          <p:nvPr/>
        </p:nvSpPr>
        <p:spPr>
          <a:xfrm>
            <a:off x="6804004" y="544499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27</a:t>
            </a:r>
            <a:endParaRPr lang="en-US" dirty="0"/>
          </a:p>
        </p:txBody>
      </p:sp>
      <p:sp>
        <p:nvSpPr>
          <p:cNvPr id="48" name="Rectangle 47"/>
          <p:cNvSpPr/>
          <p:nvPr/>
        </p:nvSpPr>
        <p:spPr>
          <a:xfrm>
            <a:off x="7092004" y="5444992"/>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37</a:t>
            </a:r>
            <a:endParaRPr lang="en-US" dirty="0"/>
          </a:p>
        </p:txBody>
      </p:sp>
      <p:sp>
        <p:nvSpPr>
          <p:cNvPr id="49" name="Rectangle 48"/>
          <p:cNvSpPr/>
          <p:nvPr/>
        </p:nvSpPr>
        <p:spPr>
          <a:xfrm>
            <a:off x="7380002" y="544499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50" name="Rectangle 49"/>
          <p:cNvSpPr/>
          <p:nvPr/>
        </p:nvSpPr>
        <p:spPr>
          <a:xfrm>
            <a:off x="7668001" y="544499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51" name="Rectangle 50"/>
          <p:cNvSpPr/>
          <p:nvPr/>
        </p:nvSpPr>
        <p:spPr>
          <a:xfrm>
            <a:off x="4212028" y="544499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18</a:t>
            </a:r>
            <a:endParaRPr lang="en-US" dirty="0"/>
          </a:p>
        </p:txBody>
      </p:sp>
      <p:sp>
        <p:nvSpPr>
          <p:cNvPr id="52" name="Rectangle 51"/>
          <p:cNvSpPr/>
          <p:nvPr/>
        </p:nvSpPr>
        <p:spPr>
          <a:xfrm>
            <a:off x="4500028" y="5444992"/>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20</a:t>
            </a:r>
            <a:endParaRPr lang="en-US" dirty="0"/>
          </a:p>
        </p:txBody>
      </p:sp>
      <p:sp>
        <p:nvSpPr>
          <p:cNvPr id="53" name="Rectangle 52"/>
          <p:cNvSpPr/>
          <p:nvPr/>
        </p:nvSpPr>
        <p:spPr>
          <a:xfrm>
            <a:off x="4788026" y="544499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54" name="Rectangle 53"/>
          <p:cNvSpPr/>
          <p:nvPr/>
        </p:nvSpPr>
        <p:spPr>
          <a:xfrm>
            <a:off x="5076025" y="544499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cxnSp>
        <p:nvCxnSpPr>
          <p:cNvPr id="55" name="Straight Connector 54"/>
          <p:cNvCxnSpPr/>
          <p:nvPr/>
        </p:nvCxnSpPr>
        <p:spPr>
          <a:xfrm flipH="1">
            <a:off x="2195998" y="5156992"/>
            <a:ext cx="2016027" cy="288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3492006" y="5156992"/>
            <a:ext cx="1008019" cy="288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2" idx="0"/>
          </p:cNvCxnSpPr>
          <p:nvPr/>
        </p:nvCxnSpPr>
        <p:spPr>
          <a:xfrm flipH="1">
            <a:off x="4644027" y="5156992"/>
            <a:ext cx="143998" cy="28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44" idx="0"/>
          </p:cNvCxnSpPr>
          <p:nvPr/>
        </p:nvCxnSpPr>
        <p:spPr>
          <a:xfrm>
            <a:off x="5076025" y="5156992"/>
            <a:ext cx="864011" cy="28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364025" y="5156992"/>
            <a:ext cx="2016016" cy="28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4428001" y="4797001"/>
            <a:ext cx="432000" cy="4320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64" name="Rounded Rectangle 63"/>
          <p:cNvSpPr/>
          <p:nvPr/>
        </p:nvSpPr>
        <p:spPr>
          <a:xfrm>
            <a:off x="3708000" y="5373000"/>
            <a:ext cx="428368" cy="432000"/>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solidFill>
                <a:srgbClr val="FF0000"/>
              </a:solidFill>
            </a:endParaRPr>
          </a:p>
        </p:txBody>
      </p:sp>
      <p:sp>
        <p:nvSpPr>
          <p:cNvPr id="65" name="Rectangle 64"/>
          <p:cNvSpPr/>
          <p:nvPr/>
        </p:nvSpPr>
        <p:spPr>
          <a:xfrm>
            <a:off x="900000" y="6021000"/>
            <a:ext cx="2952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We’ll choose the immediate predecessor for this example</a:t>
            </a:r>
          </a:p>
        </p:txBody>
      </p:sp>
      <p:cxnSp>
        <p:nvCxnSpPr>
          <p:cNvPr id="66" name="Straight Arrow Connector 65"/>
          <p:cNvCxnSpPr/>
          <p:nvPr/>
        </p:nvCxnSpPr>
        <p:spPr>
          <a:xfrm flipV="1">
            <a:off x="4140000" y="5229001"/>
            <a:ext cx="284366" cy="143999"/>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445252" y="4859475"/>
            <a:ext cx="383438" cy="307777"/>
          </a:xfrm>
          <a:prstGeom prst="rect">
            <a:avLst/>
          </a:prstGeom>
          <a:noFill/>
          <a:ln>
            <a:noFill/>
          </a:ln>
        </p:spPr>
        <p:txBody>
          <a:bodyPr wrap="none" rtlCol="0">
            <a:spAutoFit/>
          </a:bodyPr>
          <a:lstStyle/>
          <a:p>
            <a:r>
              <a:rPr lang="en-US" sz="1400" dirty="0"/>
              <a:t>16</a:t>
            </a:r>
            <a:endParaRPr lang="en-US" dirty="0"/>
          </a:p>
        </p:txBody>
      </p:sp>
      <p:sp>
        <p:nvSpPr>
          <p:cNvPr id="69" name="TextBox 68"/>
          <p:cNvSpPr txBox="1"/>
          <p:nvPr/>
        </p:nvSpPr>
        <p:spPr>
          <a:xfrm>
            <a:off x="4445252" y="4858748"/>
            <a:ext cx="383438" cy="307777"/>
          </a:xfrm>
          <a:prstGeom prst="rect">
            <a:avLst/>
          </a:prstGeom>
          <a:noFill/>
          <a:ln>
            <a:noFill/>
          </a:ln>
        </p:spPr>
        <p:txBody>
          <a:bodyPr wrap="none" rtlCol="0">
            <a:spAutoFit/>
          </a:bodyPr>
          <a:lstStyle/>
          <a:p>
            <a:r>
              <a:rPr lang="en-US" sz="1400" dirty="0"/>
              <a:t>15</a:t>
            </a:r>
            <a:endParaRPr lang="en-US" dirty="0"/>
          </a:p>
        </p:txBody>
      </p:sp>
      <p:sp>
        <p:nvSpPr>
          <p:cNvPr id="70" name="Rectangle 69"/>
          <p:cNvSpPr/>
          <p:nvPr/>
        </p:nvSpPr>
        <p:spPr>
          <a:xfrm>
            <a:off x="3780000" y="6021000"/>
            <a:ext cx="2592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Now we have to delete the predecessor (leaf deletion)</a:t>
            </a:r>
          </a:p>
        </p:txBody>
      </p:sp>
      <p:sp>
        <p:nvSpPr>
          <p:cNvPr id="71" name="Rectangle 70"/>
          <p:cNvSpPr/>
          <p:nvPr/>
        </p:nvSpPr>
        <p:spPr>
          <a:xfrm>
            <a:off x="6444000" y="6021000"/>
            <a:ext cx="2232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3 keys after deletion, so leaf is at least half full</a:t>
            </a:r>
          </a:p>
        </p:txBody>
      </p:sp>
      <p:sp>
        <p:nvSpPr>
          <p:cNvPr id="72" name="TextBox 71"/>
          <p:cNvSpPr txBox="1"/>
          <p:nvPr/>
        </p:nvSpPr>
        <p:spPr>
          <a:xfrm>
            <a:off x="3735607" y="5437380"/>
            <a:ext cx="383438" cy="307777"/>
          </a:xfrm>
          <a:prstGeom prst="rect">
            <a:avLst/>
          </a:prstGeom>
          <a:noFill/>
          <a:ln>
            <a:noFill/>
          </a:ln>
        </p:spPr>
        <p:txBody>
          <a:bodyPr wrap="none" rtlCol="0">
            <a:spAutoFit/>
          </a:bodyPr>
          <a:lstStyle/>
          <a:p>
            <a:r>
              <a:rPr lang="en-US" sz="1400" dirty="0"/>
              <a:t>15</a:t>
            </a:r>
            <a:endParaRPr lang="en-US" dirty="0"/>
          </a:p>
        </p:txBody>
      </p:sp>
      <p:sp>
        <p:nvSpPr>
          <p:cNvPr id="73" name="Rounded Rectangle 72"/>
          <p:cNvSpPr/>
          <p:nvPr/>
        </p:nvSpPr>
        <p:spPr>
          <a:xfrm>
            <a:off x="2844000" y="5373000"/>
            <a:ext cx="1295999" cy="432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Tree>
    <p:custDataLst>
      <p:tags r:id="rId1"/>
    </p:custDataLst>
    <p:extLst>
      <p:ext uri="{BB962C8B-B14F-4D97-AF65-F5344CB8AC3E}">
        <p14:creationId xmlns:p14="http://schemas.microsoft.com/office/powerpoint/2010/main" val="331247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par>
                                <p:cTn id="79" presetID="1" presetClass="entr" presetSubtype="0" fill="hold" grpId="1"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0" nodeType="clickEffect">
                                  <p:stCondLst>
                                    <p:cond delay="0"/>
                                  </p:stCondLst>
                                  <p:childTnLst>
                                    <p:set>
                                      <p:cBhvr>
                                        <p:cTn id="106" dur="1" fill="hold">
                                          <p:stCondLst>
                                            <p:cond delay="0"/>
                                          </p:stCondLst>
                                        </p:cTn>
                                        <p:tgtEl>
                                          <p:spTgt spid="68"/>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6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0"/>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63"/>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6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0" nodeType="clickEffect">
                                  <p:stCondLst>
                                    <p:cond delay="0"/>
                                  </p:stCondLst>
                                  <p:childTnLst>
                                    <p:set>
                                      <p:cBhvr>
                                        <p:cTn id="120" dur="1" fill="hold">
                                          <p:stCondLst>
                                            <p:cond delay="0"/>
                                          </p:stCondLst>
                                        </p:cTn>
                                        <p:tgtEl>
                                          <p:spTgt spid="72"/>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64"/>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3" grpId="0" animBg="1"/>
      <p:bldP spid="26" grpId="0" animBg="1"/>
      <p:bldP spid="27" grpId="0" animBg="1"/>
      <p:bldP spid="31" grpId="0" animBg="1"/>
      <p:bldP spid="32" grpId="0" animBg="1"/>
      <p:bldP spid="35" grpId="0" animBg="1"/>
      <p:bldP spid="36" grpId="0" animBg="1"/>
      <p:bldP spid="37" grpId="0" animBg="1"/>
      <p:bldP spid="38" grpId="0" animBg="1"/>
      <p:bldP spid="39" grpId="0" animBg="1"/>
      <p:bldP spid="40"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63" grpId="0" animBg="1"/>
      <p:bldP spid="63" grpId="1" animBg="1"/>
      <p:bldP spid="64" grpId="0" animBg="1"/>
      <p:bldP spid="64" grpId="1" animBg="1"/>
      <p:bldP spid="65" grpId="0"/>
      <p:bldP spid="68" grpId="0"/>
      <p:bldP spid="68" grpId="1"/>
      <p:bldP spid="69" grpId="0"/>
      <p:bldP spid="70" grpId="0"/>
      <p:bldP spid="71" grpId="0"/>
      <p:bldP spid="72" grpId="0"/>
      <p:bldP spid="72" grpId="1"/>
      <p:bldP spid="7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28650" y="233320"/>
            <a:ext cx="7886700" cy="623413"/>
          </a:xfrm>
        </p:spPr>
        <p:txBody>
          <a:bodyPr>
            <a:normAutofit/>
          </a:bodyPr>
          <a:lstStyle/>
          <a:p>
            <a:r>
              <a:rPr lang="en-US" dirty="0"/>
              <a:t>B-Trees: Deletion from a </a:t>
            </a:r>
            <a:r>
              <a:rPr lang="en-US" dirty="0">
                <a:solidFill>
                  <a:srgbClr val="FF0000"/>
                </a:solidFill>
              </a:rPr>
              <a:t>non-leaf</a:t>
            </a:r>
          </a:p>
        </p:txBody>
      </p:sp>
      <p:sp>
        <p:nvSpPr>
          <p:cNvPr id="14" name="Content Placeholder 13"/>
          <p:cNvSpPr>
            <a:spLocks noGrp="1"/>
          </p:cNvSpPr>
          <p:nvPr>
            <p:ph idx="1"/>
          </p:nvPr>
        </p:nvSpPr>
        <p:spPr>
          <a:xfrm>
            <a:off x="628649" y="1037968"/>
            <a:ext cx="8103459" cy="2103032"/>
          </a:xfrm>
        </p:spPr>
        <p:txBody>
          <a:bodyPr>
            <a:normAutofit/>
          </a:bodyPr>
          <a:lstStyle/>
          <a:p>
            <a:r>
              <a:rPr lang="en-ZA" sz="2000" dirty="0"/>
              <a:t>The deletion can behave very differently depending on whether the immediate predecessor or successor is chosen</a:t>
            </a:r>
          </a:p>
          <a:p>
            <a:r>
              <a:rPr lang="en-ZA" sz="2000" dirty="0"/>
              <a:t>To illustrate this</a:t>
            </a:r>
          </a:p>
          <a:p>
            <a:pPr lvl="1"/>
            <a:r>
              <a:rPr lang="en-ZA" sz="1500" dirty="0"/>
              <a:t>We’ll redo the previous example</a:t>
            </a:r>
          </a:p>
          <a:p>
            <a:pPr lvl="1"/>
            <a:r>
              <a:rPr lang="en-ZA" sz="1500" dirty="0"/>
              <a:t>But choose the </a:t>
            </a:r>
            <a:r>
              <a:rPr lang="en-ZA" sz="1500" dirty="0">
                <a:solidFill>
                  <a:schemeClr val="accent5"/>
                </a:solidFill>
              </a:rPr>
              <a:t>immediate successor</a:t>
            </a:r>
            <a:r>
              <a:rPr lang="en-ZA" sz="1500" dirty="0"/>
              <a:t>, instead of the immediate predecessor</a:t>
            </a:r>
          </a:p>
        </p:txBody>
      </p:sp>
      <p:sp>
        <p:nvSpPr>
          <p:cNvPr id="17" name="Rounded Rectangle 16"/>
          <p:cNvSpPr/>
          <p:nvPr/>
        </p:nvSpPr>
        <p:spPr>
          <a:xfrm>
            <a:off x="2295768" y="3429000"/>
            <a:ext cx="1606378" cy="504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ZA" dirty="0"/>
              <a:t>Delete 16</a:t>
            </a:r>
          </a:p>
        </p:txBody>
      </p:sp>
      <p:sp>
        <p:nvSpPr>
          <p:cNvPr id="22" name="Rectangle 21"/>
          <p:cNvSpPr/>
          <p:nvPr/>
        </p:nvSpPr>
        <p:spPr>
          <a:xfrm>
            <a:off x="4212002" y="391502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3</a:t>
            </a:r>
            <a:endParaRPr lang="en-US" dirty="0"/>
          </a:p>
        </p:txBody>
      </p:sp>
      <p:sp>
        <p:nvSpPr>
          <p:cNvPr id="23" name="Rectangle 22"/>
          <p:cNvSpPr/>
          <p:nvPr/>
        </p:nvSpPr>
        <p:spPr>
          <a:xfrm>
            <a:off x="4500002" y="391502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6" name="Rectangle 25"/>
          <p:cNvSpPr/>
          <p:nvPr/>
        </p:nvSpPr>
        <p:spPr>
          <a:xfrm>
            <a:off x="4788025" y="3915015"/>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22</a:t>
            </a:r>
            <a:endParaRPr lang="en-US" dirty="0"/>
          </a:p>
        </p:txBody>
      </p:sp>
      <p:sp>
        <p:nvSpPr>
          <p:cNvPr id="27" name="Rectangle 26"/>
          <p:cNvSpPr/>
          <p:nvPr/>
        </p:nvSpPr>
        <p:spPr>
          <a:xfrm>
            <a:off x="5076025" y="3915015"/>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25</a:t>
            </a:r>
            <a:endParaRPr lang="en-US" dirty="0"/>
          </a:p>
        </p:txBody>
      </p:sp>
      <p:sp>
        <p:nvSpPr>
          <p:cNvPr id="31" name="Rectangle 30"/>
          <p:cNvSpPr/>
          <p:nvPr/>
        </p:nvSpPr>
        <p:spPr>
          <a:xfrm>
            <a:off x="2916011" y="4491024"/>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5</a:t>
            </a:r>
            <a:endParaRPr lang="en-US" dirty="0"/>
          </a:p>
        </p:txBody>
      </p:sp>
      <p:sp>
        <p:nvSpPr>
          <p:cNvPr id="32" name="Rectangle 31"/>
          <p:cNvSpPr/>
          <p:nvPr/>
        </p:nvSpPr>
        <p:spPr>
          <a:xfrm>
            <a:off x="3204011" y="4491024"/>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13</a:t>
            </a:r>
            <a:endParaRPr lang="en-US" dirty="0"/>
          </a:p>
        </p:txBody>
      </p:sp>
      <p:sp>
        <p:nvSpPr>
          <p:cNvPr id="35" name="Rectangle 34"/>
          <p:cNvSpPr/>
          <p:nvPr/>
        </p:nvSpPr>
        <p:spPr>
          <a:xfrm>
            <a:off x="1620002" y="4491024"/>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a:t>
            </a:r>
            <a:endParaRPr lang="en-US" dirty="0"/>
          </a:p>
        </p:txBody>
      </p:sp>
      <p:sp>
        <p:nvSpPr>
          <p:cNvPr id="36" name="Rectangle 35"/>
          <p:cNvSpPr/>
          <p:nvPr/>
        </p:nvSpPr>
        <p:spPr>
          <a:xfrm>
            <a:off x="1908002" y="4491024"/>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a:t>
            </a:r>
            <a:endParaRPr lang="en-US" dirty="0"/>
          </a:p>
        </p:txBody>
      </p:sp>
      <p:sp>
        <p:nvSpPr>
          <p:cNvPr id="37" name="Rectangle 36"/>
          <p:cNvSpPr/>
          <p:nvPr/>
        </p:nvSpPr>
        <p:spPr>
          <a:xfrm>
            <a:off x="2196000" y="4491024"/>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8" name="Rectangle 37"/>
          <p:cNvSpPr/>
          <p:nvPr/>
        </p:nvSpPr>
        <p:spPr>
          <a:xfrm>
            <a:off x="2483999" y="4491024"/>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9" name="Rectangle 38"/>
          <p:cNvSpPr/>
          <p:nvPr/>
        </p:nvSpPr>
        <p:spPr>
          <a:xfrm>
            <a:off x="3492025" y="4491015"/>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40" name="Rectangle 39"/>
          <p:cNvSpPr/>
          <p:nvPr/>
        </p:nvSpPr>
        <p:spPr>
          <a:xfrm>
            <a:off x="3780025" y="4491015"/>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43" name="Rectangle 42"/>
          <p:cNvSpPr/>
          <p:nvPr/>
        </p:nvSpPr>
        <p:spPr>
          <a:xfrm>
            <a:off x="5508037" y="4491015"/>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23</a:t>
            </a:r>
            <a:endParaRPr lang="en-US" dirty="0"/>
          </a:p>
        </p:txBody>
      </p:sp>
      <p:sp>
        <p:nvSpPr>
          <p:cNvPr id="44" name="Rectangle 43"/>
          <p:cNvSpPr/>
          <p:nvPr/>
        </p:nvSpPr>
        <p:spPr>
          <a:xfrm>
            <a:off x="5796037" y="4491015"/>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24</a:t>
            </a:r>
            <a:endParaRPr lang="en-US" dirty="0"/>
          </a:p>
        </p:txBody>
      </p:sp>
      <p:sp>
        <p:nvSpPr>
          <p:cNvPr id="45" name="Rectangle 44"/>
          <p:cNvSpPr/>
          <p:nvPr/>
        </p:nvSpPr>
        <p:spPr>
          <a:xfrm>
            <a:off x="6084035" y="4491015"/>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46" name="Rectangle 45"/>
          <p:cNvSpPr/>
          <p:nvPr/>
        </p:nvSpPr>
        <p:spPr>
          <a:xfrm>
            <a:off x="6372034" y="4491015"/>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47" name="Rectangle 46"/>
          <p:cNvSpPr/>
          <p:nvPr/>
        </p:nvSpPr>
        <p:spPr>
          <a:xfrm>
            <a:off x="6804004" y="4491015"/>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27</a:t>
            </a:r>
            <a:endParaRPr lang="en-US" dirty="0"/>
          </a:p>
        </p:txBody>
      </p:sp>
      <p:sp>
        <p:nvSpPr>
          <p:cNvPr id="48" name="Rectangle 47"/>
          <p:cNvSpPr/>
          <p:nvPr/>
        </p:nvSpPr>
        <p:spPr>
          <a:xfrm>
            <a:off x="7092004" y="4491015"/>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37</a:t>
            </a:r>
            <a:endParaRPr lang="en-US" dirty="0"/>
          </a:p>
        </p:txBody>
      </p:sp>
      <p:sp>
        <p:nvSpPr>
          <p:cNvPr id="49" name="Rectangle 48"/>
          <p:cNvSpPr/>
          <p:nvPr/>
        </p:nvSpPr>
        <p:spPr>
          <a:xfrm>
            <a:off x="7380002" y="4491015"/>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50" name="Rectangle 49"/>
          <p:cNvSpPr/>
          <p:nvPr/>
        </p:nvSpPr>
        <p:spPr>
          <a:xfrm>
            <a:off x="7668001" y="4491015"/>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51" name="Rectangle 50"/>
          <p:cNvSpPr/>
          <p:nvPr/>
        </p:nvSpPr>
        <p:spPr>
          <a:xfrm>
            <a:off x="4212028" y="4491015"/>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52" name="Rectangle 51"/>
          <p:cNvSpPr/>
          <p:nvPr/>
        </p:nvSpPr>
        <p:spPr>
          <a:xfrm>
            <a:off x="4500028" y="4491015"/>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53" name="Rectangle 52"/>
          <p:cNvSpPr/>
          <p:nvPr/>
        </p:nvSpPr>
        <p:spPr>
          <a:xfrm>
            <a:off x="4788026" y="4491015"/>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54" name="Rectangle 53"/>
          <p:cNvSpPr/>
          <p:nvPr/>
        </p:nvSpPr>
        <p:spPr>
          <a:xfrm>
            <a:off x="5076025" y="4491015"/>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cxnSp>
        <p:nvCxnSpPr>
          <p:cNvPr id="55" name="Straight Connector 54"/>
          <p:cNvCxnSpPr/>
          <p:nvPr/>
        </p:nvCxnSpPr>
        <p:spPr>
          <a:xfrm flipH="1">
            <a:off x="2195998" y="4203015"/>
            <a:ext cx="2016027" cy="288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3492006" y="4203015"/>
            <a:ext cx="1008019" cy="288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2" idx="0"/>
          </p:cNvCxnSpPr>
          <p:nvPr/>
        </p:nvCxnSpPr>
        <p:spPr>
          <a:xfrm flipH="1">
            <a:off x="4644027" y="4203015"/>
            <a:ext cx="143998" cy="28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44" idx="0"/>
          </p:cNvCxnSpPr>
          <p:nvPr/>
        </p:nvCxnSpPr>
        <p:spPr>
          <a:xfrm>
            <a:off x="5076025" y="4203015"/>
            <a:ext cx="864011" cy="28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364025" y="4203015"/>
            <a:ext cx="2016016" cy="28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4428001" y="3843024"/>
            <a:ext cx="432000" cy="4320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64" name="Rounded Rectangle 63"/>
          <p:cNvSpPr/>
          <p:nvPr/>
        </p:nvSpPr>
        <p:spPr>
          <a:xfrm>
            <a:off x="4143632" y="4419023"/>
            <a:ext cx="428368" cy="432000"/>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solidFill>
                <a:srgbClr val="FF0000"/>
              </a:solidFill>
            </a:endParaRPr>
          </a:p>
        </p:txBody>
      </p:sp>
      <p:sp>
        <p:nvSpPr>
          <p:cNvPr id="65" name="Rectangle 64"/>
          <p:cNvSpPr/>
          <p:nvPr/>
        </p:nvSpPr>
        <p:spPr>
          <a:xfrm>
            <a:off x="2052000" y="5067023"/>
            <a:ext cx="2952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We’ll choose the immediate successor for this example</a:t>
            </a:r>
          </a:p>
        </p:txBody>
      </p:sp>
      <p:cxnSp>
        <p:nvCxnSpPr>
          <p:cNvPr id="66" name="Straight Arrow Connector 65"/>
          <p:cNvCxnSpPr/>
          <p:nvPr/>
        </p:nvCxnSpPr>
        <p:spPr>
          <a:xfrm flipH="1">
            <a:off x="4292626" y="4255504"/>
            <a:ext cx="144002" cy="14400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445252" y="3906397"/>
            <a:ext cx="383438" cy="307777"/>
          </a:xfrm>
          <a:prstGeom prst="rect">
            <a:avLst/>
          </a:prstGeom>
          <a:noFill/>
          <a:ln>
            <a:noFill/>
          </a:ln>
        </p:spPr>
        <p:txBody>
          <a:bodyPr wrap="none" rtlCol="0">
            <a:spAutoFit/>
          </a:bodyPr>
          <a:lstStyle/>
          <a:p>
            <a:r>
              <a:rPr lang="en-US" sz="1400" dirty="0"/>
              <a:t>16</a:t>
            </a:r>
            <a:endParaRPr lang="en-US" dirty="0"/>
          </a:p>
        </p:txBody>
      </p:sp>
      <p:sp>
        <p:nvSpPr>
          <p:cNvPr id="69" name="TextBox 68"/>
          <p:cNvSpPr txBox="1"/>
          <p:nvPr/>
        </p:nvSpPr>
        <p:spPr>
          <a:xfrm>
            <a:off x="4445252" y="3906397"/>
            <a:ext cx="383438" cy="307777"/>
          </a:xfrm>
          <a:prstGeom prst="rect">
            <a:avLst/>
          </a:prstGeom>
          <a:noFill/>
          <a:ln>
            <a:noFill/>
          </a:ln>
        </p:spPr>
        <p:txBody>
          <a:bodyPr wrap="none" rtlCol="0">
            <a:spAutoFit/>
          </a:bodyPr>
          <a:lstStyle/>
          <a:p>
            <a:r>
              <a:rPr lang="en-US" sz="1400" dirty="0"/>
              <a:t>18</a:t>
            </a:r>
            <a:endParaRPr lang="en-US" dirty="0"/>
          </a:p>
        </p:txBody>
      </p:sp>
      <p:sp>
        <p:nvSpPr>
          <p:cNvPr id="70" name="Rectangle 69"/>
          <p:cNvSpPr/>
          <p:nvPr/>
        </p:nvSpPr>
        <p:spPr>
          <a:xfrm>
            <a:off x="4932000" y="5067023"/>
            <a:ext cx="2592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Now we have to delete the successor (leaf deletion)</a:t>
            </a:r>
          </a:p>
        </p:txBody>
      </p:sp>
      <p:sp>
        <p:nvSpPr>
          <p:cNvPr id="71" name="Rectangle 70"/>
          <p:cNvSpPr/>
          <p:nvPr/>
        </p:nvSpPr>
        <p:spPr>
          <a:xfrm>
            <a:off x="2340000" y="5733000"/>
            <a:ext cx="2376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 key after deletion, so leaf is less than half full</a:t>
            </a:r>
          </a:p>
        </p:txBody>
      </p:sp>
      <p:sp>
        <p:nvSpPr>
          <p:cNvPr id="72" name="TextBox 71"/>
          <p:cNvSpPr txBox="1"/>
          <p:nvPr/>
        </p:nvSpPr>
        <p:spPr>
          <a:xfrm>
            <a:off x="4159692" y="4480597"/>
            <a:ext cx="383438" cy="307777"/>
          </a:xfrm>
          <a:prstGeom prst="rect">
            <a:avLst/>
          </a:prstGeom>
          <a:noFill/>
          <a:ln>
            <a:noFill/>
          </a:ln>
        </p:spPr>
        <p:txBody>
          <a:bodyPr wrap="none" rtlCol="0">
            <a:spAutoFit/>
          </a:bodyPr>
          <a:lstStyle/>
          <a:p>
            <a:r>
              <a:rPr lang="en-US" sz="1400" dirty="0"/>
              <a:t>18</a:t>
            </a:r>
            <a:endParaRPr lang="en-US" dirty="0"/>
          </a:p>
        </p:txBody>
      </p:sp>
      <p:sp>
        <p:nvSpPr>
          <p:cNvPr id="73" name="Rounded Rectangle 72"/>
          <p:cNvSpPr/>
          <p:nvPr/>
        </p:nvSpPr>
        <p:spPr>
          <a:xfrm>
            <a:off x="4140001" y="4419023"/>
            <a:ext cx="1295999" cy="432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57" name="TextBox 56"/>
          <p:cNvSpPr txBox="1"/>
          <p:nvPr/>
        </p:nvSpPr>
        <p:spPr>
          <a:xfrm>
            <a:off x="4450684" y="4480597"/>
            <a:ext cx="383438" cy="307777"/>
          </a:xfrm>
          <a:prstGeom prst="rect">
            <a:avLst/>
          </a:prstGeom>
          <a:noFill/>
          <a:ln>
            <a:noFill/>
          </a:ln>
        </p:spPr>
        <p:txBody>
          <a:bodyPr wrap="none" rtlCol="0">
            <a:spAutoFit/>
          </a:bodyPr>
          <a:lstStyle/>
          <a:p>
            <a:r>
              <a:rPr lang="en-US" sz="1400" dirty="0"/>
              <a:t>20</a:t>
            </a:r>
            <a:endParaRPr lang="en-US" dirty="0"/>
          </a:p>
        </p:txBody>
      </p:sp>
      <p:sp>
        <p:nvSpPr>
          <p:cNvPr id="61" name="TextBox 60"/>
          <p:cNvSpPr txBox="1"/>
          <p:nvPr/>
        </p:nvSpPr>
        <p:spPr>
          <a:xfrm>
            <a:off x="4162684" y="4480597"/>
            <a:ext cx="383438" cy="307777"/>
          </a:xfrm>
          <a:prstGeom prst="rect">
            <a:avLst/>
          </a:prstGeom>
          <a:noFill/>
          <a:ln>
            <a:noFill/>
          </a:ln>
        </p:spPr>
        <p:txBody>
          <a:bodyPr wrap="none" rtlCol="0">
            <a:spAutoFit/>
          </a:bodyPr>
          <a:lstStyle/>
          <a:p>
            <a:r>
              <a:rPr lang="en-US" sz="1400" dirty="0"/>
              <a:t>20</a:t>
            </a:r>
            <a:endParaRPr lang="en-US" dirty="0"/>
          </a:p>
        </p:txBody>
      </p:sp>
      <p:sp>
        <p:nvSpPr>
          <p:cNvPr id="62" name="Rectangle 61"/>
          <p:cNvSpPr/>
          <p:nvPr/>
        </p:nvSpPr>
        <p:spPr>
          <a:xfrm>
            <a:off x="5076000" y="5733000"/>
            <a:ext cx="2304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Only the left sibling is more than half full</a:t>
            </a:r>
            <a:endParaRPr lang="en-US" dirty="0"/>
          </a:p>
        </p:txBody>
      </p:sp>
      <p:sp>
        <p:nvSpPr>
          <p:cNvPr id="67" name="Rounded Rectangle 66"/>
          <p:cNvSpPr/>
          <p:nvPr/>
        </p:nvSpPr>
        <p:spPr>
          <a:xfrm>
            <a:off x="2844000" y="4419748"/>
            <a:ext cx="1296000" cy="432000"/>
          </a:xfrm>
          <a:prstGeom prst="roundRect">
            <a:avLst/>
          </a:prstGeom>
          <a:no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74" name="Rounded Rectangle 73"/>
          <p:cNvSpPr/>
          <p:nvPr/>
        </p:nvSpPr>
        <p:spPr>
          <a:xfrm>
            <a:off x="5724000" y="3429000"/>
            <a:ext cx="2582561" cy="4860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ZA" dirty="0"/>
              <a:t>5, 13, 14, 15, 18, 20</a:t>
            </a:r>
          </a:p>
        </p:txBody>
      </p:sp>
      <p:sp>
        <p:nvSpPr>
          <p:cNvPr id="75" name="Oval 74"/>
          <p:cNvSpPr/>
          <p:nvPr/>
        </p:nvSpPr>
        <p:spPr>
          <a:xfrm>
            <a:off x="6596626" y="3321701"/>
            <a:ext cx="378940" cy="700630"/>
          </a:xfrm>
          <a:prstGeom prst="ellipse">
            <a:avLst/>
          </a:prstGeom>
          <a:noFill/>
          <a:effectLst>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76" name="TextBox 75"/>
          <p:cNvSpPr txBox="1"/>
          <p:nvPr/>
        </p:nvSpPr>
        <p:spPr>
          <a:xfrm>
            <a:off x="4447692" y="3907122"/>
            <a:ext cx="383438" cy="307777"/>
          </a:xfrm>
          <a:prstGeom prst="rect">
            <a:avLst/>
          </a:prstGeom>
          <a:noFill/>
          <a:ln>
            <a:noFill/>
          </a:ln>
        </p:spPr>
        <p:txBody>
          <a:bodyPr wrap="none" rtlCol="0">
            <a:spAutoFit/>
          </a:bodyPr>
          <a:lstStyle/>
          <a:p>
            <a:r>
              <a:rPr lang="en-US" sz="1400" dirty="0"/>
              <a:t>14</a:t>
            </a:r>
            <a:endParaRPr lang="en-US" dirty="0"/>
          </a:p>
        </p:txBody>
      </p:sp>
      <p:sp>
        <p:nvSpPr>
          <p:cNvPr id="77" name="TextBox 76"/>
          <p:cNvSpPr txBox="1"/>
          <p:nvPr/>
        </p:nvSpPr>
        <p:spPr>
          <a:xfrm>
            <a:off x="3437252" y="4483122"/>
            <a:ext cx="383438" cy="307777"/>
          </a:xfrm>
          <a:prstGeom prst="rect">
            <a:avLst/>
          </a:prstGeom>
          <a:noFill/>
          <a:ln>
            <a:noFill/>
          </a:ln>
        </p:spPr>
        <p:txBody>
          <a:bodyPr wrap="none" rtlCol="0">
            <a:spAutoFit/>
          </a:bodyPr>
          <a:lstStyle/>
          <a:p>
            <a:r>
              <a:rPr lang="en-US" sz="1400" dirty="0"/>
              <a:t>14</a:t>
            </a:r>
            <a:endParaRPr lang="en-US" dirty="0"/>
          </a:p>
        </p:txBody>
      </p:sp>
      <p:sp>
        <p:nvSpPr>
          <p:cNvPr id="78" name="TextBox 77"/>
          <p:cNvSpPr txBox="1"/>
          <p:nvPr/>
        </p:nvSpPr>
        <p:spPr>
          <a:xfrm>
            <a:off x="3730684" y="4483122"/>
            <a:ext cx="383438" cy="307777"/>
          </a:xfrm>
          <a:prstGeom prst="rect">
            <a:avLst/>
          </a:prstGeom>
          <a:noFill/>
          <a:ln>
            <a:noFill/>
          </a:ln>
        </p:spPr>
        <p:txBody>
          <a:bodyPr wrap="none" rtlCol="0">
            <a:spAutoFit/>
          </a:bodyPr>
          <a:lstStyle/>
          <a:p>
            <a:r>
              <a:rPr lang="en-US" sz="1400" dirty="0"/>
              <a:t>15</a:t>
            </a:r>
            <a:endParaRPr lang="en-US" dirty="0"/>
          </a:p>
        </p:txBody>
      </p:sp>
      <p:sp>
        <p:nvSpPr>
          <p:cNvPr id="80" name="TextBox 79"/>
          <p:cNvSpPr txBox="1"/>
          <p:nvPr/>
        </p:nvSpPr>
        <p:spPr>
          <a:xfrm>
            <a:off x="4154058" y="4480597"/>
            <a:ext cx="383438" cy="307777"/>
          </a:xfrm>
          <a:prstGeom prst="rect">
            <a:avLst/>
          </a:prstGeom>
          <a:noFill/>
          <a:ln>
            <a:noFill/>
          </a:ln>
        </p:spPr>
        <p:txBody>
          <a:bodyPr wrap="none" rtlCol="0">
            <a:spAutoFit/>
          </a:bodyPr>
          <a:lstStyle/>
          <a:p>
            <a:r>
              <a:rPr lang="en-US" sz="1400" dirty="0"/>
              <a:t>15</a:t>
            </a:r>
            <a:endParaRPr lang="en-US" dirty="0"/>
          </a:p>
        </p:txBody>
      </p:sp>
      <p:sp>
        <p:nvSpPr>
          <p:cNvPr id="81" name="TextBox 80"/>
          <p:cNvSpPr txBox="1"/>
          <p:nvPr/>
        </p:nvSpPr>
        <p:spPr>
          <a:xfrm>
            <a:off x="4450684" y="4483122"/>
            <a:ext cx="383438" cy="307777"/>
          </a:xfrm>
          <a:prstGeom prst="rect">
            <a:avLst/>
          </a:prstGeom>
          <a:noFill/>
          <a:ln>
            <a:noFill/>
          </a:ln>
        </p:spPr>
        <p:txBody>
          <a:bodyPr wrap="none" rtlCol="0">
            <a:spAutoFit/>
          </a:bodyPr>
          <a:lstStyle/>
          <a:p>
            <a:r>
              <a:rPr lang="en-US" sz="1400" dirty="0"/>
              <a:t>18</a:t>
            </a:r>
            <a:endParaRPr lang="en-US" dirty="0"/>
          </a:p>
        </p:txBody>
      </p:sp>
      <p:sp>
        <p:nvSpPr>
          <p:cNvPr id="82" name="TextBox 81"/>
          <p:cNvSpPr txBox="1"/>
          <p:nvPr/>
        </p:nvSpPr>
        <p:spPr>
          <a:xfrm>
            <a:off x="4733252" y="4483122"/>
            <a:ext cx="383438" cy="307777"/>
          </a:xfrm>
          <a:prstGeom prst="rect">
            <a:avLst/>
          </a:prstGeom>
          <a:noFill/>
          <a:ln>
            <a:noFill/>
          </a:ln>
        </p:spPr>
        <p:txBody>
          <a:bodyPr wrap="none" rtlCol="0">
            <a:spAutoFit/>
          </a:bodyPr>
          <a:lstStyle/>
          <a:p>
            <a:r>
              <a:rPr lang="en-US" sz="1400" dirty="0"/>
              <a:t>20</a:t>
            </a:r>
            <a:endParaRPr lang="en-US" dirty="0"/>
          </a:p>
        </p:txBody>
      </p:sp>
      <mc:AlternateContent xmlns:mc="http://schemas.openxmlformats.org/markup-compatibility/2006">
        <mc:Choice xmlns:a14="http://schemas.microsoft.com/office/drawing/2010/main" Requires="a14">
          <p:sp>
            <p:nvSpPr>
              <p:cNvPr id="79" name="Rectangle 78">
                <a:extLst>
                  <a:ext uri="{FF2B5EF4-FFF2-40B4-BE49-F238E27FC236}">
                    <a16:creationId xmlns:a16="http://schemas.microsoft.com/office/drawing/2014/main" id="{70CFC60D-77F9-478E-A22B-E4396E18083A}"/>
                  </a:ext>
                </a:extLst>
              </p:cNvPr>
              <p:cNvSpPr/>
              <p:nvPr/>
            </p:nvSpPr>
            <p:spPr>
              <a:xfrm>
                <a:off x="6450353" y="2896935"/>
                <a:ext cx="1283300" cy="30777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kumimoji="1" lang="en-ZA" altLang="zh-TW" sz="1400" b="0" i="1" smtClean="0">
                          <a:solidFill>
                            <a:schemeClr val="accent5"/>
                          </a:solidFill>
                          <a:latin typeface="Cambria Math" panose="02040503050406030204" pitchFamily="18" charset="0"/>
                          <a:ea typeface="新細明體" charset="-120"/>
                        </a:rPr>
                        <m:t>𝑖</m:t>
                      </m:r>
                      <m:r>
                        <a:rPr kumimoji="1" lang="en-ZA" altLang="zh-TW" sz="1400" b="0" i="1" smtClean="0">
                          <a:solidFill>
                            <a:schemeClr val="accent5"/>
                          </a:solidFill>
                          <a:latin typeface="Cambria Math" panose="02040503050406030204" pitchFamily="18" charset="0"/>
                          <a:ea typeface="新細明體" charset="-120"/>
                        </a:rPr>
                        <m:t>=</m:t>
                      </m:r>
                      <m:d>
                        <m:dPr>
                          <m:begChr m:val="⌈"/>
                          <m:endChr m:val="⌉"/>
                          <m:ctrlPr>
                            <a:rPr kumimoji="1" lang="en-ZA" altLang="zh-TW" sz="1400" b="0" i="1" smtClean="0">
                              <a:solidFill>
                                <a:schemeClr val="accent5"/>
                              </a:solidFill>
                              <a:latin typeface="Cambria Math" panose="02040503050406030204" pitchFamily="18" charset="0"/>
                              <a:ea typeface="新細明體" charset="-120"/>
                            </a:rPr>
                          </m:ctrlPr>
                        </m:dPr>
                        <m:e>
                          <m:r>
                            <a:rPr kumimoji="1" lang="en-ZA" altLang="zh-TW" sz="1400" b="0" i="1" smtClean="0">
                              <a:solidFill>
                                <a:schemeClr val="accent5"/>
                              </a:solidFill>
                              <a:latin typeface="Cambria Math" panose="02040503050406030204" pitchFamily="18" charset="0"/>
                              <a:ea typeface="新細明體" charset="-120"/>
                            </a:rPr>
                            <m:t>𝑛</m:t>
                          </m:r>
                          <m:r>
                            <a:rPr kumimoji="1" lang="en-ZA" altLang="zh-TW" sz="1400" b="0" i="1" smtClean="0">
                              <a:solidFill>
                                <a:schemeClr val="accent5"/>
                              </a:solidFill>
                              <a:latin typeface="Cambria Math" panose="02040503050406030204" pitchFamily="18" charset="0"/>
                              <a:ea typeface="新細明體" charset="-120"/>
                            </a:rPr>
                            <m:t>/2</m:t>
                          </m:r>
                        </m:e>
                      </m:d>
                      <m:r>
                        <a:rPr kumimoji="1" lang="en-ZA" altLang="zh-TW" sz="1400" b="0" i="0" smtClean="0">
                          <a:solidFill>
                            <a:schemeClr val="accent5"/>
                          </a:solidFill>
                          <a:latin typeface="Cambria Math" panose="02040503050406030204" pitchFamily="18" charset="0"/>
                          <a:ea typeface="新細明體" charset="-120"/>
                        </a:rPr>
                        <m:t>=</m:t>
                      </m:r>
                      <m:r>
                        <a:rPr kumimoji="1" lang="en-ZA" altLang="zh-TW" sz="1400" b="0" i="0" smtClean="0">
                          <a:solidFill>
                            <a:schemeClr val="accent5"/>
                          </a:solidFill>
                          <a:latin typeface="Cambria Math" panose="02040503050406030204" pitchFamily="18" charset="0"/>
                          <a:ea typeface="新細明體" charset="-120"/>
                        </a:rPr>
                        <m:t>3</m:t>
                      </m:r>
                    </m:oMath>
                  </m:oMathPara>
                </a14:m>
                <a:endParaRPr lang="en-ZA" sz="1400" dirty="0"/>
              </a:p>
            </p:txBody>
          </p:sp>
        </mc:Choice>
        <mc:Fallback>
          <p:sp>
            <p:nvSpPr>
              <p:cNvPr id="79" name="Rectangle 78">
                <a:extLst>
                  <a:ext uri="{FF2B5EF4-FFF2-40B4-BE49-F238E27FC236}">
                    <a16:creationId xmlns:a16="http://schemas.microsoft.com/office/drawing/2014/main" id="{70CFC60D-77F9-478E-A22B-E4396E18083A}"/>
                  </a:ext>
                </a:extLst>
              </p:cNvPr>
              <p:cNvSpPr>
                <a:spLocks noRot="1" noChangeAspect="1" noMove="1" noResize="1" noEditPoints="1" noAdjustHandles="1" noChangeArrowheads="1" noChangeShapeType="1" noTextEdit="1"/>
              </p:cNvSpPr>
              <p:nvPr/>
            </p:nvSpPr>
            <p:spPr>
              <a:xfrm>
                <a:off x="6450353" y="2896935"/>
                <a:ext cx="1283300" cy="307777"/>
              </a:xfrm>
              <a:prstGeom prst="rect">
                <a:avLst/>
              </a:prstGeom>
              <a:blipFill>
                <a:blip r:embed="rId4"/>
                <a:stretch>
                  <a:fillRect b="-5556"/>
                </a:stretch>
              </a:blipFill>
            </p:spPr>
            <p:txBody>
              <a:bodyPr/>
              <a:lstStyle/>
              <a:p>
                <a:r>
                  <a:rPr lang="en-ZA">
                    <a:noFill/>
                  </a:rPr>
                  <a:t> </a:t>
                </a:r>
              </a:p>
            </p:txBody>
          </p:sp>
        </mc:Fallback>
      </mc:AlternateContent>
    </p:spTree>
    <p:custDataLst>
      <p:tags r:id="rId1"/>
    </p:custDataLst>
    <p:extLst>
      <p:ext uri="{BB962C8B-B14F-4D97-AF65-F5344CB8AC3E}">
        <p14:creationId xmlns:p14="http://schemas.microsoft.com/office/powerpoint/2010/main" val="337085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6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72"/>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6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57"/>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6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77"/>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7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61"/>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8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3" grpId="0" animBg="1"/>
      <p:bldP spid="63" grpId="1" animBg="1"/>
      <p:bldP spid="63" grpId="2" animBg="1"/>
      <p:bldP spid="64" grpId="0" animBg="1"/>
      <p:bldP spid="64" grpId="1" animBg="1"/>
      <p:bldP spid="65" grpId="0"/>
      <p:bldP spid="68" grpId="0"/>
      <p:bldP spid="69" grpId="0"/>
      <p:bldP spid="69" grpId="1"/>
      <p:bldP spid="70" grpId="0"/>
      <p:bldP spid="71" grpId="0"/>
      <p:bldP spid="72" grpId="0"/>
      <p:bldP spid="73" grpId="0" animBg="1"/>
      <p:bldP spid="57" grpId="0"/>
      <p:bldP spid="61" grpId="0"/>
      <p:bldP spid="61" grpId="1"/>
      <p:bldP spid="62" grpId="0"/>
      <p:bldP spid="67" grpId="0" animBg="1"/>
      <p:bldP spid="74" grpId="0" animBg="1"/>
      <p:bldP spid="75" grpId="0" animBg="1"/>
      <p:bldP spid="76" grpId="0"/>
      <p:bldP spid="77" grpId="0"/>
      <p:bldP spid="78" grpId="0"/>
      <p:bldP spid="80" grpId="0"/>
      <p:bldP spid="81" grpId="0"/>
      <p:bldP spid="8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28649" y="1112104"/>
            <a:ext cx="8103459" cy="5263982"/>
          </a:xfrm>
        </p:spPr>
        <p:txBody>
          <a:bodyPr>
            <a:normAutofit/>
          </a:bodyPr>
          <a:lstStyle/>
          <a:p>
            <a:pPr lvl="0"/>
            <a:r>
              <a:rPr kumimoji="1" lang="en-ZA" sz="2000" dirty="0">
                <a:ea typeface="新細明體" charset="-120"/>
              </a:rPr>
              <a:t>The hardest of the processes to apply</a:t>
            </a:r>
          </a:p>
          <a:p>
            <a:pPr lvl="0"/>
            <a:r>
              <a:rPr kumimoji="1" lang="en-ZA" sz="2000" dirty="0">
                <a:solidFill>
                  <a:schemeClr val="accent5"/>
                </a:solidFill>
                <a:ea typeface="新細明體" charset="-120"/>
              </a:rPr>
              <a:t>A reversal of insertion: </a:t>
            </a:r>
            <a:r>
              <a:rPr kumimoji="1" lang="en-ZA" sz="2000" dirty="0">
                <a:ea typeface="新細明體" charset="-120"/>
              </a:rPr>
              <a:t>Rather than splitting nodes, we will </a:t>
            </a:r>
            <a:r>
              <a:rPr kumimoji="1" lang="en-ZA" sz="2000" dirty="0">
                <a:solidFill>
                  <a:srgbClr val="FF0000"/>
                </a:solidFill>
                <a:ea typeface="新細明體" charset="-120"/>
              </a:rPr>
              <a:t>merge nodes </a:t>
            </a:r>
            <a:r>
              <a:rPr kumimoji="1" lang="en-ZA" sz="2000" dirty="0">
                <a:ea typeface="新細明體" charset="-120"/>
              </a:rPr>
              <a:t>as necessary so that B-tree properties still hold</a:t>
            </a:r>
          </a:p>
          <a:p>
            <a:pPr lvl="1"/>
            <a:r>
              <a:rPr kumimoji="1" lang="en-ZA" sz="1700" dirty="0">
                <a:ea typeface="新細明體" charset="-120"/>
              </a:rPr>
              <a:t>Ensure that all non-root nodes must be </a:t>
            </a:r>
            <a:r>
              <a:rPr kumimoji="1" lang="en-ZA" sz="1700" dirty="0">
                <a:solidFill>
                  <a:schemeClr val="accent6"/>
                </a:solidFill>
                <a:ea typeface="新細明體" charset="-120"/>
              </a:rPr>
              <a:t>at least half full</a:t>
            </a:r>
            <a:endParaRPr kumimoji="1" lang="en-ZA" sz="1700" dirty="0">
              <a:ea typeface="新細明體" charset="-120"/>
            </a:endParaRPr>
          </a:p>
          <a:p>
            <a:pPr lvl="0"/>
            <a:r>
              <a:rPr kumimoji="1" lang="en-ZA" sz="2000" dirty="0">
                <a:ea typeface="新細明體" charset="-120"/>
              </a:rPr>
              <a:t>Two main cases to be considered</a:t>
            </a:r>
          </a:p>
          <a:p>
            <a:pPr marL="685800" lvl="1" indent="-342900">
              <a:buFont typeface="+mj-lt"/>
              <a:buAutoNum type="arabicPeriod"/>
            </a:pPr>
            <a:r>
              <a:rPr kumimoji="1" lang="en-ZA" dirty="0">
                <a:ea typeface="新細明體" charset="-120"/>
              </a:rPr>
              <a:t>Deletion of a key from a leaf node</a:t>
            </a:r>
          </a:p>
          <a:p>
            <a:pPr marL="685800" lvl="1" indent="-342900">
              <a:buFont typeface="+mj-lt"/>
              <a:buAutoNum type="arabicPeriod"/>
            </a:pPr>
            <a:r>
              <a:rPr kumimoji="1" lang="en-ZA" dirty="0">
                <a:ea typeface="新細明體" charset="-120"/>
              </a:rPr>
              <a:t>Deletion of a key from a non-leaf node</a:t>
            </a:r>
          </a:p>
        </p:txBody>
      </p:sp>
      <p:sp>
        <p:nvSpPr>
          <p:cNvPr id="13" name="Title 12"/>
          <p:cNvSpPr>
            <a:spLocks noGrp="1"/>
          </p:cNvSpPr>
          <p:nvPr>
            <p:ph type="title"/>
          </p:nvPr>
        </p:nvSpPr>
        <p:spPr>
          <a:xfrm>
            <a:off x="628650" y="233320"/>
            <a:ext cx="7886700" cy="623413"/>
          </a:xfrm>
        </p:spPr>
        <p:txBody>
          <a:bodyPr/>
          <a:lstStyle/>
          <a:p>
            <a:r>
              <a:rPr lang="en-US" dirty="0"/>
              <a:t>B-Trees: Delete</a:t>
            </a:r>
          </a:p>
        </p:txBody>
      </p:sp>
      <p:pic>
        <p:nvPicPr>
          <p:cNvPr id="16" name="Picture 6"/>
          <p:cNvPicPr>
            <a:picLocks noChangeAspect="1" noChangeArrowheads="1"/>
          </p:cNvPicPr>
          <p:nvPr/>
        </p:nvPicPr>
        <p:blipFill>
          <a:blip r:embed="rId4">
            <a:extLst>
              <a:ext uri="{BEBA8EAE-BF5A-486C-A8C5-ECC9F3942E4B}">
                <a14:imgProps xmlns:a14="http://schemas.microsoft.com/office/drawing/2010/main">
                  <a14:imgLayer r:embed="rId5">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61950" y="3764692"/>
            <a:ext cx="7236855" cy="2611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52084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28649" y="1037968"/>
            <a:ext cx="8103459" cy="5338118"/>
          </a:xfrm>
        </p:spPr>
        <p:txBody>
          <a:bodyPr>
            <a:normAutofit/>
          </a:bodyPr>
          <a:lstStyle/>
          <a:p>
            <a:r>
              <a:rPr lang="en-ZA" sz="2000" dirty="0"/>
              <a:t>We’ll start with the simpler case: deleting from a leaf</a:t>
            </a:r>
          </a:p>
          <a:p>
            <a:r>
              <a:rPr lang="en-ZA" sz="2000" dirty="0"/>
              <a:t>In all cases we begin by searching for the value we want to delete, and removing that value</a:t>
            </a:r>
          </a:p>
          <a:p>
            <a:r>
              <a:rPr lang="en-ZA" sz="2000" dirty="0"/>
              <a:t>It may then be necessary to move values between nodes, and possibly merge nodes</a:t>
            </a:r>
          </a:p>
          <a:p>
            <a:r>
              <a:rPr lang="en-ZA" sz="2000" dirty="0"/>
              <a:t>There are two sub-cases to consider when deleting from a leaf</a:t>
            </a:r>
          </a:p>
          <a:p>
            <a:pPr marL="685800" lvl="1" indent="-342900">
              <a:buFont typeface="+mj-lt"/>
              <a:buAutoNum type="alphaUcPeriod"/>
            </a:pPr>
            <a:r>
              <a:rPr lang="en-ZA" sz="1700" dirty="0"/>
              <a:t>The leaf is </a:t>
            </a:r>
            <a:r>
              <a:rPr lang="en-ZA" sz="1700" dirty="0">
                <a:solidFill>
                  <a:srgbClr val="FF0000"/>
                </a:solidFill>
              </a:rPr>
              <a:t>at least half full</a:t>
            </a:r>
            <a:r>
              <a:rPr lang="en-ZA" sz="1700" dirty="0"/>
              <a:t> </a:t>
            </a:r>
            <a:r>
              <a:rPr lang="en-ZA" sz="1700" dirty="0">
                <a:solidFill>
                  <a:schemeClr val="accent5"/>
                </a:solidFill>
              </a:rPr>
              <a:t>after deleting</a:t>
            </a:r>
            <a:r>
              <a:rPr lang="en-ZA" sz="1700" dirty="0"/>
              <a:t> the value</a:t>
            </a:r>
          </a:p>
          <a:p>
            <a:pPr marL="685800" lvl="1" indent="-342900">
              <a:buFont typeface="+mj-lt"/>
              <a:buAutoNum type="alphaUcPeriod"/>
            </a:pPr>
            <a:r>
              <a:rPr lang="en-ZA" sz="1700" dirty="0"/>
              <a:t>The leaf is </a:t>
            </a:r>
            <a:r>
              <a:rPr lang="en-ZA" sz="1700" dirty="0">
                <a:solidFill>
                  <a:srgbClr val="FF0000"/>
                </a:solidFill>
              </a:rPr>
              <a:t>less than half full</a:t>
            </a:r>
            <a:r>
              <a:rPr lang="en-ZA" sz="1700" dirty="0"/>
              <a:t> </a:t>
            </a:r>
            <a:r>
              <a:rPr lang="en-ZA" sz="1700" dirty="0">
                <a:solidFill>
                  <a:schemeClr val="accent5"/>
                </a:solidFill>
              </a:rPr>
              <a:t>after deleting</a:t>
            </a:r>
            <a:r>
              <a:rPr lang="en-ZA" sz="1700" dirty="0"/>
              <a:t> the value</a:t>
            </a:r>
          </a:p>
        </p:txBody>
      </p:sp>
      <p:sp>
        <p:nvSpPr>
          <p:cNvPr id="13" name="Title 12"/>
          <p:cNvSpPr>
            <a:spLocks noGrp="1"/>
          </p:cNvSpPr>
          <p:nvPr>
            <p:ph type="title"/>
          </p:nvPr>
        </p:nvSpPr>
        <p:spPr>
          <a:xfrm>
            <a:off x="628650" y="233320"/>
            <a:ext cx="7886700" cy="623413"/>
          </a:xfrm>
        </p:spPr>
        <p:txBody>
          <a:bodyPr>
            <a:normAutofit/>
          </a:bodyPr>
          <a:lstStyle/>
          <a:p>
            <a:r>
              <a:rPr lang="en-US" dirty="0"/>
              <a:t>B-Trees: Deletion from a leaf</a:t>
            </a:r>
          </a:p>
        </p:txBody>
      </p:sp>
    </p:spTree>
    <p:custDataLst>
      <p:tags r:id="rId1"/>
    </p:custDataLst>
    <p:extLst>
      <p:ext uri="{BB962C8B-B14F-4D97-AF65-F5344CB8AC3E}">
        <p14:creationId xmlns:p14="http://schemas.microsoft.com/office/powerpoint/2010/main" val="45890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28649" y="1037968"/>
            <a:ext cx="8103459" cy="5338118"/>
          </a:xfrm>
        </p:spPr>
        <p:txBody>
          <a:bodyPr>
            <a:normAutofit/>
          </a:bodyPr>
          <a:lstStyle/>
          <a:p>
            <a:pPr marL="457200" lvl="0" indent="-457200">
              <a:buFont typeface="+mj-lt"/>
              <a:buAutoNum type="alphaUcPeriod"/>
            </a:pPr>
            <a:r>
              <a:rPr lang="en-ZA" sz="2000" dirty="0"/>
              <a:t>If the leaf is </a:t>
            </a:r>
            <a:r>
              <a:rPr lang="en-ZA" sz="2000" dirty="0">
                <a:solidFill>
                  <a:srgbClr val="FF0000"/>
                </a:solidFill>
              </a:rPr>
              <a:t>at least half full </a:t>
            </a:r>
            <a:r>
              <a:rPr lang="en-ZA" sz="2000" dirty="0">
                <a:solidFill>
                  <a:schemeClr val="accent5"/>
                </a:solidFill>
              </a:rPr>
              <a:t>after deleting </a:t>
            </a:r>
            <a:r>
              <a:rPr lang="en-ZA" sz="2000" dirty="0"/>
              <a:t>the desired value</a:t>
            </a:r>
          </a:p>
          <a:p>
            <a:pPr lvl="1"/>
            <a:r>
              <a:rPr lang="en-ZA" sz="1700" dirty="0"/>
              <a:t>All remaining keys in the leaf with larger values shift left one space</a:t>
            </a:r>
          </a:p>
          <a:p>
            <a:pPr lvl="1"/>
            <a:r>
              <a:rPr lang="en-ZA" sz="1700" dirty="0"/>
              <a:t>This fills the gap made by the deletion</a:t>
            </a:r>
          </a:p>
        </p:txBody>
      </p:sp>
      <p:sp>
        <p:nvSpPr>
          <p:cNvPr id="13" name="Title 12"/>
          <p:cNvSpPr>
            <a:spLocks noGrp="1"/>
          </p:cNvSpPr>
          <p:nvPr>
            <p:ph type="title"/>
          </p:nvPr>
        </p:nvSpPr>
        <p:spPr>
          <a:xfrm>
            <a:off x="628650" y="233320"/>
            <a:ext cx="7886700" cy="623413"/>
          </a:xfrm>
        </p:spPr>
        <p:txBody>
          <a:bodyPr>
            <a:normAutofit/>
          </a:bodyPr>
          <a:lstStyle/>
          <a:p>
            <a:r>
              <a:rPr lang="en-US" dirty="0"/>
              <a:t>B-Trees: Deletion from a leaf</a:t>
            </a:r>
          </a:p>
        </p:txBody>
      </p:sp>
      <p:sp>
        <p:nvSpPr>
          <p:cNvPr id="11" name="Rectangle 10"/>
          <p:cNvSpPr/>
          <p:nvPr/>
        </p:nvSpPr>
        <p:spPr>
          <a:xfrm>
            <a:off x="4284007" y="256499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16</a:t>
            </a:r>
            <a:endParaRPr lang="en-US" dirty="0"/>
          </a:p>
        </p:txBody>
      </p:sp>
      <p:cxnSp>
        <p:nvCxnSpPr>
          <p:cNvPr id="6" name="Straight Connector 5"/>
          <p:cNvCxnSpPr/>
          <p:nvPr/>
        </p:nvCxnSpPr>
        <p:spPr>
          <a:xfrm flipH="1">
            <a:off x="2411986" y="2852993"/>
            <a:ext cx="1872012" cy="43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ounded Rectangle 76"/>
          <p:cNvSpPr/>
          <p:nvPr/>
        </p:nvSpPr>
        <p:spPr>
          <a:xfrm>
            <a:off x="1215747" y="2381309"/>
            <a:ext cx="1606378" cy="4860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ZA" dirty="0"/>
              <a:t>Delete 6</a:t>
            </a:r>
          </a:p>
        </p:txBody>
      </p:sp>
      <p:sp>
        <p:nvSpPr>
          <p:cNvPr id="78" name="Rounded Rectangle 77"/>
          <p:cNvSpPr/>
          <p:nvPr/>
        </p:nvSpPr>
        <p:spPr>
          <a:xfrm>
            <a:off x="1764001" y="3789000"/>
            <a:ext cx="1295999" cy="432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80" name="Rectangle 79"/>
          <p:cNvSpPr/>
          <p:nvPr/>
        </p:nvSpPr>
        <p:spPr>
          <a:xfrm>
            <a:off x="4572007" y="2564991"/>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81" name="Rectangle 80"/>
          <p:cNvSpPr/>
          <p:nvPr/>
        </p:nvSpPr>
        <p:spPr>
          <a:xfrm>
            <a:off x="4860005" y="256499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82" name="Rectangle 81"/>
          <p:cNvSpPr/>
          <p:nvPr/>
        </p:nvSpPr>
        <p:spPr>
          <a:xfrm>
            <a:off x="5148004" y="256499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83" name="Rectangle 82"/>
          <p:cNvSpPr/>
          <p:nvPr/>
        </p:nvSpPr>
        <p:spPr>
          <a:xfrm>
            <a:off x="1835981" y="3284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3</a:t>
            </a:r>
            <a:endParaRPr lang="en-US" dirty="0"/>
          </a:p>
        </p:txBody>
      </p:sp>
      <p:sp>
        <p:nvSpPr>
          <p:cNvPr id="84" name="Rectangle 83"/>
          <p:cNvSpPr/>
          <p:nvPr/>
        </p:nvSpPr>
        <p:spPr>
          <a:xfrm>
            <a:off x="2123981" y="3284996"/>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8</a:t>
            </a:r>
            <a:endParaRPr lang="en-US" dirty="0"/>
          </a:p>
        </p:txBody>
      </p:sp>
      <p:sp>
        <p:nvSpPr>
          <p:cNvPr id="85" name="Rectangle 84"/>
          <p:cNvSpPr/>
          <p:nvPr/>
        </p:nvSpPr>
        <p:spPr>
          <a:xfrm>
            <a:off x="2411979" y="3284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86" name="Rectangle 85"/>
          <p:cNvSpPr/>
          <p:nvPr/>
        </p:nvSpPr>
        <p:spPr>
          <a:xfrm>
            <a:off x="2699978" y="3284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87" name="Rectangle 86"/>
          <p:cNvSpPr/>
          <p:nvPr/>
        </p:nvSpPr>
        <p:spPr>
          <a:xfrm>
            <a:off x="6444022" y="3284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22</a:t>
            </a:r>
            <a:endParaRPr lang="en-US" dirty="0"/>
          </a:p>
        </p:txBody>
      </p:sp>
      <p:sp>
        <p:nvSpPr>
          <p:cNvPr id="88" name="Rectangle 87"/>
          <p:cNvSpPr/>
          <p:nvPr/>
        </p:nvSpPr>
        <p:spPr>
          <a:xfrm>
            <a:off x="6732022" y="3284996"/>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25</a:t>
            </a:r>
            <a:endParaRPr lang="en-US" dirty="0"/>
          </a:p>
        </p:txBody>
      </p:sp>
      <p:sp>
        <p:nvSpPr>
          <p:cNvPr id="89" name="Rectangle 88"/>
          <p:cNvSpPr/>
          <p:nvPr/>
        </p:nvSpPr>
        <p:spPr>
          <a:xfrm>
            <a:off x="7020020" y="3284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90" name="Rectangle 89"/>
          <p:cNvSpPr/>
          <p:nvPr/>
        </p:nvSpPr>
        <p:spPr>
          <a:xfrm>
            <a:off x="7308019" y="3284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cxnSp>
        <p:nvCxnSpPr>
          <p:cNvPr id="91" name="Straight Connector 90"/>
          <p:cNvCxnSpPr/>
          <p:nvPr/>
        </p:nvCxnSpPr>
        <p:spPr>
          <a:xfrm>
            <a:off x="4572000" y="2852993"/>
            <a:ext cx="2448017" cy="43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1835990"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5</a:t>
            </a:r>
            <a:endParaRPr lang="en-US" dirty="0"/>
          </a:p>
        </p:txBody>
      </p:sp>
      <p:sp>
        <p:nvSpPr>
          <p:cNvPr id="93" name="Rectangle 92"/>
          <p:cNvSpPr/>
          <p:nvPr/>
        </p:nvSpPr>
        <p:spPr>
          <a:xfrm>
            <a:off x="2123990" y="3861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94" name="Rectangle 93"/>
          <p:cNvSpPr/>
          <p:nvPr/>
        </p:nvSpPr>
        <p:spPr>
          <a:xfrm>
            <a:off x="2411988"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95" name="Rectangle 94"/>
          <p:cNvSpPr/>
          <p:nvPr/>
        </p:nvSpPr>
        <p:spPr>
          <a:xfrm>
            <a:off x="2699987"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96" name="Rectangle 95"/>
          <p:cNvSpPr/>
          <p:nvPr/>
        </p:nvSpPr>
        <p:spPr>
          <a:xfrm>
            <a:off x="539981"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a:t>
            </a:r>
            <a:endParaRPr lang="en-US" dirty="0"/>
          </a:p>
        </p:txBody>
      </p:sp>
      <p:sp>
        <p:nvSpPr>
          <p:cNvPr id="97" name="Rectangle 96"/>
          <p:cNvSpPr/>
          <p:nvPr/>
        </p:nvSpPr>
        <p:spPr>
          <a:xfrm>
            <a:off x="827981" y="3861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a:t>
            </a:r>
            <a:endParaRPr lang="en-US" dirty="0"/>
          </a:p>
        </p:txBody>
      </p:sp>
      <p:sp>
        <p:nvSpPr>
          <p:cNvPr id="98" name="Rectangle 97"/>
          <p:cNvSpPr/>
          <p:nvPr/>
        </p:nvSpPr>
        <p:spPr>
          <a:xfrm>
            <a:off x="1115979"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99" name="Rectangle 98"/>
          <p:cNvSpPr/>
          <p:nvPr/>
        </p:nvSpPr>
        <p:spPr>
          <a:xfrm>
            <a:off x="1403978"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100" name="Rectangle 99"/>
          <p:cNvSpPr/>
          <p:nvPr/>
        </p:nvSpPr>
        <p:spPr>
          <a:xfrm>
            <a:off x="3131996"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13</a:t>
            </a:r>
            <a:endParaRPr lang="en-US" dirty="0"/>
          </a:p>
        </p:txBody>
      </p:sp>
      <p:sp>
        <p:nvSpPr>
          <p:cNvPr id="101" name="Rectangle 100"/>
          <p:cNvSpPr/>
          <p:nvPr/>
        </p:nvSpPr>
        <p:spPr>
          <a:xfrm>
            <a:off x="3419996" y="3861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14</a:t>
            </a:r>
            <a:endParaRPr lang="en-US" dirty="0"/>
          </a:p>
        </p:txBody>
      </p:sp>
      <p:sp>
        <p:nvSpPr>
          <p:cNvPr id="102" name="Rectangle 101"/>
          <p:cNvSpPr/>
          <p:nvPr/>
        </p:nvSpPr>
        <p:spPr>
          <a:xfrm>
            <a:off x="3707994"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15</a:t>
            </a:r>
            <a:endParaRPr lang="en-US" dirty="0"/>
          </a:p>
        </p:txBody>
      </p:sp>
      <p:sp>
        <p:nvSpPr>
          <p:cNvPr id="103" name="Rectangle 102"/>
          <p:cNvSpPr/>
          <p:nvPr/>
        </p:nvSpPr>
        <p:spPr>
          <a:xfrm>
            <a:off x="3995993"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104" name="Rectangle 103"/>
          <p:cNvSpPr/>
          <p:nvPr/>
        </p:nvSpPr>
        <p:spPr>
          <a:xfrm>
            <a:off x="6444022"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23</a:t>
            </a:r>
            <a:endParaRPr lang="en-US" dirty="0"/>
          </a:p>
        </p:txBody>
      </p:sp>
      <p:sp>
        <p:nvSpPr>
          <p:cNvPr id="105" name="Rectangle 104"/>
          <p:cNvSpPr/>
          <p:nvPr/>
        </p:nvSpPr>
        <p:spPr>
          <a:xfrm>
            <a:off x="6732022" y="3861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24</a:t>
            </a:r>
            <a:endParaRPr lang="en-US" dirty="0"/>
          </a:p>
        </p:txBody>
      </p:sp>
      <p:sp>
        <p:nvSpPr>
          <p:cNvPr id="106" name="Rectangle 105"/>
          <p:cNvSpPr/>
          <p:nvPr/>
        </p:nvSpPr>
        <p:spPr>
          <a:xfrm>
            <a:off x="7020020"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107" name="Rectangle 106"/>
          <p:cNvSpPr/>
          <p:nvPr/>
        </p:nvSpPr>
        <p:spPr>
          <a:xfrm>
            <a:off x="7308019"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108" name="Rectangle 107"/>
          <p:cNvSpPr/>
          <p:nvPr/>
        </p:nvSpPr>
        <p:spPr>
          <a:xfrm>
            <a:off x="7739989"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27</a:t>
            </a:r>
            <a:endParaRPr lang="en-US" dirty="0"/>
          </a:p>
        </p:txBody>
      </p:sp>
      <p:sp>
        <p:nvSpPr>
          <p:cNvPr id="109" name="Rectangle 108"/>
          <p:cNvSpPr/>
          <p:nvPr/>
        </p:nvSpPr>
        <p:spPr>
          <a:xfrm>
            <a:off x="8027989" y="3861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37</a:t>
            </a:r>
            <a:endParaRPr lang="en-US" dirty="0"/>
          </a:p>
        </p:txBody>
      </p:sp>
      <p:sp>
        <p:nvSpPr>
          <p:cNvPr id="110" name="Rectangle 109"/>
          <p:cNvSpPr/>
          <p:nvPr/>
        </p:nvSpPr>
        <p:spPr>
          <a:xfrm>
            <a:off x="8315987"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111" name="Rectangle 110"/>
          <p:cNvSpPr/>
          <p:nvPr/>
        </p:nvSpPr>
        <p:spPr>
          <a:xfrm>
            <a:off x="8603986"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112" name="Rectangle 111"/>
          <p:cNvSpPr/>
          <p:nvPr/>
        </p:nvSpPr>
        <p:spPr>
          <a:xfrm>
            <a:off x="5148013"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18</a:t>
            </a:r>
            <a:endParaRPr lang="en-US" dirty="0"/>
          </a:p>
        </p:txBody>
      </p:sp>
      <p:sp>
        <p:nvSpPr>
          <p:cNvPr id="113" name="Rectangle 112"/>
          <p:cNvSpPr/>
          <p:nvPr/>
        </p:nvSpPr>
        <p:spPr>
          <a:xfrm>
            <a:off x="5436013" y="3861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20</a:t>
            </a:r>
            <a:endParaRPr lang="en-US" dirty="0"/>
          </a:p>
        </p:txBody>
      </p:sp>
      <p:sp>
        <p:nvSpPr>
          <p:cNvPr id="114" name="Rectangle 113"/>
          <p:cNvSpPr/>
          <p:nvPr/>
        </p:nvSpPr>
        <p:spPr>
          <a:xfrm>
            <a:off x="5724011"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115" name="Rectangle 114"/>
          <p:cNvSpPr/>
          <p:nvPr/>
        </p:nvSpPr>
        <p:spPr>
          <a:xfrm>
            <a:off x="6012010" y="38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cxnSp>
        <p:nvCxnSpPr>
          <p:cNvPr id="120" name="Straight Connector 119"/>
          <p:cNvCxnSpPr/>
          <p:nvPr/>
        </p:nvCxnSpPr>
        <p:spPr>
          <a:xfrm flipH="1">
            <a:off x="1115976" y="3572998"/>
            <a:ext cx="720005"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123983" y="3572998"/>
            <a:ext cx="288002"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411985" y="3572998"/>
            <a:ext cx="1296009"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5148004" y="3572998"/>
            <a:ext cx="1296009"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732015" y="3572998"/>
            <a:ext cx="288002"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7020017" y="3572998"/>
            <a:ext cx="1296009"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127948" y="3861000"/>
            <a:ext cx="284052" cy="307777"/>
          </a:xfrm>
          <a:prstGeom prst="rect">
            <a:avLst/>
          </a:prstGeom>
          <a:noFill/>
          <a:ln>
            <a:noFill/>
          </a:ln>
        </p:spPr>
        <p:txBody>
          <a:bodyPr wrap="none" rtlCol="0">
            <a:spAutoFit/>
          </a:bodyPr>
          <a:lstStyle/>
          <a:p>
            <a:r>
              <a:rPr lang="en-US" sz="1400" dirty="0"/>
              <a:t>6</a:t>
            </a:r>
            <a:endParaRPr lang="en-US" dirty="0"/>
          </a:p>
        </p:txBody>
      </p:sp>
      <p:sp>
        <p:nvSpPr>
          <p:cNvPr id="140" name="TextBox 139"/>
          <p:cNvSpPr txBox="1"/>
          <p:nvPr/>
        </p:nvSpPr>
        <p:spPr>
          <a:xfrm>
            <a:off x="2412000" y="3861000"/>
            <a:ext cx="284052" cy="307777"/>
          </a:xfrm>
          <a:prstGeom prst="rect">
            <a:avLst/>
          </a:prstGeom>
          <a:noFill/>
          <a:ln>
            <a:noFill/>
          </a:ln>
        </p:spPr>
        <p:txBody>
          <a:bodyPr wrap="none" rtlCol="0">
            <a:spAutoFit/>
          </a:bodyPr>
          <a:lstStyle/>
          <a:p>
            <a:r>
              <a:rPr lang="en-US" sz="1400" dirty="0"/>
              <a:t>7</a:t>
            </a:r>
            <a:endParaRPr lang="en-US" dirty="0"/>
          </a:p>
        </p:txBody>
      </p:sp>
      <p:sp>
        <p:nvSpPr>
          <p:cNvPr id="141" name="U-Turn Arrow 140"/>
          <p:cNvSpPr/>
          <p:nvPr/>
        </p:nvSpPr>
        <p:spPr>
          <a:xfrm rot="10800000">
            <a:off x="2174919" y="4221000"/>
            <a:ext cx="453081" cy="395416"/>
          </a:xfrm>
          <a:prstGeom prst="uturnArrow">
            <a:avLst>
              <a:gd name="adj1" fmla="val 12500"/>
              <a:gd name="adj2" fmla="val 21875"/>
              <a:gd name="adj3" fmla="val 31250"/>
              <a:gd name="adj4" fmla="val 51042"/>
              <a:gd name="adj5" fmla="val 9791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ZA">
              <a:solidFill>
                <a:schemeClr val="tx1"/>
              </a:solidFill>
            </a:endParaRPr>
          </a:p>
        </p:txBody>
      </p:sp>
      <p:sp>
        <p:nvSpPr>
          <p:cNvPr id="142" name="TextBox 141"/>
          <p:cNvSpPr txBox="1"/>
          <p:nvPr/>
        </p:nvSpPr>
        <p:spPr>
          <a:xfrm>
            <a:off x="2124000" y="3861000"/>
            <a:ext cx="284052" cy="307777"/>
          </a:xfrm>
          <a:prstGeom prst="rect">
            <a:avLst/>
          </a:prstGeom>
          <a:noFill/>
          <a:ln>
            <a:noFill/>
          </a:ln>
        </p:spPr>
        <p:txBody>
          <a:bodyPr wrap="none" rtlCol="0">
            <a:spAutoFit/>
          </a:bodyPr>
          <a:lstStyle/>
          <a:p>
            <a:r>
              <a:rPr lang="en-US" sz="1400" dirty="0"/>
              <a:t>7</a:t>
            </a:r>
            <a:endParaRPr lang="en-US" dirty="0"/>
          </a:p>
        </p:txBody>
      </p:sp>
      <p:sp>
        <p:nvSpPr>
          <p:cNvPr id="143" name="Rectangle 142"/>
          <p:cNvSpPr/>
          <p:nvPr/>
        </p:nvSpPr>
        <p:spPr>
          <a:xfrm>
            <a:off x="1476000" y="4653000"/>
            <a:ext cx="1872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 keys, so leaf is still at least half full</a:t>
            </a:r>
            <a:endParaRPr lang="en-US" dirty="0"/>
          </a:p>
        </p:txBody>
      </p:sp>
    </p:spTree>
    <p:custDataLst>
      <p:tags r:id="rId1"/>
    </p:custDataLst>
    <p:extLst>
      <p:ext uri="{BB962C8B-B14F-4D97-AF65-F5344CB8AC3E}">
        <p14:creationId xmlns:p14="http://schemas.microsoft.com/office/powerpoint/2010/main" val="311994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3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4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139" grpId="0"/>
      <p:bldP spid="140" grpId="0"/>
      <p:bldP spid="141" grpId="0" animBg="1"/>
      <p:bldP spid="142" grpId="0"/>
      <p:bldP spid="1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28649" y="1037968"/>
            <a:ext cx="8103459" cy="5338118"/>
          </a:xfrm>
        </p:spPr>
        <p:txBody>
          <a:bodyPr>
            <a:normAutofit/>
          </a:bodyPr>
          <a:lstStyle/>
          <a:p>
            <a:r>
              <a:rPr lang="en-ZA" sz="2000" dirty="0"/>
              <a:t>The two sub-cases to consider when deleting from a leaf</a:t>
            </a:r>
          </a:p>
          <a:p>
            <a:pPr marL="685800" lvl="1" indent="-342900">
              <a:buFont typeface="+mj-lt"/>
              <a:buAutoNum type="alphaUcPeriod"/>
            </a:pPr>
            <a:r>
              <a:rPr lang="en-ZA" dirty="0"/>
              <a:t>The leaf is </a:t>
            </a:r>
            <a:r>
              <a:rPr lang="en-ZA" dirty="0">
                <a:solidFill>
                  <a:srgbClr val="FF0000"/>
                </a:solidFill>
              </a:rPr>
              <a:t>at least half full</a:t>
            </a:r>
            <a:r>
              <a:rPr lang="en-ZA" dirty="0"/>
              <a:t> </a:t>
            </a:r>
            <a:r>
              <a:rPr lang="en-ZA" dirty="0">
                <a:solidFill>
                  <a:schemeClr val="accent5"/>
                </a:solidFill>
              </a:rPr>
              <a:t>after deleting</a:t>
            </a:r>
            <a:r>
              <a:rPr lang="en-ZA" dirty="0"/>
              <a:t> the value</a:t>
            </a:r>
          </a:p>
          <a:p>
            <a:pPr lvl="2"/>
            <a:r>
              <a:rPr lang="en-ZA" sz="1600" dirty="0"/>
              <a:t>We’ve just looked at this one</a:t>
            </a:r>
          </a:p>
          <a:p>
            <a:pPr marL="685800" lvl="1" indent="-342900">
              <a:buFont typeface="+mj-lt"/>
              <a:buAutoNum type="alphaUcPeriod"/>
            </a:pPr>
            <a:r>
              <a:rPr lang="en-ZA" dirty="0"/>
              <a:t>The leaf is </a:t>
            </a:r>
            <a:r>
              <a:rPr lang="en-ZA" dirty="0">
                <a:solidFill>
                  <a:srgbClr val="FF0000"/>
                </a:solidFill>
              </a:rPr>
              <a:t>less than half full</a:t>
            </a:r>
            <a:r>
              <a:rPr lang="en-ZA" dirty="0"/>
              <a:t> </a:t>
            </a:r>
            <a:r>
              <a:rPr lang="en-ZA" dirty="0">
                <a:solidFill>
                  <a:schemeClr val="accent5"/>
                </a:solidFill>
              </a:rPr>
              <a:t>after deleting</a:t>
            </a:r>
            <a:r>
              <a:rPr lang="en-ZA" dirty="0"/>
              <a:t> the value (“underflow”)</a:t>
            </a:r>
          </a:p>
          <a:p>
            <a:pPr lvl="2"/>
            <a:r>
              <a:rPr lang="en-ZA" sz="1600" dirty="0"/>
              <a:t>There are two situations to take care of here</a:t>
            </a:r>
          </a:p>
          <a:p>
            <a:pPr marL="1371600" lvl="3" indent="-342900">
              <a:buFont typeface="+mj-lt"/>
              <a:buAutoNum type="arabicPeriod"/>
            </a:pPr>
            <a:r>
              <a:rPr lang="en-ZA" sz="1500" dirty="0"/>
              <a:t>The leaf has </a:t>
            </a:r>
            <a:r>
              <a:rPr lang="en-ZA" sz="1500" dirty="0">
                <a:solidFill>
                  <a:schemeClr val="accent6"/>
                </a:solidFill>
              </a:rPr>
              <a:t>a left or right sibling</a:t>
            </a:r>
            <a:r>
              <a:rPr lang="en-ZA" sz="1500" dirty="0"/>
              <a:t> with a number of keys </a:t>
            </a:r>
            <a:r>
              <a:rPr lang="en-ZA" sz="1500" dirty="0">
                <a:solidFill>
                  <a:srgbClr val="FF0000"/>
                </a:solidFill>
              </a:rPr>
              <a:t>exceeding the minimum</a:t>
            </a:r>
            <a:r>
              <a:rPr lang="en-ZA" sz="1500" dirty="0"/>
              <a:t> required (i.e. </a:t>
            </a:r>
            <a:r>
              <a:rPr lang="en-ZA" sz="1500" dirty="0">
                <a:solidFill>
                  <a:schemeClr val="accent5"/>
                </a:solidFill>
              </a:rPr>
              <a:t>at least one sibling is more than half full</a:t>
            </a:r>
            <a:r>
              <a:rPr lang="en-ZA" sz="1500" dirty="0"/>
              <a:t>)</a:t>
            </a:r>
          </a:p>
          <a:p>
            <a:pPr marL="1371600" lvl="3" indent="-342900">
              <a:buFont typeface="+mj-lt"/>
              <a:buAutoNum type="arabicPeriod"/>
            </a:pPr>
            <a:r>
              <a:rPr lang="en-ZA" sz="1500" dirty="0">
                <a:solidFill>
                  <a:schemeClr val="accent6"/>
                </a:solidFill>
              </a:rPr>
              <a:t>Both siblings</a:t>
            </a:r>
            <a:r>
              <a:rPr lang="en-ZA" sz="1500" dirty="0"/>
              <a:t> of the leaf have a number of keys that </a:t>
            </a:r>
            <a:r>
              <a:rPr lang="en-ZA" sz="1500" dirty="0">
                <a:solidFill>
                  <a:srgbClr val="FF0000"/>
                </a:solidFill>
              </a:rPr>
              <a:t>do not exceed the minimum</a:t>
            </a:r>
            <a:r>
              <a:rPr lang="en-ZA" sz="1500" dirty="0"/>
              <a:t> required (i.e. </a:t>
            </a:r>
            <a:r>
              <a:rPr lang="en-ZA" sz="1500" dirty="0">
                <a:solidFill>
                  <a:schemeClr val="accent5"/>
                </a:solidFill>
              </a:rPr>
              <a:t>both siblings are at most half full</a:t>
            </a:r>
            <a:r>
              <a:rPr lang="en-ZA" sz="1500" dirty="0"/>
              <a:t>)</a:t>
            </a:r>
          </a:p>
        </p:txBody>
      </p:sp>
      <p:sp>
        <p:nvSpPr>
          <p:cNvPr id="13" name="Title 12"/>
          <p:cNvSpPr>
            <a:spLocks noGrp="1"/>
          </p:cNvSpPr>
          <p:nvPr>
            <p:ph type="title"/>
          </p:nvPr>
        </p:nvSpPr>
        <p:spPr>
          <a:xfrm>
            <a:off x="628650" y="233320"/>
            <a:ext cx="7886700" cy="623413"/>
          </a:xfrm>
        </p:spPr>
        <p:txBody>
          <a:bodyPr>
            <a:normAutofit/>
          </a:bodyPr>
          <a:lstStyle/>
          <a:p>
            <a:r>
              <a:rPr lang="en-US" dirty="0"/>
              <a:t>B-Trees: Deletion from a leaf</a:t>
            </a:r>
          </a:p>
        </p:txBody>
      </p:sp>
    </p:spTree>
    <p:custDataLst>
      <p:tags r:id="rId1"/>
    </p:custDataLst>
    <p:extLst>
      <p:ext uri="{BB962C8B-B14F-4D97-AF65-F5344CB8AC3E}">
        <p14:creationId xmlns:p14="http://schemas.microsoft.com/office/powerpoint/2010/main" val="183586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28650" y="233320"/>
            <a:ext cx="7886700" cy="623413"/>
          </a:xfrm>
        </p:spPr>
        <p:txBody>
          <a:bodyPr>
            <a:normAutofit/>
          </a:bodyPr>
          <a:lstStyle/>
          <a:p>
            <a:r>
              <a:rPr lang="en-US" dirty="0"/>
              <a:t>B-Trees: Deletion from a leaf</a:t>
            </a:r>
          </a:p>
        </p:txBody>
      </p:sp>
      <p:sp>
        <p:nvSpPr>
          <p:cNvPr id="2" name="Rectangle 1"/>
          <p:cNvSpPr/>
          <p:nvPr/>
        </p:nvSpPr>
        <p:spPr>
          <a:xfrm>
            <a:off x="1507524" y="3199984"/>
            <a:ext cx="1136822" cy="2800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14" name="Content Placeholder 13"/>
          <p:cNvSpPr>
            <a:spLocks noGrp="1"/>
          </p:cNvSpPr>
          <p:nvPr>
            <p:ph idx="1"/>
          </p:nvPr>
        </p:nvSpPr>
        <p:spPr>
          <a:xfrm>
            <a:off x="628649" y="1037968"/>
            <a:ext cx="8103459" cy="2823032"/>
          </a:xfrm>
        </p:spPr>
        <p:txBody>
          <a:bodyPr>
            <a:normAutofit/>
          </a:bodyPr>
          <a:lstStyle/>
          <a:p>
            <a:pPr marL="457200" lvl="0" indent="-457200">
              <a:buFont typeface="+mj-lt"/>
              <a:buAutoNum type="alphaUcPeriod" startAt="2"/>
            </a:pPr>
            <a:r>
              <a:rPr lang="en-ZA" sz="2000" dirty="0"/>
              <a:t>The leaf is </a:t>
            </a:r>
            <a:r>
              <a:rPr lang="en-ZA" sz="2000" dirty="0">
                <a:solidFill>
                  <a:srgbClr val="FF0000"/>
                </a:solidFill>
              </a:rPr>
              <a:t>less than half full </a:t>
            </a:r>
            <a:r>
              <a:rPr lang="en-ZA" sz="2000" dirty="0">
                <a:solidFill>
                  <a:srgbClr val="0070C0"/>
                </a:solidFill>
              </a:rPr>
              <a:t>after deleting </a:t>
            </a:r>
            <a:r>
              <a:rPr lang="en-ZA" sz="2000" dirty="0"/>
              <a:t>the value</a:t>
            </a:r>
          </a:p>
          <a:p>
            <a:pPr marL="800100" lvl="1" indent="-457200">
              <a:buFont typeface="+mj-lt"/>
              <a:buAutoNum type="arabicParenR"/>
            </a:pPr>
            <a:r>
              <a:rPr lang="en-ZA" dirty="0"/>
              <a:t>The node has </a:t>
            </a:r>
            <a:r>
              <a:rPr lang="en-ZA" dirty="0">
                <a:solidFill>
                  <a:schemeClr val="accent6"/>
                </a:solidFill>
              </a:rPr>
              <a:t>a left or right sibling </a:t>
            </a:r>
            <a:r>
              <a:rPr lang="en-ZA" dirty="0"/>
              <a:t>with a number of keys </a:t>
            </a:r>
            <a:r>
              <a:rPr lang="en-ZA" dirty="0">
                <a:solidFill>
                  <a:srgbClr val="FF0000"/>
                </a:solidFill>
              </a:rPr>
              <a:t>exceeding the minimum</a:t>
            </a:r>
            <a:r>
              <a:rPr lang="en-ZA" dirty="0"/>
              <a:t> required</a:t>
            </a:r>
          </a:p>
          <a:p>
            <a:pPr lvl="2"/>
            <a:r>
              <a:rPr lang="en-ZA" sz="1600" dirty="0"/>
              <a:t>Choose one of the siblings satisfying this requirement (if only one sibling satisfies the requirement, that sibling must be chosen)</a:t>
            </a:r>
          </a:p>
          <a:p>
            <a:pPr lvl="2"/>
            <a:r>
              <a:rPr lang="en-ZA" sz="1600" dirty="0"/>
              <a:t>Combine </a:t>
            </a:r>
            <a:r>
              <a:rPr lang="en-ZA" sz="1600" dirty="0">
                <a:solidFill>
                  <a:srgbClr val="FF0000"/>
                </a:solidFill>
              </a:rPr>
              <a:t>all keys </a:t>
            </a:r>
            <a:r>
              <a:rPr lang="en-ZA" sz="1600" dirty="0"/>
              <a:t>from the leaf containing the deleted value, the leaf’s chosen sibling, and the leaf’s parent key into a combined list</a:t>
            </a:r>
          </a:p>
          <a:p>
            <a:pPr lvl="2"/>
            <a:r>
              <a:rPr lang="en-ZA" sz="1600" dirty="0"/>
              <a:t>Replace the leaf’s parent key with the </a:t>
            </a:r>
            <a:r>
              <a:rPr lang="en-ZA" sz="1600" dirty="0">
                <a:solidFill>
                  <a:schemeClr val="accent5"/>
                </a:solidFill>
              </a:rPr>
              <a:t>middle key</a:t>
            </a:r>
            <a:r>
              <a:rPr lang="en-ZA" sz="1600" dirty="0"/>
              <a:t> in the combined list</a:t>
            </a:r>
          </a:p>
          <a:p>
            <a:pPr lvl="2"/>
            <a:r>
              <a:rPr lang="en-ZA" sz="1600" dirty="0"/>
              <a:t>Redistribute </a:t>
            </a:r>
            <a:r>
              <a:rPr lang="en-ZA" sz="1600" dirty="0">
                <a:solidFill>
                  <a:srgbClr val="FF0000"/>
                </a:solidFill>
              </a:rPr>
              <a:t>all remaining keys </a:t>
            </a:r>
            <a:r>
              <a:rPr lang="en-ZA" sz="1600" dirty="0"/>
              <a:t>in the combined list between the leaf and its chosen sibling</a:t>
            </a:r>
          </a:p>
        </p:txBody>
      </p:sp>
      <p:sp>
        <p:nvSpPr>
          <p:cNvPr id="16" name="Rectangle 15"/>
          <p:cNvSpPr/>
          <p:nvPr/>
        </p:nvSpPr>
        <p:spPr>
          <a:xfrm>
            <a:off x="4284007" y="422099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16</a:t>
            </a:r>
            <a:endParaRPr lang="en-US" dirty="0"/>
          </a:p>
        </p:txBody>
      </p:sp>
      <p:cxnSp>
        <p:nvCxnSpPr>
          <p:cNvPr id="20" name="Straight Connector 19"/>
          <p:cNvCxnSpPr/>
          <p:nvPr/>
        </p:nvCxnSpPr>
        <p:spPr>
          <a:xfrm flipH="1">
            <a:off x="2411986" y="4508993"/>
            <a:ext cx="1872012" cy="43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1215747" y="4037309"/>
            <a:ext cx="1606378" cy="4860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ZA" dirty="0"/>
              <a:t>Delete 7</a:t>
            </a:r>
          </a:p>
        </p:txBody>
      </p:sp>
      <p:sp>
        <p:nvSpPr>
          <p:cNvPr id="22" name="Rounded Rectangle 21"/>
          <p:cNvSpPr/>
          <p:nvPr/>
        </p:nvSpPr>
        <p:spPr>
          <a:xfrm>
            <a:off x="1764001" y="5445000"/>
            <a:ext cx="1295999" cy="432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23" name="Rectangle 22"/>
          <p:cNvSpPr/>
          <p:nvPr/>
        </p:nvSpPr>
        <p:spPr>
          <a:xfrm>
            <a:off x="4572007" y="4220991"/>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4" name="Rectangle 23"/>
          <p:cNvSpPr/>
          <p:nvPr/>
        </p:nvSpPr>
        <p:spPr>
          <a:xfrm>
            <a:off x="4860005" y="422099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5" name="Rectangle 24"/>
          <p:cNvSpPr/>
          <p:nvPr/>
        </p:nvSpPr>
        <p:spPr>
          <a:xfrm>
            <a:off x="5148004" y="422099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6" name="Rectangle 25"/>
          <p:cNvSpPr/>
          <p:nvPr/>
        </p:nvSpPr>
        <p:spPr>
          <a:xfrm>
            <a:off x="1835981" y="4940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3</a:t>
            </a:r>
            <a:endParaRPr lang="en-US" dirty="0"/>
          </a:p>
        </p:txBody>
      </p:sp>
      <p:sp>
        <p:nvSpPr>
          <p:cNvPr id="30" name="Rectangle 29"/>
          <p:cNvSpPr/>
          <p:nvPr/>
        </p:nvSpPr>
        <p:spPr>
          <a:xfrm>
            <a:off x="2123981" y="4940996"/>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1" name="Rectangle 30"/>
          <p:cNvSpPr/>
          <p:nvPr/>
        </p:nvSpPr>
        <p:spPr>
          <a:xfrm>
            <a:off x="2411979" y="4940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2" name="Rectangle 31"/>
          <p:cNvSpPr/>
          <p:nvPr/>
        </p:nvSpPr>
        <p:spPr>
          <a:xfrm>
            <a:off x="2699978" y="4940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3" name="Rectangle 32"/>
          <p:cNvSpPr/>
          <p:nvPr/>
        </p:nvSpPr>
        <p:spPr>
          <a:xfrm>
            <a:off x="6444022" y="4940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22</a:t>
            </a:r>
            <a:endParaRPr lang="en-US" dirty="0"/>
          </a:p>
        </p:txBody>
      </p:sp>
      <p:sp>
        <p:nvSpPr>
          <p:cNvPr id="34" name="Rectangle 33"/>
          <p:cNvSpPr/>
          <p:nvPr/>
        </p:nvSpPr>
        <p:spPr>
          <a:xfrm>
            <a:off x="6732022" y="4940996"/>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25</a:t>
            </a:r>
            <a:endParaRPr lang="en-US" dirty="0"/>
          </a:p>
        </p:txBody>
      </p:sp>
      <p:sp>
        <p:nvSpPr>
          <p:cNvPr id="35" name="Rectangle 34"/>
          <p:cNvSpPr/>
          <p:nvPr/>
        </p:nvSpPr>
        <p:spPr>
          <a:xfrm>
            <a:off x="7020020" y="4940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6" name="Rectangle 35"/>
          <p:cNvSpPr/>
          <p:nvPr/>
        </p:nvSpPr>
        <p:spPr>
          <a:xfrm>
            <a:off x="7308019" y="4940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cxnSp>
        <p:nvCxnSpPr>
          <p:cNvPr id="37" name="Straight Connector 36"/>
          <p:cNvCxnSpPr/>
          <p:nvPr/>
        </p:nvCxnSpPr>
        <p:spPr>
          <a:xfrm>
            <a:off x="4572000" y="4508993"/>
            <a:ext cx="2448017" cy="43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835990"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5</a:t>
            </a:r>
            <a:endParaRPr lang="en-US" dirty="0"/>
          </a:p>
        </p:txBody>
      </p:sp>
      <p:sp>
        <p:nvSpPr>
          <p:cNvPr id="39" name="Rectangle 38"/>
          <p:cNvSpPr/>
          <p:nvPr/>
        </p:nvSpPr>
        <p:spPr>
          <a:xfrm>
            <a:off x="2123990" y="5517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40" name="Rectangle 39"/>
          <p:cNvSpPr/>
          <p:nvPr/>
        </p:nvSpPr>
        <p:spPr>
          <a:xfrm>
            <a:off x="2411988"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41" name="Rectangle 40"/>
          <p:cNvSpPr/>
          <p:nvPr/>
        </p:nvSpPr>
        <p:spPr>
          <a:xfrm>
            <a:off x="2699987"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42" name="Rectangle 41"/>
          <p:cNvSpPr/>
          <p:nvPr/>
        </p:nvSpPr>
        <p:spPr>
          <a:xfrm>
            <a:off x="539981"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a:t>
            </a:r>
            <a:endParaRPr lang="en-US" dirty="0"/>
          </a:p>
        </p:txBody>
      </p:sp>
      <p:sp>
        <p:nvSpPr>
          <p:cNvPr id="43" name="Rectangle 42"/>
          <p:cNvSpPr/>
          <p:nvPr/>
        </p:nvSpPr>
        <p:spPr>
          <a:xfrm>
            <a:off x="827981" y="5517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a:t>
            </a:r>
            <a:endParaRPr lang="en-US" dirty="0"/>
          </a:p>
        </p:txBody>
      </p:sp>
      <p:sp>
        <p:nvSpPr>
          <p:cNvPr id="44" name="Rectangle 43"/>
          <p:cNvSpPr/>
          <p:nvPr/>
        </p:nvSpPr>
        <p:spPr>
          <a:xfrm>
            <a:off x="1115979"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45" name="Rectangle 44"/>
          <p:cNvSpPr/>
          <p:nvPr/>
        </p:nvSpPr>
        <p:spPr>
          <a:xfrm>
            <a:off x="1403978"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46" name="Rectangle 45"/>
          <p:cNvSpPr/>
          <p:nvPr/>
        </p:nvSpPr>
        <p:spPr>
          <a:xfrm>
            <a:off x="3131996"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47" name="Rectangle 46"/>
          <p:cNvSpPr/>
          <p:nvPr/>
        </p:nvSpPr>
        <p:spPr>
          <a:xfrm>
            <a:off x="3419996" y="5517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48" name="Rectangle 47"/>
          <p:cNvSpPr/>
          <p:nvPr/>
        </p:nvSpPr>
        <p:spPr>
          <a:xfrm>
            <a:off x="3707994"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49" name="Rectangle 48"/>
          <p:cNvSpPr/>
          <p:nvPr/>
        </p:nvSpPr>
        <p:spPr>
          <a:xfrm>
            <a:off x="3995993"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50" name="Rectangle 49"/>
          <p:cNvSpPr/>
          <p:nvPr/>
        </p:nvSpPr>
        <p:spPr>
          <a:xfrm>
            <a:off x="6444022"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23</a:t>
            </a:r>
            <a:endParaRPr lang="en-US" dirty="0"/>
          </a:p>
        </p:txBody>
      </p:sp>
      <p:sp>
        <p:nvSpPr>
          <p:cNvPr id="51" name="Rectangle 50"/>
          <p:cNvSpPr/>
          <p:nvPr/>
        </p:nvSpPr>
        <p:spPr>
          <a:xfrm>
            <a:off x="6732022" y="5517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24</a:t>
            </a:r>
            <a:endParaRPr lang="en-US" dirty="0"/>
          </a:p>
        </p:txBody>
      </p:sp>
      <p:sp>
        <p:nvSpPr>
          <p:cNvPr id="52" name="Rectangle 51"/>
          <p:cNvSpPr/>
          <p:nvPr/>
        </p:nvSpPr>
        <p:spPr>
          <a:xfrm>
            <a:off x="7020020"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53" name="Rectangle 52"/>
          <p:cNvSpPr/>
          <p:nvPr/>
        </p:nvSpPr>
        <p:spPr>
          <a:xfrm>
            <a:off x="7308019"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54" name="Rectangle 53"/>
          <p:cNvSpPr/>
          <p:nvPr/>
        </p:nvSpPr>
        <p:spPr>
          <a:xfrm>
            <a:off x="7739989"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27</a:t>
            </a:r>
            <a:endParaRPr lang="en-US" dirty="0"/>
          </a:p>
        </p:txBody>
      </p:sp>
      <p:sp>
        <p:nvSpPr>
          <p:cNvPr id="55" name="Rectangle 54"/>
          <p:cNvSpPr/>
          <p:nvPr/>
        </p:nvSpPr>
        <p:spPr>
          <a:xfrm>
            <a:off x="8027989" y="5517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37</a:t>
            </a:r>
            <a:endParaRPr lang="en-US" dirty="0"/>
          </a:p>
        </p:txBody>
      </p:sp>
      <p:sp>
        <p:nvSpPr>
          <p:cNvPr id="56" name="Rectangle 55"/>
          <p:cNvSpPr/>
          <p:nvPr/>
        </p:nvSpPr>
        <p:spPr>
          <a:xfrm>
            <a:off x="8315987"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57" name="Rectangle 56"/>
          <p:cNvSpPr/>
          <p:nvPr/>
        </p:nvSpPr>
        <p:spPr>
          <a:xfrm>
            <a:off x="8603986"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58" name="Rectangle 57"/>
          <p:cNvSpPr/>
          <p:nvPr/>
        </p:nvSpPr>
        <p:spPr>
          <a:xfrm>
            <a:off x="5148013"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18</a:t>
            </a:r>
            <a:endParaRPr lang="en-US" dirty="0"/>
          </a:p>
        </p:txBody>
      </p:sp>
      <p:sp>
        <p:nvSpPr>
          <p:cNvPr id="59" name="Rectangle 58"/>
          <p:cNvSpPr/>
          <p:nvPr/>
        </p:nvSpPr>
        <p:spPr>
          <a:xfrm>
            <a:off x="5436013" y="5517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20</a:t>
            </a:r>
            <a:endParaRPr lang="en-US" dirty="0"/>
          </a:p>
        </p:txBody>
      </p:sp>
      <p:sp>
        <p:nvSpPr>
          <p:cNvPr id="60" name="Rectangle 59"/>
          <p:cNvSpPr/>
          <p:nvPr/>
        </p:nvSpPr>
        <p:spPr>
          <a:xfrm>
            <a:off x="5724011"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61" name="Rectangle 60"/>
          <p:cNvSpPr/>
          <p:nvPr/>
        </p:nvSpPr>
        <p:spPr>
          <a:xfrm>
            <a:off x="6012010" y="5517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cxnSp>
        <p:nvCxnSpPr>
          <p:cNvPr id="62" name="Straight Connector 61"/>
          <p:cNvCxnSpPr/>
          <p:nvPr/>
        </p:nvCxnSpPr>
        <p:spPr>
          <a:xfrm flipH="1">
            <a:off x="1115976" y="5228998"/>
            <a:ext cx="720005"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123983" y="5228998"/>
            <a:ext cx="288002"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411985" y="5228998"/>
            <a:ext cx="1296009"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148004" y="5228998"/>
            <a:ext cx="1296009"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732015" y="5228998"/>
            <a:ext cx="288002"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20017" y="5228998"/>
            <a:ext cx="1296009"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124000" y="5517000"/>
            <a:ext cx="284052" cy="307777"/>
          </a:xfrm>
          <a:prstGeom prst="rect">
            <a:avLst/>
          </a:prstGeom>
          <a:noFill/>
          <a:ln>
            <a:noFill/>
          </a:ln>
        </p:spPr>
        <p:txBody>
          <a:bodyPr wrap="none" rtlCol="0">
            <a:spAutoFit/>
          </a:bodyPr>
          <a:lstStyle/>
          <a:p>
            <a:r>
              <a:rPr lang="en-US" sz="1400" dirty="0"/>
              <a:t>7</a:t>
            </a:r>
            <a:endParaRPr lang="en-US" dirty="0"/>
          </a:p>
        </p:txBody>
      </p:sp>
      <p:sp>
        <p:nvSpPr>
          <p:cNvPr id="72" name="Rectangle 71"/>
          <p:cNvSpPr/>
          <p:nvPr/>
        </p:nvSpPr>
        <p:spPr>
          <a:xfrm>
            <a:off x="828000" y="6021000"/>
            <a:ext cx="1872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 key, so leaf is less than half full</a:t>
            </a:r>
            <a:endParaRPr lang="en-US" dirty="0"/>
          </a:p>
        </p:txBody>
      </p:sp>
      <p:sp>
        <p:nvSpPr>
          <p:cNvPr id="73" name="TextBox 72"/>
          <p:cNvSpPr txBox="1"/>
          <p:nvPr/>
        </p:nvSpPr>
        <p:spPr>
          <a:xfrm>
            <a:off x="2124000" y="4941000"/>
            <a:ext cx="284052" cy="307777"/>
          </a:xfrm>
          <a:prstGeom prst="rect">
            <a:avLst/>
          </a:prstGeom>
          <a:noFill/>
          <a:ln>
            <a:noFill/>
          </a:ln>
        </p:spPr>
        <p:txBody>
          <a:bodyPr wrap="none" rtlCol="0">
            <a:spAutoFit/>
          </a:bodyPr>
          <a:lstStyle/>
          <a:p>
            <a:r>
              <a:rPr lang="en-US" sz="1400" dirty="0"/>
              <a:t>8</a:t>
            </a:r>
            <a:endParaRPr lang="en-US" dirty="0"/>
          </a:p>
        </p:txBody>
      </p:sp>
      <p:sp>
        <p:nvSpPr>
          <p:cNvPr id="74" name="Rounded Rectangle 73"/>
          <p:cNvSpPr/>
          <p:nvPr/>
        </p:nvSpPr>
        <p:spPr>
          <a:xfrm>
            <a:off x="3060000" y="5445000"/>
            <a:ext cx="1296000" cy="432000"/>
          </a:xfrm>
          <a:prstGeom prst="roundRect">
            <a:avLst/>
          </a:prstGeom>
          <a:no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75" name="Rounded Rectangle 74"/>
          <p:cNvSpPr/>
          <p:nvPr/>
        </p:nvSpPr>
        <p:spPr>
          <a:xfrm>
            <a:off x="2060626" y="4869000"/>
            <a:ext cx="416010" cy="4320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76" name="Rounded Rectangle 75"/>
          <p:cNvSpPr/>
          <p:nvPr/>
        </p:nvSpPr>
        <p:spPr>
          <a:xfrm>
            <a:off x="5148000" y="6021000"/>
            <a:ext cx="2022390" cy="4860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ZA" dirty="0"/>
              <a:t>5, 8, 13, 14, 15</a:t>
            </a:r>
          </a:p>
        </p:txBody>
      </p:sp>
      <p:sp>
        <p:nvSpPr>
          <p:cNvPr id="77" name="Oval 76"/>
          <p:cNvSpPr/>
          <p:nvPr/>
        </p:nvSpPr>
        <p:spPr>
          <a:xfrm>
            <a:off x="5868000" y="5913701"/>
            <a:ext cx="378940" cy="700630"/>
          </a:xfrm>
          <a:prstGeom prst="ellipse">
            <a:avLst/>
          </a:prstGeom>
          <a:noFill/>
          <a:effectLst>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78" name="TextBox 77"/>
          <p:cNvSpPr txBox="1"/>
          <p:nvPr/>
        </p:nvSpPr>
        <p:spPr>
          <a:xfrm>
            <a:off x="2069252" y="4941000"/>
            <a:ext cx="383438" cy="307777"/>
          </a:xfrm>
          <a:prstGeom prst="rect">
            <a:avLst/>
          </a:prstGeom>
          <a:noFill/>
          <a:ln>
            <a:noFill/>
          </a:ln>
        </p:spPr>
        <p:txBody>
          <a:bodyPr wrap="none" rtlCol="0">
            <a:spAutoFit/>
          </a:bodyPr>
          <a:lstStyle/>
          <a:p>
            <a:r>
              <a:rPr lang="en-US" sz="1400" dirty="0"/>
              <a:t>13</a:t>
            </a:r>
            <a:endParaRPr lang="en-US" dirty="0"/>
          </a:p>
        </p:txBody>
      </p:sp>
      <p:sp>
        <p:nvSpPr>
          <p:cNvPr id="79" name="TextBox 78"/>
          <p:cNvSpPr txBox="1"/>
          <p:nvPr/>
        </p:nvSpPr>
        <p:spPr>
          <a:xfrm>
            <a:off x="2124000" y="5517000"/>
            <a:ext cx="284052" cy="307777"/>
          </a:xfrm>
          <a:prstGeom prst="rect">
            <a:avLst/>
          </a:prstGeom>
          <a:noFill/>
          <a:ln>
            <a:noFill/>
          </a:ln>
        </p:spPr>
        <p:txBody>
          <a:bodyPr wrap="none" rtlCol="0">
            <a:spAutoFit/>
          </a:bodyPr>
          <a:lstStyle/>
          <a:p>
            <a:r>
              <a:rPr lang="en-US" sz="1400" dirty="0"/>
              <a:t>8</a:t>
            </a:r>
            <a:endParaRPr lang="en-US" dirty="0"/>
          </a:p>
        </p:txBody>
      </p:sp>
      <p:sp>
        <p:nvSpPr>
          <p:cNvPr id="80" name="TextBox 79"/>
          <p:cNvSpPr txBox="1"/>
          <p:nvPr/>
        </p:nvSpPr>
        <p:spPr>
          <a:xfrm>
            <a:off x="3077252" y="5517000"/>
            <a:ext cx="383438" cy="307777"/>
          </a:xfrm>
          <a:prstGeom prst="rect">
            <a:avLst/>
          </a:prstGeom>
          <a:noFill/>
          <a:ln>
            <a:noFill/>
          </a:ln>
        </p:spPr>
        <p:txBody>
          <a:bodyPr wrap="none" rtlCol="0">
            <a:spAutoFit/>
          </a:bodyPr>
          <a:lstStyle/>
          <a:p>
            <a:r>
              <a:rPr lang="en-US" sz="1400" dirty="0"/>
              <a:t>13</a:t>
            </a:r>
            <a:endParaRPr lang="en-US" dirty="0"/>
          </a:p>
        </p:txBody>
      </p:sp>
      <p:sp>
        <p:nvSpPr>
          <p:cNvPr id="81" name="TextBox 80"/>
          <p:cNvSpPr txBox="1"/>
          <p:nvPr/>
        </p:nvSpPr>
        <p:spPr>
          <a:xfrm>
            <a:off x="3365252" y="5517000"/>
            <a:ext cx="383438" cy="307777"/>
          </a:xfrm>
          <a:prstGeom prst="rect">
            <a:avLst/>
          </a:prstGeom>
          <a:noFill/>
          <a:ln>
            <a:noFill/>
          </a:ln>
        </p:spPr>
        <p:txBody>
          <a:bodyPr wrap="none" rtlCol="0">
            <a:spAutoFit/>
          </a:bodyPr>
          <a:lstStyle/>
          <a:p>
            <a:r>
              <a:rPr lang="en-US" sz="1400" dirty="0"/>
              <a:t>14</a:t>
            </a:r>
            <a:endParaRPr lang="en-US" dirty="0"/>
          </a:p>
        </p:txBody>
      </p:sp>
      <p:sp>
        <p:nvSpPr>
          <p:cNvPr id="82" name="TextBox 81"/>
          <p:cNvSpPr txBox="1"/>
          <p:nvPr/>
        </p:nvSpPr>
        <p:spPr>
          <a:xfrm>
            <a:off x="3653252" y="5517000"/>
            <a:ext cx="383438" cy="307777"/>
          </a:xfrm>
          <a:prstGeom prst="rect">
            <a:avLst/>
          </a:prstGeom>
          <a:noFill/>
          <a:ln>
            <a:noFill/>
          </a:ln>
        </p:spPr>
        <p:txBody>
          <a:bodyPr wrap="none" rtlCol="0">
            <a:spAutoFit/>
          </a:bodyPr>
          <a:lstStyle/>
          <a:p>
            <a:r>
              <a:rPr lang="en-US" sz="1400" dirty="0"/>
              <a:t>15</a:t>
            </a:r>
            <a:endParaRPr lang="en-US" dirty="0"/>
          </a:p>
        </p:txBody>
      </p:sp>
      <p:sp>
        <p:nvSpPr>
          <p:cNvPr id="83" name="TextBox 82"/>
          <p:cNvSpPr txBox="1"/>
          <p:nvPr/>
        </p:nvSpPr>
        <p:spPr>
          <a:xfrm>
            <a:off x="3077252" y="5517000"/>
            <a:ext cx="383438" cy="307777"/>
          </a:xfrm>
          <a:prstGeom prst="rect">
            <a:avLst/>
          </a:prstGeom>
          <a:noFill/>
          <a:ln>
            <a:noFill/>
          </a:ln>
        </p:spPr>
        <p:txBody>
          <a:bodyPr wrap="none" rtlCol="0">
            <a:spAutoFit/>
          </a:bodyPr>
          <a:lstStyle/>
          <a:p>
            <a:r>
              <a:rPr lang="en-US" sz="1400" dirty="0"/>
              <a:t>14</a:t>
            </a:r>
            <a:endParaRPr lang="en-US" dirty="0"/>
          </a:p>
        </p:txBody>
      </p:sp>
      <p:sp>
        <p:nvSpPr>
          <p:cNvPr id="84" name="TextBox 83"/>
          <p:cNvSpPr txBox="1"/>
          <p:nvPr/>
        </p:nvSpPr>
        <p:spPr>
          <a:xfrm>
            <a:off x="3365252" y="5517000"/>
            <a:ext cx="383438" cy="307777"/>
          </a:xfrm>
          <a:prstGeom prst="rect">
            <a:avLst/>
          </a:prstGeom>
          <a:noFill/>
          <a:ln>
            <a:noFill/>
          </a:ln>
        </p:spPr>
        <p:txBody>
          <a:bodyPr wrap="none" rtlCol="0">
            <a:spAutoFit/>
          </a:bodyPr>
          <a:lstStyle/>
          <a:p>
            <a:r>
              <a:rPr lang="en-US" sz="1400" dirty="0"/>
              <a:t>15</a:t>
            </a:r>
            <a:endParaRPr lang="en-US" dirty="0"/>
          </a:p>
        </p:txBody>
      </p:sp>
      <p:sp>
        <p:nvSpPr>
          <p:cNvPr id="85" name="Rectangle 84"/>
          <p:cNvSpPr/>
          <p:nvPr/>
        </p:nvSpPr>
        <p:spPr>
          <a:xfrm>
            <a:off x="2772000" y="6021000"/>
            <a:ext cx="1872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Only the right sibling is more than half full</a:t>
            </a:r>
            <a:endParaRPr lang="en-US" dirty="0"/>
          </a:p>
        </p:txBody>
      </p:sp>
      <mc:AlternateContent xmlns:mc="http://schemas.openxmlformats.org/markup-compatibility/2006">
        <mc:Choice xmlns:a14="http://schemas.microsoft.com/office/drawing/2010/main" Requires="a14">
          <p:sp>
            <p:nvSpPr>
              <p:cNvPr id="68" name="Rectangle 67">
                <a:extLst>
                  <a:ext uri="{FF2B5EF4-FFF2-40B4-BE49-F238E27FC236}">
                    <a16:creationId xmlns:a16="http://schemas.microsoft.com/office/drawing/2014/main" id="{A756730C-52C7-49F3-9062-7B9EEEFC6957}"/>
                  </a:ext>
                </a:extLst>
              </p:cNvPr>
              <p:cNvSpPr/>
              <p:nvPr/>
            </p:nvSpPr>
            <p:spPr>
              <a:xfrm>
                <a:off x="7448808" y="6110127"/>
                <a:ext cx="1283300" cy="30777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kumimoji="1" lang="en-ZA" altLang="zh-TW" sz="1400" b="0" i="1" smtClean="0">
                          <a:solidFill>
                            <a:schemeClr val="accent5"/>
                          </a:solidFill>
                          <a:latin typeface="Cambria Math" panose="02040503050406030204" pitchFamily="18" charset="0"/>
                          <a:ea typeface="新細明體" charset="-120"/>
                        </a:rPr>
                        <m:t>𝑖</m:t>
                      </m:r>
                      <m:r>
                        <a:rPr kumimoji="1" lang="en-ZA" altLang="zh-TW" sz="1400" b="0" i="1" smtClean="0">
                          <a:solidFill>
                            <a:schemeClr val="accent5"/>
                          </a:solidFill>
                          <a:latin typeface="Cambria Math" panose="02040503050406030204" pitchFamily="18" charset="0"/>
                          <a:ea typeface="新細明體" charset="-120"/>
                        </a:rPr>
                        <m:t>=</m:t>
                      </m:r>
                      <m:d>
                        <m:dPr>
                          <m:begChr m:val="⌈"/>
                          <m:endChr m:val="⌉"/>
                          <m:ctrlPr>
                            <a:rPr kumimoji="1" lang="en-ZA" altLang="zh-TW" sz="1400" b="0" i="1" smtClean="0">
                              <a:solidFill>
                                <a:schemeClr val="accent5"/>
                              </a:solidFill>
                              <a:latin typeface="Cambria Math" panose="02040503050406030204" pitchFamily="18" charset="0"/>
                              <a:ea typeface="新細明體" charset="-120"/>
                            </a:rPr>
                          </m:ctrlPr>
                        </m:dPr>
                        <m:e>
                          <m:r>
                            <a:rPr kumimoji="1" lang="en-ZA" altLang="zh-TW" sz="1400" b="0" i="1" smtClean="0">
                              <a:solidFill>
                                <a:schemeClr val="accent5"/>
                              </a:solidFill>
                              <a:latin typeface="Cambria Math" panose="02040503050406030204" pitchFamily="18" charset="0"/>
                              <a:ea typeface="新細明體" charset="-120"/>
                            </a:rPr>
                            <m:t>𝑛</m:t>
                          </m:r>
                          <m:r>
                            <a:rPr kumimoji="1" lang="en-ZA" altLang="zh-TW" sz="1400" b="0" i="1" smtClean="0">
                              <a:solidFill>
                                <a:schemeClr val="accent5"/>
                              </a:solidFill>
                              <a:latin typeface="Cambria Math" panose="02040503050406030204" pitchFamily="18" charset="0"/>
                              <a:ea typeface="新細明體" charset="-120"/>
                            </a:rPr>
                            <m:t>/2</m:t>
                          </m:r>
                        </m:e>
                      </m:d>
                      <m:r>
                        <a:rPr kumimoji="1" lang="en-ZA" altLang="zh-TW" sz="1400" b="0" i="0" smtClean="0">
                          <a:solidFill>
                            <a:schemeClr val="accent5"/>
                          </a:solidFill>
                          <a:latin typeface="Cambria Math" panose="02040503050406030204" pitchFamily="18" charset="0"/>
                          <a:ea typeface="新細明體" charset="-120"/>
                        </a:rPr>
                        <m:t>=</m:t>
                      </m:r>
                      <m:r>
                        <a:rPr kumimoji="1" lang="en-ZA" altLang="zh-TW" sz="1400" b="0" i="0" smtClean="0">
                          <a:solidFill>
                            <a:schemeClr val="accent5"/>
                          </a:solidFill>
                          <a:latin typeface="Cambria Math" panose="02040503050406030204" pitchFamily="18" charset="0"/>
                          <a:ea typeface="新細明體" charset="-120"/>
                        </a:rPr>
                        <m:t>3</m:t>
                      </m:r>
                    </m:oMath>
                  </m:oMathPara>
                </a14:m>
                <a:endParaRPr lang="en-ZA" sz="1400" dirty="0"/>
              </a:p>
            </p:txBody>
          </p:sp>
        </mc:Choice>
        <mc:Fallback>
          <p:sp>
            <p:nvSpPr>
              <p:cNvPr id="68" name="Rectangle 67">
                <a:extLst>
                  <a:ext uri="{FF2B5EF4-FFF2-40B4-BE49-F238E27FC236}">
                    <a16:creationId xmlns:a16="http://schemas.microsoft.com/office/drawing/2014/main" id="{A756730C-52C7-49F3-9062-7B9EEEFC6957}"/>
                  </a:ext>
                </a:extLst>
              </p:cNvPr>
              <p:cNvSpPr>
                <a:spLocks noRot="1" noChangeAspect="1" noMove="1" noResize="1" noEditPoints="1" noAdjustHandles="1" noChangeArrowheads="1" noChangeShapeType="1" noTextEdit="1"/>
              </p:cNvSpPr>
              <p:nvPr/>
            </p:nvSpPr>
            <p:spPr>
              <a:xfrm>
                <a:off x="7448808" y="6110127"/>
                <a:ext cx="1283300" cy="307777"/>
              </a:xfrm>
              <a:prstGeom prst="rect">
                <a:avLst/>
              </a:prstGeom>
              <a:blipFill>
                <a:blip r:embed="rId4"/>
                <a:stretch>
                  <a:fillRect b="-5556"/>
                </a:stretch>
              </a:blipFill>
            </p:spPr>
            <p:txBody>
              <a:bodyPr/>
              <a:lstStyle/>
              <a:p>
                <a:r>
                  <a:rPr lang="en-ZA">
                    <a:noFill/>
                  </a:rPr>
                  <a:t> </a:t>
                </a:r>
              </a:p>
            </p:txBody>
          </p:sp>
        </mc:Fallback>
      </mc:AlternateContent>
    </p:spTree>
    <p:custDataLst>
      <p:tags r:id="rId1"/>
    </p:custDataLst>
    <p:extLst>
      <p:ext uri="{BB962C8B-B14F-4D97-AF65-F5344CB8AC3E}">
        <p14:creationId xmlns:p14="http://schemas.microsoft.com/office/powerpoint/2010/main" val="88019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7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xit" presetSubtype="0" fill="hold" grpId="0" nodeType="withEffect">
                                  <p:stCondLst>
                                    <p:cond delay="0"/>
                                  </p:stCondLst>
                                  <p:childTnLst>
                                    <p:set>
                                      <p:cBhvr>
                                        <p:cTn id="52" dur="1" fill="hold">
                                          <p:stCondLst>
                                            <p:cond delay="0"/>
                                          </p:stCondLst>
                                        </p:cTn>
                                        <p:tgtEl>
                                          <p:spTgt spid="80"/>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69" grpId="0"/>
      <p:bldP spid="72" grpId="0"/>
      <p:bldP spid="73" grpId="0"/>
      <p:bldP spid="74" grpId="0" animBg="1"/>
      <p:bldP spid="75" grpId="0" animBg="1"/>
      <p:bldP spid="76" grpId="0" animBg="1"/>
      <p:bldP spid="77" grpId="0" animBg="1"/>
      <p:bldP spid="78" grpId="0"/>
      <p:bldP spid="79" grpId="0"/>
      <p:bldP spid="80" grpId="0"/>
      <p:bldP spid="81" grpId="0"/>
      <p:bldP spid="82" grpId="0"/>
      <p:bldP spid="83" grpId="0"/>
      <p:bldP spid="84" grpId="0"/>
      <p:bldP spid="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28650" y="233320"/>
            <a:ext cx="7886700" cy="623413"/>
          </a:xfrm>
        </p:spPr>
        <p:txBody>
          <a:bodyPr>
            <a:normAutofit/>
          </a:bodyPr>
          <a:lstStyle/>
          <a:p>
            <a:r>
              <a:rPr lang="en-US" dirty="0"/>
              <a:t>B-Trees: Deletion from a leaf</a:t>
            </a:r>
          </a:p>
        </p:txBody>
      </p:sp>
      <p:sp>
        <p:nvSpPr>
          <p:cNvPr id="2" name="Rectangle 1"/>
          <p:cNvSpPr/>
          <p:nvPr/>
        </p:nvSpPr>
        <p:spPr>
          <a:xfrm>
            <a:off x="1507524" y="3199984"/>
            <a:ext cx="1136822" cy="2800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14" name="Content Placeholder 13"/>
          <p:cNvSpPr>
            <a:spLocks noGrp="1"/>
          </p:cNvSpPr>
          <p:nvPr>
            <p:ph idx="1"/>
          </p:nvPr>
        </p:nvSpPr>
        <p:spPr>
          <a:xfrm>
            <a:off x="628649" y="1037968"/>
            <a:ext cx="8103459" cy="3255032"/>
          </a:xfrm>
        </p:spPr>
        <p:txBody>
          <a:bodyPr>
            <a:normAutofit/>
          </a:bodyPr>
          <a:lstStyle/>
          <a:p>
            <a:pPr marL="457200" lvl="0" indent="-457200">
              <a:buFont typeface="+mj-lt"/>
              <a:buAutoNum type="alphaUcPeriod" startAt="2"/>
            </a:pPr>
            <a:r>
              <a:rPr lang="en-ZA" sz="2000" dirty="0"/>
              <a:t>The leaf is </a:t>
            </a:r>
            <a:r>
              <a:rPr lang="en-ZA" sz="2000" dirty="0">
                <a:solidFill>
                  <a:srgbClr val="FF0000"/>
                </a:solidFill>
              </a:rPr>
              <a:t>less than half full </a:t>
            </a:r>
            <a:r>
              <a:rPr lang="en-ZA" sz="2000" dirty="0">
                <a:solidFill>
                  <a:srgbClr val="0070C0"/>
                </a:solidFill>
              </a:rPr>
              <a:t>after deleting </a:t>
            </a:r>
            <a:r>
              <a:rPr lang="en-ZA" sz="2000" dirty="0"/>
              <a:t>the value</a:t>
            </a:r>
          </a:p>
          <a:p>
            <a:pPr marL="800100" lvl="1" indent="-457200">
              <a:buFont typeface="+mj-lt"/>
              <a:buAutoNum type="arabicParenR" startAt="2"/>
            </a:pPr>
            <a:r>
              <a:rPr lang="en-ZA" dirty="0">
                <a:solidFill>
                  <a:schemeClr val="accent6"/>
                </a:solidFill>
              </a:rPr>
              <a:t>All siblings</a:t>
            </a:r>
            <a:r>
              <a:rPr lang="en-ZA" dirty="0"/>
              <a:t> of the leaf have a number of keys that </a:t>
            </a:r>
            <a:r>
              <a:rPr lang="en-ZA" dirty="0">
                <a:solidFill>
                  <a:srgbClr val="FF0000"/>
                </a:solidFill>
              </a:rPr>
              <a:t>do not exceed the minimum</a:t>
            </a:r>
            <a:r>
              <a:rPr lang="en-ZA" dirty="0"/>
              <a:t> required</a:t>
            </a:r>
          </a:p>
          <a:p>
            <a:pPr lvl="2"/>
            <a:r>
              <a:rPr lang="en-ZA" sz="1600" dirty="0"/>
              <a:t>Choose either one of the siblings (if the leaf is the leftmost or rightmost child of its parent, only one sibling can be chosen)</a:t>
            </a:r>
          </a:p>
          <a:p>
            <a:pPr lvl="2"/>
            <a:r>
              <a:rPr lang="en-ZA" sz="1600" dirty="0"/>
              <a:t>Take </a:t>
            </a:r>
            <a:r>
              <a:rPr lang="en-ZA" sz="1600" dirty="0">
                <a:solidFill>
                  <a:srgbClr val="FF0000"/>
                </a:solidFill>
              </a:rPr>
              <a:t>all keys </a:t>
            </a:r>
            <a:r>
              <a:rPr lang="en-ZA" sz="1600" dirty="0"/>
              <a:t>from the leaf containing the deleted value, the leaf’s chosen sibling, and the leaf’s parent key, and redistribute them into either the leaf or its sibling (whichever is the leftmost node)</a:t>
            </a:r>
          </a:p>
          <a:p>
            <a:pPr lvl="2"/>
            <a:r>
              <a:rPr lang="en-ZA" sz="1600" dirty="0"/>
              <a:t>Discard the leaf or its sibling that is empty after the redistribution, and shift the keys in the parent to fill the gap left by the leaf’s parent key</a:t>
            </a:r>
          </a:p>
          <a:p>
            <a:pPr lvl="2"/>
            <a:r>
              <a:rPr lang="en-ZA" sz="1600" dirty="0"/>
              <a:t>This may cause the parent to underflow.</a:t>
            </a:r>
            <a:br>
              <a:rPr lang="en-ZA" sz="1600" dirty="0"/>
            </a:br>
            <a:r>
              <a:rPr lang="en-ZA" sz="1600" dirty="0"/>
              <a:t>If so, treat the parent as a leaf and repeat the deletion algorithm on it</a:t>
            </a:r>
          </a:p>
        </p:txBody>
      </p:sp>
      <p:sp>
        <p:nvSpPr>
          <p:cNvPr id="266" name="Rectangle 265"/>
          <p:cNvSpPr/>
          <p:nvPr/>
        </p:nvSpPr>
        <p:spPr>
          <a:xfrm>
            <a:off x="4283994" y="436499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16</a:t>
            </a:r>
            <a:endParaRPr lang="en-US" dirty="0"/>
          </a:p>
        </p:txBody>
      </p:sp>
      <p:cxnSp>
        <p:nvCxnSpPr>
          <p:cNvPr id="267" name="Straight Connector 266"/>
          <p:cNvCxnSpPr/>
          <p:nvPr/>
        </p:nvCxnSpPr>
        <p:spPr>
          <a:xfrm flipH="1">
            <a:off x="2411973" y="4652993"/>
            <a:ext cx="1872012" cy="43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ounded Rectangle 267"/>
          <p:cNvSpPr/>
          <p:nvPr/>
        </p:nvSpPr>
        <p:spPr>
          <a:xfrm>
            <a:off x="1215734" y="4310968"/>
            <a:ext cx="1606378" cy="4860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ZA" dirty="0"/>
              <a:t>Delete 8</a:t>
            </a:r>
          </a:p>
        </p:txBody>
      </p:sp>
      <p:sp>
        <p:nvSpPr>
          <p:cNvPr id="269" name="Rounded Rectangle 268"/>
          <p:cNvSpPr/>
          <p:nvPr/>
        </p:nvSpPr>
        <p:spPr>
          <a:xfrm>
            <a:off x="1763988" y="5589000"/>
            <a:ext cx="1295999" cy="432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270" name="Rectangle 269"/>
          <p:cNvSpPr/>
          <p:nvPr/>
        </p:nvSpPr>
        <p:spPr>
          <a:xfrm>
            <a:off x="4571994" y="4364991"/>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1" name="Rectangle 270"/>
          <p:cNvSpPr/>
          <p:nvPr/>
        </p:nvSpPr>
        <p:spPr>
          <a:xfrm>
            <a:off x="4859992" y="436499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2" name="Rectangle 271"/>
          <p:cNvSpPr/>
          <p:nvPr/>
        </p:nvSpPr>
        <p:spPr>
          <a:xfrm>
            <a:off x="5147991" y="436499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3" name="Rectangle 272"/>
          <p:cNvSpPr/>
          <p:nvPr/>
        </p:nvSpPr>
        <p:spPr>
          <a:xfrm>
            <a:off x="1835968" y="5084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3</a:t>
            </a:r>
            <a:endParaRPr lang="en-US" dirty="0"/>
          </a:p>
        </p:txBody>
      </p:sp>
      <p:sp>
        <p:nvSpPr>
          <p:cNvPr id="274" name="Rectangle 273"/>
          <p:cNvSpPr/>
          <p:nvPr/>
        </p:nvSpPr>
        <p:spPr>
          <a:xfrm>
            <a:off x="2123968" y="5084996"/>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5" name="Rectangle 274"/>
          <p:cNvSpPr/>
          <p:nvPr/>
        </p:nvSpPr>
        <p:spPr>
          <a:xfrm>
            <a:off x="2411966" y="5084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6" name="Rectangle 275"/>
          <p:cNvSpPr/>
          <p:nvPr/>
        </p:nvSpPr>
        <p:spPr>
          <a:xfrm>
            <a:off x="2699965" y="5084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7" name="Rectangle 276"/>
          <p:cNvSpPr/>
          <p:nvPr/>
        </p:nvSpPr>
        <p:spPr>
          <a:xfrm>
            <a:off x="6444009" y="5084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22</a:t>
            </a:r>
            <a:endParaRPr lang="en-US" dirty="0"/>
          </a:p>
        </p:txBody>
      </p:sp>
      <p:sp>
        <p:nvSpPr>
          <p:cNvPr id="278" name="Rectangle 277"/>
          <p:cNvSpPr/>
          <p:nvPr/>
        </p:nvSpPr>
        <p:spPr>
          <a:xfrm>
            <a:off x="6732009" y="5084996"/>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25</a:t>
            </a:r>
            <a:endParaRPr lang="en-US" dirty="0"/>
          </a:p>
        </p:txBody>
      </p:sp>
      <p:sp>
        <p:nvSpPr>
          <p:cNvPr id="279" name="Rectangle 278"/>
          <p:cNvSpPr/>
          <p:nvPr/>
        </p:nvSpPr>
        <p:spPr>
          <a:xfrm>
            <a:off x="7020007" y="5084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80" name="Rectangle 279"/>
          <p:cNvSpPr/>
          <p:nvPr/>
        </p:nvSpPr>
        <p:spPr>
          <a:xfrm>
            <a:off x="7308006" y="5084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cxnSp>
        <p:nvCxnSpPr>
          <p:cNvPr id="281" name="Straight Connector 280"/>
          <p:cNvCxnSpPr/>
          <p:nvPr/>
        </p:nvCxnSpPr>
        <p:spPr>
          <a:xfrm>
            <a:off x="4571987" y="4652993"/>
            <a:ext cx="2448017" cy="43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835977"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5</a:t>
            </a:r>
            <a:endParaRPr lang="en-US" dirty="0"/>
          </a:p>
        </p:txBody>
      </p:sp>
      <p:sp>
        <p:nvSpPr>
          <p:cNvPr id="283" name="Rectangle 282"/>
          <p:cNvSpPr/>
          <p:nvPr/>
        </p:nvSpPr>
        <p:spPr>
          <a:xfrm>
            <a:off x="2123977" y="5661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84" name="Rectangle 283"/>
          <p:cNvSpPr/>
          <p:nvPr/>
        </p:nvSpPr>
        <p:spPr>
          <a:xfrm>
            <a:off x="2411975"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85" name="Rectangle 284"/>
          <p:cNvSpPr/>
          <p:nvPr/>
        </p:nvSpPr>
        <p:spPr>
          <a:xfrm>
            <a:off x="2699974"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86" name="Rectangle 285"/>
          <p:cNvSpPr/>
          <p:nvPr/>
        </p:nvSpPr>
        <p:spPr>
          <a:xfrm>
            <a:off x="539968"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a:t>
            </a:r>
            <a:endParaRPr lang="en-US" dirty="0"/>
          </a:p>
        </p:txBody>
      </p:sp>
      <p:sp>
        <p:nvSpPr>
          <p:cNvPr id="287" name="Rectangle 286"/>
          <p:cNvSpPr/>
          <p:nvPr/>
        </p:nvSpPr>
        <p:spPr>
          <a:xfrm>
            <a:off x="827968" y="5661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a:t>
            </a:r>
            <a:endParaRPr lang="en-US" dirty="0"/>
          </a:p>
        </p:txBody>
      </p:sp>
      <p:sp>
        <p:nvSpPr>
          <p:cNvPr id="288" name="Rectangle 287"/>
          <p:cNvSpPr/>
          <p:nvPr/>
        </p:nvSpPr>
        <p:spPr>
          <a:xfrm>
            <a:off x="1115966"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89" name="Rectangle 288"/>
          <p:cNvSpPr/>
          <p:nvPr/>
        </p:nvSpPr>
        <p:spPr>
          <a:xfrm>
            <a:off x="1403965"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90" name="Rectangle 289"/>
          <p:cNvSpPr/>
          <p:nvPr/>
        </p:nvSpPr>
        <p:spPr>
          <a:xfrm>
            <a:off x="3131983"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91" name="Rectangle 290"/>
          <p:cNvSpPr/>
          <p:nvPr/>
        </p:nvSpPr>
        <p:spPr>
          <a:xfrm>
            <a:off x="3419983" y="5661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92" name="Rectangle 291"/>
          <p:cNvSpPr/>
          <p:nvPr/>
        </p:nvSpPr>
        <p:spPr>
          <a:xfrm>
            <a:off x="3707981"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93" name="Rectangle 292"/>
          <p:cNvSpPr/>
          <p:nvPr/>
        </p:nvSpPr>
        <p:spPr>
          <a:xfrm>
            <a:off x="3995980"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94" name="Rectangle 293"/>
          <p:cNvSpPr/>
          <p:nvPr/>
        </p:nvSpPr>
        <p:spPr>
          <a:xfrm>
            <a:off x="6444009"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23</a:t>
            </a:r>
            <a:endParaRPr lang="en-US" dirty="0"/>
          </a:p>
        </p:txBody>
      </p:sp>
      <p:sp>
        <p:nvSpPr>
          <p:cNvPr id="295" name="Rectangle 294"/>
          <p:cNvSpPr/>
          <p:nvPr/>
        </p:nvSpPr>
        <p:spPr>
          <a:xfrm>
            <a:off x="6732009" y="5661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24</a:t>
            </a:r>
            <a:endParaRPr lang="en-US" dirty="0"/>
          </a:p>
        </p:txBody>
      </p:sp>
      <p:sp>
        <p:nvSpPr>
          <p:cNvPr id="296" name="Rectangle 295"/>
          <p:cNvSpPr/>
          <p:nvPr/>
        </p:nvSpPr>
        <p:spPr>
          <a:xfrm>
            <a:off x="7020007"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97" name="Rectangle 296"/>
          <p:cNvSpPr/>
          <p:nvPr/>
        </p:nvSpPr>
        <p:spPr>
          <a:xfrm>
            <a:off x="7308006"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98" name="Rectangle 297"/>
          <p:cNvSpPr/>
          <p:nvPr/>
        </p:nvSpPr>
        <p:spPr>
          <a:xfrm>
            <a:off x="7739976"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27</a:t>
            </a:r>
            <a:endParaRPr lang="en-US" dirty="0"/>
          </a:p>
        </p:txBody>
      </p:sp>
      <p:sp>
        <p:nvSpPr>
          <p:cNvPr id="299" name="Rectangle 298"/>
          <p:cNvSpPr/>
          <p:nvPr/>
        </p:nvSpPr>
        <p:spPr>
          <a:xfrm>
            <a:off x="8027976" y="5661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37</a:t>
            </a:r>
            <a:endParaRPr lang="en-US" dirty="0"/>
          </a:p>
        </p:txBody>
      </p:sp>
      <p:sp>
        <p:nvSpPr>
          <p:cNvPr id="300" name="Rectangle 299"/>
          <p:cNvSpPr/>
          <p:nvPr/>
        </p:nvSpPr>
        <p:spPr>
          <a:xfrm>
            <a:off x="8315974"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01" name="Rectangle 300"/>
          <p:cNvSpPr/>
          <p:nvPr/>
        </p:nvSpPr>
        <p:spPr>
          <a:xfrm>
            <a:off x="8603973"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02" name="Rectangle 301"/>
          <p:cNvSpPr/>
          <p:nvPr/>
        </p:nvSpPr>
        <p:spPr>
          <a:xfrm>
            <a:off x="5148000"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18</a:t>
            </a:r>
            <a:endParaRPr lang="en-US" dirty="0"/>
          </a:p>
        </p:txBody>
      </p:sp>
      <p:sp>
        <p:nvSpPr>
          <p:cNvPr id="303" name="Rectangle 302"/>
          <p:cNvSpPr/>
          <p:nvPr/>
        </p:nvSpPr>
        <p:spPr>
          <a:xfrm>
            <a:off x="5436000" y="5661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20</a:t>
            </a:r>
            <a:endParaRPr lang="en-US" dirty="0"/>
          </a:p>
        </p:txBody>
      </p:sp>
      <p:sp>
        <p:nvSpPr>
          <p:cNvPr id="304" name="Rectangle 303"/>
          <p:cNvSpPr/>
          <p:nvPr/>
        </p:nvSpPr>
        <p:spPr>
          <a:xfrm>
            <a:off x="5723998"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05" name="Rectangle 304"/>
          <p:cNvSpPr/>
          <p:nvPr/>
        </p:nvSpPr>
        <p:spPr>
          <a:xfrm>
            <a:off x="6011997" y="5661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cxnSp>
        <p:nvCxnSpPr>
          <p:cNvPr id="306" name="Straight Connector 305"/>
          <p:cNvCxnSpPr/>
          <p:nvPr/>
        </p:nvCxnSpPr>
        <p:spPr>
          <a:xfrm flipH="1">
            <a:off x="1115963" y="5372998"/>
            <a:ext cx="720005"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2123970" y="5372998"/>
            <a:ext cx="288002"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2411972" y="5372998"/>
            <a:ext cx="1296009"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H="1">
            <a:off x="5147991" y="5372998"/>
            <a:ext cx="1296009"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6732002" y="5372998"/>
            <a:ext cx="288002"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7020004" y="5372998"/>
            <a:ext cx="1296009"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3" name="Rectangle 312"/>
          <p:cNvSpPr/>
          <p:nvPr/>
        </p:nvSpPr>
        <p:spPr>
          <a:xfrm>
            <a:off x="540000" y="6165000"/>
            <a:ext cx="1872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 key, so leaf is less than half full</a:t>
            </a:r>
            <a:endParaRPr lang="en-US" dirty="0"/>
          </a:p>
        </p:txBody>
      </p:sp>
      <p:sp>
        <p:nvSpPr>
          <p:cNvPr id="314" name="TextBox 313"/>
          <p:cNvSpPr txBox="1"/>
          <p:nvPr/>
        </p:nvSpPr>
        <p:spPr>
          <a:xfrm>
            <a:off x="2124000" y="5652374"/>
            <a:ext cx="284052" cy="307777"/>
          </a:xfrm>
          <a:prstGeom prst="rect">
            <a:avLst/>
          </a:prstGeom>
          <a:noFill/>
          <a:ln>
            <a:noFill/>
          </a:ln>
        </p:spPr>
        <p:txBody>
          <a:bodyPr wrap="none" rtlCol="0">
            <a:spAutoFit/>
          </a:bodyPr>
          <a:lstStyle/>
          <a:p>
            <a:r>
              <a:rPr lang="en-US" sz="1400" dirty="0"/>
              <a:t>8</a:t>
            </a:r>
            <a:endParaRPr lang="en-US" dirty="0"/>
          </a:p>
        </p:txBody>
      </p:sp>
      <p:sp>
        <p:nvSpPr>
          <p:cNvPr id="315" name="Rounded Rectangle 314"/>
          <p:cNvSpPr/>
          <p:nvPr/>
        </p:nvSpPr>
        <p:spPr>
          <a:xfrm>
            <a:off x="3059987" y="5589000"/>
            <a:ext cx="1296000" cy="432000"/>
          </a:xfrm>
          <a:prstGeom prst="roundRect">
            <a:avLst/>
          </a:prstGeom>
          <a:no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316" name="Rounded Rectangle 315"/>
          <p:cNvSpPr/>
          <p:nvPr/>
        </p:nvSpPr>
        <p:spPr>
          <a:xfrm>
            <a:off x="2060613" y="5013000"/>
            <a:ext cx="416010" cy="4320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319" name="TextBox 318"/>
          <p:cNvSpPr txBox="1"/>
          <p:nvPr/>
        </p:nvSpPr>
        <p:spPr>
          <a:xfrm>
            <a:off x="2069252" y="5076374"/>
            <a:ext cx="383438" cy="307777"/>
          </a:xfrm>
          <a:prstGeom prst="rect">
            <a:avLst/>
          </a:prstGeom>
          <a:noFill/>
          <a:ln>
            <a:noFill/>
          </a:ln>
        </p:spPr>
        <p:txBody>
          <a:bodyPr wrap="none" rtlCol="0">
            <a:spAutoFit/>
          </a:bodyPr>
          <a:lstStyle/>
          <a:p>
            <a:r>
              <a:rPr lang="en-US" sz="1400" dirty="0"/>
              <a:t>13</a:t>
            </a:r>
            <a:endParaRPr lang="en-US" dirty="0"/>
          </a:p>
        </p:txBody>
      </p:sp>
      <p:sp>
        <p:nvSpPr>
          <p:cNvPr id="321" name="TextBox 320"/>
          <p:cNvSpPr txBox="1"/>
          <p:nvPr/>
        </p:nvSpPr>
        <p:spPr>
          <a:xfrm>
            <a:off x="2069252" y="5652374"/>
            <a:ext cx="383438" cy="307777"/>
          </a:xfrm>
          <a:prstGeom prst="rect">
            <a:avLst/>
          </a:prstGeom>
          <a:noFill/>
          <a:ln>
            <a:noFill/>
          </a:ln>
        </p:spPr>
        <p:txBody>
          <a:bodyPr wrap="none" rtlCol="0">
            <a:spAutoFit/>
          </a:bodyPr>
          <a:lstStyle/>
          <a:p>
            <a:r>
              <a:rPr lang="en-US" sz="1400" dirty="0"/>
              <a:t>13</a:t>
            </a:r>
            <a:endParaRPr lang="en-US" dirty="0"/>
          </a:p>
        </p:txBody>
      </p:sp>
      <p:sp>
        <p:nvSpPr>
          <p:cNvPr id="322" name="TextBox 321"/>
          <p:cNvSpPr txBox="1"/>
          <p:nvPr/>
        </p:nvSpPr>
        <p:spPr>
          <a:xfrm>
            <a:off x="3077252" y="5652374"/>
            <a:ext cx="383438" cy="307777"/>
          </a:xfrm>
          <a:prstGeom prst="rect">
            <a:avLst/>
          </a:prstGeom>
          <a:noFill/>
          <a:ln>
            <a:noFill/>
          </a:ln>
        </p:spPr>
        <p:txBody>
          <a:bodyPr wrap="none" rtlCol="0">
            <a:spAutoFit/>
          </a:bodyPr>
          <a:lstStyle/>
          <a:p>
            <a:r>
              <a:rPr lang="en-US" sz="1400" dirty="0"/>
              <a:t>14</a:t>
            </a:r>
            <a:endParaRPr lang="en-US" dirty="0"/>
          </a:p>
        </p:txBody>
      </p:sp>
      <p:sp>
        <p:nvSpPr>
          <p:cNvPr id="323" name="TextBox 322"/>
          <p:cNvSpPr txBox="1"/>
          <p:nvPr/>
        </p:nvSpPr>
        <p:spPr>
          <a:xfrm>
            <a:off x="3365252" y="5652374"/>
            <a:ext cx="383438" cy="307777"/>
          </a:xfrm>
          <a:prstGeom prst="rect">
            <a:avLst/>
          </a:prstGeom>
          <a:noFill/>
          <a:ln>
            <a:noFill/>
          </a:ln>
        </p:spPr>
        <p:txBody>
          <a:bodyPr wrap="none" rtlCol="0">
            <a:spAutoFit/>
          </a:bodyPr>
          <a:lstStyle/>
          <a:p>
            <a:r>
              <a:rPr lang="en-US" sz="1400" dirty="0"/>
              <a:t>15</a:t>
            </a:r>
            <a:endParaRPr lang="en-US" dirty="0"/>
          </a:p>
        </p:txBody>
      </p:sp>
      <p:sp>
        <p:nvSpPr>
          <p:cNvPr id="324" name="TextBox 323"/>
          <p:cNvSpPr txBox="1"/>
          <p:nvPr/>
        </p:nvSpPr>
        <p:spPr>
          <a:xfrm>
            <a:off x="2357252" y="5652374"/>
            <a:ext cx="383438" cy="307777"/>
          </a:xfrm>
          <a:prstGeom prst="rect">
            <a:avLst/>
          </a:prstGeom>
          <a:noFill/>
          <a:ln>
            <a:noFill/>
          </a:ln>
        </p:spPr>
        <p:txBody>
          <a:bodyPr wrap="none" rtlCol="0">
            <a:spAutoFit/>
          </a:bodyPr>
          <a:lstStyle/>
          <a:p>
            <a:r>
              <a:rPr lang="en-US" sz="1400" dirty="0"/>
              <a:t>14</a:t>
            </a:r>
            <a:endParaRPr lang="en-US" dirty="0"/>
          </a:p>
        </p:txBody>
      </p:sp>
      <p:sp>
        <p:nvSpPr>
          <p:cNvPr id="325" name="TextBox 324"/>
          <p:cNvSpPr txBox="1"/>
          <p:nvPr/>
        </p:nvSpPr>
        <p:spPr>
          <a:xfrm>
            <a:off x="2645252" y="5652374"/>
            <a:ext cx="383438" cy="307777"/>
          </a:xfrm>
          <a:prstGeom prst="rect">
            <a:avLst/>
          </a:prstGeom>
          <a:noFill/>
          <a:ln>
            <a:noFill/>
          </a:ln>
        </p:spPr>
        <p:txBody>
          <a:bodyPr wrap="none" rtlCol="0">
            <a:spAutoFit/>
          </a:bodyPr>
          <a:lstStyle/>
          <a:p>
            <a:r>
              <a:rPr lang="en-US" sz="1400" dirty="0"/>
              <a:t>15</a:t>
            </a:r>
            <a:endParaRPr lang="en-US" dirty="0"/>
          </a:p>
        </p:txBody>
      </p:sp>
      <p:sp>
        <p:nvSpPr>
          <p:cNvPr id="326" name="Rectangle 325"/>
          <p:cNvSpPr/>
          <p:nvPr/>
        </p:nvSpPr>
        <p:spPr>
          <a:xfrm>
            <a:off x="2484000" y="6165000"/>
            <a:ext cx="1872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Neither sibling is more than half full</a:t>
            </a:r>
            <a:endParaRPr lang="en-US" dirty="0"/>
          </a:p>
        </p:txBody>
      </p:sp>
      <p:sp>
        <p:nvSpPr>
          <p:cNvPr id="327" name="Rectangle 326"/>
          <p:cNvSpPr/>
          <p:nvPr/>
        </p:nvSpPr>
        <p:spPr>
          <a:xfrm>
            <a:off x="4500000" y="6165000"/>
            <a:ext cx="1944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We’ll choose the right sibling for this example</a:t>
            </a:r>
            <a:endParaRPr lang="en-US" dirty="0"/>
          </a:p>
        </p:txBody>
      </p:sp>
      <p:sp>
        <p:nvSpPr>
          <p:cNvPr id="328" name="Rounded Rectangle 327"/>
          <p:cNvSpPr/>
          <p:nvPr/>
        </p:nvSpPr>
        <p:spPr>
          <a:xfrm>
            <a:off x="6948000" y="6093000"/>
            <a:ext cx="1692875" cy="4860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ZA" dirty="0"/>
              <a:t>5, 13, 14, 15</a:t>
            </a:r>
          </a:p>
        </p:txBody>
      </p:sp>
      <p:sp>
        <p:nvSpPr>
          <p:cNvPr id="329" name="Rounded Rectangle 328"/>
          <p:cNvSpPr/>
          <p:nvPr/>
        </p:nvSpPr>
        <p:spPr>
          <a:xfrm>
            <a:off x="3276000" y="4941000"/>
            <a:ext cx="1441620" cy="48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Underflow!</a:t>
            </a:r>
          </a:p>
        </p:txBody>
      </p:sp>
    </p:spTree>
    <p:custDataLst>
      <p:tags r:id="rId1"/>
    </p:custDataLst>
    <p:extLst>
      <p:ext uri="{BB962C8B-B14F-4D97-AF65-F5344CB8AC3E}">
        <p14:creationId xmlns:p14="http://schemas.microsoft.com/office/powerpoint/2010/main" val="206538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319"/>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322"/>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2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1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1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308"/>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290"/>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291"/>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292"/>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29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p:bldP spid="269" grpId="0" animBg="1"/>
      <p:bldP spid="290" grpId="0" animBg="1"/>
      <p:bldP spid="291" grpId="0" animBg="1"/>
      <p:bldP spid="292" grpId="0" animBg="1"/>
      <p:bldP spid="293" grpId="0" animBg="1"/>
      <p:bldP spid="313" grpId="0"/>
      <p:bldP spid="314" grpId="0"/>
      <p:bldP spid="315" grpId="0" animBg="1"/>
      <p:bldP spid="315" grpId="1" animBg="1"/>
      <p:bldP spid="316" grpId="0" animBg="1"/>
      <p:bldP spid="316" grpId="1" animBg="1"/>
      <p:bldP spid="319" grpId="0"/>
      <p:bldP spid="321" grpId="0"/>
      <p:bldP spid="322" grpId="0"/>
      <p:bldP spid="323" grpId="0"/>
      <p:bldP spid="324" grpId="0"/>
      <p:bldP spid="325" grpId="0"/>
      <p:bldP spid="326" grpId="0"/>
      <p:bldP spid="327" grpId="0"/>
      <p:bldP spid="328" grpId="0" animBg="1"/>
      <p:bldP spid="3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28650" y="233320"/>
            <a:ext cx="7886700" cy="623413"/>
          </a:xfrm>
        </p:spPr>
        <p:txBody>
          <a:bodyPr>
            <a:normAutofit/>
          </a:bodyPr>
          <a:lstStyle/>
          <a:p>
            <a:r>
              <a:rPr lang="en-US" dirty="0"/>
              <a:t>B-Trees: Deletion from a leaf</a:t>
            </a:r>
          </a:p>
        </p:txBody>
      </p:sp>
      <p:sp>
        <p:nvSpPr>
          <p:cNvPr id="2" name="Rectangle 1"/>
          <p:cNvSpPr/>
          <p:nvPr/>
        </p:nvSpPr>
        <p:spPr>
          <a:xfrm>
            <a:off x="1507524" y="3199984"/>
            <a:ext cx="1136822" cy="2800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266" name="Rectangle 265"/>
          <p:cNvSpPr/>
          <p:nvPr/>
        </p:nvSpPr>
        <p:spPr>
          <a:xfrm>
            <a:off x="4283994" y="270899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cxnSp>
        <p:nvCxnSpPr>
          <p:cNvPr id="267" name="Straight Connector 266"/>
          <p:cNvCxnSpPr/>
          <p:nvPr/>
        </p:nvCxnSpPr>
        <p:spPr>
          <a:xfrm flipH="1">
            <a:off x="2411973" y="2996993"/>
            <a:ext cx="1872012" cy="43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9" name="Rounded Rectangle 268"/>
          <p:cNvSpPr/>
          <p:nvPr/>
        </p:nvSpPr>
        <p:spPr>
          <a:xfrm>
            <a:off x="1764000" y="3357000"/>
            <a:ext cx="1295999" cy="432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270" name="Rectangle 269"/>
          <p:cNvSpPr/>
          <p:nvPr/>
        </p:nvSpPr>
        <p:spPr>
          <a:xfrm>
            <a:off x="4571994" y="2708991"/>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1" name="Rectangle 270"/>
          <p:cNvSpPr/>
          <p:nvPr/>
        </p:nvSpPr>
        <p:spPr>
          <a:xfrm>
            <a:off x="4859992" y="270899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2" name="Rectangle 271"/>
          <p:cNvSpPr/>
          <p:nvPr/>
        </p:nvSpPr>
        <p:spPr>
          <a:xfrm>
            <a:off x="5147991" y="2708991"/>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3" name="Rectangle 272"/>
          <p:cNvSpPr/>
          <p:nvPr/>
        </p:nvSpPr>
        <p:spPr>
          <a:xfrm>
            <a:off x="1835968" y="3428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3</a:t>
            </a:r>
            <a:endParaRPr lang="en-US" dirty="0"/>
          </a:p>
        </p:txBody>
      </p:sp>
      <p:sp>
        <p:nvSpPr>
          <p:cNvPr id="274" name="Rectangle 273"/>
          <p:cNvSpPr/>
          <p:nvPr/>
        </p:nvSpPr>
        <p:spPr>
          <a:xfrm>
            <a:off x="2123968" y="3428996"/>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5" name="Rectangle 274"/>
          <p:cNvSpPr/>
          <p:nvPr/>
        </p:nvSpPr>
        <p:spPr>
          <a:xfrm>
            <a:off x="2411966" y="3428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6" name="Rectangle 275"/>
          <p:cNvSpPr/>
          <p:nvPr/>
        </p:nvSpPr>
        <p:spPr>
          <a:xfrm>
            <a:off x="2699965" y="3428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7" name="Rectangle 276"/>
          <p:cNvSpPr/>
          <p:nvPr/>
        </p:nvSpPr>
        <p:spPr>
          <a:xfrm>
            <a:off x="6444009" y="3428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8" name="Rectangle 277"/>
          <p:cNvSpPr/>
          <p:nvPr/>
        </p:nvSpPr>
        <p:spPr>
          <a:xfrm>
            <a:off x="6732009" y="3428996"/>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9" name="Rectangle 278"/>
          <p:cNvSpPr/>
          <p:nvPr/>
        </p:nvSpPr>
        <p:spPr>
          <a:xfrm>
            <a:off x="7020007" y="3428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80" name="Rectangle 279"/>
          <p:cNvSpPr/>
          <p:nvPr/>
        </p:nvSpPr>
        <p:spPr>
          <a:xfrm>
            <a:off x="7308006" y="3428996"/>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cxnSp>
        <p:nvCxnSpPr>
          <p:cNvPr id="281" name="Straight Connector 280"/>
          <p:cNvCxnSpPr/>
          <p:nvPr/>
        </p:nvCxnSpPr>
        <p:spPr>
          <a:xfrm>
            <a:off x="4571987" y="2996993"/>
            <a:ext cx="2448017" cy="43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835977" y="4005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5</a:t>
            </a:r>
            <a:endParaRPr lang="en-US" dirty="0"/>
          </a:p>
        </p:txBody>
      </p:sp>
      <p:sp>
        <p:nvSpPr>
          <p:cNvPr id="283" name="Rectangle 282"/>
          <p:cNvSpPr/>
          <p:nvPr/>
        </p:nvSpPr>
        <p:spPr>
          <a:xfrm>
            <a:off x="2123977" y="4005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13</a:t>
            </a:r>
          </a:p>
        </p:txBody>
      </p:sp>
      <p:sp>
        <p:nvSpPr>
          <p:cNvPr id="284" name="Rectangle 283"/>
          <p:cNvSpPr/>
          <p:nvPr/>
        </p:nvSpPr>
        <p:spPr>
          <a:xfrm>
            <a:off x="2411975" y="4005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14</a:t>
            </a:r>
          </a:p>
        </p:txBody>
      </p:sp>
      <p:sp>
        <p:nvSpPr>
          <p:cNvPr id="285" name="Rectangle 284"/>
          <p:cNvSpPr/>
          <p:nvPr/>
        </p:nvSpPr>
        <p:spPr>
          <a:xfrm>
            <a:off x="2699974" y="4005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15</a:t>
            </a:r>
          </a:p>
        </p:txBody>
      </p:sp>
      <p:sp>
        <p:nvSpPr>
          <p:cNvPr id="286" name="Rectangle 285"/>
          <p:cNvSpPr/>
          <p:nvPr/>
        </p:nvSpPr>
        <p:spPr>
          <a:xfrm>
            <a:off x="539968" y="4005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a:t>
            </a:r>
            <a:endParaRPr lang="en-US" dirty="0"/>
          </a:p>
        </p:txBody>
      </p:sp>
      <p:sp>
        <p:nvSpPr>
          <p:cNvPr id="287" name="Rectangle 286"/>
          <p:cNvSpPr/>
          <p:nvPr/>
        </p:nvSpPr>
        <p:spPr>
          <a:xfrm>
            <a:off x="827968" y="4005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a:t>
            </a:r>
            <a:endParaRPr lang="en-US" dirty="0"/>
          </a:p>
        </p:txBody>
      </p:sp>
      <p:sp>
        <p:nvSpPr>
          <p:cNvPr id="288" name="Rectangle 287"/>
          <p:cNvSpPr/>
          <p:nvPr/>
        </p:nvSpPr>
        <p:spPr>
          <a:xfrm>
            <a:off x="1115966" y="4005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89" name="Rectangle 288"/>
          <p:cNvSpPr/>
          <p:nvPr/>
        </p:nvSpPr>
        <p:spPr>
          <a:xfrm>
            <a:off x="1403965" y="4005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94" name="Rectangle 293"/>
          <p:cNvSpPr/>
          <p:nvPr/>
        </p:nvSpPr>
        <p:spPr>
          <a:xfrm>
            <a:off x="6444009" y="4005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23</a:t>
            </a:r>
            <a:endParaRPr lang="en-US" dirty="0"/>
          </a:p>
        </p:txBody>
      </p:sp>
      <p:sp>
        <p:nvSpPr>
          <p:cNvPr id="295" name="Rectangle 294"/>
          <p:cNvSpPr/>
          <p:nvPr/>
        </p:nvSpPr>
        <p:spPr>
          <a:xfrm>
            <a:off x="6732009" y="4005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24</a:t>
            </a:r>
            <a:endParaRPr lang="en-US" dirty="0"/>
          </a:p>
        </p:txBody>
      </p:sp>
      <p:sp>
        <p:nvSpPr>
          <p:cNvPr id="296" name="Rectangle 295"/>
          <p:cNvSpPr/>
          <p:nvPr/>
        </p:nvSpPr>
        <p:spPr>
          <a:xfrm>
            <a:off x="7020007" y="4005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97" name="Rectangle 296"/>
          <p:cNvSpPr/>
          <p:nvPr/>
        </p:nvSpPr>
        <p:spPr>
          <a:xfrm>
            <a:off x="7308006" y="4005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98" name="Rectangle 297"/>
          <p:cNvSpPr/>
          <p:nvPr/>
        </p:nvSpPr>
        <p:spPr>
          <a:xfrm>
            <a:off x="7739976" y="4005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27</a:t>
            </a:r>
            <a:endParaRPr lang="en-US" dirty="0"/>
          </a:p>
        </p:txBody>
      </p:sp>
      <p:sp>
        <p:nvSpPr>
          <p:cNvPr id="299" name="Rectangle 298"/>
          <p:cNvSpPr/>
          <p:nvPr/>
        </p:nvSpPr>
        <p:spPr>
          <a:xfrm>
            <a:off x="8027976" y="4005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37</a:t>
            </a:r>
            <a:endParaRPr lang="en-US" dirty="0"/>
          </a:p>
        </p:txBody>
      </p:sp>
      <p:sp>
        <p:nvSpPr>
          <p:cNvPr id="300" name="Rectangle 299"/>
          <p:cNvSpPr/>
          <p:nvPr/>
        </p:nvSpPr>
        <p:spPr>
          <a:xfrm>
            <a:off x="8315974" y="4005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01" name="Rectangle 300"/>
          <p:cNvSpPr/>
          <p:nvPr/>
        </p:nvSpPr>
        <p:spPr>
          <a:xfrm>
            <a:off x="8603973" y="4005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02" name="Rectangle 301"/>
          <p:cNvSpPr/>
          <p:nvPr/>
        </p:nvSpPr>
        <p:spPr>
          <a:xfrm>
            <a:off x="5148000" y="4005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18</a:t>
            </a:r>
            <a:endParaRPr lang="en-US" dirty="0"/>
          </a:p>
        </p:txBody>
      </p:sp>
      <p:sp>
        <p:nvSpPr>
          <p:cNvPr id="303" name="Rectangle 302"/>
          <p:cNvSpPr/>
          <p:nvPr/>
        </p:nvSpPr>
        <p:spPr>
          <a:xfrm>
            <a:off x="5436000" y="4005000"/>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20</a:t>
            </a:r>
            <a:endParaRPr lang="en-US" dirty="0"/>
          </a:p>
        </p:txBody>
      </p:sp>
      <p:sp>
        <p:nvSpPr>
          <p:cNvPr id="304" name="Rectangle 303"/>
          <p:cNvSpPr/>
          <p:nvPr/>
        </p:nvSpPr>
        <p:spPr>
          <a:xfrm>
            <a:off x="5723998" y="4005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05" name="Rectangle 304"/>
          <p:cNvSpPr/>
          <p:nvPr/>
        </p:nvSpPr>
        <p:spPr>
          <a:xfrm>
            <a:off x="6011997" y="4005000"/>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cxnSp>
        <p:nvCxnSpPr>
          <p:cNvPr id="306" name="Straight Connector 305"/>
          <p:cNvCxnSpPr/>
          <p:nvPr/>
        </p:nvCxnSpPr>
        <p:spPr>
          <a:xfrm flipH="1">
            <a:off x="1115963" y="3716998"/>
            <a:ext cx="720005"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2123970" y="3716998"/>
            <a:ext cx="288002"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H="1">
            <a:off x="5147991" y="3716998"/>
            <a:ext cx="1296009"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6732002" y="3716998"/>
            <a:ext cx="288002"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7020004" y="3716998"/>
            <a:ext cx="1296009"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3" name="Rectangle 312"/>
          <p:cNvSpPr/>
          <p:nvPr/>
        </p:nvSpPr>
        <p:spPr>
          <a:xfrm>
            <a:off x="540000" y="2781000"/>
            <a:ext cx="2880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 key, so node is less than half full</a:t>
            </a:r>
            <a:endParaRPr lang="en-US" dirty="0"/>
          </a:p>
        </p:txBody>
      </p:sp>
      <p:sp>
        <p:nvSpPr>
          <p:cNvPr id="314" name="TextBox 313"/>
          <p:cNvSpPr txBox="1"/>
          <p:nvPr/>
        </p:nvSpPr>
        <p:spPr>
          <a:xfrm>
            <a:off x="4229252" y="2709000"/>
            <a:ext cx="383438" cy="307777"/>
          </a:xfrm>
          <a:prstGeom prst="rect">
            <a:avLst/>
          </a:prstGeom>
          <a:noFill/>
          <a:ln>
            <a:noFill/>
          </a:ln>
        </p:spPr>
        <p:txBody>
          <a:bodyPr wrap="none" rtlCol="0">
            <a:spAutoFit/>
          </a:bodyPr>
          <a:lstStyle/>
          <a:p>
            <a:r>
              <a:rPr lang="en-US" sz="1400" dirty="0"/>
              <a:t>16</a:t>
            </a:r>
            <a:endParaRPr lang="en-US" dirty="0"/>
          </a:p>
        </p:txBody>
      </p:sp>
      <p:sp>
        <p:nvSpPr>
          <p:cNvPr id="315" name="Rounded Rectangle 314"/>
          <p:cNvSpPr/>
          <p:nvPr/>
        </p:nvSpPr>
        <p:spPr>
          <a:xfrm>
            <a:off x="6372000" y="3357000"/>
            <a:ext cx="1296000" cy="432000"/>
          </a:xfrm>
          <a:prstGeom prst="roundRect">
            <a:avLst/>
          </a:prstGeom>
          <a:no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316" name="Rounded Rectangle 315"/>
          <p:cNvSpPr/>
          <p:nvPr/>
        </p:nvSpPr>
        <p:spPr>
          <a:xfrm>
            <a:off x="4220626" y="2637000"/>
            <a:ext cx="416010" cy="4320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321" name="TextBox 320"/>
          <p:cNvSpPr txBox="1"/>
          <p:nvPr/>
        </p:nvSpPr>
        <p:spPr>
          <a:xfrm>
            <a:off x="2645252" y="3429000"/>
            <a:ext cx="383438" cy="307777"/>
          </a:xfrm>
          <a:prstGeom prst="rect">
            <a:avLst/>
          </a:prstGeom>
          <a:noFill/>
          <a:ln>
            <a:noFill/>
          </a:ln>
        </p:spPr>
        <p:txBody>
          <a:bodyPr wrap="none" rtlCol="0">
            <a:spAutoFit/>
          </a:bodyPr>
          <a:lstStyle/>
          <a:p>
            <a:r>
              <a:rPr lang="en-US" sz="1400" dirty="0"/>
              <a:t>25</a:t>
            </a:r>
            <a:endParaRPr lang="en-US" dirty="0"/>
          </a:p>
        </p:txBody>
      </p:sp>
      <p:sp>
        <p:nvSpPr>
          <p:cNvPr id="324" name="TextBox 323"/>
          <p:cNvSpPr txBox="1"/>
          <p:nvPr/>
        </p:nvSpPr>
        <p:spPr>
          <a:xfrm>
            <a:off x="2365878" y="3429000"/>
            <a:ext cx="383438" cy="307777"/>
          </a:xfrm>
          <a:prstGeom prst="rect">
            <a:avLst/>
          </a:prstGeom>
          <a:noFill/>
          <a:ln>
            <a:noFill/>
          </a:ln>
        </p:spPr>
        <p:txBody>
          <a:bodyPr wrap="none" rtlCol="0">
            <a:spAutoFit/>
          </a:bodyPr>
          <a:lstStyle/>
          <a:p>
            <a:r>
              <a:rPr lang="en-US" sz="1400" dirty="0"/>
              <a:t>22</a:t>
            </a:r>
            <a:endParaRPr lang="en-US" dirty="0"/>
          </a:p>
        </p:txBody>
      </p:sp>
      <p:sp>
        <p:nvSpPr>
          <p:cNvPr id="325" name="TextBox 324"/>
          <p:cNvSpPr txBox="1"/>
          <p:nvPr/>
        </p:nvSpPr>
        <p:spPr>
          <a:xfrm>
            <a:off x="2069252" y="3429000"/>
            <a:ext cx="383438" cy="307777"/>
          </a:xfrm>
          <a:prstGeom prst="rect">
            <a:avLst/>
          </a:prstGeom>
          <a:noFill/>
          <a:ln>
            <a:noFill/>
          </a:ln>
        </p:spPr>
        <p:txBody>
          <a:bodyPr wrap="none" rtlCol="0">
            <a:spAutoFit/>
          </a:bodyPr>
          <a:lstStyle/>
          <a:p>
            <a:r>
              <a:rPr lang="en-US" sz="1400" dirty="0"/>
              <a:t>16</a:t>
            </a:r>
            <a:endParaRPr lang="en-US" dirty="0"/>
          </a:p>
        </p:txBody>
      </p:sp>
      <p:sp>
        <p:nvSpPr>
          <p:cNvPr id="326" name="Rectangle 325"/>
          <p:cNvSpPr/>
          <p:nvPr/>
        </p:nvSpPr>
        <p:spPr>
          <a:xfrm>
            <a:off x="5868000" y="2386496"/>
            <a:ext cx="3024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The sibling is not more than half full</a:t>
            </a:r>
            <a:endParaRPr lang="en-US" dirty="0"/>
          </a:p>
        </p:txBody>
      </p:sp>
      <p:sp>
        <p:nvSpPr>
          <p:cNvPr id="327" name="Rectangle 326"/>
          <p:cNvSpPr/>
          <p:nvPr/>
        </p:nvSpPr>
        <p:spPr>
          <a:xfrm>
            <a:off x="540000" y="2277000"/>
            <a:ext cx="2880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Treat </a:t>
            </a:r>
            <a:r>
              <a:rPr lang="en-US" sz="1400" dirty="0" err="1"/>
              <a:t>underflowing</a:t>
            </a:r>
            <a:r>
              <a:rPr lang="en-US" sz="1400" dirty="0"/>
              <a:t> parent as a leaf &amp; repeat deletion algorithm</a:t>
            </a:r>
            <a:endParaRPr lang="en-US" dirty="0"/>
          </a:p>
        </p:txBody>
      </p:sp>
      <p:sp>
        <p:nvSpPr>
          <p:cNvPr id="329" name="Rounded Rectangle 328"/>
          <p:cNvSpPr/>
          <p:nvPr/>
        </p:nvSpPr>
        <p:spPr>
          <a:xfrm>
            <a:off x="3276000" y="3285000"/>
            <a:ext cx="1441620" cy="48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Underflow!</a:t>
            </a:r>
          </a:p>
        </p:txBody>
      </p:sp>
      <p:sp>
        <p:nvSpPr>
          <p:cNvPr id="66" name="Rectangle 65"/>
          <p:cNvSpPr/>
          <p:nvPr/>
        </p:nvSpPr>
        <p:spPr>
          <a:xfrm>
            <a:off x="1980000" y="4437000"/>
            <a:ext cx="4032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We must now deal with the underflow</a:t>
            </a:r>
            <a:endParaRPr lang="en-US" dirty="0"/>
          </a:p>
        </p:txBody>
      </p:sp>
      <p:sp>
        <p:nvSpPr>
          <p:cNvPr id="67" name="Rectangle 66"/>
          <p:cNvSpPr/>
          <p:nvPr/>
        </p:nvSpPr>
        <p:spPr>
          <a:xfrm>
            <a:off x="5868000" y="2781000"/>
            <a:ext cx="3024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We must merge into a single node</a:t>
            </a:r>
            <a:endParaRPr lang="en-US" dirty="0"/>
          </a:p>
        </p:txBody>
      </p:sp>
      <p:sp>
        <p:nvSpPr>
          <p:cNvPr id="68" name="Rounded Rectangle 67"/>
          <p:cNvSpPr/>
          <p:nvPr/>
        </p:nvSpPr>
        <p:spPr>
          <a:xfrm>
            <a:off x="3959125" y="1773000"/>
            <a:ext cx="1692875" cy="4860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ZA" dirty="0"/>
              <a:t>3, 16, 22, 25</a:t>
            </a:r>
          </a:p>
        </p:txBody>
      </p:sp>
      <p:sp>
        <p:nvSpPr>
          <p:cNvPr id="69" name="TextBox 68"/>
          <p:cNvSpPr txBox="1"/>
          <p:nvPr/>
        </p:nvSpPr>
        <p:spPr>
          <a:xfrm>
            <a:off x="6389252" y="3429000"/>
            <a:ext cx="383438" cy="307777"/>
          </a:xfrm>
          <a:prstGeom prst="rect">
            <a:avLst/>
          </a:prstGeom>
          <a:noFill/>
          <a:ln>
            <a:noFill/>
          </a:ln>
        </p:spPr>
        <p:txBody>
          <a:bodyPr wrap="none" rtlCol="0">
            <a:spAutoFit/>
          </a:bodyPr>
          <a:lstStyle/>
          <a:p>
            <a:r>
              <a:rPr lang="en-US" sz="1400" dirty="0"/>
              <a:t>22</a:t>
            </a:r>
            <a:endParaRPr lang="en-US" dirty="0"/>
          </a:p>
        </p:txBody>
      </p:sp>
      <p:sp>
        <p:nvSpPr>
          <p:cNvPr id="70" name="TextBox 69"/>
          <p:cNvSpPr txBox="1"/>
          <p:nvPr/>
        </p:nvSpPr>
        <p:spPr>
          <a:xfrm>
            <a:off x="6677252" y="3429000"/>
            <a:ext cx="383438" cy="307777"/>
          </a:xfrm>
          <a:prstGeom prst="rect">
            <a:avLst/>
          </a:prstGeom>
          <a:noFill/>
          <a:ln>
            <a:noFill/>
          </a:ln>
        </p:spPr>
        <p:txBody>
          <a:bodyPr wrap="none" rtlCol="0">
            <a:spAutoFit/>
          </a:bodyPr>
          <a:lstStyle/>
          <a:p>
            <a:r>
              <a:rPr lang="en-US" sz="1400" dirty="0"/>
              <a:t>25</a:t>
            </a:r>
            <a:endParaRPr lang="en-US" dirty="0"/>
          </a:p>
        </p:txBody>
      </p:sp>
      <p:cxnSp>
        <p:nvCxnSpPr>
          <p:cNvPr id="71" name="Straight Connector 70"/>
          <p:cNvCxnSpPr/>
          <p:nvPr/>
        </p:nvCxnSpPr>
        <p:spPr>
          <a:xfrm>
            <a:off x="2412000" y="3717000"/>
            <a:ext cx="1296000" cy="28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700000" y="3717000"/>
            <a:ext cx="2304000" cy="28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988000" y="3717000"/>
            <a:ext cx="3312000" cy="28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68000" y="5013000"/>
            <a:ext cx="3312000" cy="432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We must be sure to also move the pointers with their corresponding keys</a:t>
            </a:r>
            <a:endParaRPr lang="en-US" dirty="0"/>
          </a:p>
        </p:txBody>
      </p:sp>
      <p:sp>
        <p:nvSpPr>
          <p:cNvPr id="63" name="Rectangle 62"/>
          <p:cNvSpPr/>
          <p:nvPr/>
        </p:nvSpPr>
        <p:spPr>
          <a:xfrm>
            <a:off x="4140000" y="4969870"/>
            <a:ext cx="3528000" cy="504000"/>
          </a:xfrm>
          <a:prstGeom prst="rect">
            <a:avLst/>
          </a:prstGeom>
          <a:noFill/>
          <a:ln w="15875">
            <a:no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Note that the root and sibling nodes are now empty, so they must be discarded</a:t>
            </a:r>
            <a:endParaRPr lang="en-US" dirty="0"/>
          </a:p>
        </p:txBody>
      </p:sp>
    </p:spTree>
    <p:custDataLst>
      <p:tags r:id="rId1"/>
    </p:custDataLst>
    <p:extLst>
      <p:ext uri="{BB962C8B-B14F-4D97-AF65-F5344CB8AC3E}">
        <p14:creationId xmlns:p14="http://schemas.microsoft.com/office/powerpoint/2010/main" val="327465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1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15"/>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3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1"/>
                                        </p:tgtEl>
                                        <p:attrNameLst>
                                          <p:attrName>style.visibility</p:attrName>
                                        </p:attrNameLst>
                                      </p:cBhvr>
                                      <p:to>
                                        <p:strVal val="visible"/>
                                      </p:to>
                                    </p:set>
                                  </p:childTnLst>
                                </p:cTn>
                              </p:par>
                              <p:par>
                                <p:cTn id="49" presetID="1" presetClass="exit" presetSubtype="0" fill="hold" grpId="0" nodeType="withEffect">
                                  <p:stCondLst>
                                    <p:cond delay="0"/>
                                  </p:stCondLst>
                                  <p:childTnLst>
                                    <p:set>
                                      <p:cBhvr>
                                        <p:cTn id="50" dur="1" fill="hold">
                                          <p:stCondLst>
                                            <p:cond delay="0"/>
                                          </p:stCondLst>
                                        </p:cTn>
                                        <p:tgtEl>
                                          <p:spTgt spid="314"/>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32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309"/>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310"/>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311"/>
                                        </p:tgtEl>
                                        <p:attrNameLst>
                                          <p:attrName>style.visibility</p:attrName>
                                        </p:attrNameLst>
                                      </p:cBhvr>
                                      <p:to>
                                        <p:strVal val="hidden"/>
                                      </p:to>
                                    </p:set>
                                  </p:childTnLst>
                                </p:cTn>
                              </p:par>
                            </p:childTnLst>
                          </p:cTn>
                        </p:par>
                        <p:par>
                          <p:cTn id="69" fill="hold">
                            <p:stCondLst>
                              <p:cond delay="0"/>
                            </p:stCondLst>
                            <p:childTnLst>
                              <p:par>
                                <p:cTn id="70" presetID="42" presetClass="path" presetSubtype="0" accel="50000" decel="50000" fill="hold" grpId="0" nodeType="afterEffect">
                                  <p:stCondLst>
                                    <p:cond delay="0"/>
                                  </p:stCondLst>
                                  <p:childTnLst>
                                    <p:animMotion origin="layout" path="M 0.00017 -1.11111E-6 L -0.22032 0.00023 " pathEditMode="fixed" rAng="0" ptsTypes="AA">
                                      <p:cBhvr>
                                        <p:cTn id="71" dur="2000" fill="hold"/>
                                        <p:tgtEl>
                                          <p:spTgt spid="294"/>
                                        </p:tgtEl>
                                        <p:attrNameLst>
                                          <p:attrName>ppt_x</p:attrName>
                                          <p:attrName>ppt_y</p:attrName>
                                        </p:attrNameLst>
                                      </p:cBhvr>
                                      <p:rCtr x="-11024" y="0"/>
                                    </p:animMotion>
                                  </p:childTnLst>
                                </p:cTn>
                              </p:par>
                              <p:par>
                                <p:cTn id="72" presetID="42" presetClass="path" presetSubtype="0" accel="50000" decel="50000" fill="hold" grpId="0" nodeType="withEffect">
                                  <p:stCondLst>
                                    <p:cond delay="0"/>
                                  </p:stCondLst>
                                  <p:childTnLst>
                                    <p:animMotion origin="layout" path="M 0.00017 -1.11111E-6 L -0.22031 0.00023 " pathEditMode="fixed" rAng="0" ptsTypes="AA">
                                      <p:cBhvr>
                                        <p:cTn id="73" dur="2000" fill="hold"/>
                                        <p:tgtEl>
                                          <p:spTgt spid="295"/>
                                        </p:tgtEl>
                                        <p:attrNameLst>
                                          <p:attrName>ppt_x</p:attrName>
                                          <p:attrName>ppt_y</p:attrName>
                                        </p:attrNameLst>
                                      </p:cBhvr>
                                      <p:rCtr x="-11024" y="0"/>
                                    </p:animMotion>
                                  </p:childTnLst>
                                </p:cTn>
                              </p:par>
                              <p:par>
                                <p:cTn id="74" presetID="42" presetClass="path" presetSubtype="0" accel="50000" decel="50000" fill="hold" grpId="0" nodeType="withEffect">
                                  <p:stCondLst>
                                    <p:cond delay="0"/>
                                  </p:stCondLst>
                                  <p:childTnLst>
                                    <p:animMotion origin="layout" path="M -3.33333E-6 -1.11111E-6 L -0.22031 0.00023 " pathEditMode="fixed" rAng="0" ptsTypes="AA">
                                      <p:cBhvr>
                                        <p:cTn id="75" dur="2000" fill="hold"/>
                                        <p:tgtEl>
                                          <p:spTgt spid="296"/>
                                        </p:tgtEl>
                                        <p:attrNameLst>
                                          <p:attrName>ppt_x</p:attrName>
                                          <p:attrName>ppt_y</p:attrName>
                                        </p:attrNameLst>
                                      </p:cBhvr>
                                      <p:rCtr x="-11024" y="0"/>
                                    </p:animMotion>
                                  </p:childTnLst>
                                </p:cTn>
                              </p:par>
                              <p:par>
                                <p:cTn id="76" presetID="42" presetClass="path" presetSubtype="0" accel="50000" decel="50000" fill="hold" grpId="0" nodeType="withEffect">
                                  <p:stCondLst>
                                    <p:cond delay="0"/>
                                  </p:stCondLst>
                                  <p:childTnLst>
                                    <p:animMotion origin="layout" path="M -5.55556E-7 0.00023 L -0.22049 0.00023 " pathEditMode="fixed" rAng="0" ptsTypes="AA">
                                      <p:cBhvr>
                                        <p:cTn id="77" dur="2000" fill="hold"/>
                                        <p:tgtEl>
                                          <p:spTgt spid="297"/>
                                        </p:tgtEl>
                                        <p:attrNameLst>
                                          <p:attrName>ppt_x</p:attrName>
                                          <p:attrName>ppt_y</p:attrName>
                                        </p:attrNameLst>
                                      </p:cBhvr>
                                      <p:rCtr x="-11024" y="0"/>
                                    </p:animMotion>
                                  </p:childTnLst>
                                </p:cTn>
                              </p:par>
                              <p:par>
                                <p:cTn id="78" presetID="42" presetClass="path" presetSubtype="0" accel="50000" decel="50000" fill="hold" grpId="0" nodeType="withEffect">
                                  <p:stCondLst>
                                    <p:cond delay="0"/>
                                  </p:stCondLst>
                                  <p:childTnLst>
                                    <p:animMotion origin="layout" path="M -2.77778E-6 -1.11111E-6 L -0.22031 0.00023 " pathEditMode="fixed" rAng="0" ptsTypes="AA">
                                      <p:cBhvr>
                                        <p:cTn id="79" dur="2000" fill="hold"/>
                                        <p:tgtEl>
                                          <p:spTgt spid="298"/>
                                        </p:tgtEl>
                                        <p:attrNameLst>
                                          <p:attrName>ppt_x</p:attrName>
                                          <p:attrName>ppt_y</p:attrName>
                                        </p:attrNameLst>
                                      </p:cBhvr>
                                      <p:rCtr x="-11024" y="0"/>
                                    </p:animMotion>
                                  </p:childTnLst>
                                </p:cTn>
                              </p:par>
                              <p:par>
                                <p:cTn id="80" presetID="42" presetClass="path" presetSubtype="0" accel="50000" decel="50000" fill="hold" grpId="0" nodeType="withEffect">
                                  <p:stCondLst>
                                    <p:cond delay="0"/>
                                  </p:stCondLst>
                                  <p:childTnLst>
                                    <p:animMotion origin="layout" path="M 3.61111E-6 -1.11111E-6 L -0.22032 0.00023 " pathEditMode="fixed" rAng="0" ptsTypes="AA">
                                      <p:cBhvr>
                                        <p:cTn id="81" dur="2000" fill="hold"/>
                                        <p:tgtEl>
                                          <p:spTgt spid="299"/>
                                        </p:tgtEl>
                                        <p:attrNameLst>
                                          <p:attrName>ppt_x</p:attrName>
                                          <p:attrName>ppt_y</p:attrName>
                                        </p:attrNameLst>
                                      </p:cBhvr>
                                      <p:rCtr x="-11024" y="0"/>
                                    </p:animMotion>
                                  </p:childTnLst>
                                </p:cTn>
                              </p:par>
                              <p:par>
                                <p:cTn id="82" presetID="42" presetClass="path" presetSubtype="0" accel="50000" decel="50000" fill="hold" grpId="0" nodeType="withEffect">
                                  <p:stCondLst>
                                    <p:cond delay="0"/>
                                  </p:stCondLst>
                                  <p:childTnLst>
                                    <p:animMotion origin="layout" path="M -3.61111E-6 -1.11111E-6 L -0.22048 0.00023 " pathEditMode="fixed" rAng="0" ptsTypes="AA">
                                      <p:cBhvr>
                                        <p:cTn id="83" dur="2000" fill="hold"/>
                                        <p:tgtEl>
                                          <p:spTgt spid="300"/>
                                        </p:tgtEl>
                                        <p:attrNameLst>
                                          <p:attrName>ppt_x</p:attrName>
                                          <p:attrName>ppt_y</p:attrName>
                                        </p:attrNameLst>
                                      </p:cBhvr>
                                      <p:rCtr x="-11024" y="0"/>
                                    </p:animMotion>
                                  </p:childTnLst>
                                </p:cTn>
                              </p:par>
                              <p:par>
                                <p:cTn id="84" presetID="42" presetClass="path" presetSubtype="0" accel="50000" decel="50000" fill="hold" grpId="0" nodeType="withEffect">
                                  <p:stCondLst>
                                    <p:cond delay="0"/>
                                  </p:stCondLst>
                                  <p:childTnLst>
                                    <p:animMotion origin="layout" path="M -8.33333E-7 -2.59259E-6 L -0.22032 0.00023 " pathEditMode="fixed" rAng="0" ptsTypes="AA">
                                      <p:cBhvr>
                                        <p:cTn id="85" dur="2000" fill="hold"/>
                                        <p:tgtEl>
                                          <p:spTgt spid="301"/>
                                        </p:tgtEl>
                                        <p:attrNameLst>
                                          <p:attrName>ppt_x</p:attrName>
                                          <p:attrName>ppt_y</p:attrName>
                                        </p:attrNameLst>
                                      </p:cBhvr>
                                      <p:rCtr x="-11024" y="0"/>
                                    </p:animMotion>
                                  </p:childTnLst>
                                </p:cTn>
                              </p:par>
                              <p:par>
                                <p:cTn id="86" presetID="42" presetClass="path" presetSubtype="0" accel="50000" decel="50000" fill="hold" grpId="0" nodeType="withEffect">
                                  <p:stCondLst>
                                    <p:cond delay="0"/>
                                  </p:stCondLst>
                                  <p:childTnLst>
                                    <p:animMotion origin="layout" path="M 0.00017 -1.11111E-6 L -0.22014 0.00023 " pathEditMode="fixed" rAng="0" ptsTypes="AA">
                                      <p:cBhvr>
                                        <p:cTn id="87" dur="2000" fill="hold"/>
                                        <p:tgtEl>
                                          <p:spTgt spid="302"/>
                                        </p:tgtEl>
                                        <p:attrNameLst>
                                          <p:attrName>ppt_x</p:attrName>
                                          <p:attrName>ppt_y</p:attrName>
                                        </p:attrNameLst>
                                      </p:cBhvr>
                                      <p:rCtr x="-11024" y="0"/>
                                    </p:animMotion>
                                  </p:childTnLst>
                                </p:cTn>
                              </p:par>
                              <p:par>
                                <p:cTn id="88" presetID="42" presetClass="path" presetSubtype="0" accel="50000" decel="50000" fill="hold" grpId="0" nodeType="withEffect">
                                  <p:stCondLst>
                                    <p:cond delay="0"/>
                                  </p:stCondLst>
                                  <p:childTnLst>
                                    <p:animMotion origin="layout" path="M 0.00018 -1.11111E-6 L -0.22031 0.00023 " pathEditMode="fixed" rAng="0" ptsTypes="AA">
                                      <p:cBhvr>
                                        <p:cTn id="89" dur="2000" fill="hold"/>
                                        <p:tgtEl>
                                          <p:spTgt spid="303"/>
                                        </p:tgtEl>
                                        <p:attrNameLst>
                                          <p:attrName>ppt_x</p:attrName>
                                          <p:attrName>ppt_y</p:attrName>
                                        </p:attrNameLst>
                                      </p:cBhvr>
                                      <p:rCtr x="-11024" y="0"/>
                                    </p:animMotion>
                                  </p:childTnLst>
                                </p:cTn>
                              </p:par>
                              <p:par>
                                <p:cTn id="90" presetID="42" presetClass="path" presetSubtype="0" accel="50000" decel="50000" fill="hold" grpId="0" nodeType="withEffect">
                                  <p:stCondLst>
                                    <p:cond delay="0"/>
                                  </p:stCondLst>
                                  <p:childTnLst>
                                    <p:animMotion origin="layout" path="M 0.00017 -1.11111E-6 L -0.22032 0.00023 " pathEditMode="fixed" rAng="0" ptsTypes="AA">
                                      <p:cBhvr>
                                        <p:cTn id="91" dur="2000" fill="hold"/>
                                        <p:tgtEl>
                                          <p:spTgt spid="304"/>
                                        </p:tgtEl>
                                        <p:attrNameLst>
                                          <p:attrName>ppt_x</p:attrName>
                                          <p:attrName>ppt_y</p:attrName>
                                        </p:attrNameLst>
                                      </p:cBhvr>
                                      <p:rCtr x="-11024" y="0"/>
                                    </p:animMotion>
                                  </p:childTnLst>
                                </p:cTn>
                              </p:par>
                              <p:par>
                                <p:cTn id="92" presetID="42" presetClass="path" presetSubtype="0" accel="50000" decel="50000" fill="hold" grpId="0" nodeType="withEffect">
                                  <p:stCondLst>
                                    <p:cond delay="0"/>
                                  </p:stCondLst>
                                  <p:childTnLst>
                                    <p:animMotion origin="layout" path="M 0.00018 -1.11111E-6 L -0.22031 0.00023 " pathEditMode="fixed" rAng="0" ptsTypes="AA">
                                      <p:cBhvr>
                                        <p:cTn id="93" dur="2000" fill="hold"/>
                                        <p:tgtEl>
                                          <p:spTgt spid="305"/>
                                        </p:tgtEl>
                                        <p:attrNameLst>
                                          <p:attrName>ppt_x</p:attrName>
                                          <p:attrName>ppt_y</p:attrName>
                                        </p:attrNameLst>
                                      </p:cBhvr>
                                      <p:rCtr x="-11024" y="0"/>
                                    </p:animMotion>
                                  </p:childTnLst>
                                </p:cTn>
                              </p:par>
                            </p:childTnLst>
                          </p:cTn>
                        </p:par>
                        <p:par>
                          <p:cTn id="94" fill="hold">
                            <p:stCondLst>
                              <p:cond delay="2000"/>
                            </p:stCondLst>
                            <p:childTnLst>
                              <p:par>
                                <p:cTn id="95" presetID="1" presetClass="entr" presetSubtype="0" fill="hold" nodeType="afterEffect">
                                  <p:stCondLst>
                                    <p:cond delay="0"/>
                                  </p:stCondLst>
                                  <p:childTnLst>
                                    <p:set>
                                      <p:cBhvr>
                                        <p:cTn id="96" dur="1" fill="hold">
                                          <p:stCondLst>
                                            <p:cond delay="0"/>
                                          </p:stCondLst>
                                        </p:cTn>
                                        <p:tgtEl>
                                          <p:spTgt spid="7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0" nodeType="clickEffect">
                                  <p:stCondLst>
                                    <p:cond delay="0"/>
                                  </p:stCondLst>
                                  <p:childTnLst>
                                    <p:set>
                                      <p:cBhvr>
                                        <p:cTn id="108" dur="1" fill="hold">
                                          <p:stCondLst>
                                            <p:cond delay="0"/>
                                          </p:stCondLst>
                                        </p:cTn>
                                        <p:tgtEl>
                                          <p:spTgt spid="266"/>
                                        </p:tgtEl>
                                        <p:attrNameLst>
                                          <p:attrName>style.visibility</p:attrName>
                                        </p:attrNameLst>
                                      </p:cBhvr>
                                      <p:to>
                                        <p:strVal val="hidden"/>
                                      </p:to>
                                    </p:set>
                                  </p:childTnLst>
                                </p:cTn>
                              </p:par>
                              <p:par>
                                <p:cTn id="109" presetID="1" presetClass="exit" presetSubtype="0" fill="hold" grpId="0" nodeType="withEffect">
                                  <p:stCondLst>
                                    <p:cond delay="0"/>
                                  </p:stCondLst>
                                  <p:childTnLst>
                                    <p:set>
                                      <p:cBhvr>
                                        <p:cTn id="110" dur="1" fill="hold">
                                          <p:stCondLst>
                                            <p:cond delay="0"/>
                                          </p:stCondLst>
                                        </p:cTn>
                                        <p:tgtEl>
                                          <p:spTgt spid="270"/>
                                        </p:tgtEl>
                                        <p:attrNameLst>
                                          <p:attrName>style.visibility</p:attrName>
                                        </p:attrNameLst>
                                      </p:cBhvr>
                                      <p:to>
                                        <p:strVal val="hidden"/>
                                      </p:to>
                                    </p:set>
                                  </p:childTnLst>
                                </p:cTn>
                              </p:par>
                              <p:par>
                                <p:cTn id="111" presetID="1" presetClass="exit" presetSubtype="0" fill="hold" grpId="0" nodeType="withEffect">
                                  <p:stCondLst>
                                    <p:cond delay="0"/>
                                  </p:stCondLst>
                                  <p:childTnLst>
                                    <p:set>
                                      <p:cBhvr>
                                        <p:cTn id="112" dur="1" fill="hold">
                                          <p:stCondLst>
                                            <p:cond delay="0"/>
                                          </p:stCondLst>
                                        </p:cTn>
                                        <p:tgtEl>
                                          <p:spTgt spid="271"/>
                                        </p:tgtEl>
                                        <p:attrNameLst>
                                          <p:attrName>style.visibility</p:attrName>
                                        </p:attrNameLst>
                                      </p:cBhvr>
                                      <p:to>
                                        <p:strVal val="hidden"/>
                                      </p:to>
                                    </p:set>
                                  </p:childTnLst>
                                </p:cTn>
                              </p:par>
                              <p:par>
                                <p:cTn id="113" presetID="1" presetClass="exit" presetSubtype="0" fill="hold" grpId="0" nodeType="withEffect">
                                  <p:stCondLst>
                                    <p:cond delay="0"/>
                                  </p:stCondLst>
                                  <p:childTnLst>
                                    <p:set>
                                      <p:cBhvr>
                                        <p:cTn id="114" dur="1" fill="hold">
                                          <p:stCondLst>
                                            <p:cond delay="0"/>
                                          </p:stCondLst>
                                        </p:cTn>
                                        <p:tgtEl>
                                          <p:spTgt spid="272"/>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267"/>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281"/>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277"/>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278"/>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279"/>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2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animBg="1"/>
      <p:bldP spid="269" grpId="0" animBg="1"/>
      <p:bldP spid="270" grpId="0" animBg="1"/>
      <p:bldP spid="271" grpId="0" animBg="1"/>
      <p:bldP spid="272" grpId="0" animBg="1"/>
      <p:bldP spid="277" grpId="0" animBg="1"/>
      <p:bldP spid="278" grpId="0" animBg="1"/>
      <p:bldP spid="279" grpId="0" animBg="1"/>
      <p:bldP spid="280"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13" grpId="0"/>
      <p:bldP spid="314" grpId="0"/>
      <p:bldP spid="315" grpId="0" animBg="1"/>
      <p:bldP spid="315" grpId="1" animBg="1"/>
      <p:bldP spid="316" grpId="0" animBg="1"/>
      <p:bldP spid="316" grpId="1" animBg="1"/>
      <p:bldP spid="321" grpId="0"/>
      <p:bldP spid="324" grpId="0"/>
      <p:bldP spid="325" grpId="0"/>
      <p:bldP spid="326" grpId="0"/>
      <p:bldP spid="327" grpId="0"/>
      <p:bldP spid="329" grpId="0" animBg="1"/>
      <p:bldP spid="66" grpId="0"/>
      <p:bldP spid="67" grpId="0"/>
      <p:bldP spid="68" grpId="0" animBg="1"/>
      <p:bldP spid="69" grpId="0"/>
      <p:bldP spid="70" grpId="0"/>
      <p:bldP spid="62" grpId="0"/>
      <p:bldP spid="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28650" y="233320"/>
            <a:ext cx="7886700" cy="623413"/>
          </a:xfrm>
        </p:spPr>
        <p:txBody>
          <a:bodyPr>
            <a:normAutofit/>
          </a:bodyPr>
          <a:lstStyle/>
          <a:p>
            <a:r>
              <a:rPr lang="en-US" dirty="0"/>
              <a:t>B-Trees: Deletion from a leaf</a:t>
            </a:r>
          </a:p>
        </p:txBody>
      </p:sp>
      <p:sp>
        <p:nvSpPr>
          <p:cNvPr id="2" name="Rectangle 1"/>
          <p:cNvSpPr/>
          <p:nvPr/>
        </p:nvSpPr>
        <p:spPr>
          <a:xfrm>
            <a:off x="1507524" y="3199984"/>
            <a:ext cx="1136822" cy="2800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14" name="Content Placeholder 13"/>
          <p:cNvSpPr>
            <a:spLocks noGrp="1"/>
          </p:cNvSpPr>
          <p:nvPr>
            <p:ph idx="1"/>
          </p:nvPr>
        </p:nvSpPr>
        <p:spPr>
          <a:xfrm>
            <a:off x="628649" y="1037968"/>
            <a:ext cx="8103459" cy="3255032"/>
          </a:xfrm>
        </p:spPr>
        <p:txBody>
          <a:bodyPr>
            <a:normAutofit/>
          </a:bodyPr>
          <a:lstStyle/>
          <a:p>
            <a:r>
              <a:rPr lang="en-ZA" sz="2000" dirty="0"/>
              <a:t>An exercise for you</a:t>
            </a:r>
          </a:p>
          <a:p>
            <a:pPr lvl="1"/>
            <a:r>
              <a:rPr lang="en-ZA" dirty="0"/>
              <a:t>Start with the original tree from the previous example (below)</a:t>
            </a:r>
          </a:p>
          <a:p>
            <a:pPr lvl="1"/>
            <a:r>
              <a:rPr lang="en-ZA" dirty="0"/>
              <a:t>Once again delete 8</a:t>
            </a:r>
          </a:p>
          <a:p>
            <a:pPr lvl="1"/>
            <a:r>
              <a:rPr lang="en-ZA" dirty="0"/>
              <a:t>But this time merge the leaf node that the 8 is deleted from with its </a:t>
            </a:r>
            <a:r>
              <a:rPr lang="en-ZA" b="1" dirty="0"/>
              <a:t>left</a:t>
            </a:r>
            <a:r>
              <a:rPr lang="en-ZA" dirty="0"/>
              <a:t> sibling, instead of its right sibling</a:t>
            </a:r>
          </a:p>
        </p:txBody>
      </p:sp>
      <p:sp>
        <p:nvSpPr>
          <p:cNvPr id="266" name="Rectangle 265"/>
          <p:cNvSpPr/>
          <p:nvPr/>
        </p:nvSpPr>
        <p:spPr>
          <a:xfrm>
            <a:off x="4283994" y="3843023"/>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16</a:t>
            </a:r>
            <a:endParaRPr lang="en-US" dirty="0"/>
          </a:p>
        </p:txBody>
      </p:sp>
      <p:cxnSp>
        <p:nvCxnSpPr>
          <p:cNvPr id="267" name="Straight Connector 266"/>
          <p:cNvCxnSpPr/>
          <p:nvPr/>
        </p:nvCxnSpPr>
        <p:spPr>
          <a:xfrm flipH="1">
            <a:off x="2411973" y="4131025"/>
            <a:ext cx="1872012" cy="43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ounded Rectangle 267"/>
          <p:cNvSpPr/>
          <p:nvPr/>
        </p:nvSpPr>
        <p:spPr>
          <a:xfrm>
            <a:off x="1215734" y="3789000"/>
            <a:ext cx="1606378" cy="4860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ZA" dirty="0"/>
              <a:t>Delete 8</a:t>
            </a:r>
          </a:p>
        </p:txBody>
      </p:sp>
      <p:sp>
        <p:nvSpPr>
          <p:cNvPr id="270" name="Rectangle 269"/>
          <p:cNvSpPr/>
          <p:nvPr/>
        </p:nvSpPr>
        <p:spPr>
          <a:xfrm>
            <a:off x="4571994" y="3843023"/>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1" name="Rectangle 270"/>
          <p:cNvSpPr/>
          <p:nvPr/>
        </p:nvSpPr>
        <p:spPr>
          <a:xfrm>
            <a:off x="4859992" y="3843023"/>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2" name="Rectangle 271"/>
          <p:cNvSpPr/>
          <p:nvPr/>
        </p:nvSpPr>
        <p:spPr>
          <a:xfrm>
            <a:off x="5147991" y="3843023"/>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3" name="Rectangle 272"/>
          <p:cNvSpPr/>
          <p:nvPr/>
        </p:nvSpPr>
        <p:spPr>
          <a:xfrm>
            <a:off x="1835968" y="4563028"/>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3</a:t>
            </a:r>
            <a:endParaRPr lang="en-US" dirty="0"/>
          </a:p>
        </p:txBody>
      </p:sp>
      <p:sp>
        <p:nvSpPr>
          <p:cNvPr id="274" name="Rectangle 273"/>
          <p:cNvSpPr/>
          <p:nvPr/>
        </p:nvSpPr>
        <p:spPr>
          <a:xfrm>
            <a:off x="2123968" y="4563028"/>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13</a:t>
            </a:r>
            <a:endParaRPr lang="en-US" dirty="0"/>
          </a:p>
        </p:txBody>
      </p:sp>
      <p:sp>
        <p:nvSpPr>
          <p:cNvPr id="275" name="Rectangle 274"/>
          <p:cNvSpPr/>
          <p:nvPr/>
        </p:nvSpPr>
        <p:spPr>
          <a:xfrm>
            <a:off x="2411966" y="4563028"/>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6" name="Rectangle 275"/>
          <p:cNvSpPr/>
          <p:nvPr/>
        </p:nvSpPr>
        <p:spPr>
          <a:xfrm>
            <a:off x="2699965" y="4563028"/>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77" name="Rectangle 276"/>
          <p:cNvSpPr/>
          <p:nvPr/>
        </p:nvSpPr>
        <p:spPr>
          <a:xfrm>
            <a:off x="6444009" y="4563028"/>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22</a:t>
            </a:r>
            <a:endParaRPr lang="en-US" dirty="0"/>
          </a:p>
        </p:txBody>
      </p:sp>
      <p:sp>
        <p:nvSpPr>
          <p:cNvPr id="278" name="Rectangle 277"/>
          <p:cNvSpPr/>
          <p:nvPr/>
        </p:nvSpPr>
        <p:spPr>
          <a:xfrm>
            <a:off x="6732009" y="4563028"/>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25</a:t>
            </a:r>
            <a:endParaRPr lang="en-US" dirty="0"/>
          </a:p>
        </p:txBody>
      </p:sp>
      <p:sp>
        <p:nvSpPr>
          <p:cNvPr id="279" name="Rectangle 278"/>
          <p:cNvSpPr/>
          <p:nvPr/>
        </p:nvSpPr>
        <p:spPr>
          <a:xfrm>
            <a:off x="7020007" y="4563028"/>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80" name="Rectangle 279"/>
          <p:cNvSpPr/>
          <p:nvPr/>
        </p:nvSpPr>
        <p:spPr>
          <a:xfrm>
            <a:off x="7308006" y="4563028"/>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cxnSp>
        <p:nvCxnSpPr>
          <p:cNvPr id="281" name="Straight Connector 280"/>
          <p:cNvCxnSpPr/>
          <p:nvPr/>
        </p:nvCxnSpPr>
        <p:spPr>
          <a:xfrm>
            <a:off x="4571987" y="4131025"/>
            <a:ext cx="2448017" cy="43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835977"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5</a:t>
            </a:r>
            <a:endParaRPr lang="en-US" dirty="0"/>
          </a:p>
        </p:txBody>
      </p:sp>
      <p:sp>
        <p:nvSpPr>
          <p:cNvPr id="283" name="Rectangle 282"/>
          <p:cNvSpPr/>
          <p:nvPr/>
        </p:nvSpPr>
        <p:spPr>
          <a:xfrm>
            <a:off x="2123977" y="5139032"/>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8</a:t>
            </a:r>
            <a:endParaRPr lang="en-US" dirty="0"/>
          </a:p>
        </p:txBody>
      </p:sp>
      <p:sp>
        <p:nvSpPr>
          <p:cNvPr id="284" name="Rectangle 283"/>
          <p:cNvSpPr/>
          <p:nvPr/>
        </p:nvSpPr>
        <p:spPr>
          <a:xfrm>
            <a:off x="2411975"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85" name="Rectangle 284"/>
          <p:cNvSpPr/>
          <p:nvPr/>
        </p:nvSpPr>
        <p:spPr>
          <a:xfrm>
            <a:off x="2699974"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86" name="Rectangle 285"/>
          <p:cNvSpPr/>
          <p:nvPr/>
        </p:nvSpPr>
        <p:spPr>
          <a:xfrm>
            <a:off x="539968"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a:t>
            </a:r>
            <a:endParaRPr lang="en-US" dirty="0"/>
          </a:p>
        </p:txBody>
      </p:sp>
      <p:sp>
        <p:nvSpPr>
          <p:cNvPr id="287" name="Rectangle 286"/>
          <p:cNvSpPr/>
          <p:nvPr/>
        </p:nvSpPr>
        <p:spPr>
          <a:xfrm>
            <a:off x="827968" y="5139032"/>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a:t>
            </a:r>
            <a:endParaRPr lang="en-US" dirty="0"/>
          </a:p>
        </p:txBody>
      </p:sp>
      <p:sp>
        <p:nvSpPr>
          <p:cNvPr id="288" name="Rectangle 287"/>
          <p:cNvSpPr/>
          <p:nvPr/>
        </p:nvSpPr>
        <p:spPr>
          <a:xfrm>
            <a:off x="1115966"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89" name="Rectangle 288"/>
          <p:cNvSpPr/>
          <p:nvPr/>
        </p:nvSpPr>
        <p:spPr>
          <a:xfrm>
            <a:off x="1403965"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90" name="Rectangle 289"/>
          <p:cNvSpPr/>
          <p:nvPr/>
        </p:nvSpPr>
        <p:spPr>
          <a:xfrm>
            <a:off x="3131983"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14</a:t>
            </a:r>
            <a:endParaRPr lang="en-US" dirty="0"/>
          </a:p>
        </p:txBody>
      </p:sp>
      <p:sp>
        <p:nvSpPr>
          <p:cNvPr id="291" name="Rectangle 290"/>
          <p:cNvSpPr/>
          <p:nvPr/>
        </p:nvSpPr>
        <p:spPr>
          <a:xfrm>
            <a:off x="3419983" y="5139032"/>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15</a:t>
            </a:r>
            <a:endParaRPr lang="en-US" dirty="0"/>
          </a:p>
        </p:txBody>
      </p:sp>
      <p:sp>
        <p:nvSpPr>
          <p:cNvPr id="292" name="Rectangle 291"/>
          <p:cNvSpPr/>
          <p:nvPr/>
        </p:nvSpPr>
        <p:spPr>
          <a:xfrm>
            <a:off x="3707981"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93" name="Rectangle 292"/>
          <p:cNvSpPr/>
          <p:nvPr/>
        </p:nvSpPr>
        <p:spPr>
          <a:xfrm>
            <a:off x="3995980"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94" name="Rectangle 293"/>
          <p:cNvSpPr/>
          <p:nvPr/>
        </p:nvSpPr>
        <p:spPr>
          <a:xfrm>
            <a:off x="6444009"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23</a:t>
            </a:r>
            <a:endParaRPr lang="en-US" dirty="0"/>
          </a:p>
        </p:txBody>
      </p:sp>
      <p:sp>
        <p:nvSpPr>
          <p:cNvPr id="295" name="Rectangle 294"/>
          <p:cNvSpPr/>
          <p:nvPr/>
        </p:nvSpPr>
        <p:spPr>
          <a:xfrm>
            <a:off x="6732009" y="5139032"/>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24</a:t>
            </a:r>
            <a:endParaRPr lang="en-US" dirty="0"/>
          </a:p>
        </p:txBody>
      </p:sp>
      <p:sp>
        <p:nvSpPr>
          <p:cNvPr id="296" name="Rectangle 295"/>
          <p:cNvSpPr/>
          <p:nvPr/>
        </p:nvSpPr>
        <p:spPr>
          <a:xfrm>
            <a:off x="7020007"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97" name="Rectangle 296"/>
          <p:cNvSpPr/>
          <p:nvPr/>
        </p:nvSpPr>
        <p:spPr>
          <a:xfrm>
            <a:off x="7308006"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298" name="Rectangle 297"/>
          <p:cNvSpPr/>
          <p:nvPr/>
        </p:nvSpPr>
        <p:spPr>
          <a:xfrm>
            <a:off x="7739976"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27</a:t>
            </a:r>
            <a:endParaRPr lang="en-US" dirty="0"/>
          </a:p>
        </p:txBody>
      </p:sp>
      <p:sp>
        <p:nvSpPr>
          <p:cNvPr id="299" name="Rectangle 298"/>
          <p:cNvSpPr/>
          <p:nvPr/>
        </p:nvSpPr>
        <p:spPr>
          <a:xfrm>
            <a:off x="8027976" y="5139032"/>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37</a:t>
            </a:r>
            <a:endParaRPr lang="en-US" dirty="0"/>
          </a:p>
        </p:txBody>
      </p:sp>
      <p:sp>
        <p:nvSpPr>
          <p:cNvPr id="300" name="Rectangle 299"/>
          <p:cNvSpPr/>
          <p:nvPr/>
        </p:nvSpPr>
        <p:spPr>
          <a:xfrm>
            <a:off x="8315974"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01" name="Rectangle 300"/>
          <p:cNvSpPr/>
          <p:nvPr/>
        </p:nvSpPr>
        <p:spPr>
          <a:xfrm>
            <a:off x="8603973"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02" name="Rectangle 301"/>
          <p:cNvSpPr/>
          <p:nvPr/>
        </p:nvSpPr>
        <p:spPr>
          <a:xfrm>
            <a:off x="5148000"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18</a:t>
            </a:r>
            <a:endParaRPr lang="en-US" dirty="0"/>
          </a:p>
        </p:txBody>
      </p:sp>
      <p:sp>
        <p:nvSpPr>
          <p:cNvPr id="303" name="Rectangle 302"/>
          <p:cNvSpPr/>
          <p:nvPr/>
        </p:nvSpPr>
        <p:spPr>
          <a:xfrm>
            <a:off x="5436000" y="5139032"/>
            <a:ext cx="287998"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r>
              <a:rPr lang="en-US" sz="1400" dirty="0"/>
              <a:t>20</a:t>
            </a:r>
            <a:endParaRPr lang="en-US" dirty="0"/>
          </a:p>
        </p:txBody>
      </p:sp>
      <p:sp>
        <p:nvSpPr>
          <p:cNvPr id="304" name="Rectangle 303"/>
          <p:cNvSpPr/>
          <p:nvPr/>
        </p:nvSpPr>
        <p:spPr>
          <a:xfrm>
            <a:off x="5723998"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sp>
        <p:nvSpPr>
          <p:cNvPr id="305" name="Rectangle 304"/>
          <p:cNvSpPr/>
          <p:nvPr/>
        </p:nvSpPr>
        <p:spPr>
          <a:xfrm>
            <a:off x="6011997" y="5139032"/>
            <a:ext cx="287999" cy="287999"/>
          </a:xfrm>
          <a:prstGeom prst="rect">
            <a:avLst/>
          </a:prstGeom>
          <a:noFill/>
          <a:ln w="15875">
            <a:solidFill>
              <a:schemeClr val="tx1"/>
            </a:solidFill>
          </a:ln>
          <a:effectLst/>
        </p:spPr>
        <p:style>
          <a:lnRef idx="1">
            <a:schemeClr val="accent3"/>
          </a:lnRef>
          <a:fillRef idx="2">
            <a:schemeClr val="accent3"/>
          </a:fillRef>
          <a:effectRef idx="1">
            <a:schemeClr val="accent3"/>
          </a:effectRef>
          <a:fontRef idx="minor">
            <a:schemeClr val="dk1"/>
          </a:fontRef>
        </p:style>
        <p:txBody>
          <a:bodyPr lIns="0" rIns="0" rtlCol="0" anchor="ctr" anchorCtr="1"/>
          <a:lstStyle/>
          <a:p>
            <a:pPr algn="ctr"/>
            <a:endParaRPr lang="en-US" dirty="0"/>
          </a:p>
        </p:txBody>
      </p:sp>
      <p:cxnSp>
        <p:nvCxnSpPr>
          <p:cNvPr id="306" name="Straight Connector 305"/>
          <p:cNvCxnSpPr/>
          <p:nvPr/>
        </p:nvCxnSpPr>
        <p:spPr>
          <a:xfrm flipH="1">
            <a:off x="1115963" y="4851030"/>
            <a:ext cx="720005"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2123970" y="4851030"/>
            <a:ext cx="288002"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2411972" y="4851030"/>
            <a:ext cx="1296009"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H="1">
            <a:off x="5147991" y="4851030"/>
            <a:ext cx="1296009"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6732002" y="4851030"/>
            <a:ext cx="288002"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7020004" y="4851030"/>
            <a:ext cx="1296009" cy="28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94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29.3|6.8|58"/>
</p:tagLst>
</file>

<file path=ppt/tags/tag2.xml><?xml version="1.0" encoding="utf-8"?>
<p:tagLst xmlns:a="http://schemas.openxmlformats.org/drawingml/2006/main" xmlns:r="http://schemas.openxmlformats.org/officeDocument/2006/relationships" xmlns:p="http://schemas.openxmlformats.org/presentationml/2006/main">
  <p:tag name="TIMING" val="|7.3|15.2|13.7"/>
</p:tagLst>
</file>

<file path=ppt/tags/tag3.xml><?xml version="1.0" encoding="utf-8"?>
<p:tagLst xmlns:a="http://schemas.openxmlformats.org/drawingml/2006/main" xmlns:r="http://schemas.openxmlformats.org/officeDocument/2006/relationships" xmlns:p="http://schemas.openxmlformats.org/presentationml/2006/main">
  <p:tag name="TIMING" val="|51.3|12.9|10.3|9.5|34.8|3.3"/>
</p:tagLst>
</file>

<file path=ppt/tags/tag4.xml><?xml version="1.0" encoding="utf-8"?>
<p:tagLst xmlns:a="http://schemas.openxmlformats.org/drawingml/2006/main" xmlns:r="http://schemas.openxmlformats.org/officeDocument/2006/relationships" xmlns:p="http://schemas.openxmlformats.org/presentationml/2006/main">
  <p:tag name="TIMING" val="|31|14.9|30"/>
</p:tagLst>
</file>

<file path=ppt/tags/tag5.xml><?xml version="1.0" encoding="utf-8"?>
<p:tagLst xmlns:a="http://schemas.openxmlformats.org/drawingml/2006/main" xmlns:r="http://schemas.openxmlformats.org/officeDocument/2006/relationships" xmlns:p="http://schemas.openxmlformats.org/presentationml/2006/main">
  <p:tag name="TIMING" val="|66.8|11.5|9.8|5.9|18.5|6.6|9.4|16.5|17.6|6.9|2.1|33.2"/>
</p:tagLst>
</file>

<file path=ppt/tags/tag6.xml><?xml version="1.0" encoding="utf-8"?>
<p:tagLst xmlns:a="http://schemas.openxmlformats.org/drawingml/2006/main" xmlns:r="http://schemas.openxmlformats.org/officeDocument/2006/relationships" xmlns:p="http://schemas.openxmlformats.org/presentationml/2006/main">
  <p:tag name="TIMING" val="|113.2|9.1|7.1|3.9|32.3|8.2|6.5|4.1|11.3|28.4|24.1|35.6"/>
</p:tagLst>
</file>

<file path=ppt/tags/tag7.xml><?xml version="1.0" encoding="utf-8"?>
<p:tagLst xmlns:a="http://schemas.openxmlformats.org/drawingml/2006/main" xmlns:r="http://schemas.openxmlformats.org/officeDocument/2006/relationships" xmlns:p="http://schemas.openxmlformats.org/presentationml/2006/main">
  <p:tag name="TIMING" val="|4.1|4|15.2|8.3|18|16.9|6.5|10.6|13.9|10.5|37.1|4.6|15.4"/>
</p:tagLst>
</file>

<file path=ppt/tags/tag8.xml><?xml version="1.0" encoding="utf-8"?>
<p:tagLst xmlns:a="http://schemas.openxmlformats.org/drawingml/2006/main" xmlns:r="http://schemas.openxmlformats.org/officeDocument/2006/relationships" xmlns:p="http://schemas.openxmlformats.org/presentationml/2006/main">
  <p:tag name="TIMING" val="|37.5|55.2|37|5.1|8.1|4.7|32.8|4.9|7|18.2|6.9|10.7"/>
</p:tagLst>
</file>

<file path=ppt/tags/tag9.xml><?xml version="1.0" encoding="utf-8"?>
<p:tagLst xmlns:a="http://schemas.openxmlformats.org/drawingml/2006/main" xmlns:r="http://schemas.openxmlformats.org/officeDocument/2006/relationships" xmlns:p="http://schemas.openxmlformats.org/presentationml/2006/main">
  <p:tag name="TIMING" val="|33.6|4.8|8.3|1.9|6.5|6|3|8.5|3.4|7.4|31.1|7.4|6.6|8.4|10.3|8.7|6.5|33.8"/>
</p:tagLst>
</file>

<file path=ppt/theme/theme1.xml><?xml version="1.0" encoding="utf-8"?>
<a:theme xmlns:a="http://schemas.openxmlformats.org/drawingml/2006/main" name="Presentation level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none" rtlCol="0">
        <a:spAutoFit/>
      </a:bodyPr>
      <a:lstStyle>
        <a:defPPr>
          <a:defRPr dirty="0" err="1" smtClean="0">
            <a:ln>
              <a:solidFill>
                <a:schemeClr val="accent1">
                  <a:lumMod val="20000"/>
                  <a:lumOff val="80000"/>
                </a:schemeClr>
              </a:solidFill>
            </a:ln>
          </a:defRPr>
        </a:defPPr>
      </a:lstStyle>
    </a:txDef>
  </a:objectDefaults>
  <a:extraClrSchemeLst/>
  <a:extLst>
    <a:ext uri="{05A4C25C-085E-4340-85A3-A5531E510DB2}">
      <thm15:themeFamily xmlns:thm15="http://schemas.microsoft.com/office/thememl/2012/main" name="Presentation level design" id="{00E2FDB5-77A3-416C-8232-A2B8AB0B9A01}" vid="{6E3E8A63-E899-4F92-AFE5-C80B3CCFC0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63AA760-FEA7-44E2-BB85-0893DB8CD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0</TotalTime>
  <Words>1188</Words>
  <Application>Microsoft Office PowerPoint</Application>
  <PresentationFormat>On-screen Show (4:3)</PresentationFormat>
  <Paragraphs>242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Cambria Math</vt:lpstr>
      <vt:lpstr>Century Gothic</vt:lpstr>
      <vt:lpstr>Times New Roman</vt:lpstr>
      <vt:lpstr>Wingdings</vt:lpstr>
      <vt:lpstr>Presentation level design</vt:lpstr>
      <vt:lpstr>COS 212 B-Trees: Deletion</vt:lpstr>
      <vt:lpstr>B-Trees: Delete</vt:lpstr>
      <vt:lpstr>B-Trees: Deletion from a leaf</vt:lpstr>
      <vt:lpstr>B-Trees: Deletion from a leaf</vt:lpstr>
      <vt:lpstr>B-Trees: Deletion from a leaf</vt:lpstr>
      <vt:lpstr>B-Trees: Deletion from a leaf</vt:lpstr>
      <vt:lpstr>B-Trees: Deletion from a leaf</vt:lpstr>
      <vt:lpstr>B-Trees: Deletion from a leaf</vt:lpstr>
      <vt:lpstr>B-Trees: Deletion from a leaf</vt:lpstr>
      <vt:lpstr>B-Trees: Deletion from a non-leaf</vt:lpstr>
      <vt:lpstr>B-Trees: Deletion from a non-leaf</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2016-02-01T10:06:28Z</dcterms:created>
  <dcterms:modified xsi:type="dcterms:W3CDTF">2022-04-05T05:30:37Z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TC034605409991</vt:lpwstr>
  </property>
</Properties>
</file>