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512" r:id="rId3"/>
    <p:sldId id="456" r:id="rId4"/>
    <p:sldId id="458" r:id="rId5"/>
    <p:sldId id="457" r:id="rId6"/>
    <p:sldId id="459" r:id="rId7"/>
    <p:sldId id="513" r:id="rId8"/>
    <p:sldId id="514" r:id="rId9"/>
    <p:sldId id="516" r:id="rId10"/>
    <p:sldId id="517" r:id="rId11"/>
    <p:sldId id="518" r:id="rId12"/>
    <p:sldId id="464" r:id="rId13"/>
    <p:sldId id="519" r:id="rId14"/>
    <p:sldId id="469" r:id="rId15"/>
    <p:sldId id="511" r:id="rId16"/>
    <p:sldId id="5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>
      <p:cViewPr varScale="1">
        <p:scale>
          <a:sx n="86" d="100"/>
          <a:sy n="86" d="100"/>
        </p:scale>
        <p:origin x="13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2569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5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5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7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03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5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9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2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4/6/2023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4/6/2023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4/6/2023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4/6/2023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4/6/2023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4/6/2023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4/6/2023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COS 212</a:t>
            </a:r>
            <a:br>
              <a:rPr lang="en-US"/>
            </a:br>
            <a:r>
              <a:rPr lang="en-US"/>
              <a:t>B*-Trees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32021"/>
            <a:ext cx="8152885" cy="5857103"/>
          </a:xfrm>
        </p:spPr>
        <p:txBody>
          <a:bodyPr>
            <a:normAutofit/>
          </a:bodyPr>
          <a:lstStyle/>
          <a:p>
            <a:r>
              <a:rPr kumimoji="1" lang="en-ZA" altLang="zh-TW" sz="2000" dirty="0">
                <a:ea typeface="新細明體" charset="-120"/>
              </a:rPr>
              <a:t>Inserting a value into a leaf</a:t>
            </a:r>
          </a:p>
          <a:p>
            <a:pPr marL="685800" lvl="1" indent="-342900">
              <a:buFont typeface="+mj-lt"/>
              <a:buAutoNum type="arabicPeriod" startAt="3"/>
            </a:pPr>
            <a:r>
              <a:rPr kumimoji="1" lang="en-ZA" altLang="zh-TW" sz="1700" dirty="0">
                <a:ea typeface="新細明體" charset="-120"/>
              </a:rPr>
              <a:t>If the leaf is full, check if either sibling of the leaf has space</a:t>
            </a:r>
          </a:p>
          <a:p>
            <a:pPr marL="1085850" lvl="2" indent="-400050">
              <a:buFont typeface="+mj-lt"/>
              <a:buAutoNum type="romanLcPeriod" startAt="2"/>
            </a:pPr>
            <a:r>
              <a:rPr kumimoji="1" lang="en-ZA" altLang="zh-TW" sz="1600" dirty="0">
                <a:ea typeface="新細明體" charset="-120"/>
              </a:rPr>
              <a:t>If space is not available in either sibling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Create a new node right of the leaf being inserted into and its sibling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Build a list containing keys from the leaf being inserted into, the sibling,  and the parent key of the leaf being inserted into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Find two reference point values in the list that divide the list into three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Insert the reference point keys into the parent – this may require shifting parent keys to the right to make space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Move remaining keys in the list into the three leaf nodes from left to right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B*-trees: Insert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33913" y="4581337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221946" y="4581337"/>
            <a:ext cx="287998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09977" y="4581337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798009" y="4581337"/>
            <a:ext cx="287999" cy="290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7" name="Line 565"/>
          <p:cNvSpPr>
            <a:spLocks noChangeShapeType="1"/>
          </p:cNvSpPr>
          <p:nvPr/>
        </p:nvSpPr>
        <p:spPr bwMode="auto">
          <a:xfrm>
            <a:off x="1369922" y="4005064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7584" y="386104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051720" y="386104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39752" y="386104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27784" y="386104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915816" y="386104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374040" y="4581128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662039" y="4581128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0038" y="4581128"/>
            <a:ext cx="287999" cy="28921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238037" y="4581128"/>
            <a:ext cx="287999" cy="28921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57" name="Straight Connector 56"/>
          <p:cNvCxnSpPr>
            <a:endCxn id="46" idx="0"/>
          </p:cNvCxnSpPr>
          <p:nvPr/>
        </p:nvCxnSpPr>
        <p:spPr>
          <a:xfrm flipH="1">
            <a:off x="1942009" y="4149047"/>
            <a:ext cx="112695" cy="43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3" idx="0"/>
          </p:cNvCxnSpPr>
          <p:nvPr/>
        </p:nvCxnSpPr>
        <p:spPr>
          <a:xfrm>
            <a:off x="2339641" y="4149047"/>
            <a:ext cx="178399" cy="43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203848" y="3861048"/>
            <a:ext cx="287999" cy="28824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491880" y="386104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779912" y="386104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907704" y="3841303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230024" y="4571603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18056" y="4571603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94120" y="4571603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57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302177" y="4509120"/>
            <a:ext cx="1295999" cy="4320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Rounded Rectangle 66"/>
          <p:cNvSpPr/>
          <p:nvPr/>
        </p:nvSpPr>
        <p:spPr>
          <a:xfrm>
            <a:off x="861872" y="4509168"/>
            <a:ext cx="1296000" cy="432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Rounded Rectangle 67"/>
          <p:cNvSpPr/>
          <p:nvPr/>
        </p:nvSpPr>
        <p:spPr>
          <a:xfrm>
            <a:off x="1979712" y="3789040"/>
            <a:ext cx="41601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TextBox 68"/>
          <p:cNvSpPr txBox="1"/>
          <p:nvPr/>
        </p:nvSpPr>
        <p:spPr>
          <a:xfrm>
            <a:off x="760417" y="5256523"/>
            <a:ext cx="39555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insertion takes place within the leaf node on the rightmost branch of the root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0418" y="5930696"/>
            <a:ext cx="395558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Rightmost leaf and left sibling are full, so make a new node and redistribute keys in rightmost leaf, its left sibling, and the parent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814233" y="4578946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102266" y="4578946"/>
            <a:ext cx="287998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4390297" y="4578946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4678329" y="4578946"/>
            <a:ext cx="287999" cy="290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5642654" y="3824331"/>
            <a:ext cx="3249826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3 7 12 15 16 17 29 35 41 57</a:t>
            </a:r>
          </a:p>
        </p:txBody>
      </p:sp>
      <p:sp>
        <p:nvSpPr>
          <p:cNvPr id="38" name="Oval 37"/>
          <p:cNvSpPr/>
          <p:nvPr/>
        </p:nvSpPr>
        <p:spPr>
          <a:xfrm>
            <a:off x="6524878" y="3717032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Oval 38"/>
          <p:cNvSpPr/>
          <p:nvPr/>
        </p:nvSpPr>
        <p:spPr>
          <a:xfrm>
            <a:off x="7774856" y="3717032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652120" y="4578946"/>
                <a:ext cx="1609287" cy="57169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𝑖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kumimoji="1" lang="en-ZA" altLang="zh-TW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</m:ctrlPr>
                            </m:fPr>
                            <m:num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2</m:t>
                              </m:r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𝑚</m:t>
                              </m:r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=3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78946"/>
                <a:ext cx="1609287" cy="5716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>
            <a:endCxn id="38" idx="4"/>
          </p:cNvCxnSpPr>
          <p:nvPr/>
        </p:nvCxnSpPr>
        <p:spPr>
          <a:xfrm flipV="1">
            <a:off x="6697871" y="4417662"/>
            <a:ext cx="0" cy="16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547688" y="4578946"/>
                <a:ext cx="1344792" cy="307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𝑗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</m:t>
                      </m:r>
                      <m:r>
                        <a:rPr kumimoji="1" lang="en-ZA" altLang="zh-TW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2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𝑖</m:t>
                      </m:r>
                      <m:r>
                        <a:rPr kumimoji="1" lang="en-ZA" altLang="zh-TW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+1=7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88" y="4578946"/>
                <a:ext cx="1344792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>
            <a:endCxn id="39" idx="4"/>
          </p:cNvCxnSpPr>
          <p:nvPr/>
        </p:nvCxnSpPr>
        <p:spPr>
          <a:xfrm flipV="1">
            <a:off x="7947849" y="4417662"/>
            <a:ext cx="0" cy="16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71" idx="0"/>
          </p:cNvCxnSpPr>
          <p:nvPr/>
        </p:nvCxnSpPr>
        <p:spPr>
          <a:xfrm>
            <a:off x="2627670" y="4149047"/>
            <a:ext cx="1330563" cy="429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34605" y="5234702"/>
            <a:ext cx="39469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Construct a list that contains all the keys that need to be redistributed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34604" y="5930696"/>
            <a:ext cx="395558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Find 2 reference points dividing list into 3 and move them to parent, then redistribute remaining values between children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06088" y="4571603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3960" y="457350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283968" y="3870312"/>
            <a:ext cx="1214670" cy="350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Underflow</a:t>
            </a:r>
            <a:r>
              <a:rPr lang="en-ZA" dirty="0"/>
              <a:t>!</a:t>
            </a:r>
          </a:p>
        </p:txBody>
      </p:sp>
      <p:cxnSp>
        <p:nvCxnSpPr>
          <p:cNvPr id="86" name="Straight Arrow Connector 85"/>
          <p:cNvCxnSpPr>
            <a:stCxn id="85" idx="2"/>
          </p:cNvCxnSpPr>
          <p:nvPr/>
        </p:nvCxnSpPr>
        <p:spPr>
          <a:xfrm flipH="1">
            <a:off x="4678296" y="4221088"/>
            <a:ext cx="213007" cy="2880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606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7 L -0.0224 -0.0007 C -0.03247 -0.0007 -0.04358 0.0199 -0.04358 0.03842 L -0.04358 0.08194 " pathEditMode="relative" rAng="0" ptsTypes="AAAA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0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58 0.08194 L -0.04358 0.11342 C -0.04358 0.12847 -0.0481 0.15046 0.00572 0.15046 L 0.2007 0.15046 " pathEditMode="relative" rAng="5400000" ptsTypes="AAAA">
                                      <p:cBhvr>
                                        <p:cTn id="6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2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9462 -3.7037E-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316 -3.7037E-7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0.03159 -3.7037E-7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03524 0.10648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5301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7 0.15046 L 0.14983 -0.00232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7639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09462 -3.7037E-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02777 -0.10671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  <p:bldP spid="48" grpId="0"/>
      <p:bldP spid="48" grpId="1"/>
      <p:bldP spid="48" grpId="2"/>
      <p:bldP spid="48" grpId="3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78" grpId="0"/>
      <p:bldP spid="79" grpId="0"/>
      <p:bldP spid="82" grpId="0"/>
      <p:bldP spid="82" grpId="1"/>
      <p:bldP spid="83" grpId="0"/>
      <p:bldP spid="83" grpId="1"/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64973"/>
                <a:ext cx="8152885" cy="5857103"/>
              </a:xfrm>
            </p:spPr>
            <p:txBody>
              <a:bodyPr>
                <a:normAutofit/>
              </a:bodyPr>
              <a:lstStyle/>
              <a:p>
                <a:endParaRPr kumimoji="1" lang="en-ZA" altLang="zh-TW" sz="2000" dirty="0">
                  <a:ea typeface="新細明體" charset="-120"/>
                </a:endParaRPr>
              </a:p>
              <a:p>
                <a:endParaRPr kumimoji="1" lang="en-ZA" altLang="zh-TW" sz="2000" dirty="0">
                  <a:ea typeface="新細明體" charset="-120"/>
                </a:endParaRPr>
              </a:p>
              <a:p>
                <a:endParaRPr kumimoji="1" lang="en-ZA" altLang="zh-TW" sz="2000" dirty="0">
                  <a:ea typeface="新細明體" charset="-120"/>
                </a:endParaRPr>
              </a:p>
              <a:p>
                <a:endParaRPr kumimoji="1" lang="en-ZA" altLang="zh-TW" sz="2000" dirty="0">
                  <a:ea typeface="新細明體" charset="-120"/>
                </a:endParaRPr>
              </a:p>
              <a:p>
                <a:r>
                  <a:rPr kumimoji="1" lang="en-ZA" altLang="zh-TW" sz="2000" dirty="0">
                    <a:ea typeface="新細明體" charset="-120"/>
                  </a:rPr>
                  <a:t>There are too few keys to prevent the underflow</a:t>
                </a:r>
              </a:p>
              <a:p>
                <a:r>
                  <a:rPr kumimoji="1" lang="en-ZA" altLang="zh-TW" sz="2000" dirty="0">
                    <a:ea typeface="新細明體" charset="-120"/>
                  </a:rPr>
                  <a:t>But why did this happen?</a:t>
                </a:r>
              </a:p>
              <a:p>
                <a:pPr lvl="1" fontAlgn="base"/>
                <a:r>
                  <a:rPr lang="en-ZA" sz="1700" dirty="0"/>
                  <a:t>We took two full leaf nodes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700" b="0" i="0" smtClean="0">
                        <a:solidFill>
                          <a:schemeClr val="accent5"/>
                        </a:solidFill>
                        <a:latin typeface="+mj-lt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ZA" sz="17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>
                            <a:solidFill>
                              <a:schemeClr val="accent5"/>
                            </a:solidFill>
                            <a:ea typeface="Cambria Math" panose="02040503050406030204" pitchFamily="18" charset="0"/>
                          </a:rPr>
                          <m:t>max</m:t>
                        </m:r>
                      </m:e>
                    </m:d>
                  </m:oMath>
                </a14:m>
                <a:r>
                  <a:rPr lang="en-ZA" sz="1700" dirty="0"/>
                  <a:t> total keys, 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700" b="0" i="0" smtClean="0">
                        <a:solidFill>
                          <a:schemeClr val="accent5"/>
                        </a:solidFill>
                        <a:latin typeface="+mj-lt"/>
                      </a:rPr>
                      <m:t>max</m:t>
                    </m:r>
                    <m:r>
                      <a:rPr lang="en-ZA" sz="17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7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sz="17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ZA" sz="1700" b="0" i="0" smtClean="0">
                        <a:solidFill>
                          <a:schemeClr val="accent5"/>
                        </a:solidFill>
                        <a:latin typeface="+mj-lt"/>
                      </a:rPr>
                      <m:t>1</m:t>
                    </m:r>
                  </m:oMath>
                </a14:m>
                <a:endParaRPr lang="en-ZA" sz="1700" dirty="0">
                  <a:solidFill>
                    <a:schemeClr val="accent5"/>
                  </a:solidFill>
                  <a:latin typeface="+mj-lt"/>
                </a:endParaRPr>
              </a:p>
              <a:p>
                <a:pPr lvl="1" fontAlgn="base"/>
                <a:r>
                  <a:rPr lang="en-ZA" sz="1700" dirty="0"/>
                  <a:t>To have sufficient keys in all nodes we need to split these keys between </a:t>
                </a:r>
                <a:r>
                  <a:rPr lang="en-ZA" sz="1700" dirty="0">
                    <a:solidFill>
                      <a:schemeClr val="accent5"/>
                    </a:solidFill>
                  </a:rPr>
                  <a:t>3 nodes</a:t>
                </a:r>
                <a:r>
                  <a:rPr lang="en-ZA" sz="1700" dirty="0">
                    <a:solidFill>
                      <a:srgbClr val="7030A0"/>
                    </a:solidFill>
                  </a:rPr>
                  <a:t> </a:t>
                </a:r>
                <a:r>
                  <a:rPr lang="en-ZA" sz="1700" dirty="0"/>
                  <a:t>such that each node has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ZA" altLang="zh-TW" sz="1700" b="0" i="0" smtClean="0">
                        <a:solidFill>
                          <a:schemeClr val="accent5"/>
                        </a:solidFill>
                        <a:latin typeface="+mj-lt"/>
                        <a:ea typeface="新細明體" charset="-120"/>
                      </a:rPr>
                      <m:t>min</m:t>
                    </m:r>
                    <m:r>
                      <a:rPr kumimoji="1" lang="en-ZA" altLang="zh-TW" sz="17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1" lang="en-ZA" altLang="zh-TW" sz="17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7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ZA" sz="1700" dirty="0"/>
                  <a:t> keys</a:t>
                </a:r>
              </a:p>
              <a:p>
                <a:pPr lvl="1" fontAlgn="base"/>
                <a:r>
                  <a:rPr lang="en-ZA" sz="1700" dirty="0"/>
                  <a:t>In order to be able to do this,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700" b="0" i="0" smtClean="0">
                        <a:solidFill>
                          <a:srgbClr val="FF0000"/>
                        </a:solidFill>
                        <a:latin typeface="+mj-lt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ZA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rPr>
                          <m:t>max</m:t>
                        </m:r>
                      </m:e>
                    </m:d>
                  </m:oMath>
                </a14:m>
                <a:r>
                  <a:rPr lang="en-ZA" sz="1700" dirty="0">
                    <a:solidFill>
                      <a:srgbClr val="FF0000"/>
                    </a:solidFill>
                  </a:rPr>
                  <a:t> </a:t>
                </a:r>
                <a:r>
                  <a:rPr lang="en-ZA" sz="1700" dirty="0"/>
                  <a:t>must be </a:t>
                </a:r>
                <a14:m>
                  <m:oMath xmlns:m="http://schemas.openxmlformats.org/officeDocument/2006/math">
                    <m:r>
                      <a:rPr lang="en-ZA" sz="17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ZA" sz="1700" b="0" i="0" smtClean="0">
                        <a:solidFill>
                          <a:srgbClr val="FF0000"/>
                        </a:solidFill>
                        <a:latin typeface="+mj-lt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ZA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 b="0" i="0" smtClean="0">
                            <a:solidFill>
                              <a:srgbClr val="FF0000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min</m:t>
                        </m:r>
                      </m:e>
                    </m:d>
                  </m:oMath>
                </a14:m>
                <a:endParaRPr lang="en-ZA" sz="1700" dirty="0">
                  <a:solidFill>
                    <a:srgbClr val="FF0000"/>
                  </a:solidFill>
                </a:endParaRPr>
              </a:p>
              <a:p>
                <a:pPr lvl="1" fontAlgn="base"/>
                <a:r>
                  <a:rPr lang="en-ZA" sz="1700" dirty="0"/>
                  <a:t>Is this the case for </a:t>
                </a:r>
                <a14:m>
                  <m:oMath xmlns:m="http://schemas.openxmlformats.org/officeDocument/2006/math">
                    <m:r>
                      <a:rPr lang="en-ZA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700" b="0" i="0" smtClean="0">
                        <a:solidFill>
                          <a:srgbClr val="FF0000"/>
                        </a:solidFill>
                        <a:latin typeface="+mj-lt"/>
                      </a:rPr>
                      <m:t>5</m:t>
                    </m:r>
                  </m:oMath>
                </a14:m>
                <a:r>
                  <a:rPr lang="en-ZA" sz="1700" dirty="0"/>
                  <a:t>?</a:t>
                </a:r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700" b="0" i="0" smtClean="0">
                        <a:latin typeface="+mj-lt"/>
                      </a:rPr>
                      <m:t>2</m:t>
                    </m:r>
                    <m:d>
                      <m:dPr>
                        <m:ctrlPr>
                          <a:rPr lang="en-ZA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 b="0" i="0" smtClean="0">
                            <a:latin typeface="+mj-lt"/>
                          </a:rPr>
                          <m:t>max</m:t>
                        </m:r>
                      </m:e>
                    </m:d>
                    <m:r>
                      <a:rPr lang="en-ZA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700"/>
                      <m:t>2</m:t>
                    </m:r>
                    <m:d>
                      <m:dPr>
                        <m:ctrlPr>
                          <a:rPr lang="en-ZA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ZA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ZA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700"/>
                      <m:t>2</m:t>
                    </m:r>
                    <m:r>
                      <a:rPr lang="en-ZA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ZA" sz="1700" b="0" i="0" smtClean="0">
                        <a:latin typeface="+mj-lt"/>
                        <a:ea typeface="Cambria Math" panose="02040503050406030204" pitchFamily="18" charset="0"/>
                      </a:rPr>
                      <m:t>4</m:t>
                    </m:r>
                    <m:r>
                      <a:rPr lang="en-ZA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700" b="0" i="0" smtClean="0">
                        <a:latin typeface="+mj-lt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ZA" sz="1700" dirty="0">
                  <a:latin typeface="+mj-lt"/>
                </a:endParaRPr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700" b="0" i="0" smtClean="0">
                        <a:latin typeface="+mj-lt"/>
                      </a:rPr>
                      <m:t>3</m:t>
                    </m:r>
                    <m:d>
                      <m:dPr>
                        <m:ctrlPr>
                          <a:rPr lang="en-ZA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 b="0" i="0" smtClean="0">
                            <a:latin typeface="+mj-lt"/>
                          </a:rPr>
                          <m:t>min</m:t>
                        </m:r>
                      </m:e>
                    </m:d>
                    <m:r>
                      <a:rPr lang="en-ZA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700" b="0" i="0" smtClean="0">
                        <a:latin typeface="+mj-lt"/>
                      </a:rPr>
                      <m:t>3</m:t>
                    </m:r>
                    <m:d>
                      <m:dPr>
                        <m:begChr m:val="⌊"/>
                        <m:endChr m:val="⌋"/>
                        <m:ctrlPr>
                          <a:rPr kumimoji="1" lang="en-ZA" altLang="zh-TW" sz="17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700" b="0" i="0" smtClean="0">
                        <a:latin typeface="+mj-lt"/>
                        <a:ea typeface="新細明體" charset="-120"/>
                      </a:rPr>
                      <m:t>3</m:t>
                    </m:r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kumimoji="1" lang="en-ZA" altLang="zh-TW" sz="1700" b="0" i="0" smtClean="0">
                        <a:latin typeface="+mj-lt"/>
                        <a:ea typeface="Cambria Math" panose="02040503050406030204" pitchFamily="18" charset="0"/>
                      </a:rPr>
                      <m:t>3</m:t>
                    </m:r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700" b="0" i="0" smtClean="0">
                        <a:latin typeface="+mj-lt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endParaRPr lang="en-ZA" sz="1700" dirty="0">
                  <a:latin typeface="+mj-lt"/>
                </a:endParaRPr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700" b="0" i="0" smtClean="0">
                        <a:latin typeface="+mj-lt"/>
                      </a:rPr>
                      <m:t>8</m:t>
                    </m:r>
                    <m:r>
                      <a:rPr lang="en-ZA" sz="17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ZA" sz="1700" b="0" i="0" smtClean="0">
                        <a:latin typeface="+mj-lt"/>
                      </a:rPr>
                      <m:t>9</m:t>
                    </m:r>
                  </m:oMath>
                </a14:m>
                <a:endParaRPr lang="en-ZA" sz="1700" dirty="0">
                  <a:latin typeface="+mj-lt"/>
                </a:endParaRPr>
              </a:p>
              <a:p>
                <a:pPr lvl="2" fontAlgn="base"/>
                <a:r>
                  <a:rPr lang="en-ZA" sz="1700" dirty="0"/>
                  <a:t>So </a:t>
                </a:r>
                <a14:m>
                  <m:oMath xmlns:m="http://schemas.openxmlformats.org/officeDocument/2006/math">
                    <m:r>
                      <a:rPr lang="en-ZA" sz="17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700" b="0" i="0" smtClean="0">
                        <a:latin typeface="+mj-lt"/>
                      </a:rPr>
                      <m:t>5</m:t>
                    </m:r>
                  </m:oMath>
                </a14:m>
                <a:r>
                  <a:rPr lang="en-ZA" sz="1700" dirty="0"/>
                  <a:t> is the cause of the underflow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64973"/>
                <a:ext cx="8152885" cy="5857103"/>
              </a:xfrm>
              <a:blipFill rotWithShape="0">
                <a:blip r:embed="rId6"/>
                <a:stretch>
                  <a:fillRect l="-673" r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B*-trees: 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4803617" y="4653136"/>
                <a:ext cx="4160871" cy="720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/>
                  <a:t>Would the B*-tree underflow for: </a:t>
                </a:r>
                <a:br>
                  <a:rPr lang="en-ZA" dirty="0"/>
                </a:b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b="0" i="0" smtClean="0">
                        <a:latin typeface="+mj-lt"/>
                      </a:rPr>
                      <m:t>4</m:t>
                    </m:r>
                  </m:oMath>
                </a14:m>
                <a:r>
                  <a:rPr lang="en-ZA" dirty="0"/>
                  <a:t>,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b="0" i="0" smtClean="0">
                        <a:latin typeface="+mj-lt"/>
                      </a:rPr>
                      <m:t>6</m:t>
                    </m:r>
                  </m:oMath>
                </a14:m>
                <a:r>
                  <a:rPr lang="en-ZA" dirty="0"/>
                  <a:t>,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ZA" dirty="0"/>
                  <a:t>,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b="0" i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ZA" dirty="0"/>
                  <a:t>,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b="0" i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ZA" dirty="0"/>
                  <a:t>?</a:t>
                </a: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17" y="4653136"/>
                <a:ext cx="4160871" cy="720080"/>
              </a:xfrm>
              <a:prstGeom prst="roundRect">
                <a:avLst/>
              </a:prstGeom>
              <a:blipFill rotWithShape="0">
                <a:blip r:embed="rId7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374073" y="1773025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62106" y="1773025"/>
            <a:ext cx="287998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50137" y="1773025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38169" y="1773025"/>
            <a:ext cx="287999" cy="290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491880" y="105273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779912" y="105273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35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67944" y="105273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355976" y="105273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14200" y="1772816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16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02199" y="1772816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17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90198" y="1772816"/>
            <a:ext cx="287999" cy="28921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29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678197" y="1772816"/>
            <a:ext cx="287999" cy="28921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>
            <a:endCxn id="24" idx="0"/>
          </p:cNvCxnSpPr>
          <p:nvPr/>
        </p:nvCxnSpPr>
        <p:spPr>
          <a:xfrm flipH="1">
            <a:off x="3382169" y="1340735"/>
            <a:ext cx="112695" cy="43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2" idx="0"/>
          </p:cNvCxnSpPr>
          <p:nvPr/>
        </p:nvCxnSpPr>
        <p:spPr>
          <a:xfrm>
            <a:off x="3779801" y="1340735"/>
            <a:ext cx="178399" cy="43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644008" y="1052736"/>
            <a:ext cx="287999" cy="28824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32040" y="105273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220072" y="105273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254393" y="1770634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41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542426" y="1770634"/>
            <a:ext cx="287998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57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30457" y="1770634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6118489" y="1770634"/>
            <a:ext cx="287999" cy="290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64" name="Straight Connector 63"/>
          <p:cNvCxnSpPr>
            <a:endCxn id="60" idx="0"/>
          </p:cNvCxnSpPr>
          <p:nvPr/>
        </p:nvCxnSpPr>
        <p:spPr>
          <a:xfrm>
            <a:off x="4067830" y="1340735"/>
            <a:ext cx="1330563" cy="429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724128" y="1062000"/>
            <a:ext cx="1214670" cy="350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Underflow</a:t>
            </a:r>
            <a:r>
              <a:rPr lang="en-ZA" dirty="0"/>
              <a:t>!</a:t>
            </a:r>
          </a:p>
        </p:txBody>
      </p:sp>
      <p:cxnSp>
        <p:nvCxnSpPr>
          <p:cNvPr id="68" name="Straight Arrow Connector 67"/>
          <p:cNvCxnSpPr>
            <a:stCxn id="67" idx="2"/>
          </p:cNvCxnSpPr>
          <p:nvPr/>
        </p:nvCxnSpPr>
        <p:spPr>
          <a:xfrm flipH="1">
            <a:off x="6118456" y="1412776"/>
            <a:ext cx="213007" cy="2880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170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32021"/>
                <a:ext cx="8152885" cy="5857103"/>
              </a:xfrm>
            </p:spPr>
            <p:txBody>
              <a:bodyPr>
                <a:normAutofit/>
              </a:bodyPr>
              <a:lstStyle/>
              <a:p>
                <a:r>
                  <a:rPr kumimoji="1" lang="en-ZA" altLang="zh-TW" sz="2000" dirty="0">
                    <a:ea typeface="新細明體" charset="-120"/>
                  </a:rPr>
                  <a:t>Let’s construct a B*-tree of order 4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First we have to ensure that </a:t>
                </a:r>
                <a14:m>
                  <m:oMath xmlns:m="http://schemas.openxmlformats.org/officeDocument/2006/math"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𝑚</m:t>
                    </m:r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700" b="0" i="0" smtClean="0">
                        <a:latin typeface="+mj-lt"/>
                        <a:ea typeface="新細明體" charset="-120"/>
                      </a:rPr>
                      <m:t>4</m:t>
                    </m:r>
                  </m:oMath>
                </a14:m>
                <a:r>
                  <a:rPr kumimoji="1" lang="en-ZA" altLang="zh-TW" sz="1700" dirty="0">
                    <a:ea typeface="新細明體" charset="-120"/>
                  </a:rPr>
                  <a:t> won’t result in underflow</a:t>
                </a:r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400"/>
                      <m:t>2</m:t>
                    </m:r>
                    <m:d>
                      <m:dPr>
                        <m:ctrlPr>
                          <a:rPr lang="en-Z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400"/>
                          <m:t>max</m:t>
                        </m:r>
                      </m:e>
                    </m:d>
                    <m:r>
                      <a:rPr lang="en-ZA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400"/>
                      <m:t>2</m:t>
                    </m:r>
                    <m:d>
                      <m:dPr>
                        <m:ctrlPr>
                          <a:rPr lang="en-Z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ZA" sz="1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ZA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400"/>
                      <m:t>2</m:t>
                    </m:r>
                    <m:r>
                      <a:rPr lang="en-Z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ZA" sz="1400" b="0" i="0" smtClean="0">
                        <a:ea typeface="Cambria Math" panose="02040503050406030204" pitchFamily="18" charset="0"/>
                      </a:rPr>
                      <m:t>3</m:t>
                    </m:r>
                    <m:r>
                      <a:rPr lang="en-Z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400" b="0" i="0" smtClean="0"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ZA" sz="1400" dirty="0"/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400"/>
                      <m:t>3</m:t>
                    </m:r>
                    <m:d>
                      <m:dPr>
                        <m:ctrlPr>
                          <a:rPr lang="en-Z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400"/>
                          <m:t>min</m:t>
                        </m:r>
                      </m:e>
                    </m:d>
                    <m:r>
                      <a:rPr lang="en-ZA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400"/>
                      <m:t>3</m:t>
                    </m:r>
                    <m:d>
                      <m:dPr>
                        <m:begChr m:val="⌊"/>
                        <m:endChr m:val="⌋"/>
                        <m:ctrlPr>
                          <a:rPr kumimoji="1" lang="en-ZA" altLang="zh-TW" sz="14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400" i="1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400">
                        <a:ea typeface="新細明體" charset="-120"/>
                      </a:rPr>
                      <m:t>3</m:t>
                    </m:r>
                    <m:r>
                      <a:rPr kumimoji="1" lang="en-ZA" altLang="zh-TW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kumimoji="1" lang="en-ZA" altLang="zh-TW" sz="1400" b="0" i="0" smtClean="0"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ZA" altLang="zh-TW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400" b="0" i="0" smtClean="0"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ZA" sz="1400" dirty="0"/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400" b="0" i="0" smtClean="0"/>
                      <m:t>6</m:t>
                    </m:r>
                    <m:r>
                      <a:rPr lang="en-ZA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ZA" sz="1400" b="0" i="0" smtClean="0"/>
                      <m:t>6</m:t>
                    </m:r>
                  </m:oMath>
                </a14:m>
                <a:r>
                  <a:rPr lang="en-ZA" sz="1400" dirty="0"/>
                  <a:t>   (so </a:t>
                </a:r>
                <a14:m>
                  <m:oMath xmlns:m="http://schemas.openxmlformats.org/officeDocument/2006/math">
                    <m:r>
                      <a:rPr lang="en-ZA" sz="1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400" b="0" i="0" smtClean="0"/>
                      <m:t>4</m:t>
                    </m:r>
                  </m:oMath>
                </a14:m>
                <a:r>
                  <a:rPr lang="en-ZA" sz="1400" dirty="0"/>
                  <a:t> will not cause underflow)</a:t>
                </a:r>
              </a:p>
              <a:p>
                <a:pPr lvl="1" fontAlgn="base"/>
                <a:r>
                  <a:rPr kumimoji="1" lang="en-ZA" altLang="zh-TW" sz="1700" dirty="0">
                    <a:ea typeface="新細明體" charset="-120"/>
                  </a:rPr>
                  <a:t>Next, we need to know the legal number of nodes per non-root node</a:t>
                </a:r>
              </a:p>
              <a:p>
                <a:pPr lvl="2" fontAlgn="base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ZA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𝑚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−</m:t>
                    </m:r>
                    <m:r>
                      <m:rPr>
                        <m:nor/>
                      </m:rPr>
                      <a:rPr kumimoji="1" lang="en-ZA" altLang="zh-TW" sz="1400" i="0">
                        <a:solidFill>
                          <a:schemeClr val="tx1"/>
                        </a:solidFill>
                        <a:latin typeface="+mj-lt"/>
                        <a:ea typeface="新細明體" charset="-120"/>
                      </a:rPr>
                      <m:t>1</m:t>
                    </m:r>
                    <m:r>
                      <a:rPr kumimoji="1" lang="en-ZA" altLang="zh-TW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      </m:t>
                    </m:r>
                    <m:r>
                      <a:rPr kumimoji="1" lang="en-ZA" altLang="zh-TW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⇒</m:t>
                    </m:r>
                    <m:r>
                      <a:rPr kumimoji="1" lang="en-ZA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      </m:t>
                    </m:r>
                    <m:d>
                      <m:dPr>
                        <m:begChr m:val="⌊"/>
                        <m:endChr m:val="⌋"/>
                        <m:ctrlPr>
                          <a:rPr kumimoji="1" lang="en-ZA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40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×</m:t>
                            </m:r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4 −1</m:t>
                            </m:r>
                          </m:num>
                          <m:den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m:rPr>
                        <m:nor/>
                      </m:rPr>
                      <a:rPr kumimoji="1" lang="en-ZA" altLang="zh-TW" sz="1400" i="0">
                        <a:solidFill>
                          <a:schemeClr val="tx1"/>
                        </a:solidFill>
                        <a:latin typeface="+mj-lt"/>
                        <a:ea typeface="新細明體" charset="-120"/>
                      </a:rPr>
                      <m:t>4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−</m:t>
                    </m:r>
                    <m:r>
                      <m:rPr>
                        <m:nor/>
                      </m:rPr>
                      <a:rPr kumimoji="1" lang="en-ZA" altLang="zh-TW" sz="1400" i="0">
                        <a:solidFill>
                          <a:schemeClr val="tx1"/>
                        </a:solidFill>
                        <a:latin typeface="+mj-lt"/>
                        <a:ea typeface="新細明體" charset="-120"/>
                      </a:rPr>
                      <m:t>1</m:t>
                    </m:r>
                    <m:r>
                      <a:rPr kumimoji="1" lang="en-ZA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      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⇒</m:t>
                    </m:r>
                    <m:r>
                      <a:rPr kumimoji="1" lang="en-ZA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      </m:t>
                    </m:r>
                    <m:r>
                      <m:rPr>
                        <m:nor/>
                      </m:rPr>
                      <a:rPr kumimoji="1" lang="en-ZA" altLang="zh-TW" sz="1400" b="0" i="0">
                        <a:solidFill>
                          <a:schemeClr val="tx1"/>
                        </a:solidFill>
                        <a:latin typeface="+mj-lt"/>
                        <a:ea typeface="新細明體" charset="-120"/>
                      </a:rPr>
                      <m:t>2</m:t>
                    </m:r>
                    <m:r>
                      <a:rPr kumimoji="1" lang="en-ZA" altLang="zh-TW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altLang="zh-TW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m:rPr>
                        <m:nor/>
                      </m:rPr>
                      <a:rPr kumimoji="1" lang="en-ZA" altLang="zh-TW" sz="1400" b="0" i="0">
                        <a:solidFill>
                          <a:schemeClr val="tx1"/>
                        </a:solidFill>
                        <a:latin typeface="+mj-lt"/>
                        <a:ea typeface="新細明體" charset="-120"/>
                      </a:rPr>
                      <m:t>3</m:t>
                    </m:r>
                  </m:oMath>
                </a14:m>
                <a:endParaRPr kumimoji="1" lang="en-ZA" altLang="zh-TW" sz="1400" dirty="0">
                  <a:solidFill>
                    <a:schemeClr val="tx1"/>
                  </a:solidFill>
                  <a:latin typeface="+mj-lt"/>
                  <a:ea typeface="新細明體" charset="-120"/>
                </a:endParaRPr>
              </a:p>
              <a:p>
                <a:pPr lvl="1" fontAlgn="base"/>
                <a:r>
                  <a:rPr kumimoji="1" lang="en-ZA" altLang="zh-TW" sz="1700" dirty="0">
                    <a:latin typeface="+mj-lt"/>
                    <a:ea typeface="新細明體" charset="-120"/>
                  </a:rPr>
                  <a:t>Finally, we need to know the required size of the root</a:t>
                </a:r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ZA" altLang="zh-TW" sz="1400" i="0">
                        <a:latin typeface="+mj-lt"/>
                        <a:ea typeface="新細明體" charset="-120"/>
                      </a:rPr>
                      <m:t>2</m:t>
                    </m:r>
                    <m:d>
                      <m:dPr>
                        <m:ctrlPr>
                          <a:rPr kumimoji="1" lang="en-ZA" altLang="zh-TW" sz="14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</m:ctrlPr>
                              </m:fPr>
                              <m:num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2</m:t>
                                </m:r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𝑚</m:t>
                                </m:r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 −1</m:t>
                                </m:r>
                              </m:num>
                              <m:den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kumimoji="1" lang="en-ZA" altLang="zh-TW" sz="1400" i="1">
                        <a:latin typeface="Cambria Math" panose="02040503050406030204" pitchFamily="18" charset="0"/>
                        <a:ea typeface="新細明體" charset="-120"/>
                      </a:rPr>
                      <m:t>+</m:t>
                    </m:r>
                    <m:r>
                      <m:rPr>
                        <m:nor/>
                      </m:rPr>
                      <a:rPr kumimoji="1" lang="en-ZA" altLang="zh-TW" sz="1400" i="0">
                        <a:latin typeface="+mj-lt"/>
                        <a:ea typeface="新細明體" charset="-120"/>
                      </a:rPr>
                      <m:t>1</m:t>
                    </m:r>
                    <m:r>
                      <a:rPr kumimoji="1" lang="en-ZA" altLang="zh-TW" sz="1400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400" i="0">
                        <a:latin typeface="+mj-lt"/>
                        <a:ea typeface="新細明體" charset="-120"/>
                      </a:rPr>
                      <m:t>2</m:t>
                    </m:r>
                    <m:d>
                      <m:dPr>
                        <m:ctrlPr>
                          <a:rPr kumimoji="1" lang="en-ZA" altLang="zh-TW" sz="14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</m:ctrlPr>
                              </m:fPr>
                              <m:num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2</m:t>
                                </m:r>
                                <m:r>
                                  <a:rPr kumimoji="1" lang="en-ZA" altLang="zh-TW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ZA" altLang="zh-TW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 −1</m:t>
                                </m:r>
                              </m:num>
                              <m:den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kumimoji="1" lang="en-ZA" altLang="zh-TW" sz="1400" i="1">
                        <a:latin typeface="Cambria Math" panose="02040503050406030204" pitchFamily="18" charset="0"/>
                        <a:ea typeface="新細明體" charset="-120"/>
                      </a:rPr>
                      <m:t>+</m:t>
                    </m:r>
                    <m:r>
                      <m:rPr>
                        <m:nor/>
                      </m:rPr>
                      <a:rPr kumimoji="1" lang="en-ZA" altLang="zh-TW" sz="1400" i="0">
                        <a:latin typeface="+mj-lt"/>
                        <a:ea typeface="新細明體" charset="-120"/>
                      </a:rPr>
                      <m:t>1</m:t>
                    </m:r>
                    <m:r>
                      <a:rPr kumimoji="1" lang="en-ZA" altLang="zh-TW" sz="1400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400" b="0" i="0" smtClean="0">
                        <a:latin typeface="+mj-lt"/>
                        <a:ea typeface="新細明體" charset="-120"/>
                      </a:rPr>
                      <m:t>5</m:t>
                    </m:r>
                  </m:oMath>
                </a14:m>
                <a:endParaRPr kumimoji="1" lang="en-ZA" altLang="zh-TW" sz="1400" dirty="0">
                  <a:solidFill>
                    <a:schemeClr val="tx1"/>
                  </a:solidFill>
                  <a:latin typeface="+mj-lt"/>
                  <a:ea typeface="新細明體" charset="-120"/>
                </a:endParaRPr>
              </a:p>
              <a:p>
                <a:pPr lvl="1" fontAlgn="base"/>
                <a:r>
                  <a:rPr kumimoji="1" lang="en-ZA" altLang="zh-TW" sz="1700" dirty="0">
                    <a:latin typeface="+mj-lt"/>
                    <a:ea typeface="新細明體" charset="-120"/>
                  </a:rPr>
                  <a:t>Let’s assume a full root node and perform a few insertions</a:t>
                </a:r>
                <a:endParaRPr kumimoji="1" lang="en-ZA" altLang="zh-TW" sz="1700" dirty="0">
                  <a:solidFill>
                    <a:schemeClr val="tx1"/>
                  </a:solidFill>
                  <a:latin typeface="+mj-lt"/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32021"/>
                <a:ext cx="8152885" cy="5857103"/>
              </a:xfrm>
              <a:blipFill rotWithShape="0">
                <a:blip r:embed="rId4"/>
                <a:stretch>
                  <a:fillRect l="-673" t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B*-trees: Insert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51720" y="458112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39753" y="4581129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2627784" y="458112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2915816" y="458112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7" name="Line 565"/>
          <p:cNvSpPr>
            <a:spLocks noChangeShapeType="1"/>
          </p:cNvSpPr>
          <p:nvPr/>
        </p:nvSpPr>
        <p:spPr bwMode="auto">
          <a:xfrm>
            <a:off x="1369922" y="4731695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568" y="4587679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cxnSp>
        <p:nvCxnSpPr>
          <p:cNvPr id="57" name="Straight Connector 56"/>
          <p:cNvCxnSpPr>
            <a:endCxn id="84" idx="0"/>
          </p:cNvCxnSpPr>
          <p:nvPr/>
        </p:nvCxnSpPr>
        <p:spPr>
          <a:xfrm flipH="1">
            <a:off x="1907688" y="4875678"/>
            <a:ext cx="143999" cy="41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87" idx="0"/>
          </p:cNvCxnSpPr>
          <p:nvPr/>
        </p:nvCxnSpPr>
        <p:spPr>
          <a:xfrm>
            <a:off x="2339719" y="4869160"/>
            <a:ext cx="144066" cy="4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80112" y="5350730"/>
            <a:ext cx="2478188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3 7 12 13 15 17 29 30</a:t>
            </a:r>
          </a:p>
        </p:txBody>
      </p:sp>
      <p:sp>
        <p:nvSpPr>
          <p:cNvPr id="38" name="Oval 37"/>
          <p:cNvSpPr/>
          <p:nvPr/>
        </p:nvSpPr>
        <p:spPr>
          <a:xfrm>
            <a:off x="6052932" y="5243431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Oval 38"/>
          <p:cNvSpPr/>
          <p:nvPr/>
        </p:nvSpPr>
        <p:spPr>
          <a:xfrm>
            <a:off x="7003860" y="5243431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5276435" y="6105345"/>
                <a:ext cx="1609287" cy="57169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𝑖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kumimoji="1" lang="en-ZA" altLang="zh-TW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</m:ctrlPr>
                            </m:fPr>
                            <m:num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2</m:t>
                              </m:r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𝑚</m:t>
                              </m:r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=2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435" y="6105345"/>
                <a:ext cx="1609287" cy="571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>
            <a:endCxn id="38" idx="4"/>
          </p:cNvCxnSpPr>
          <p:nvPr/>
        </p:nvCxnSpPr>
        <p:spPr>
          <a:xfrm flipV="1">
            <a:off x="6225925" y="5944061"/>
            <a:ext cx="0" cy="16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6981090" y="6105345"/>
                <a:ext cx="1344792" cy="307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𝑗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</m:t>
                      </m:r>
                      <m:r>
                        <a:rPr kumimoji="1" lang="en-ZA" altLang="zh-TW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2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𝑖</m:t>
                      </m:r>
                      <m:r>
                        <a:rPr kumimoji="1" lang="en-ZA" altLang="zh-TW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+1=5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90" y="6105345"/>
                <a:ext cx="1344792" cy="307777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>
            <a:endCxn id="39" idx="4"/>
          </p:cNvCxnSpPr>
          <p:nvPr/>
        </p:nvCxnSpPr>
        <p:spPr>
          <a:xfrm flipV="1">
            <a:off x="7176853" y="5944061"/>
            <a:ext cx="0" cy="16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203848" y="4581128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1187624" y="529469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475657" y="529469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1763688" y="529469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2339785" y="529469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627818" y="529469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2915849" y="529469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907704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195736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83768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71800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059832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3568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83568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91913" y="529469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3779946" y="529469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4067977" y="529469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100" name="Straight Connector 99"/>
          <p:cNvCxnSpPr>
            <a:endCxn id="97" idx="0"/>
          </p:cNvCxnSpPr>
          <p:nvPr/>
        </p:nvCxnSpPr>
        <p:spPr>
          <a:xfrm>
            <a:off x="2627751" y="4875678"/>
            <a:ext cx="1008162" cy="41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75">
            <a:extLst>
              <a:ext uri="{FF2B5EF4-FFF2-40B4-BE49-F238E27FC236}">
                <a16:creationId xmlns:a16="http://schemas.microsoft.com/office/drawing/2014/main" id="{1B1D975A-EEEB-42A2-B277-6BAA7E0C6C64}"/>
              </a:ext>
            </a:extLst>
          </p:cNvPr>
          <p:cNvSpPr/>
          <p:nvPr/>
        </p:nvSpPr>
        <p:spPr>
          <a:xfrm>
            <a:off x="5552509" y="4409424"/>
            <a:ext cx="2503548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3 7 12 15 17 29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71D3CF3-1963-4A71-8BB2-D1B65EC2BE4A}"/>
              </a:ext>
            </a:extLst>
          </p:cNvPr>
          <p:cNvSpPr/>
          <p:nvPr/>
        </p:nvSpPr>
        <p:spPr>
          <a:xfrm>
            <a:off x="6687355" y="4315164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35B7AAC-A0FC-48D8-A6B6-6217D89C7094}"/>
                  </a:ext>
                </a:extLst>
              </p:cNvPr>
              <p:cNvSpPr/>
              <p:nvPr/>
            </p:nvSpPr>
            <p:spPr>
              <a:xfrm>
                <a:off x="7349846" y="3833064"/>
                <a:ext cx="1645194" cy="307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𝑖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kumimoji="1" lang="en-ZA" altLang="zh-TW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dPr>
                        <m:e>
                          <m:r>
                            <a:rPr kumimoji="1" lang="en-ZA" altLang="zh-TW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𝑚</m:t>
                          </m:r>
                          <m:r>
                            <a:rPr kumimoji="1" lang="en-ZA" altLang="zh-TW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+1/2</m:t>
                          </m:r>
                        </m:e>
                      </m:d>
                      <m:r>
                        <a:rPr kumimoji="1" lang="en-ZA" altLang="zh-TW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=3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35B7AAC-A0FC-48D8-A6B6-6217D89C7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846" y="3833064"/>
                <a:ext cx="1645194" cy="307777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914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81481E-6 L 1.38778E-17 0.02152 C 1.38778E-17 0.03101 0.06701 0.04305 0.12205 0.04305 L 0.2441 0.04305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09444 0.1025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511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-0.09445 0.10255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511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09445 0.10255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5116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L -0.09445 3.7037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2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-0.06302 0.10347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5162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1 0.04305 L 0.16545 0.1025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7.40741E-7 L -0.00017 0.07801 C -0.00017 0.1118 -0.00712 0.15602 0.04427 0.15602 L 0.22847 0.15602 " pathEditMode="relative" rAng="0" ptsTypes="AAAA">
                                      <p:cBhvr>
                                        <p:cTn id="13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47 0.15602 L 0.2283 0.10347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7.40741E-7 L -0.00035 0.07755 C -0.00035 0.11134 -0.00399 0.15602 0.02274 0.15602 L 0.11806 0.15602 " pathEditMode="relative" rAng="0" ptsTypes="AAAA">
                                      <p:cBhvr>
                                        <p:cTn id="14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 0.10347 L 0.32292 0.10347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0347 L 0.0316 0.10347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0.10254 L 0.16528 -0.00092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8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0.15602 L 0.16545 0.10347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2593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10255 L -0.06303 3.7037E-6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5162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7.40741E-7 L -0.03159 0.10347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/>
      <p:bldP spid="48" grpId="1"/>
      <p:bldP spid="48" grpId="2"/>
      <p:bldP spid="48" grpId="3"/>
      <p:bldP spid="37" grpId="0" animBg="1"/>
      <p:bldP spid="38" grpId="0" animBg="1"/>
      <p:bldP spid="39" grpId="0" animBg="1"/>
      <p:bldP spid="40" grpId="0" animBg="1"/>
      <p:bldP spid="42" grpId="0" animBg="1"/>
      <p:bldP spid="75" grpId="0" animBg="1"/>
      <p:bldP spid="80" grpId="0" animBg="1"/>
      <p:bldP spid="81" grpId="0" animBg="1"/>
      <p:bldP spid="84" grpId="0" animBg="1"/>
      <p:bldP spid="87" grpId="0" animBg="1"/>
      <p:bldP spid="88" grpId="0" animBg="1"/>
      <p:bldP spid="89" grpId="0" animBg="1"/>
      <p:bldP spid="90" grpId="0"/>
      <p:bldP spid="90" grpId="1"/>
      <p:bldP spid="91" grpId="0"/>
      <p:bldP spid="91" grpId="1"/>
      <p:bldP spid="92" grpId="0"/>
      <p:bldP spid="92" grpId="1"/>
      <p:bldP spid="92" grpId="2"/>
      <p:bldP spid="93" grpId="0"/>
      <p:bldP spid="93" grpId="1"/>
      <p:bldP spid="93" grpId="2"/>
      <p:bldP spid="94" grpId="0"/>
      <p:bldP spid="94" grpId="1"/>
      <p:bldP spid="94" grpId="2"/>
      <p:bldP spid="95" grpId="0"/>
      <p:bldP spid="95" grpId="1"/>
      <p:bldP spid="95" grpId="2"/>
      <p:bldP spid="95" grpId="3"/>
      <p:bldP spid="96" grpId="0"/>
      <p:bldP spid="96" grpId="1"/>
      <p:bldP spid="96" grpId="2"/>
      <p:bldP spid="97" grpId="0" animBg="1"/>
      <p:bldP spid="98" grpId="0" animBg="1"/>
      <p:bldP spid="99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8152885" cy="5691491"/>
          </a:xfrm>
        </p:spPr>
        <p:txBody>
          <a:bodyPr>
            <a:normAutofit/>
          </a:bodyPr>
          <a:lstStyle/>
          <a:p>
            <a:r>
              <a:rPr lang="en-ZA" sz="2000" dirty="0"/>
              <a:t>Similar to B-Tree delete</a:t>
            </a:r>
          </a:p>
          <a:p>
            <a:r>
              <a:rPr lang="en-ZA" sz="2000" dirty="0"/>
              <a:t>If deleting a non-leaf key, perform delete by copying</a:t>
            </a:r>
          </a:p>
          <a:p>
            <a:pPr lvl="1"/>
            <a:r>
              <a:rPr lang="en-ZA" sz="1600" dirty="0">
                <a:solidFill>
                  <a:schemeClr val="accent5"/>
                </a:solidFill>
              </a:rPr>
              <a:t>Same as for B-tree</a:t>
            </a:r>
            <a:endParaRPr lang="en-ZA" sz="1700" dirty="0"/>
          </a:p>
          <a:p>
            <a:pPr lvl="1"/>
            <a:r>
              <a:rPr lang="en-ZA" sz="1700" dirty="0"/>
              <a:t>Replace key to be deleted by its immediate predecessor</a:t>
            </a:r>
          </a:p>
          <a:p>
            <a:pPr lvl="1"/>
            <a:r>
              <a:rPr lang="en-ZA" sz="1700" dirty="0"/>
              <a:t>This may cause underflows that need to be dealt with</a:t>
            </a:r>
          </a:p>
          <a:p>
            <a:r>
              <a:rPr lang="en-ZA" sz="2000" dirty="0"/>
              <a:t>If deleting from a leaf</a:t>
            </a:r>
          </a:p>
          <a:p>
            <a:pPr lvl="1"/>
            <a:r>
              <a:rPr lang="en-ZA" sz="1700" dirty="0"/>
              <a:t>If there are sufficient keys after the delete</a:t>
            </a:r>
          </a:p>
          <a:p>
            <a:pPr lvl="2"/>
            <a:r>
              <a:rPr lang="en-ZA" sz="1600" dirty="0">
                <a:solidFill>
                  <a:schemeClr val="accent5"/>
                </a:solidFill>
              </a:rPr>
              <a:t>Same as for B-tree</a:t>
            </a:r>
            <a:endParaRPr lang="en-ZA" sz="1600" dirty="0"/>
          </a:p>
          <a:p>
            <a:pPr lvl="2"/>
            <a:r>
              <a:rPr lang="en-ZA" sz="1600" dirty="0"/>
              <a:t>Delete key and fill the gap</a:t>
            </a:r>
          </a:p>
          <a:p>
            <a:pPr lvl="1"/>
            <a:r>
              <a:rPr lang="en-ZA" sz="1700" dirty="0"/>
              <a:t>If there are insufficient keys after the delete, things are a little different</a:t>
            </a:r>
          </a:p>
          <a:p>
            <a:pPr lvl="2"/>
            <a:r>
              <a:rPr lang="en-ZA" sz="1700" dirty="0"/>
              <a:t>If there is a sibling with keys exceeding the minimum requirement</a:t>
            </a:r>
          </a:p>
          <a:p>
            <a:pPr lvl="3"/>
            <a:r>
              <a:rPr lang="en-ZA" sz="1500" dirty="0">
                <a:solidFill>
                  <a:schemeClr val="accent5"/>
                </a:solidFill>
              </a:rPr>
              <a:t>Same as for B-tree</a:t>
            </a:r>
            <a:endParaRPr lang="en-ZA" sz="1500" dirty="0"/>
          </a:p>
          <a:p>
            <a:pPr lvl="3"/>
            <a:r>
              <a:rPr lang="en-ZA" sz="1500" dirty="0"/>
              <a:t>Redistribute keys between the leaf, the sibling, and the root</a:t>
            </a:r>
            <a:endParaRPr lang="en-ZA" sz="1450" dirty="0"/>
          </a:p>
          <a:p>
            <a:pPr lvl="2"/>
            <a:r>
              <a:rPr lang="en-ZA" sz="1700" dirty="0"/>
              <a:t>If there is no sibling with keys exceeding the minimum requirement</a:t>
            </a:r>
          </a:p>
          <a:p>
            <a:pPr lvl="3"/>
            <a:r>
              <a:rPr lang="en-ZA" sz="1500" dirty="0">
                <a:solidFill>
                  <a:srgbClr val="FF0000"/>
                </a:solidFill>
              </a:rPr>
              <a:t>Different from B-tree</a:t>
            </a:r>
          </a:p>
          <a:p>
            <a:pPr lvl="3"/>
            <a:r>
              <a:rPr lang="en-ZA" sz="1500" dirty="0"/>
              <a:t>In a B-tree, merge leaf, parent, and 1 sibling into leaf, then delete sibling</a:t>
            </a:r>
          </a:p>
          <a:p>
            <a:pPr lvl="3"/>
            <a:r>
              <a:rPr lang="en-ZA" sz="1500" dirty="0"/>
              <a:t>In a B*-tree, merge leaf, parent, and </a:t>
            </a:r>
            <a:r>
              <a:rPr lang="en-ZA" sz="1500" b="1" dirty="0"/>
              <a:t>both</a:t>
            </a:r>
            <a:r>
              <a:rPr lang="en-ZA" sz="1500" dirty="0"/>
              <a:t> siblings, then delete 1 sibling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B*-trees: Delete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4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8152885" cy="5724141"/>
          </a:xfrm>
        </p:spPr>
        <p:txBody>
          <a:bodyPr>
            <a:normAutofit/>
          </a:bodyPr>
          <a:lstStyle/>
          <a:p>
            <a:r>
              <a:rPr lang="en-ZA" sz="2000" dirty="0"/>
              <a:t>Let’s look at an example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Delete 17 (a non-leaf key)</a:t>
            </a: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Does either sibling have more than the minimum number of keys?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No! So merge the three nodes into two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B*-trees: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endParaRPr lang="en-US" dirty="0"/>
          </a:p>
        </p:txBody>
      </p:sp>
      <p:cxnSp>
        <p:nvCxnSpPr>
          <p:cNvPr id="25" name="Straight Connector 24"/>
          <p:cNvCxnSpPr>
            <a:endCxn id="42" idx="0"/>
          </p:cNvCxnSpPr>
          <p:nvPr/>
        </p:nvCxnSpPr>
        <p:spPr>
          <a:xfrm flipH="1">
            <a:off x="1907688" y="2139374"/>
            <a:ext cx="576097" cy="41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44" idx="0"/>
          </p:cNvCxnSpPr>
          <p:nvPr/>
        </p:nvCxnSpPr>
        <p:spPr>
          <a:xfrm>
            <a:off x="2771801" y="2139374"/>
            <a:ext cx="16" cy="41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35929" y="184482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187624" y="255838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75657" y="255838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763688" y="255838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339785" y="255838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627818" y="255838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2915849" y="255838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3491913" y="255838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29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79946" y="255838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67977" y="255838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49" name="Straight Connector 48"/>
          <p:cNvCxnSpPr>
            <a:endCxn id="46" idx="0"/>
          </p:cNvCxnSpPr>
          <p:nvPr/>
        </p:nvCxnSpPr>
        <p:spPr>
          <a:xfrm>
            <a:off x="3059832" y="2132856"/>
            <a:ext cx="576081" cy="4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347897" y="184482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3059865" y="184482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771833" y="184482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2483801" y="184482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83734" y="2553785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27784" y="1844824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051720" y="3068960"/>
            <a:ext cx="14416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Underflow!</a:t>
            </a:r>
          </a:p>
        </p:txBody>
      </p:sp>
      <p:cxnSp>
        <p:nvCxnSpPr>
          <p:cNvPr id="57" name="Straight Connector 56"/>
          <p:cNvCxnSpPr>
            <a:endCxn id="62" idx="0"/>
          </p:cNvCxnSpPr>
          <p:nvPr/>
        </p:nvCxnSpPr>
        <p:spPr>
          <a:xfrm flipH="1">
            <a:off x="1907688" y="4999949"/>
            <a:ext cx="576046" cy="438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" idx="0"/>
          </p:cNvCxnSpPr>
          <p:nvPr/>
        </p:nvCxnSpPr>
        <p:spPr>
          <a:xfrm flipH="1">
            <a:off x="2771817" y="4999949"/>
            <a:ext cx="6474" cy="438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35929" y="470539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187624" y="543870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475657" y="543870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63688" y="543870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2339785" y="543870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627818" y="543870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2915849" y="543870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3491913" y="543870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779946" y="543870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067977" y="543870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69" name="Straight Connector 68"/>
          <p:cNvCxnSpPr>
            <a:endCxn id="66" idx="0"/>
          </p:cNvCxnSpPr>
          <p:nvPr/>
        </p:nvCxnSpPr>
        <p:spPr>
          <a:xfrm>
            <a:off x="3066356" y="4999949"/>
            <a:ext cx="569557" cy="438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347897" y="470539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3059865" y="470539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2771833" y="470539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2483801" y="470539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2627784" y="4705399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4794581" y="4616852"/>
            <a:ext cx="2503548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3 7 12 13 15 29 30</a:t>
            </a:r>
          </a:p>
        </p:txBody>
      </p:sp>
      <p:sp>
        <p:nvSpPr>
          <p:cNvPr id="77" name="Oval 76"/>
          <p:cNvSpPr/>
          <p:nvPr/>
        </p:nvSpPr>
        <p:spPr>
          <a:xfrm>
            <a:off x="5749808" y="4528570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TextBox 77"/>
          <p:cNvSpPr txBox="1"/>
          <p:nvPr/>
        </p:nvSpPr>
        <p:spPr>
          <a:xfrm>
            <a:off x="2339752" y="4705399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35896" y="5435639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47864" y="5435064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29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95736" y="5435639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072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0158 -0.10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-0.07865 0.1064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532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09444 3.703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-0.09444 3.7037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158 -0.1064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525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04722 0.1064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/>
      <p:bldP spid="55" grpId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1" grpId="0" animBg="1"/>
      <p:bldP spid="72" grpId="0" animBg="1"/>
      <p:bldP spid="73" grpId="0" animBg="1"/>
      <p:bldP spid="75" grpId="0"/>
      <p:bldP spid="75" grpId="1"/>
      <p:bldP spid="76" grpId="0" animBg="1"/>
      <p:bldP spid="77" grpId="0" animBg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8152885" cy="5724141"/>
          </a:xfrm>
        </p:spPr>
        <p:txBody>
          <a:bodyPr>
            <a:normAutofit/>
          </a:bodyPr>
          <a:lstStyle/>
          <a:p>
            <a:pPr lvl="1"/>
            <a:r>
              <a:rPr kumimoji="1" lang="en-ZA" altLang="zh-TW" sz="1700" dirty="0">
                <a:ea typeface="新細明體" charset="-120"/>
              </a:rPr>
              <a:t>Delete 13 (a non-leaf key)</a:t>
            </a: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Delete 7 (a leaf node)</a:t>
            </a: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Does a sibling have more than the minimum number of keys?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Yes! So redistribute the keys between the node and its sibling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B*-trees: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endParaRPr lang="en-US" dirty="0"/>
          </a:p>
        </p:txBody>
      </p:sp>
      <p:cxnSp>
        <p:nvCxnSpPr>
          <p:cNvPr id="25" name="Straight Connector 24"/>
          <p:cNvCxnSpPr>
            <a:endCxn id="42" idx="0"/>
          </p:cNvCxnSpPr>
          <p:nvPr/>
        </p:nvCxnSpPr>
        <p:spPr>
          <a:xfrm flipH="1">
            <a:off x="1907688" y="1779334"/>
            <a:ext cx="576097" cy="41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44" idx="0"/>
          </p:cNvCxnSpPr>
          <p:nvPr/>
        </p:nvCxnSpPr>
        <p:spPr>
          <a:xfrm>
            <a:off x="2771801" y="1779334"/>
            <a:ext cx="16" cy="41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35929" y="148478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187624" y="219834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75657" y="219834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763688" y="219834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339785" y="219834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15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627818" y="219834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29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915849" y="219834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47897" y="148478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3059865" y="148478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771833" y="148478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2483801" y="148478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619672" y="2185119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39752" y="1484784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0559" y="3400258"/>
            <a:ext cx="14416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Underflow!</a:t>
            </a:r>
          </a:p>
        </p:txBody>
      </p:sp>
      <p:cxnSp>
        <p:nvCxnSpPr>
          <p:cNvPr id="57" name="Straight Connector 56"/>
          <p:cNvCxnSpPr>
            <a:endCxn id="62" idx="0"/>
          </p:cNvCxnSpPr>
          <p:nvPr/>
        </p:nvCxnSpPr>
        <p:spPr>
          <a:xfrm flipH="1">
            <a:off x="1907688" y="3651542"/>
            <a:ext cx="576098" cy="4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" idx="0"/>
          </p:cNvCxnSpPr>
          <p:nvPr/>
        </p:nvCxnSpPr>
        <p:spPr>
          <a:xfrm>
            <a:off x="2771800" y="3651542"/>
            <a:ext cx="17" cy="4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35929" y="335699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187624" y="407707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475657" y="407707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1763688" y="407707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2339785" y="407707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15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627818" y="407707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29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915849" y="407707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47897" y="335699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3059865" y="335699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2771833" y="335699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2483801" y="335699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4794581" y="5552956"/>
            <a:ext cx="1649627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3 12 15 29 30</a:t>
            </a:r>
          </a:p>
        </p:txBody>
      </p:sp>
      <p:sp>
        <p:nvSpPr>
          <p:cNvPr id="77" name="Oval 76"/>
          <p:cNvSpPr/>
          <p:nvPr/>
        </p:nvSpPr>
        <p:spPr>
          <a:xfrm>
            <a:off x="5395394" y="5464674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TextBox 73"/>
          <p:cNvSpPr txBox="1"/>
          <p:nvPr/>
        </p:nvSpPr>
        <p:spPr>
          <a:xfrm>
            <a:off x="1331640" y="4077072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cxnSp>
        <p:nvCxnSpPr>
          <p:cNvPr id="82" name="Straight Connector 81"/>
          <p:cNvCxnSpPr>
            <a:endCxn id="87" idx="0"/>
          </p:cNvCxnSpPr>
          <p:nvPr/>
        </p:nvCxnSpPr>
        <p:spPr>
          <a:xfrm flipH="1">
            <a:off x="1907688" y="5883790"/>
            <a:ext cx="576098" cy="4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89" idx="0"/>
          </p:cNvCxnSpPr>
          <p:nvPr/>
        </p:nvCxnSpPr>
        <p:spPr>
          <a:xfrm>
            <a:off x="2771800" y="5883790"/>
            <a:ext cx="17" cy="4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635929" y="558924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1187624" y="630932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475657" y="630932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1763688" y="630932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2339785" y="630932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627818" y="630932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0" name="Rectangle 89"/>
          <p:cNvSpPr/>
          <p:nvPr/>
        </p:nvSpPr>
        <p:spPr>
          <a:xfrm>
            <a:off x="2915849" y="630932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3347897" y="558924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3059865" y="558924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2771833" y="558924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4" name="Rectangle 93"/>
          <p:cNvSpPr/>
          <p:nvPr/>
        </p:nvSpPr>
        <p:spPr>
          <a:xfrm>
            <a:off x="2483801" y="558924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339752" y="558924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195736" y="630932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483768" y="630932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771800" y="630932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30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6832652" y="5370206"/>
            <a:ext cx="1843804" cy="9391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What would happen if we deleted 30?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4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7882 -0.10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11025 0.10347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162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0158 -0.1048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5324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0316 -2.22222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-6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0316 -1.11111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77" grpId="0" animBg="1"/>
      <p:bldP spid="74" grpId="1"/>
      <p:bldP spid="74" grpId="2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/>
      <p:bldP spid="96" grpId="1"/>
      <p:bldP spid="98" grpId="0"/>
      <p:bldP spid="98" grpId="1"/>
      <p:bldP spid="99" grpId="0"/>
      <p:bldP spid="99" grpId="1"/>
      <p:bldP spid="100" grpId="0"/>
      <p:bldP spid="100" grpId="1"/>
      <p:bldP spid="1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97923"/>
            <a:ext cx="8152885" cy="5362831"/>
          </a:xfrm>
        </p:spPr>
        <p:txBody>
          <a:bodyPr>
            <a:normAutofit/>
          </a:bodyPr>
          <a:lstStyle/>
          <a:p>
            <a:r>
              <a:rPr kumimoji="1" lang="en-ZA" altLang="zh-TW" sz="2000" dirty="0">
                <a:ea typeface="新細明體" charset="-120"/>
              </a:rPr>
              <a:t>What is an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m-way search tree?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Each node has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m</a:t>
            </a:r>
            <a:r>
              <a:rPr kumimoji="1" lang="en-ZA" altLang="zh-TW" sz="1700" dirty="0">
                <a:ea typeface="新細明體" charset="-120"/>
              </a:rPr>
              <a:t> children and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m-1</a:t>
            </a:r>
            <a:r>
              <a:rPr kumimoji="1" lang="en-ZA" altLang="zh-TW" sz="1700" dirty="0">
                <a:ea typeface="新細明體" charset="-120"/>
              </a:rPr>
              <a:t> key fields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 keys in each node are in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ascending order</a:t>
            </a:r>
            <a:endParaRPr kumimoji="1" lang="en-ZA" altLang="zh-TW" sz="17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The keys in the first 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</a:t>
            </a:r>
            <a:r>
              <a:rPr kumimoji="1" lang="en-ZA" altLang="zh-TW" sz="1700" dirty="0">
                <a:ea typeface="新細明體" charset="-120"/>
              </a:rPr>
              <a:t> children are smaller than the 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i-th</a:t>
            </a:r>
            <a:r>
              <a:rPr kumimoji="1" lang="en-ZA" altLang="zh-TW" sz="1700" dirty="0">
                <a:ea typeface="新細明體" charset="-120"/>
              </a:rPr>
              <a:t> key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 keys in the last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m-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</a:t>
            </a:r>
            <a:r>
              <a:rPr kumimoji="1" lang="en-ZA" altLang="zh-TW" sz="1700" dirty="0">
                <a:ea typeface="新細明體" charset="-120"/>
              </a:rPr>
              <a:t> children are larger than the 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i-th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sz="1600" dirty="0">
                <a:ea typeface="新細明體" charset="-120"/>
              </a:rPr>
              <a:t>key</a:t>
            </a:r>
          </a:p>
          <a:p>
            <a:pPr lvl="1"/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B-trees: Recap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80" y="3014770"/>
            <a:ext cx="7564370" cy="23810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59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55592"/>
            <a:ext cx="8152885" cy="5684107"/>
          </a:xfrm>
        </p:spPr>
        <p:txBody>
          <a:bodyPr>
            <a:normAutofit/>
          </a:bodyPr>
          <a:lstStyle/>
          <a:p>
            <a:r>
              <a:rPr kumimoji="1" lang="en-ZA" altLang="zh-TW" sz="2000" dirty="0">
                <a:ea typeface="新細明體" charset="-120"/>
              </a:rPr>
              <a:t>What is a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B-tree</a:t>
            </a:r>
            <a:r>
              <a:rPr kumimoji="1" lang="en-ZA" altLang="zh-TW" sz="2000" dirty="0">
                <a:ea typeface="新細明體" charset="-120"/>
              </a:rPr>
              <a:t>?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 root has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at least two 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subtrees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sz="1700" dirty="0">
                <a:ea typeface="新細明體" charset="-120"/>
              </a:rPr>
              <a:t>unless it is the only node in the tree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Each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non-root</a:t>
            </a:r>
            <a:r>
              <a:rPr kumimoji="1" lang="en-ZA" altLang="zh-TW" sz="1700" dirty="0">
                <a:ea typeface="新細明體" charset="-120"/>
              </a:rPr>
              <a:t> node is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at least half-full</a:t>
            </a:r>
            <a:r>
              <a:rPr kumimoji="1" lang="en-ZA" altLang="zh-TW" sz="1700" dirty="0">
                <a:ea typeface="新細明體" charset="-120"/>
              </a:rPr>
              <a:t> of keys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 number of keys in each </a:t>
            </a:r>
            <a:r>
              <a:rPr kumimoji="1" lang="en-ZA" altLang="zh-TW" sz="1700" dirty="0">
                <a:solidFill>
                  <a:schemeClr val="accent5"/>
                </a:solidFill>
                <a:ea typeface="新細明體" charset="-120"/>
              </a:rPr>
              <a:t>non-root</a:t>
            </a:r>
            <a:r>
              <a:rPr kumimoji="1" lang="en-ZA" altLang="zh-TW" sz="1700" dirty="0">
                <a:ea typeface="新細明體" charset="-120"/>
              </a:rPr>
              <a:t> node that is also a </a:t>
            </a:r>
            <a:r>
              <a:rPr kumimoji="1" lang="en-ZA" altLang="zh-TW" sz="1700" dirty="0">
                <a:solidFill>
                  <a:schemeClr val="accent5"/>
                </a:solidFill>
                <a:ea typeface="新細明體" charset="-120"/>
              </a:rPr>
              <a:t>non-leaf </a:t>
            </a:r>
            <a:r>
              <a:rPr kumimoji="1" lang="en-ZA" altLang="zh-TW" sz="1700" dirty="0">
                <a:ea typeface="新細明體" charset="-120"/>
              </a:rPr>
              <a:t>node must be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one less</a:t>
            </a:r>
            <a:r>
              <a:rPr kumimoji="1" lang="en-ZA" altLang="zh-TW" sz="1700" dirty="0">
                <a:ea typeface="新細明體" charset="-120"/>
              </a:rPr>
              <a:t> than the number of its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non-empty children</a:t>
            </a:r>
            <a:endParaRPr kumimoji="1" lang="en-ZA" altLang="zh-TW" sz="17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All leaves are on the same level</a:t>
            </a:r>
          </a:p>
          <a:p>
            <a:pPr lvl="2"/>
            <a:r>
              <a:rPr kumimoji="1" lang="en-ZA" altLang="zh-TW" sz="1400" dirty="0">
                <a:ea typeface="新細明體" charset="-120"/>
              </a:rPr>
              <a:t>This implies that B-trees cannot grow at the leaves</a:t>
            </a:r>
          </a:p>
          <a:p>
            <a:pPr lvl="2"/>
            <a:r>
              <a:rPr kumimoji="1" lang="en-ZA" altLang="zh-TW" sz="1400" dirty="0">
                <a:ea typeface="新細明體" charset="-120"/>
              </a:rPr>
              <a:t>They must grow at the root</a:t>
            </a:r>
          </a:p>
          <a:p>
            <a:pPr lvl="1"/>
            <a:endParaRPr kumimoji="1" lang="en-ZA" altLang="zh-TW" sz="1900" dirty="0">
              <a:ea typeface="新細明體" charset="-12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9" y="3906580"/>
            <a:ext cx="8103926" cy="29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B-trees: Recap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338117"/>
          </a:xfrm>
        </p:spPr>
        <p:txBody>
          <a:bodyPr>
            <a:normAutofit/>
          </a:bodyPr>
          <a:lstStyle/>
          <a:p>
            <a:r>
              <a:rPr kumimoji="1" lang="en-ZA" altLang="zh-TW" sz="2000" dirty="0">
                <a:ea typeface="新細明體" charset="-120"/>
              </a:rPr>
              <a:t>The restrictions in the previous slide make B-trees always </a:t>
            </a:r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at least half full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chemeClr val="accent5"/>
                </a:solidFill>
                <a:ea typeface="新細明體" charset="-120"/>
              </a:rPr>
              <a:t>have few levels</a:t>
            </a:r>
            <a:r>
              <a:rPr kumimoji="1" lang="en-ZA" altLang="zh-TW" sz="2000" dirty="0">
                <a:ea typeface="新細明體" charset="-120"/>
              </a:rPr>
              <a:t>, and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remain perfectly balanced</a:t>
            </a:r>
          </a:p>
          <a:p>
            <a:r>
              <a:rPr kumimoji="1" lang="en-ZA" altLang="zh-TW" sz="2000" b="1" dirty="0">
                <a:ea typeface="新細明體" charset="-120"/>
              </a:rPr>
              <a:t>But is this good enough?</a:t>
            </a:r>
          </a:p>
          <a:p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What makes B-trees efficient?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Assuming the B-tree is represented on secondary storage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We can fetch the entire memory block, not just one data item</a:t>
            </a:r>
          </a:p>
          <a:p>
            <a:r>
              <a:rPr kumimoji="1" lang="en-ZA" altLang="zh-TW" sz="2000" dirty="0">
                <a:ea typeface="新細明體" charset="-120"/>
              </a:rPr>
              <a:t>But, if the B-tree is half-full,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half of the space is wasted</a:t>
            </a:r>
          </a:p>
          <a:p>
            <a:r>
              <a:rPr kumimoji="1" lang="en-ZA" altLang="zh-TW" sz="2000" dirty="0">
                <a:ea typeface="新細明體" charset="-120"/>
              </a:rPr>
              <a:t>What if we make the rule more strict?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Ensure every node is at least </a:t>
            </a:r>
            <a:r>
              <a:rPr kumimoji="1" lang="en-ZA" altLang="zh-TW" sz="1700" dirty="0">
                <a:solidFill>
                  <a:srgbClr val="00B050"/>
                </a:solidFill>
                <a:ea typeface="新細明體" charset="-120"/>
              </a:rPr>
              <a:t>two-thirds full</a:t>
            </a:r>
            <a:endParaRPr kumimoji="1" lang="en-ZA" altLang="zh-TW" sz="1700" dirty="0">
              <a:ea typeface="新細明體" charset="-120"/>
            </a:endParaRPr>
          </a:p>
          <a:p>
            <a:endParaRPr kumimoji="1" lang="en-ZA" altLang="zh-TW" sz="19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B-trees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9" y="3906580"/>
            <a:ext cx="8103926" cy="29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341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32021"/>
                <a:ext cx="8152885" cy="5857103"/>
              </a:xfrm>
            </p:spPr>
            <p:txBody>
              <a:bodyPr>
                <a:normAutofit/>
              </a:bodyPr>
              <a:lstStyle/>
              <a:p>
                <a:r>
                  <a:rPr kumimoji="1" lang="en-ZA" altLang="zh-TW" sz="2000" dirty="0">
                    <a:ea typeface="新細明體" charset="-120"/>
                  </a:rPr>
                  <a:t>The B*-tree (pronounced “B-star tree”) is a variant of the B-tree</a:t>
                </a:r>
              </a:p>
              <a:p>
                <a:r>
                  <a:rPr kumimoji="1" lang="en-ZA" altLang="zh-TW" sz="2000" dirty="0">
                    <a:ea typeface="新細明體" charset="-120"/>
                  </a:rPr>
                  <a:t>All the same rules for tree structure apply, with one correction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All nodes except the root are required to be </a:t>
                </a:r>
                <a:r>
                  <a:rPr kumimoji="1" lang="en-ZA" altLang="zh-TW" sz="1700" dirty="0">
                    <a:solidFill>
                      <a:srgbClr val="FF0000"/>
                    </a:solidFill>
                    <a:ea typeface="新細明體" charset="-120"/>
                  </a:rPr>
                  <a:t>at least two-thirds full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The number of keys </a:t>
                </a:r>
                <a14:m>
                  <m:oMath xmlns:m="http://schemas.openxmlformats.org/officeDocument/2006/math"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</m:oMath>
                </a14:m>
                <a:r>
                  <a:rPr kumimoji="1" lang="en-ZA" altLang="zh-TW" sz="1700" dirty="0">
                    <a:ea typeface="新細明體" charset="-120"/>
                  </a:rPr>
                  <a:t> in all non-root nodes of a B*-tree of order </a:t>
                </a:r>
                <a14:m>
                  <m:oMath xmlns:m="http://schemas.openxmlformats.org/officeDocument/2006/math"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𝑚</m:t>
                    </m:r>
                  </m:oMath>
                </a14:m>
                <a:r>
                  <a:rPr kumimoji="1" lang="en-ZA" altLang="zh-TW" sz="1700" dirty="0">
                    <a:ea typeface="新細明體" charset="-120"/>
                  </a:rPr>
                  <a:t> is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ZA" altLang="zh-TW" sz="17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𝑚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 −1</m:t>
                    </m:r>
                  </m:oMath>
                </a14:m>
                <a:endParaRPr kumimoji="1" lang="en-ZA" altLang="zh-TW" sz="1700" dirty="0">
                  <a:ea typeface="新細明體" charset="-120"/>
                </a:endParaRP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For the tree below, </a:t>
                </a:r>
                <a14:m>
                  <m:oMath xmlns:m="http://schemas.openxmlformats.org/officeDocument/2006/math"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𝑚</m:t>
                    </m:r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=5</m:t>
                    </m:r>
                  </m:oMath>
                </a14:m>
                <a:r>
                  <a:rPr kumimoji="1" lang="en-ZA" altLang="zh-TW" sz="1700" dirty="0">
                    <a:ea typeface="新細明體" charset="-120"/>
                  </a:rPr>
                  <a:t>, so this inequality becomes </a:t>
                </a:r>
                <a:endParaRPr kumimoji="1" lang="en-ZA" altLang="zh-TW" sz="1700" i="1" dirty="0">
                  <a:latin typeface="Cambria Math" panose="02040503050406030204" pitchFamily="18" charset="0"/>
                  <a:ea typeface="新細明體" charset="-12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ZA" altLang="zh-TW" sz="170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7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5 −1</m:t>
                            </m:r>
                          </m:num>
                          <m:den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≤5 −1</m:t>
                    </m:r>
                    <m:r>
                      <a:rPr kumimoji="1" lang="en-ZA" altLang="zh-TW" sz="1700" b="0" i="0" smtClean="0">
                        <a:latin typeface="Cambria Math" panose="02040503050406030204" pitchFamily="18" charset="0"/>
                        <a:ea typeface="新細明體" charset="-120"/>
                      </a:rPr>
                      <m:t>⇒</m:t>
                    </m:r>
                    <m:r>
                      <a:rPr kumimoji="1" lang="en-ZA" altLang="zh-TW" sz="1700" i="1" smtClean="0">
                        <a:latin typeface="Cambria Math" panose="02040503050406030204" pitchFamily="18" charset="0"/>
                        <a:ea typeface="新細明體" charset="-120"/>
                      </a:rPr>
                      <m:t>3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≤4</m:t>
                    </m:r>
                  </m:oMath>
                </a14:m>
                <a:endParaRPr kumimoji="1" lang="en-ZA" altLang="zh-TW" sz="1700" dirty="0">
                  <a:ea typeface="新細明體" charset="-120"/>
                </a:endParaRPr>
              </a:p>
              <a:p>
                <a:pPr lvl="2"/>
                <a:endParaRPr kumimoji="1" lang="en-ZA" altLang="zh-TW" sz="1900" dirty="0">
                  <a:ea typeface="新細明體" charset="-120"/>
                </a:endParaRPr>
              </a:p>
              <a:p>
                <a:pPr lvl="2"/>
                <a:endParaRPr kumimoji="1" lang="en-ZA" altLang="zh-TW" sz="1900" dirty="0">
                  <a:ea typeface="新細明體" charset="-120"/>
                </a:endParaRPr>
              </a:p>
              <a:p>
                <a:pPr lvl="2"/>
                <a:endParaRPr kumimoji="1" lang="en-ZA" altLang="zh-TW" sz="1900" dirty="0">
                  <a:ea typeface="新細明體" charset="-120"/>
                </a:endParaRPr>
              </a:p>
              <a:p>
                <a:pPr lvl="2"/>
                <a:endParaRPr kumimoji="1" lang="en-ZA" altLang="zh-TW" sz="1900" dirty="0">
                  <a:ea typeface="新細明體" charset="-120"/>
                </a:endParaRPr>
              </a:p>
              <a:p>
                <a:pPr lvl="2"/>
                <a:endParaRPr kumimoji="1" lang="en-ZA" altLang="zh-TW" sz="1900" dirty="0">
                  <a:ea typeface="新細明體" charset="-120"/>
                </a:endParaRPr>
              </a:p>
              <a:p>
                <a:r>
                  <a:rPr kumimoji="1" lang="en-ZA" altLang="zh-TW" sz="2000" dirty="0">
                    <a:solidFill>
                      <a:srgbClr val="FF0000"/>
                    </a:solidFill>
                    <a:ea typeface="新細明體" charset="-120"/>
                  </a:rPr>
                  <a:t>What is the gain?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Less space is wasted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Frequency of node splitting is delayed (what does this imply?)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Fewer levels are used, which means faster searches!</a:t>
                </a:r>
              </a:p>
              <a:p>
                <a:endParaRPr kumimoji="1" lang="en-ZA" altLang="zh-TW" sz="2500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32021"/>
                <a:ext cx="8152885" cy="5857103"/>
              </a:xfrm>
              <a:blipFill rotWithShape="0">
                <a:blip r:embed="rId6"/>
                <a:stretch>
                  <a:fillRect l="-673" t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B*-trees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2" y="3606372"/>
            <a:ext cx="8472946" cy="11303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623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32021"/>
                <a:ext cx="8152885" cy="5857103"/>
              </a:xfrm>
            </p:spPr>
            <p:txBody>
              <a:bodyPr>
                <a:normAutofit/>
              </a:bodyPr>
              <a:lstStyle/>
              <a:p>
                <a:r>
                  <a:rPr kumimoji="1" lang="en-ZA" altLang="zh-TW" sz="2000" dirty="0">
                    <a:ea typeface="新細明體" charset="-120"/>
                  </a:rPr>
                  <a:t>How difficult can this be? We already know how B-trees work!</a:t>
                </a:r>
              </a:p>
              <a:p>
                <a:r>
                  <a:rPr kumimoji="1" lang="en-ZA" altLang="zh-TW" sz="2000" dirty="0">
                    <a:ea typeface="新細明體" charset="-120"/>
                  </a:rPr>
                  <a:t>Let’s revisit insertion in the case of a normal B-tree</a:t>
                </a:r>
              </a:p>
              <a:p>
                <a:endParaRPr kumimoji="1" lang="en-ZA" altLang="zh-TW" sz="2000" dirty="0">
                  <a:ea typeface="新細明體" charset="-120"/>
                </a:endParaRPr>
              </a:p>
              <a:p>
                <a:endParaRPr kumimoji="1" lang="en-ZA" altLang="zh-TW" sz="2000" dirty="0">
                  <a:ea typeface="新細明體" charset="-120"/>
                </a:endParaRPr>
              </a:p>
              <a:p>
                <a:endParaRPr kumimoji="1" lang="en-ZA" altLang="zh-TW" sz="2000" dirty="0">
                  <a:ea typeface="新細明體" charset="-120"/>
                </a:endParaRPr>
              </a:p>
              <a:p>
                <a:endParaRPr kumimoji="1" lang="en-ZA" altLang="zh-TW" sz="2000" dirty="0">
                  <a:ea typeface="新細明體" charset="-120"/>
                </a:endParaRPr>
              </a:p>
              <a:p>
                <a:r>
                  <a:rPr kumimoji="1" lang="en-ZA" altLang="zh-TW" sz="2000" dirty="0">
                    <a:ea typeface="新細明體" charset="-120"/>
                  </a:rPr>
                  <a:t>Does this work for B*-tree?</a:t>
                </a:r>
              </a:p>
              <a:p>
                <a:pPr lvl="1"/>
                <a:r>
                  <a:rPr kumimoji="1" lang="en-ZA" altLang="zh-TW" sz="1700" dirty="0">
                    <a:solidFill>
                      <a:srgbClr val="FF0000"/>
                    </a:solidFill>
                    <a:ea typeface="新細明體" charset="-120"/>
                  </a:rPr>
                  <a:t>NO! </a:t>
                </a:r>
                <a:r>
                  <a:rPr kumimoji="1" lang="en-ZA" altLang="zh-TW" sz="1700" dirty="0">
                    <a:ea typeface="新細明體" charset="-120"/>
                  </a:rPr>
                  <a:t>The subtrees are not two-thirds full!</a:t>
                </a:r>
              </a:p>
              <a:p>
                <a:r>
                  <a:rPr kumimoji="1" lang="en-ZA" altLang="zh-TW" sz="2000" dirty="0">
                    <a:ea typeface="新細明體" charset="-120"/>
                  </a:rPr>
                  <a:t>We can solve this problem by making </a:t>
                </a:r>
                <a:r>
                  <a:rPr kumimoji="1" lang="en-ZA" altLang="zh-TW" sz="2000" dirty="0">
                    <a:solidFill>
                      <a:schemeClr val="accent5"/>
                    </a:solidFill>
                    <a:ea typeface="新細明體" charset="-120"/>
                  </a:rPr>
                  <a:t>the root</a:t>
                </a:r>
                <a:r>
                  <a:rPr kumimoji="1" lang="en-ZA" altLang="zh-TW" sz="2000" dirty="0">
                    <a:ea typeface="新細明體" charset="-120"/>
                  </a:rPr>
                  <a:t> a special case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Make sure it can be split into 2 nodes containing at least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ZA" altLang="zh-TW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ZA" altLang="zh-TW" sz="1700" dirty="0">
                    <a:ea typeface="新細明體" charset="-120"/>
                  </a:rPr>
                  <a:t> keys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Size of root = twice the minimum keys + 1 for the separator key</a:t>
                </a:r>
                <a:br>
                  <a:rPr kumimoji="1" lang="en-ZA" altLang="zh-TW" sz="1700" dirty="0">
                    <a:ea typeface="新細明體" charset="-120"/>
                  </a:rPr>
                </a:br>
                <a:br>
                  <a:rPr kumimoji="1" lang="en-ZA" altLang="zh-TW" sz="800" dirty="0">
                    <a:ea typeface="新細明體" charset="-120"/>
                  </a:rPr>
                </a:br>
                <a:r>
                  <a:rPr kumimoji="1" lang="en-ZA" altLang="zh-TW" sz="1700" dirty="0">
                    <a:solidFill>
                      <a:schemeClr val="bg1"/>
                    </a:solidFill>
                    <a:ea typeface="新細明體" charset="-120"/>
                  </a:rPr>
                  <a:t>Size of root</a:t>
                </a:r>
                <a:r>
                  <a:rPr kumimoji="1" lang="en-ZA" altLang="zh-TW" sz="1700" dirty="0">
                    <a:ea typeface="新細明體" charset="-120"/>
                  </a:rPr>
                  <a:t> =  </a:t>
                </a:r>
                <a14:m>
                  <m:oMath xmlns:m="http://schemas.openxmlformats.org/officeDocument/2006/math">
                    <m:r>
                      <a:rPr kumimoji="1" lang="en-ZA" altLang="zh-TW" sz="170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kumimoji="1" lang="en-ZA" altLang="zh-TW" sz="17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7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+1</m:t>
                    </m:r>
                  </m:oMath>
                </a14:m>
                <a:endParaRPr kumimoji="1" lang="en-ZA" altLang="zh-TW" sz="1700" dirty="0">
                  <a:solidFill>
                    <a:schemeClr val="accent5"/>
                  </a:solidFill>
                  <a:ea typeface="新細明體" charset="-120"/>
                </a:endParaRP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For our B*-tree of order 5, the size of the root is </a:t>
                </a:r>
                <a14:m>
                  <m:oMath xmlns:m="http://schemas.openxmlformats.org/officeDocument/2006/math">
                    <m:r>
                      <a:rPr kumimoji="1" lang="en-ZA" altLang="zh-TW" sz="17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kumimoji="1" lang="en-ZA" altLang="zh-TW" sz="17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2×5 −1</m:t>
                            </m:r>
                          </m:num>
                          <m:den>
                            <m:r>
                              <a:rPr kumimoji="1" lang="en-ZA" altLang="zh-TW" sz="17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7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+1</m:t>
                    </m:r>
                    <m:r>
                      <a:rPr kumimoji="1" lang="en-ZA" altLang="zh-TW" sz="17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=7</m:t>
                    </m:r>
                  </m:oMath>
                </a14:m>
                <a:endParaRPr kumimoji="1" lang="en-ZA" altLang="zh-TW" sz="2500" dirty="0">
                  <a:solidFill>
                    <a:schemeClr val="accent6">
                      <a:lumMod val="75000"/>
                    </a:schemeClr>
                  </a:solidFill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32021"/>
                <a:ext cx="8152885" cy="5857103"/>
              </a:xfrm>
              <a:blipFill rotWithShape="0">
                <a:blip r:embed="rId6"/>
                <a:stretch>
                  <a:fillRect l="-673" t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B*-trees: Insert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11859" y="236866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699859" y="236866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987857" y="236866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75856" y="236866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2" name="Line 565"/>
          <p:cNvSpPr>
            <a:spLocks noChangeShapeType="1"/>
          </p:cNvSpPr>
          <p:nvPr/>
        </p:nvSpPr>
        <p:spPr bwMode="auto">
          <a:xfrm>
            <a:off x="1763688" y="2512676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4110" y="2348882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52139" y="235877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40137" y="2348881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41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28136" y="234888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57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48705" y="170081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436704" y="170081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724703" y="170080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12702" y="170080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68703" y="236745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56702" y="236745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444701" y="236745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732700" y="236745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61" name="Straight Connector 60"/>
          <p:cNvCxnSpPr>
            <a:endCxn id="38" idx="0"/>
          </p:cNvCxnSpPr>
          <p:nvPr/>
        </p:nvCxnSpPr>
        <p:spPr>
          <a:xfrm flipH="1">
            <a:off x="2555859" y="1988807"/>
            <a:ext cx="612495" cy="379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7" idx="0"/>
          </p:cNvCxnSpPr>
          <p:nvPr/>
        </p:nvCxnSpPr>
        <p:spPr>
          <a:xfrm>
            <a:off x="3419855" y="1988807"/>
            <a:ext cx="592848" cy="378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409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3 0.04329 L 0.06406 0.04329 C 0.03524 0.04329 -2.77778E-7 0.03125 -2.77778E-7 0.02153 L -2.77778E-7 -4.81481E-6 " pathEditMode="relative" rAng="0" ptsTypes="AAAA">
                                      <p:cBhvr>
                                        <p:cTn id="30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4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09636 0.0016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6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09635 0.0016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4861 -0.0974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47 0.04329 L 0.1441 0.0016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2" grpId="0"/>
      <p:bldP spid="2" grpId="1"/>
      <p:bldP spid="2" grpId="2"/>
      <p:bldP spid="43" grpId="0"/>
      <p:bldP spid="43" grpId="1"/>
      <p:bldP spid="44" grpId="0"/>
      <p:bldP spid="44" grpId="1"/>
      <p:bldP spid="45" grpId="0"/>
      <p:bldP spid="45" grpId="1"/>
      <p:bldP spid="5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32021"/>
            <a:ext cx="8152885" cy="5837339"/>
          </a:xfrm>
        </p:spPr>
        <p:txBody>
          <a:bodyPr>
            <a:normAutofit/>
          </a:bodyPr>
          <a:lstStyle/>
          <a:p>
            <a:r>
              <a:rPr kumimoji="1" lang="en-ZA" altLang="zh-TW" sz="2000" dirty="0">
                <a:ea typeface="新細明體" charset="-120"/>
              </a:rPr>
              <a:t>If we have a sufficiently large root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Inserting into a leaf with space works the </a:t>
            </a:r>
            <a:r>
              <a:rPr lang="en-ZA" sz="1600" dirty="0">
                <a:solidFill>
                  <a:schemeClr val="accent5"/>
                </a:solidFill>
              </a:rPr>
              <a:t>same as in a B-tree</a:t>
            </a:r>
            <a:endParaRPr kumimoji="1" lang="en-ZA" altLang="zh-TW" sz="17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Inserting into a full root works the </a:t>
            </a:r>
            <a:r>
              <a:rPr lang="en-ZA" sz="1600" dirty="0">
                <a:solidFill>
                  <a:schemeClr val="accent5"/>
                </a:solidFill>
              </a:rPr>
              <a:t>same as in a B-tree</a:t>
            </a:r>
            <a:endParaRPr kumimoji="1" lang="en-ZA" altLang="zh-TW" sz="1700" dirty="0">
              <a:ea typeface="新細明體" charset="-120"/>
            </a:endParaRPr>
          </a:p>
          <a:p>
            <a:r>
              <a:rPr kumimoji="1" lang="en-ZA" altLang="zh-TW" sz="2000" dirty="0">
                <a:ea typeface="新細明體" charset="-120"/>
              </a:rPr>
              <a:t>For example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For our order 5 tree we need a root of size 7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Let’s perform an insertion into a full root</a:t>
            </a:r>
          </a:p>
          <a:p>
            <a:endParaRPr kumimoji="1" lang="en-ZA" altLang="zh-TW" sz="2000" dirty="0">
              <a:ea typeface="新細明體" charset="-120"/>
            </a:endParaRPr>
          </a:p>
          <a:p>
            <a:endParaRPr kumimoji="1" lang="en-ZA" altLang="zh-TW" sz="2000" dirty="0">
              <a:ea typeface="新細明體" charset="-120"/>
            </a:endParaRPr>
          </a:p>
          <a:p>
            <a:endParaRPr kumimoji="1" lang="en-ZA" altLang="zh-TW" sz="2000" dirty="0">
              <a:ea typeface="新細明體" charset="-120"/>
            </a:endParaRPr>
          </a:p>
          <a:p>
            <a:endParaRPr kumimoji="1" lang="en-ZA" altLang="zh-TW" sz="2000" dirty="0">
              <a:ea typeface="新細明體" charset="-120"/>
            </a:endParaRPr>
          </a:p>
          <a:p>
            <a:r>
              <a:rPr kumimoji="1" lang="en-ZA" altLang="zh-TW" sz="2000" dirty="0">
                <a:ea typeface="新細明體" charset="-120"/>
              </a:rPr>
              <a:t>But, inserting into a full leaf node works a little differently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In a B-tree</a:t>
            </a:r>
          </a:p>
          <a:p>
            <a:pPr lvl="2"/>
            <a:r>
              <a:rPr kumimoji="1" lang="en-ZA" altLang="zh-TW" sz="1400" dirty="0">
                <a:ea typeface="新細明體" charset="-120"/>
              </a:rPr>
              <a:t>Split the leaf into two nodes and redistributed the keys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In a B*-tree</a:t>
            </a:r>
            <a:endParaRPr kumimoji="1" lang="en-ZA" altLang="zh-TW" sz="1250" dirty="0">
              <a:ea typeface="新細明體" charset="-120"/>
            </a:endParaRPr>
          </a:p>
          <a:p>
            <a:pPr lvl="2"/>
            <a:r>
              <a:rPr kumimoji="1" lang="en-ZA" altLang="zh-TW" sz="1400" dirty="0">
                <a:ea typeface="新細明體" charset="-120"/>
              </a:rPr>
              <a:t>Depends on whether at least one sibling has space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B*-trees: Insert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115173" y="3921668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403173" y="3921668"/>
            <a:ext cx="287998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91171" y="3921668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979170" y="3921668"/>
            <a:ext cx="287999" cy="290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83" name="Line 565"/>
          <p:cNvSpPr>
            <a:spLocks noChangeShapeType="1"/>
          </p:cNvSpPr>
          <p:nvPr/>
        </p:nvSpPr>
        <p:spPr bwMode="auto">
          <a:xfrm>
            <a:off x="2467002" y="4067898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37424" y="3904104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25336" y="3912175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29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23008" y="3256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411007" y="3256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699006" y="325603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987005" y="325603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5165123" y="3921459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453122" y="3921459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741121" y="3921459"/>
            <a:ext cx="287999" cy="28921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029120" y="3921459"/>
            <a:ext cx="287999" cy="28921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96" name="Straight Connector 95"/>
          <p:cNvCxnSpPr>
            <a:endCxn id="79" idx="0"/>
          </p:cNvCxnSpPr>
          <p:nvPr/>
        </p:nvCxnSpPr>
        <p:spPr>
          <a:xfrm flipH="1">
            <a:off x="3259173" y="3539284"/>
            <a:ext cx="870301" cy="38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92" idx="0"/>
          </p:cNvCxnSpPr>
          <p:nvPr/>
        </p:nvCxnSpPr>
        <p:spPr>
          <a:xfrm>
            <a:off x="4410941" y="3544028"/>
            <a:ext cx="898182" cy="37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267037" y="3921459"/>
            <a:ext cx="287999" cy="28921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4555165" y="3921459"/>
            <a:ext cx="287999" cy="290215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843034" y="3921459"/>
            <a:ext cx="287999" cy="28921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513335" y="3913311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41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794869" y="39116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57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275004" y="3256029"/>
            <a:ext cx="287999" cy="28824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564842" y="325603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852907" y="3256029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2 0.04328 L 0.11128 0.04328 C 0.06111 0.04328 0 0.03125 0 0.02152 L 0 3.33333E-6 " pathEditMode="relative" rAng="0" ptsTypes="AAAA">
                                      <p:cBhvr>
                                        <p:cTn id="46" dur="20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09757 0.0002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9757 0.0002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09757 0.0002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2 0.04305 L 0.22222 -0.09607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83" grpId="0" animBg="1"/>
      <p:bldP spid="83" grpId="1" animBg="1"/>
      <p:bldP spid="84" grpId="0"/>
      <p:bldP spid="84" grpId="1"/>
      <p:bldP spid="84" grpId="2"/>
      <p:bldP spid="86" grpId="0"/>
      <p:bldP spid="86" grpId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4" grpId="0"/>
      <p:bldP spid="104" grpId="1"/>
      <p:bldP spid="105" grpId="0"/>
      <p:bldP spid="105" grpId="1"/>
      <p:bldP spid="106" grpId="0" animBg="1"/>
      <p:bldP spid="108" grpId="0" animBg="1"/>
      <p:bldP spid="1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32021"/>
            <a:ext cx="8152885" cy="5857103"/>
          </a:xfrm>
        </p:spPr>
        <p:txBody>
          <a:bodyPr>
            <a:normAutofit/>
          </a:bodyPr>
          <a:lstStyle/>
          <a:p>
            <a:r>
              <a:rPr kumimoji="1" lang="en-ZA" altLang="zh-TW" sz="2000" dirty="0">
                <a:ea typeface="新細明體" charset="-120"/>
              </a:rPr>
              <a:t>Inserting a value into a leaf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altLang="zh-TW" sz="1700" dirty="0">
                <a:ea typeface="新細明體" charset="-120"/>
              </a:rPr>
              <a:t>Find the leaf into which the new value will be inserted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altLang="zh-TW" sz="1700" dirty="0">
                <a:ea typeface="新細明體" charset="-120"/>
              </a:rPr>
              <a:t>If there is space in the leaf, just insert the item (same as for B-tree)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altLang="zh-TW" sz="1700" dirty="0">
                <a:ea typeface="新細明體" charset="-120"/>
              </a:rPr>
              <a:t>If the leaf is full, check if either sibling of the leaf has space</a:t>
            </a:r>
          </a:p>
          <a:p>
            <a:pPr marL="1085850" lvl="2" indent="-400050">
              <a:buFont typeface="+mj-lt"/>
              <a:buAutoNum type="romanLcPeriod"/>
            </a:pPr>
            <a:r>
              <a:rPr kumimoji="1" lang="en-ZA" altLang="zh-TW" sz="1600" dirty="0">
                <a:ea typeface="新細明體" charset="-120"/>
              </a:rPr>
              <a:t>If space is available in at least one sibling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Redistribute data between the leaf, the leaf’s sibling, and their parent</a:t>
            </a:r>
          </a:p>
          <a:p>
            <a:pPr marL="1085850" lvl="2" indent="-400050">
              <a:buFont typeface="+mj-lt"/>
              <a:buAutoNum type="romanLcPeriod"/>
            </a:pPr>
            <a:r>
              <a:rPr kumimoji="1" lang="en-ZA" altLang="zh-TW" sz="1600" dirty="0">
                <a:ea typeface="新細明體" charset="-120"/>
              </a:rPr>
              <a:t>If space is not available in either sibling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Create a new node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Redistribute data between the leaf, one of the leaf’s siblings, the newly created node, and their parent</a:t>
            </a:r>
          </a:p>
          <a:p>
            <a:endParaRPr kumimoji="1" lang="en-ZA" altLang="zh-TW" sz="800" dirty="0">
              <a:ea typeface="新細明體" charset="-120"/>
            </a:endParaRPr>
          </a:p>
          <a:p>
            <a:r>
              <a:rPr kumimoji="1" lang="en-ZA" altLang="zh-TW" sz="2000" dirty="0">
                <a:ea typeface="新細明體" charset="-120"/>
              </a:rPr>
              <a:t>Let’s look at each of these cases separately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B*-trees: Insert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32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32021"/>
            <a:ext cx="8152885" cy="5857103"/>
          </a:xfrm>
        </p:spPr>
        <p:txBody>
          <a:bodyPr>
            <a:normAutofit/>
          </a:bodyPr>
          <a:lstStyle/>
          <a:p>
            <a:r>
              <a:rPr kumimoji="1" lang="en-ZA" altLang="zh-TW" sz="2000" dirty="0">
                <a:ea typeface="新細明體" charset="-120"/>
              </a:rPr>
              <a:t>Inserting a value into a leaf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altLang="zh-TW" sz="1700" dirty="0">
                <a:ea typeface="新細明體" charset="-120"/>
              </a:rPr>
              <a:t>Find the leaf into which the new value will be inserted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altLang="zh-TW" sz="1700" dirty="0">
                <a:ea typeface="新細明體" charset="-120"/>
              </a:rPr>
              <a:t>If there is space in the leaf, just insert the item (same as for B-tree)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altLang="zh-TW" sz="1700" dirty="0">
                <a:ea typeface="新細明體" charset="-120"/>
              </a:rPr>
              <a:t>If the leaf is full, check if either sibling of the leaf has space</a:t>
            </a:r>
          </a:p>
          <a:p>
            <a:pPr marL="1085850" lvl="2" indent="-400050">
              <a:buFont typeface="+mj-lt"/>
              <a:buAutoNum type="romanLcPeriod"/>
            </a:pPr>
            <a:r>
              <a:rPr kumimoji="1" lang="en-ZA" altLang="zh-TW" sz="1600" dirty="0">
                <a:ea typeface="新細明體" charset="-120"/>
              </a:rPr>
              <a:t>If space is available in at least one sibling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Build a list containing keys from the leaf being inserted into, the sibling, and the parent key of the leaf being inserted into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Move the middle key in the list to replace the parent key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Move keys left of the middle key into the leftmost of the 2 leaf nodes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Move keys right of the middle key into the rightmost of the 2 leaf nodes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/>
              <a:t>B*-trees: Insert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8009" y="4598541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86042" y="4598541"/>
            <a:ext cx="287998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4073" y="4598541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2105" y="4598541"/>
            <a:ext cx="287999" cy="290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8" name="Line 565"/>
          <p:cNvSpPr>
            <a:spLocks noChangeShapeType="1"/>
          </p:cNvSpPr>
          <p:nvPr/>
        </p:nvSpPr>
        <p:spPr bwMode="auto">
          <a:xfrm>
            <a:off x="2234018" y="4096699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95026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50137" y="393290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38169" y="393290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26201" y="3932903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4200" y="3932903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8136" y="4598332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26135" y="4598332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14134" y="4598332"/>
            <a:ext cx="287999" cy="28921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02133" y="4598332"/>
            <a:ext cx="287999" cy="28921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endCxn id="7" idx="0"/>
          </p:cNvCxnSpPr>
          <p:nvPr/>
        </p:nvCxnSpPr>
        <p:spPr>
          <a:xfrm flipH="1">
            <a:off x="2806105" y="4220901"/>
            <a:ext cx="144000" cy="377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7" idx="0"/>
          </p:cNvCxnSpPr>
          <p:nvPr/>
        </p:nvCxnSpPr>
        <p:spPr>
          <a:xfrm>
            <a:off x="3238136" y="4220901"/>
            <a:ext cx="144000" cy="37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02265" y="3932902"/>
            <a:ext cx="287999" cy="28824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390297" y="3932903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78329" y="393290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06088" y="3930515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4120" y="4598332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82152" y="4598332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70184" y="4598332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0417" y="5256523"/>
            <a:ext cx="39555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insertion takes place within the leaf node on the leftmost branch of the root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932040" y="4501663"/>
            <a:ext cx="2912074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3 7 12 15 16 17 29 41 57</a:t>
            </a:r>
          </a:p>
        </p:txBody>
      </p:sp>
      <p:sp>
        <p:nvSpPr>
          <p:cNvPr id="41" name="Oval 40"/>
          <p:cNvSpPr/>
          <p:nvPr/>
        </p:nvSpPr>
        <p:spPr>
          <a:xfrm>
            <a:off x="6105933" y="4394364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TextBox 41"/>
          <p:cNvSpPr txBox="1"/>
          <p:nvPr/>
        </p:nvSpPr>
        <p:spPr>
          <a:xfrm>
            <a:off x="760418" y="5930696"/>
            <a:ext cx="395558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leftmost leaf is full and the right sibling has space, so redistribute data in the leftmost leaf, its right sibling, and the parent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34604" y="5930696"/>
            <a:ext cx="395558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Middle key in the list replaces parent key, while left keys go to the leftmost leaf and right keys go to the right sibling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34605" y="5234702"/>
            <a:ext cx="39469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Construct a list that contains all the keys that need to be redistributed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726113" y="4526324"/>
            <a:ext cx="1295999" cy="4320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ounded Rectangle 33"/>
          <p:cNvSpPr/>
          <p:nvPr/>
        </p:nvSpPr>
        <p:spPr>
          <a:xfrm>
            <a:off x="3166128" y="4526372"/>
            <a:ext cx="1296000" cy="432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ounded Rectangle 37"/>
          <p:cNvSpPr/>
          <p:nvPr/>
        </p:nvSpPr>
        <p:spPr>
          <a:xfrm>
            <a:off x="2886762" y="3861048"/>
            <a:ext cx="41601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15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02014 3.7037E-7 C -0.02916 3.7037E-7 -0.03941 0.0206 -0.03941 0.03912 L -0.03941 0.08218 " pathEditMode="relative" rAng="0" ptsTypes="AAAA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0" presetClass="path" presetSubtype="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08218 L -0.03941 0.11181 C -0.03941 0.12593 -0.04236 0.14583 -0.01041 0.14583 L 0.10573 0.14583 " pathEditMode="relative" rAng="5400000" ptsTypes="AAAA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0316 -4.07407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0.03159 0.0002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0316 -4.07407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3142 0.0974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86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3 0.14583 L 0.12188 -0.0030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1"/>
      <p:bldP spid="9" grpId="2"/>
      <p:bldP spid="9" grpId="3"/>
      <p:bldP spid="9" grpId="4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2" grpId="0"/>
      <p:bldP spid="2" grpId="1"/>
      <p:bldP spid="35" grpId="0"/>
      <p:bldP spid="35" grpId="1"/>
      <p:bldP spid="36" grpId="0"/>
      <p:bldP spid="36" grpId="1"/>
      <p:bldP spid="37" grpId="0"/>
      <p:bldP spid="37" grpId="1"/>
      <p:bldP spid="39" grpId="0"/>
      <p:bldP spid="40" grpId="0" animBg="1"/>
      <p:bldP spid="41" grpId="0" animBg="1"/>
      <p:bldP spid="42" grpId="0"/>
      <p:bldP spid="31" grpId="0"/>
      <p:bldP spid="32" grpId="0"/>
      <p:bldP spid="33" grpId="0" animBg="1"/>
      <p:bldP spid="34" grpId="0" animBg="1"/>
      <p:bldP spid="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8.6|33|46.4|5.6|2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2.5|2.7|34.1|17.3|25.9|7.7|9.6|6|17.7|1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4.9|13.2|13.9|20.2|5.9|27.6|7|33.6|9.5|6.5|4.8|14.6|19.7|9.8|13.5|6.7|30.8|2.9|29|3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38.4|2.6|24.2|11.5|18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45.8|5.1|12.7|33|9.7|3.2|35.9|3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23.1|31.4|1.7|10.4|1.6|7.7|20.5|17.2|1.2|22.7|30|2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5.9|10.3|21.1|30.3|10.4|1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4.5|4.7|49.7|9.6|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9.5|14.3|30.8|30.9|2.7|9.4|1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3.5|11.8|16.4|14.7|6.3|4.5|4.7|3.5|11.3|6.5|14.2|1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8.5|20.3|7.1|17|27.6|15.8|12.8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8.2|7.7|8.2|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7|9.3|7.3|6.7|23.1|20.1|7|11.3|3.9|29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6.4|15.6|6.2|14.3|19.1|6.8|26.8|4|7|9.5|99.2|30.1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1775</Words>
  <Application>Microsoft Office PowerPoint</Application>
  <PresentationFormat>On-screen Show (4:3)</PresentationFormat>
  <Paragraphs>302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Cambria Math</vt:lpstr>
      <vt:lpstr>Century Gothic</vt:lpstr>
      <vt:lpstr>Times New Roman</vt:lpstr>
      <vt:lpstr>Wingdings</vt:lpstr>
      <vt:lpstr>Presentation level design</vt:lpstr>
      <vt:lpstr>COS 212 B*-Trees</vt:lpstr>
      <vt:lpstr>B-trees: Recap</vt:lpstr>
      <vt:lpstr>B-trees: Recap</vt:lpstr>
      <vt:lpstr>B-trees</vt:lpstr>
      <vt:lpstr>B*-trees</vt:lpstr>
      <vt:lpstr>B*-trees: Insert</vt:lpstr>
      <vt:lpstr>B*-trees: Insert</vt:lpstr>
      <vt:lpstr>B*-trees: Insert</vt:lpstr>
      <vt:lpstr>B*-trees: Insert</vt:lpstr>
      <vt:lpstr>B*-trees: Insert</vt:lpstr>
      <vt:lpstr>B*-trees: Insert</vt:lpstr>
      <vt:lpstr>B*-trees: Insert</vt:lpstr>
      <vt:lpstr>B*-trees: Delete</vt:lpstr>
      <vt:lpstr>B*-trees: Delete</vt:lpstr>
      <vt:lpstr>B*-trees: Delete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2023-04-06T12:12:22Z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