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512" r:id="rId3"/>
    <p:sldId id="513" r:id="rId4"/>
    <p:sldId id="514" r:id="rId5"/>
    <p:sldId id="515" r:id="rId6"/>
    <p:sldId id="528" r:id="rId7"/>
    <p:sldId id="517" r:id="rId8"/>
    <p:sldId id="518" r:id="rId9"/>
    <p:sldId id="519" r:id="rId10"/>
    <p:sldId id="520" r:id="rId11"/>
    <p:sldId id="529" r:id="rId12"/>
    <p:sldId id="530" r:id="rId13"/>
    <p:sldId id="531" r:id="rId14"/>
    <p:sldId id="532" r:id="rId15"/>
    <p:sldId id="525" r:id="rId16"/>
    <p:sldId id="526" r:id="rId17"/>
    <p:sldId id="5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0" autoAdjust="0"/>
    <p:restoredTop sz="94660"/>
  </p:normalViewPr>
  <p:slideViewPr>
    <p:cSldViewPr>
      <p:cViewPr varScale="1">
        <p:scale>
          <a:sx n="86" d="100"/>
          <a:sy n="86" d="100"/>
        </p:scale>
        <p:origin x="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56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4/15/2023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4/15/2023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4/15/2023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4/15/2023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4/15/2023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4/15/2023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4/15/2023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B+-Trees</a:t>
            </a:r>
          </a:p>
        </p:txBody>
      </p:sp>
    </p:spTree>
    <p:extLst>
      <p:ext uri="{BB962C8B-B14F-4D97-AF65-F5344CB8AC3E}">
        <p14:creationId xmlns:p14="http://schemas.microsoft.com/office/powerpoint/2010/main" val="2108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Search for </a:t>
            </a:r>
            <a:r>
              <a:rPr kumimoji="1" lang="en-ZA" sz="2400" dirty="0">
                <a:solidFill>
                  <a:schemeClr val="accent5"/>
                </a:solidFill>
                <a:ea typeface="新細明體" charset="-120"/>
              </a:rPr>
              <a:t>leaf</a:t>
            </a:r>
            <a:r>
              <a:rPr kumimoji="1" lang="en-ZA" sz="2400" dirty="0">
                <a:ea typeface="新細明體" charset="-120"/>
              </a:rPr>
              <a:t> containing key, and remove key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If leaf is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still at least half full</a:t>
            </a:r>
            <a:r>
              <a:rPr kumimoji="1" lang="en-ZA" sz="2400" dirty="0">
                <a:ea typeface="新細明體" charset="-120"/>
              </a:rPr>
              <a:t> after deletion</a:t>
            </a:r>
            <a:endParaRPr kumimoji="1" lang="en-ZA" dirty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Shift larger leaf keys to fill the gap 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index set remains unchanged!</a:t>
            </a:r>
          </a:p>
        </p:txBody>
      </p:sp>
      <p:sp>
        <p:nvSpPr>
          <p:cNvPr id="4" name="Down Arrow 3"/>
          <p:cNvSpPr/>
          <p:nvPr/>
        </p:nvSpPr>
        <p:spPr>
          <a:xfrm>
            <a:off x="6656611" y="2708920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00657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64727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39394"/>
              </p:ext>
            </p:extLst>
          </p:nvPr>
        </p:nvGraphicFramePr>
        <p:xfrm>
          <a:off x="4716805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34578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3457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6" y="2870536"/>
            <a:ext cx="1238744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88866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73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0698"/>
              </p:ext>
            </p:extLst>
          </p:nvPr>
        </p:nvGraphicFramePr>
        <p:xfrm>
          <a:off x="4724642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40264"/>
              </p:ext>
            </p:extLst>
          </p:nvPr>
        </p:nvGraphicFramePr>
        <p:xfrm>
          <a:off x="6047453" y="590477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0329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9" y="5180231"/>
            <a:ext cx="1242868" cy="7331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529" y="3239998"/>
            <a:ext cx="1" cy="1328773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869" y="3245432"/>
            <a:ext cx="4119" cy="1322022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Delete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8264" y="2708920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Delete 25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43363" y="1844824"/>
            <a:ext cx="1413013" cy="52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/>
              <a:t>Same as normal B-tree</a:t>
            </a:r>
          </a:p>
        </p:txBody>
      </p:sp>
      <p:sp>
        <p:nvSpPr>
          <p:cNvPr id="40" name="Down Arrow 39"/>
          <p:cNvSpPr/>
          <p:nvPr/>
        </p:nvSpPr>
        <p:spPr>
          <a:xfrm rot="18060000" flipH="1">
            <a:off x="5658904" y="2692584"/>
            <a:ext cx="188681" cy="9947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Line 583"/>
          <p:cNvSpPr>
            <a:spLocks noChangeShapeType="1"/>
          </p:cNvSpPr>
          <p:nvPr/>
        </p:nvSpPr>
        <p:spPr bwMode="auto">
          <a:xfrm flipH="1">
            <a:off x="6673566" y="3599584"/>
            <a:ext cx="309962" cy="321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>
            <a:off x="6664499" y="3599585"/>
            <a:ext cx="319029" cy="30479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5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6" grpId="0"/>
      <p:bldP spid="37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r>
              <a:rPr lang="en-ZA" sz="2400" dirty="0"/>
              <a:t>What if the </a:t>
            </a:r>
            <a:r>
              <a:rPr lang="en-ZA" sz="2400" dirty="0">
                <a:solidFill>
                  <a:schemeClr val="accent5"/>
                </a:solidFill>
              </a:rPr>
              <a:t>deleted key is still in the </a:t>
            </a:r>
            <a:r>
              <a:rPr lang="en-ZA" sz="2400" dirty="0">
                <a:solidFill>
                  <a:srgbClr val="FF0000"/>
                </a:solidFill>
              </a:rPr>
              <a:t>index set</a:t>
            </a:r>
            <a:r>
              <a:rPr lang="en-ZA" sz="2400" dirty="0"/>
              <a:t>?</a:t>
            </a:r>
          </a:p>
          <a:p>
            <a:pPr lvl="1"/>
            <a:r>
              <a:rPr lang="en-ZA" dirty="0"/>
              <a:t>The index set key is still a valid search guide</a:t>
            </a:r>
          </a:p>
          <a:p>
            <a:pPr lvl="1"/>
            <a:r>
              <a:rPr kumimoji="1" lang="en-ZA" dirty="0">
                <a:ea typeface="新細明體" charset="-120"/>
              </a:rPr>
              <a:t>No need to worry about updating it</a:t>
            </a:r>
          </a:p>
        </p:txBody>
      </p:sp>
      <p:sp>
        <p:nvSpPr>
          <p:cNvPr id="4" name="Down Arrow 3"/>
          <p:cNvSpPr/>
          <p:nvPr/>
        </p:nvSpPr>
        <p:spPr>
          <a:xfrm>
            <a:off x="6029412" y="2636912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3745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4248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75441"/>
              </p:ext>
            </p:extLst>
          </p:nvPr>
        </p:nvGraphicFramePr>
        <p:xfrm>
          <a:off x="4716016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2656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65404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5" y="2870535"/>
            <a:ext cx="1236941" cy="7290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45381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52174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7445"/>
              </p:ext>
            </p:extLst>
          </p:nvPr>
        </p:nvGraphicFramePr>
        <p:xfrm>
          <a:off x="4716016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56465"/>
              </p:ext>
            </p:extLst>
          </p:nvPr>
        </p:nvGraphicFramePr>
        <p:xfrm>
          <a:off x="6029020" y="590477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659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8" y="5180232"/>
            <a:ext cx="1214797" cy="724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135" y="3240393"/>
            <a:ext cx="1" cy="132798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474" y="3245037"/>
            <a:ext cx="4119" cy="1322811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Delete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1065" y="2636912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Delete 20</a:t>
            </a:r>
          </a:p>
        </p:txBody>
      </p:sp>
      <p:sp>
        <p:nvSpPr>
          <p:cNvPr id="40" name="Down Arrow 39"/>
          <p:cNvSpPr/>
          <p:nvPr/>
        </p:nvSpPr>
        <p:spPr>
          <a:xfrm rot="18060000" flipH="1">
            <a:off x="5658904" y="2692584"/>
            <a:ext cx="188681" cy="9947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Line 583"/>
          <p:cNvSpPr>
            <a:spLocks noChangeShapeType="1"/>
          </p:cNvSpPr>
          <p:nvPr/>
        </p:nvSpPr>
        <p:spPr bwMode="auto">
          <a:xfrm flipH="1">
            <a:off x="6066916" y="3603701"/>
            <a:ext cx="259914" cy="30068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83"/>
          <p:cNvSpPr>
            <a:spLocks noChangeShapeType="1"/>
          </p:cNvSpPr>
          <p:nvPr/>
        </p:nvSpPr>
        <p:spPr bwMode="auto">
          <a:xfrm>
            <a:off x="6066916" y="3599585"/>
            <a:ext cx="259916" cy="30479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6" grpId="0"/>
      <p:bldP spid="40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>
                <a:ea typeface="新細明體" charset="-120"/>
              </a:rPr>
              <a:t>If leaf is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less than half full</a:t>
            </a:r>
            <a:r>
              <a:rPr kumimoji="1" lang="en-ZA" sz="2400" dirty="0">
                <a:ea typeface="新細明體" charset="-120"/>
              </a:rPr>
              <a:t> after deletion</a:t>
            </a:r>
            <a:endParaRPr kumimoji="1" lang="en-ZA" dirty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lang="en-ZA" dirty="0"/>
              <a:t>If a sibling is more than half-full</a:t>
            </a:r>
          </a:p>
          <a:p>
            <a:pPr lvl="2"/>
            <a:r>
              <a:rPr lang="en-ZA" dirty="0"/>
              <a:t>Gather keys in leaf and sibling into a single list</a:t>
            </a:r>
          </a:p>
          <a:p>
            <a:pPr lvl="2"/>
            <a:r>
              <a:rPr lang="en-ZA" dirty="0">
                <a:solidFill>
                  <a:srgbClr val="FF0000"/>
                </a:solidFill>
              </a:rPr>
              <a:t>Re-distribute</a:t>
            </a:r>
            <a:r>
              <a:rPr lang="en-ZA" dirty="0"/>
              <a:t> keys between leaf and sibling</a:t>
            </a:r>
          </a:p>
          <a:p>
            <a:pPr lvl="2"/>
            <a:r>
              <a:rPr kumimoji="1" lang="en-ZA" dirty="0">
                <a:ea typeface="新細明體" charset="-120"/>
              </a:rPr>
              <a:t>Copy leftmost key of the right leaf to the parent</a:t>
            </a:r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Delete</a:t>
            </a:r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51512"/>
              </p:ext>
            </p:extLst>
          </p:nvPr>
        </p:nvGraphicFramePr>
        <p:xfrm>
          <a:off x="1945481" y="377227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78799"/>
              </p:ext>
            </p:extLst>
          </p:nvPr>
        </p:nvGraphicFramePr>
        <p:xfrm>
          <a:off x="3211125" y="3768154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6789"/>
              </p:ext>
            </p:extLst>
          </p:nvPr>
        </p:nvGraphicFramePr>
        <p:xfrm>
          <a:off x="4572000" y="376815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30712"/>
              </p:ext>
            </p:extLst>
          </p:nvPr>
        </p:nvGraphicFramePr>
        <p:xfrm>
          <a:off x="5893630" y="377227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17408"/>
              </p:ext>
            </p:extLst>
          </p:nvPr>
        </p:nvGraphicFramePr>
        <p:xfrm>
          <a:off x="3751520" y="2738423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Line 583"/>
          <p:cNvSpPr>
            <a:spLocks noChangeShapeType="1"/>
          </p:cNvSpPr>
          <p:nvPr/>
        </p:nvSpPr>
        <p:spPr bwMode="auto">
          <a:xfrm flipH="1">
            <a:off x="2099427" y="3039105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83"/>
          <p:cNvSpPr>
            <a:spLocks noChangeShapeType="1"/>
          </p:cNvSpPr>
          <p:nvPr/>
        </p:nvSpPr>
        <p:spPr bwMode="auto">
          <a:xfrm flipH="1">
            <a:off x="3351577" y="3039105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83"/>
          <p:cNvSpPr>
            <a:spLocks noChangeShapeType="1"/>
          </p:cNvSpPr>
          <p:nvPr/>
        </p:nvSpPr>
        <p:spPr bwMode="auto">
          <a:xfrm>
            <a:off x="4389544" y="3039105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3"/>
          <p:cNvSpPr>
            <a:spLocks noChangeShapeType="1"/>
          </p:cNvSpPr>
          <p:nvPr/>
        </p:nvSpPr>
        <p:spPr bwMode="auto">
          <a:xfrm>
            <a:off x="4653157" y="3039104"/>
            <a:ext cx="1309294" cy="7249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4" name="Curved Connector 53"/>
          <p:cNvCxnSpPr/>
          <p:nvPr/>
        </p:nvCxnSpPr>
        <p:spPr>
          <a:xfrm rot="5400000" flipH="1" flipV="1">
            <a:off x="3135704" y="3444145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4377810" y="3449330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H="1">
            <a:off x="5620761" y="3439183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61587"/>
              </p:ext>
            </p:extLst>
          </p:nvPr>
        </p:nvGraphicFramePr>
        <p:xfrm>
          <a:off x="1950413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84393"/>
              </p:ext>
            </p:extLst>
          </p:nvPr>
        </p:nvGraphicFramePr>
        <p:xfrm>
          <a:off x="3216057" y="6119737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50414"/>
              </p:ext>
            </p:extLst>
          </p:nvPr>
        </p:nvGraphicFramePr>
        <p:xfrm>
          <a:off x="4572000" y="6119736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40184"/>
              </p:ext>
            </p:extLst>
          </p:nvPr>
        </p:nvGraphicFramePr>
        <p:xfrm>
          <a:off x="5868144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1456"/>
              </p:ext>
            </p:extLst>
          </p:nvPr>
        </p:nvGraphicFramePr>
        <p:xfrm>
          <a:off x="3756452" y="5090006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 flipH="1">
            <a:off x="2104359" y="5390688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583"/>
          <p:cNvSpPr>
            <a:spLocks noChangeShapeType="1"/>
          </p:cNvSpPr>
          <p:nvPr/>
        </p:nvSpPr>
        <p:spPr bwMode="auto">
          <a:xfrm flipH="1">
            <a:off x="3356509" y="5390688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583"/>
          <p:cNvSpPr>
            <a:spLocks noChangeShapeType="1"/>
          </p:cNvSpPr>
          <p:nvPr/>
        </p:nvSpPr>
        <p:spPr bwMode="auto">
          <a:xfrm>
            <a:off x="4394476" y="5390688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583"/>
          <p:cNvSpPr>
            <a:spLocks noChangeShapeType="1"/>
          </p:cNvSpPr>
          <p:nvPr/>
        </p:nvSpPr>
        <p:spPr bwMode="auto">
          <a:xfrm>
            <a:off x="4658089" y="5390688"/>
            <a:ext cx="1186248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Curved Connector 65"/>
          <p:cNvCxnSpPr/>
          <p:nvPr/>
        </p:nvCxnSpPr>
        <p:spPr>
          <a:xfrm rot="5400000" flipH="1" flipV="1">
            <a:off x="3140636" y="579572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4382742" y="580091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5625693" y="579076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62451" y="5076360"/>
            <a:ext cx="205348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15 16 18 21</a:t>
            </a:r>
          </a:p>
        </p:txBody>
      </p:sp>
      <p:sp>
        <p:nvSpPr>
          <p:cNvPr id="70" name="Oval 69"/>
          <p:cNvSpPr/>
          <p:nvPr/>
        </p:nvSpPr>
        <p:spPr>
          <a:xfrm rot="5400000">
            <a:off x="6300243" y="4964084"/>
            <a:ext cx="683741" cy="710586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Oval 70"/>
          <p:cNvSpPr/>
          <p:nvPr/>
        </p:nvSpPr>
        <p:spPr>
          <a:xfrm rot="5400000">
            <a:off x="7017813" y="4980818"/>
            <a:ext cx="683741" cy="67711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Oval 72"/>
          <p:cNvSpPr/>
          <p:nvPr/>
        </p:nvSpPr>
        <p:spPr>
          <a:xfrm rot="5400000">
            <a:off x="4522041" y="5886440"/>
            <a:ext cx="683741" cy="710586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Oval 73"/>
          <p:cNvSpPr/>
          <p:nvPr/>
        </p:nvSpPr>
        <p:spPr>
          <a:xfrm rot="5400000">
            <a:off x="5815535" y="5923008"/>
            <a:ext cx="683741" cy="67711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Oval 74"/>
          <p:cNvSpPr/>
          <p:nvPr/>
        </p:nvSpPr>
        <p:spPr>
          <a:xfrm rot="5400000">
            <a:off x="4248347" y="5069356"/>
            <a:ext cx="598584" cy="328808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ounded Rectangle 75"/>
          <p:cNvSpPr/>
          <p:nvPr/>
        </p:nvSpPr>
        <p:spPr>
          <a:xfrm>
            <a:off x="7308304" y="2049281"/>
            <a:ext cx="1505994" cy="1546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/>
              <a:t>Similar to normal B-tree, but only leaf node keys are redistributed, &amp; parent key is overwritten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6173428" y="3112273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2266" y="278092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Delete 27</a:t>
            </a: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6215484" y="3776391"/>
            <a:ext cx="279404" cy="2893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583"/>
          <p:cNvSpPr>
            <a:spLocks noChangeShapeType="1"/>
          </p:cNvSpPr>
          <p:nvPr/>
        </p:nvSpPr>
        <p:spPr bwMode="auto">
          <a:xfrm>
            <a:off x="6215484" y="3772271"/>
            <a:ext cx="279406" cy="3048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>
                <a:ea typeface="新細明體" charset="-120"/>
              </a:rPr>
              <a:t>If leaf is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less than half full</a:t>
            </a:r>
            <a:r>
              <a:rPr kumimoji="1" lang="en-ZA" sz="2400" dirty="0">
                <a:ea typeface="新細明體" charset="-120"/>
              </a:rPr>
              <a:t> after deletion</a:t>
            </a:r>
            <a:endParaRPr kumimoji="1" lang="en-ZA" dirty="0">
              <a:ea typeface="新細明體" charset="-120"/>
            </a:endParaRPr>
          </a:p>
          <a:p>
            <a:pPr marL="800100" lvl="1" indent="-457200">
              <a:buFont typeface="+mj-lt"/>
              <a:buAutoNum type="alphaUcPeriod" startAt="2"/>
            </a:pPr>
            <a:r>
              <a:rPr lang="en-ZA" dirty="0"/>
              <a:t>If neither sibling is more than half-full</a:t>
            </a:r>
          </a:p>
          <a:p>
            <a:pPr lvl="2"/>
            <a:r>
              <a:rPr lang="en-ZA" dirty="0"/>
              <a:t>Gather keys in leaf and sibling into a single list</a:t>
            </a:r>
          </a:p>
          <a:p>
            <a:pPr lvl="2"/>
            <a:r>
              <a:rPr lang="en-ZA" dirty="0">
                <a:solidFill>
                  <a:srgbClr val="FF0000"/>
                </a:solidFill>
              </a:rPr>
              <a:t>Re-distribute</a:t>
            </a:r>
            <a:r>
              <a:rPr lang="en-ZA" dirty="0"/>
              <a:t> all keys in leaf and sibling to the leftmost of the two</a:t>
            </a:r>
          </a:p>
          <a:p>
            <a:pPr lvl="2"/>
            <a:r>
              <a:rPr kumimoji="1" lang="en-ZA" dirty="0">
                <a:ea typeface="新細明體" charset="-120"/>
              </a:rPr>
              <a:t>Delete parent key and rightmost leaf</a:t>
            </a:r>
          </a:p>
          <a:p>
            <a:pPr lvl="2"/>
            <a:r>
              <a:rPr kumimoji="1" lang="en-ZA" dirty="0">
                <a:ea typeface="新細明體" charset="-120"/>
              </a:rPr>
              <a:t>Merge could propagate to the parent</a:t>
            </a:r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Delete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308304" y="2492895"/>
            <a:ext cx="1505994" cy="110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/>
              <a:t>Similar to normal B-tree, but only leaf node keys are redistributed</a:t>
            </a:r>
          </a:p>
        </p:txBody>
      </p:sp>
      <p:graphicFrame>
        <p:nvGraphicFramePr>
          <p:cNvPr id="4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96688"/>
              </p:ext>
            </p:extLst>
          </p:nvPr>
        </p:nvGraphicFramePr>
        <p:xfrm>
          <a:off x="1945481" y="384428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51803"/>
              </p:ext>
            </p:extLst>
          </p:nvPr>
        </p:nvGraphicFramePr>
        <p:xfrm>
          <a:off x="3211125" y="3840162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4049"/>
              </p:ext>
            </p:extLst>
          </p:nvPr>
        </p:nvGraphicFramePr>
        <p:xfrm>
          <a:off x="4554356" y="3840161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6749"/>
              </p:ext>
            </p:extLst>
          </p:nvPr>
        </p:nvGraphicFramePr>
        <p:xfrm>
          <a:off x="5821622" y="384428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7681"/>
              </p:ext>
            </p:extLst>
          </p:nvPr>
        </p:nvGraphicFramePr>
        <p:xfrm>
          <a:off x="3751520" y="2810431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Line 583"/>
          <p:cNvSpPr>
            <a:spLocks noChangeShapeType="1"/>
          </p:cNvSpPr>
          <p:nvPr/>
        </p:nvSpPr>
        <p:spPr bwMode="auto">
          <a:xfrm flipH="1">
            <a:off x="2099427" y="3111113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583"/>
          <p:cNvSpPr>
            <a:spLocks noChangeShapeType="1"/>
          </p:cNvSpPr>
          <p:nvPr/>
        </p:nvSpPr>
        <p:spPr bwMode="auto">
          <a:xfrm flipH="1">
            <a:off x="3351577" y="3111113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>
            <a:off x="4389544" y="3111113"/>
            <a:ext cx="263613" cy="716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583"/>
          <p:cNvSpPr>
            <a:spLocks noChangeShapeType="1"/>
          </p:cNvSpPr>
          <p:nvPr/>
        </p:nvSpPr>
        <p:spPr bwMode="auto">
          <a:xfrm>
            <a:off x="4653157" y="3111113"/>
            <a:ext cx="1168465" cy="716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3135704" y="3516153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 flipH="1" flipV="1">
            <a:off x="4377810" y="3521338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6200000" flipH="1">
            <a:off x="5620761" y="3511191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63820"/>
              </p:ext>
            </p:extLst>
          </p:nvPr>
        </p:nvGraphicFramePr>
        <p:xfrm>
          <a:off x="1950413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52061"/>
              </p:ext>
            </p:extLst>
          </p:nvPr>
        </p:nvGraphicFramePr>
        <p:xfrm>
          <a:off x="3216057" y="6119737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6452"/>
              </p:ext>
            </p:extLst>
          </p:nvPr>
        </p:nvGraphicFramePr>
        <p:xfrm>
          <a:off x="4552537" y="6119736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663"/>
              </p:ext>
            </p:extLst>
          </p:nvPr>
        </p:nvGraphicFramePr>
        <p:xfrm>
          <a:off x="3756452" y="5090006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Line 583"/>
          <p:cNvSpPr>
            <a:spLocks noChangeShapeType="1"/>
          </p:cNvSpPr>
          <p:nvPr/>
        </p:nvSpPr>
        <p:spPr bwMode="auto">
          <a:xfrm flipH="1">
            <a:off x="2104359" y="5390688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83"/>
          <p:cNvSpPr>
            <a:spLocks noChangeShapeType="1"/>
          </p:cNvSpPr>
          <p:nvPr/>
        </p:nvSpPr>
        <p:spPr bwMode="auto">
          <a:xfrm flipH="1">
            <a:off x="3356509" y="5390688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83"/>
          <p:cNvSpPr>
            <a:spLocks noChangeShapeType="1"/>
          </p:cNvSpPr>
          <p:nvPr/>
        </p:nvSpPr>
        <p:spPr bwMode="auto">
          <a:xfrm>
            <a:off x="4394476" y="5390688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4" name="Curved Connector 93"/>
          <p:cNvCxnSpPr/>
          <p:nvPr/>
        </p:nvCxnSpPr>
        <p:spPr>
          <a:xfrm rot="5400000" flipH="1" flipV="1">
            <a:off x="3140636" y="579572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 flipH="1" flipV="1">
            <a:off x="4382742" y="580091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962452" y="5301208"/>
            <a:ext cx="1295084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15 16 18</a:t>
            </a:r>
          </a:p>
        </p:txBody>
      </p:sp>
      <p:sp>
        <p:nvSpPr>
          <p:cNvPr id="98" name="Oval 97"/>
          <p:cNvSpPr/>
          <p:nvPr/>
        </p:nvSpPr>
        <p:spPr>
          <a:xfrm rot="5400000">
            <a:off x="4248347" y="5069356"/>
            <a:ext cx="598584" cy="328808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Down Arrow 98"/>
          <p:cNvSpPr/>
          <p:nvPr/>
        </p:nvSpPr>
        <p:spPr>
          <a:xfrm>
            <a:off x="6110046" y="3256289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78884" y="2924944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Delete 21</a:t>
            </a:r>
          </a:p>
        </p:txBody>
      </p:sp>
      <p:sp>
        <p:nvSpPr>
          <p:cNvPr id="101" name="Line 583"/>
          <p:cNvSpPr>
            <a:spLocks noChangeShapeType="1"/>
          </p:cNvSpPr>
          <p:nvPr/>
        </p:nvSpPr>
        <p:spPr bwMode="auto">
          <a:xfrm flipH="1">
            <a:off x="6138924" y="3847916"/>
            <a:ext cx="279404" cy="2893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583"/>
          <p:cNvSpPr>
            <a:spLocks noChangeShapeType="1"/>
          </p:cNvSpPr>
          <p:nvPr/>
        </p:nvSpPr>
        <p:spPr bwMode="auto">
          <a:xfrm>
            <a:off x="6138924" y="3843796"/>
            <a:ext cx="279406" cy="3048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102"/>
          <p:cNvSpPr/>
          <p:nvPr/>
        </p:nvSpPr>
        <p:spPr>
          <a:xfrm rot="5400000">
            <a:off x="4876588" y="5607201"/>
            <a:ext cx="598584" cy="1291483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2" grpId="0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Suppose we use surnames as keys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Keys in non-terminal nodes are there just to </a:t>
            </a:r>
            <a:r>
              <a:rPr kumimoji="1" lang="en-ZA" altLang="zh-TW" sz="2000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guide the search</a:t>
            </a:r>
          </a:p>
          <a:p>
            <a:r>
              <a:rPr kumimoji="1" lang="en-ZA" altLang="zh-TW" sz="2000" dirty="0">
                <a:ea typeface="新細明體" charset="-120"/>
              </a:rPr>
              <a:t>Is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all the information </a:t>
            </a:r>
            <a:r>
              <a:rPr kumimoji="1" lang="en-ZA" altLang="zh-TW" sz="2000" dirty="0">
                <a:ea typeface="新細明體" charset="-120"/>
              </a:rPr>
              <a:t>in the non-terminal nodes necessary?</a:t>
            </a:r>
          </a:p>
          <a:p>
            <a:r>
              <a:rPr kumimoji="1" lang="en-ZA" altLang="zh-TW" sz="2000" dirty="0">
                <a:ea typeface="新細明體" charset="-120"/>
              </a:rPr>
              <a:t>We can </a:t>
            </a:r>
            <a:r>
              <a:rPr kumimoji="1" lang="en-ZA" altLang="zh-TW" sz="2000" dirty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compress</a:t>
            </a:r>
            <a:r>
              <a:rPr kumimoji="1" lang="en-ZA" altLang="zh-TW" sz="2000" dirty="0">
                <a:ea typeface="新細明體" charset="-120"/>
              </a:rPr>
              <a:t> non-leaf keys to only contain relevant data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Prefix B+-trees</a:t>
            </a:r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971212" y="3863545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2454804" y="1959191"/>
            <a:ext cx="183188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4"/>
          <p:cNvSpPr>
            <a:spLocks noChangeShapeType="1"/>
          </p:cNvSpPr>
          <p:nvPr/>
        </p:nvSpPr>
        <p:spPr bwMode="auto">
          <a:xfrm>
            <a:off x="4580166" y="1959191"/>
            <a:ext cx="154047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22512"/>
              </p:ext>
            </p:extLst>
          </p:nvPr>
        </p:nvGraphicFramePr>
        <p:xfrm>
          <a:off x="521481" y="3566984"/>
          <a:ext cx="2575874" cy="304800"/>
        </p:xfrm>
        <a:graphic>
          <a:graphicData uri="http://schemas.openxmlformats.org/drawingml/2006/table">
            <a:tbl>
              <a:tblPr/>
              <a:tblGrid>
                <a:gridCol w="66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82414"/>
              </p:ext>
            </p:extLst>
          </p:nvPr>
        </p:nvGraphicFramePr>
        <p:xfrm>
          <a:off x="3229160" y="3558745"/>
          <a:ext cx="3006810" cy="304800"/>
        </p:xfrm>
        <a:graphic>
          <a:graphicData uri="http://schemas.openxmlformats.org/drawingml/2006/table">
            <a:tbl>
              <a:tblPr/>
              <a:tblGrid>
                <a:gridCol w="7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Carrim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77798"/>
              </p:ext>
            </p:extLst>
          </p:nvPr>
        </p:nvGraphicFramePr>
        <p:xfrm>
          <a:off x="6326491" y="3558745"/>
          <a:ext cx="2751533" cy="304800"/>
        </p:xfrm>
        <a:graphic>
          <a:graphicData uri="http://schemas.openxmlformats.org/drawingml/2006/table">
            <a:tbl>
              <a:tblPr/>
              <a:tblGrid>
                <a:gridCol w="68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Ganesh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55963"/>
              </p:ext>
            </p:extLst>
          </p:nvPr>
        </p:nvGraphicFramePr>
        <p:xfrm>
          <a:off x="2327523" y="2533135"/>
          <a:ext cx="2981691" cy="304800"/>
        </p:xfrm>
        <a:graphic>
          <a:graphicData uri="http://schemas.openxmlformats.org/drawingml/2006/table">
            <a:tbl>
              <a:tblPr/>
              <a:tblGrid>
                <a:gridCol w="74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15785"/>
              </p:ext>
            </p:extLst>
          </p:nvPr>
        </p:nvGraphicFramePr>
        <p:xfrm>
          <a:off x="4286690" y="1654391"/>
          <a:ext cx="2781302" cy="304800"/>
        </p:xfrm>
        <a:graphic>
          <a:graphicData uri="http://schemas.openxmlformats.org/drawingml/2006/table">
            <a:tbl>
              <a:tblPr/>
              <a:tblGrid>
                <a:gridCol w="69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675431" y="2833817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3072640" y="2840643"/>
            <a:ext cx="420130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83"/>
          <p:cNvSpPr>
            <a:spLocks noChangeShapeType="1"/>
          </p:cNvSpPr>
          <p:nvPr/>
        </p:nvSpPr>
        <p:spPr bwMode="auto">
          <a:xfrm>
            <a:off x="3871711" y="2840643"/>
            <a:ext cx="2522321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0952" y="2116052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3600" dirty="0"/>
              <a:t>…</a:t>
            </a:r>
          </a:p>
        </p:txBody>
      </p:sp>
      <p:sp>
        <p:nvSpPr>
          <p:cNvPr id="22" name="U-Turn Arrow 21"/>
          <p:cNvSpPr/>
          <p:nvPr/>
        </p:nvSpPr>
        <p:spPr>
          <a:xfrm rot="10800000" flipH="1">
            <a:off x="6120642" y="387037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6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 lnSpcReduction="10000"/>
          </a:bodyPr>
          <a:lstStyle/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The first letter of the surnames will be enough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We use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prefixes </a:t>
            </a:r>
            <a:r>
              <a:rPr kumimoji="1" lang="en-ZA" altLang="zh-TW" sz="2000" dirty="0">
                <a:ea typeface="新細明體" charset="-120"/>
              </a:rPr>
              <a:t>as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2000" dirty="0">
                <a:ea typeface="新細明體" charset="-120"/>
              </a:rPr>
              <a:t>separators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Smallest part of the key sufficient to differentiate between two neighbouring keys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May be more than the first letter, depending on the data</a:t>
            </a:r>
          </a:p>
          <a:p>
            <a:r>
              <a:rPr kumimoji="1" lang="en-ZA" altLang="zh-TW" sz="2000" dirty="0">
                <a:ea typeface="新細明體" charset="-120"/>
              </a:rPr>
              <a:t>Such B+-trees are referred to as </a:t>
            </a:r>
            <a:r>
              <a:rPr kumimoji="1" lang="en-ZA" altLang="zh-TW" sz="2000" u="sng" dirty="0">
                <a:ea typeface="新細明體" charset="-120"/>
              </a:rPr>
              <a:t>simple prefix </a:t>
            </a:r>
            <a:r>
              <a:rPr lang="en-US" sz="2000" u="sng" dirty="0"/>
              <a:t>B+-trees</a:t>
            </a:r>
          </a:p>
          <a:p>
            <a:pPr lvl="1"/>
            <a:r>
              <a:rPr kumimoji="1" lang="en-US" altLang="zh-TW" sz="1700" dirty="0">
                <a:ea typeface="新細明體" charset="-120"/>
              </a:rPr>
              <a:t>Less space is wasted</a:t>
            </a:r>
          </a:p>
          <a:p>
            <a:pPr lvl="1"/>
            <a:r>
              <a:rPr kumimoji="1" lang="en-US" altLang="zh-TW" sz="1700" dirty="0">
                <a:ea typeface="新細明體" charset="-120"/>
              </a:rPr>
              <a:t>More keys will fit into a </a:t>
            </a:r>
            <a:r>
              <a:rPr kumimoji="1" lang="en-US" altLang="zh-TW" sz="1700" dirty="0">
                <a:solidFill>
                  <a:srgbClr val="FF0000"/>
                </a:solidFill>
                <a:ea typeface="新細明體" charset="-120"/>
              </a:rPr>
              <a:t>single node</a:t>
            </a:r>
            <a:r>
              <a:rPr kumimoji="1" lang="en-US" altLang="zh-TW" sz="1700" dirty="0">
                <a:ea typeface="新細明體" charset="-120"/>
              </a:rPr>
              <a:t>, leading to smaller trees!</a:t>
            </a:r>
            <a:endParaRPr kumimoji="1" lang="en-ZA" altLang="zh-TW" sz="1700" dirty="0"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Prefix B+-trees</a:t>
            </a:r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971212" y="3863545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2454804" y="1959191"/>
            <a:ext cx="183188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4"/>
          <p:cNvSpPr>
            <a:spLocks noChangeShapeType="1"/>
          </p:cNvSpPr>
          <p:nvPr/>
        </p:nvSpPr>
        <p:spPr bwMode="auto">
          <a:xfrm>
            <a:off x="4580166" y="1959191"/>
            <a:ext cx="154047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01874"/>
              </p:ext>
            </p:extLst>
          </p:nvPr>
        </p:nvGraphicFramePr>
        <p:xfrm>
          <a:off x="521481" y="3566984"/>
          <a:ext cx="2575874" cy="304800"/>
        </p:xfrm>
        <a:graphic>
          <a:graphicData uri="http://schemas.openxmlformats.org/drawingml/2006/table">
            <a:tbl>
              <a:tblPr/>
              <a:tblGrid>
                <a:gridCol w="66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7606"/>
              </p:ext>
            </p:extLst>
          </p:nvPr>
        </p:nvGraphicFramePr>
        <p:xfrm>
          <a:off x="3229160" y="3558745"/>
          <a:ext cx="3006810" cy="304800"/>
        </p:xfrm>
        <a:graphic>
          <a:graphicData uri="http://schemas.openxmlformats.org/drawingml/2006/table">
            <a:tbl>
              <a:tblPr/>
              <a:tblGrid>
                <a:gridCol w="7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Carrim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44142"/>
              </p:ext>
            </p:extLst>
          </p:nvPr>
        </p:nvGraphicFramePr>
        <p:xfrm>
          <a:off x="6326491" y="3558745"/>
          <a:ext cx="2751533" cy="304800"/>
        </p:xfrm>
        <a:graphic>
          <a:graphicData uri="http://schemas.openxmlformats.org/drawingml/2006/table">
            <a:tbl>
              <a:tblPr/>
              <a:tblGrid>
                <a:gridCol w="68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Ganesh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56503"/>
              </p:ext>
            </p:extLst>
          </p:nvPr>
        </p:nvGraphicFramePr>
        <p:xfrm>
          <a:off x="2327523" y="2533135"/>
          <a:ext cx="2981691" cy="304800"/>
        </p:xfrm>
        <a:graphic>
          <a:graphicData uri="http://schemas.openxmlformats.org/drawingml/2006/table">
            <a:tbl>
              <a:tblPr/>
              <a:tblGrid>
                <a:gridCol w="74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9375"/>
              </p:ext>
            </p:extLst>
          </p:nvPr>
        </p:nvGraphicFramePr>
        <p:xfrm>
          <a:off x="4286690" y="1654391"/>
          <a:ext cx="2781302" cy="304800"/>
        </p:xfrm>
        <a:graphic>
          <a:graphicData uri="http://schemas.openxmlformats.org/drawingml/2006/table">
            <a:tbl>
              <a:tblPr/>
              <a:tblGrid>
                <a:gridCol w="69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675431" y="2833817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3072640" y="2840643"/>
            <a:ext cx="420130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83"/>
          <p:cNvSpPr>
            <a:spLocks noChangeShapeType="1"/>
          </p:cNvSpPr>
          <p:nvPr/>
        </p:nvSpPr>
        <p:spPr bwMode="auto">
          <a:xfrm>
            <a:off x="3871711" y="2840643"/>
            <a:ext cx="2522321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0952" y="2116052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3600" dirty="0"/>
              <a:t>…</a:t>
            </a:r>
          </a:p>
        </p:txBody>
      </p:sp>
      <p:sp>
        <p:nvSpPr>
          <p:cNvPr id="22" name="U-Turn Arrow 21"/>
          <p:cNvSpPr/>
          <p:nvPr/>
        </p:nvSpPr>
        <p:spPr>
          <a:xfrm rot="10800000" flipH="1">
            <a:off x="6120642" y="387037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Are B+-trees actually used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in practice?</a:t>
            </a:r>
          </a:p>
          <a:p>
            <a:r>
              <a:rPr kumimoji="1" lang="en-ZA" altLang="zh-TW" sz="2000" dirty="0">
                <a:ea typeface="新細明體" charset="-120"/>
              </a:rPr>
              <a:t>The </a:t>
            </a:r>
            <a:r>
              <a:rPr kumimoji="1" lang="en-ZA" altLang="zh-TW" sz="2000" dirty="0" err="1">
                <a:solidFill>
                  <a:srgbClr val="FF0000"/>
                </a:solidFill>
                <a:ea typeface="新細明體" charset="-120"/>
              </a:rPr>
              <a:t>ReiserFS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7030A0"/>
                </a:solidFill>
                <a:ea typeface="新細明體" charset="-120"/>
              </a:rPr>
              <a:t>NSS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XFS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chemeClr val="accent2"/>
                </a:solidFill>
                <a:ea typeface="新細明體" charset="-120"/>
              </a:rPr>
              <a:t>JFS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 err="1">
                <a:solidFill>
                  <a:schemeClr val="bg2">
                    <a:lumMod val="50000"/>
                  </a:schemeClr>
                </a:solidFill>
                <a:ea typeface="新細明體" charset="-120"/>
              </a:rPr>
              <a:t>ReFS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BFS</a:t>
            </a:r>
            <a:r>
              <a:rPr kumimoji="1" lang="en-ZA" altLang="zh-TW" sz="2000" dirty="0">
                <a:ea typeface="新細明體" charset="-120"/>
              </a:rPr>
              <a:t> filesystems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Use B+-trees for metadata indexing </a:t>
            </a:r>
          </a:p>
          <a:p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BFS</a:t>
            </a:r>
            <a:r>
              <a:rPr kumimoji="1" lang="en-ZA" altLang="zh-TW" sz="2000" dirty="0">
                <a:ea typeface="新細明體" charset="-120"/>
              </a:rPr>
              <a:t> and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NTFS</a:t>
            </a:r>
            <a:r>
              <a:rPr kumimoji="1" lang="en-ZA" altLang="zh-TW" sz="2000" dirty="0">
                <a:ea typeface="新細明體" charset="-120"/>
              </a:rPr>
              <a:t> 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Use B+ trees for directory indexing</a:t>
            </a:r>
          </a:p>
          <a:p>
            <a:r>
              <a:rPr kumimoji="1" lang="en-ZA" altLang="zh-TW" sz="2000" dirty="0">
                <a:ea typeface="新細明體" charset="-120"/>
              </a:rPr>
              <a:t>Relational database management systems like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IBM DB2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7030A0"/>
                </a:solidFill>
                <a:ea typeface="新細明體" charset="-120"/>
              </a:rPr>
              <a:t>Informix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Microsoft SQL Server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Oracle 8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F0"/>
                </a:solidFill>
                <a:ea typeface="新細明體" charset="-120"/>
              </a:rPr>
              <a:t>Sybase ASE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chemeClr val="accent2"/>
                </a:solidFill>
                <a:ea typeface="新細明體" charset="-120"/>
              </a:rPr>
              <a:t>SQLite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Use B+ trees for table indices</a:t>
            </a: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pPr marL="0" indent="0">
              <a:buNone/>
            </a:pPr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 Usage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" y="2881787"/>
            <a:ext cx="8626468" cy="311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What makes B-trees and B*-trees efficient?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If data is stored in secondary memory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Fetch the entire memory block, not just one data item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Very effective if we only need to find </a:t>
            </a:r>
            <a:r>
              <a:rPr kumimoji="1" lang="en-ZA" altLang="zh-TW" sz="1700" dirty="0">
                <a:solidFill>
                  <a:srgbClr val="00B050"/>
                </a:solidFill>
                <a:ea typeface="新細明體" charset="-120"/>
              </a:rPr>
              <a:t>one item</a:t>
            </a:r>
            <a:endParaRPr kumimoji="1" lang="en-ZA" altLang="zh-TW" sz="1700" dirty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What about 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inorder traversal?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That is, printing all data sequentially</a:t>
            </a:r>
            <a:endParaRPr kumimoji="1" lang="en-ZA" altLang="zh-TW" sz="16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B-tree and B*-tree Traversals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27201" y="3043082"/>
            <a:ext cx="1233800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ounded Rectangle 5"/>
          <p:cNvSpPr/>
          <p:nvPr/>
        </p:nvSpPr>
        <p:spPr>
          <a:xfrm>
            <a:off x="2411760" y="4131935"/>
            <a:ext cx="1224136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ounded Rectangle 6"/>
          <p:cNvSpPr/>
          <p:nvPr/>
        </p:nvSpPr>
        <p:spPr>
          <a:xfrm>
            <a:off x="628650" y="5229200"/>
            <a:ext cx="1177290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683567" y="5102437"/>
            <a:ext cx="215659" cy="72008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957977" y="5102437"/>
            <a:ext cx="228555" cy="72007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2240693" y="4048496"/>
            <a:ext cx="1589902" cy="66521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/>
          <p:cNvSpPr/>
          <p:nvPr/>
        </p:nvSpPr>
        <p:spPr>
          <a:xfrm>
            <a:off x="2491388" y="4024114"/>
            <a:ext cx="216025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1832610" y="5229200"/>
            <a:ext cx="1190017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1879858" y="5104987"/>
            <a:ext cx="228552" cy="7175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2165256" y="5104987"/>
            <a:ext cx="230648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ounded Rectangle 16"/>
          <p:cNvSpPr/>
          <p:nvPr/>
        </p:nvSpPr>
        <p:spPr>
          <a:xfrm>
            <a:off x="2051720" y="3978394"/>
            <a:ext cx="1944216" cy="810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/>
          <p:cNvSpPr/>
          <p:nvPr/>
        </p:nvSpPr>
        <p:spPr>
          <a:xfrm>
            <a:off x="2777514" y="4020584"/>
            <a:ext cx="216025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ed Rectangle 18"/>
          <p:cNvSpPr/>
          <p:nvPr/>
        </p:nvSpPr>
        <p:spPr>
          <a:xfrm>
            <a:off x="3047393" y="5229200"/>
            <a:ext cx="1179802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/>
          <p:cNvSpPr/>
          <p:nvPr/>
        </p:nvSpPr>
        <p:spPr>
          <a:xfrm>
            <a:off x="3096027" y="5104988"/>
            <a:ext cx="227183" cy="717528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/>
          <p:cNvSpPr/>
          <p:nvPr/>
        </p:nvSpPr>
        <p:spPr>
          <a:xfrm>
            <a:off x="3378344" y="5104987"/>
            <a:ext cx="22826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ounded Rectangle 21"/>
          <p:cNvSpPr/>
          <p:nvPr/>
        </p:nvSpPr>
        <p:spPr>
          <a:xfrm>
            <a:off x="1907704" y="3888105"/>
            <a:ext cx="2232248" cy="9810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/>
          <p:cNvSpPr/>
          <p:nvPr/>
        </p:nvSpPr>
        <p:spPr>
          <a:xfrm>
            <a:off x="3065792" y="4020584"/>
            <a:ext cx="215779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ounded Rectangle 23"/>
          <p:cNvSpPr/>
          <p:nvPr/>
        </p:nvSpPr>
        <p:spPr>
          <a:xfrm>
            <a:off x="4251961" y="5229200"/>
            <a:ext cx="1188720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/>
          <p:cNvSpPr/>
          <p:nvPr/>
        </p:nvSpPr>
        <p:spPr>
          <a:xfrm>
            <a:off x="4299208" y="5107813"/>
            <a:ext cx="227376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25"/>
          <p:cNvSpPr/>
          <p:nvPr/>
        </p:nvSpPr>
        <p:spPr>
          <a:xfrm>
            <a:off x="4585335" y="5104987"/>
            <a:ext cx="22875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Oval 26"/>
          <p:cNvSpPr/>
          <p:nvPr/>
        </p:nvSpPr>
        <p:spPr>
          <a:xfrm>
            <a:off x="4867652" y="5104987"/>
            <a:ext cx="23343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Oval 27"/>
          <p:cNvSpPr/>
          <p:nvPr/>
        </p:nvSpPr>
        <p:spPr>
          <a:xfrm>
            <a:off x="5156240" y="5104987"/>
            <a:ext cx="237946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6417277" y="2784389"/>
            <a:ext cx="1772842" cy="923330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We had to fetch this node </a:t>
            </a:r>
            <a:r>
              <a:rPr lang="en-ZA" b="1" dirty="0">
                <a:solidFill>
                  <a:srgbClr val="FF0000"/>
                </a:solidFill>
              </a:rPr>
              <a:t>4 times</a:t>
            </a:r>
            <a:r>
              <a:rPr lang="en-ZA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Curved Connector 29"/>
          <p:cNvCxnSpPr>
            <a:stCxn id="29" idx="2"/>
            <a:endCxn id="22" idx="3"/>
          </p:cNvCxnSpPr>
          <p:nvPr/>
        </p:nvCxnSpPr>
        <p:spPr>
          <a:xfrm rot="5400000">
            <a:off x="5386368" y="2461303"/>
            <a:ext cx="670914" cy="316374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54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What if each leaf stores the address of the next leaf?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In other words, the leaf nodes are connected into a linked list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We can now print all the leaf data in order!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But this only partly solves the problem</a:t>
            </a:r>
            <a:endParaRPr kumimoji="1" lang="en-ZA" altLang="zh-TW" sz="1700" dirty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What about the keys in the parents?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</a:t>
            </a:r>
          </a:p>
        </p:txBody>
      </p:sp>
      <p:sp>
        <p:nvSpPr>
          <p:cNvPr id="3" name="U-Turn Arrow 2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2" name="U-Turn Arrow 31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4" name="U-Turn Arrow 33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16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27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54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90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7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1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 lnSpcReduction="10000"/>
          </a:bodyPr>
          <a:lstStyle/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What if the parent keys are also stored in the leaves?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We can now print all the data in order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Is there another problem?</a:t>
            </a:r>
          </a:p>
          <a:p>
            <a:pPr lvl="1"/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Redundancy! 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 lot of memory can potentially be wasted, especially for big trees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We’ll get back to this when we discuss prefix B+-trees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15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27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50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2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9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83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U-Turn Arrow 123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5" name="U-Turn Arrow 124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6" name="U-Turn Arrow 125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7" name="U-Turn Arrow 126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8" name="U-Turn Arrow 127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9" name="U-Turn Arrow 128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Some more terminology</a:t>
            </a:r>
          </a:p>
          <a:p>
            <a:pPr lvl="1"/>
            <a:r>
              <a:rPr kumimoji="1" lang="en-ZA" altLang="zh-TW" sz="1700" dirty="0">
                <a:solidFill>
                  <a:schemeClr val="accent5"/>
                </a:solidFill>
                <a:ea typeface="新細明體" charset="-120"/>
              </a:rPr>
              <a:t>Index set</a:t>
            </a:r>
            <a:r>
              <a:rPr kumimoji="1" lang="en-ZA" altLang="zh-TW" sz="1700" dirty="0">
                <a:ea typeface="新細明體" charset="-120"/>
              </a:rPr>
              <a:t> vs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sequence set</a:t>
            </a:r>
          </a:p>
          <a:p>
            <a:pPr marL="342900" lvl="1" indent="0">
              <a:buNone/>
            </a:pPr>
            <a:endParaRPr kumimoji="1" lang="en-ZA" altLang="zh-TW" sz="1700" dirty="0"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Why are we doing this?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 can still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efficiently</a:t>
            </a:r>
            <a:r>
              <a:rPr kumimoji="1" lang="en-ZA" altLang="zh-TW" sz="1700" dirty="0">
                <a:ea typeface="新細明體" charset="-120"/>
              </a:rPr>
              <a:t> search for an individual item using the index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 can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efficiently </a:t>
            </a:r>
            <a:r>
              <a:rPr kumimoji="1" lang="en-ZA" altLang="zh-TW" sz="1700" dirty="0">
                <a:ea typeface="新細明體" charset="-120"/>
              </a:rPr>
              <a:t>retrieve data sequentially using the sequence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Best of both worlds!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15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27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50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2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9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83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U-Turn Arrow 123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5" name="U-Turn Arrow 124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6" name="U-Turn Arrow 125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7" name="U-Turn Arrow 126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8" name="U-Turn Arrow 127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9" name="U-Turn Arrow 128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42984" y="1787255"/>
            <a:ext cx="5070389" cy="14169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7611761" y="1772816"/>
            <a:ext cx="1262963" cy="369332"/>
          </a:xfrm>
          <a:prstGeom prst="rect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/>
              <a:t>Index set</a:t>
            </a:r>
          </a:p>
        </p:txBody>
      </p:sp>
      <p:cxnSp>
        <p:nvCxnSpPr>
          <p:cNvPr id="61" name="Curved Connector 60"/>
          <p:cNvCxnSpPr>
            <a:stCxn id="60" idx="2"/>
          </p:cNvCxnSpPr>
          <p:nvPr/>
        </p:nvCxnSpPr>
        <p:spPr>
          <a:xfrm rot="5400000">
            <a:off x="7283227" y="1972298"/>
            <a:ext cx="790166" cy="1129866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73170" y="3336437"/>
            <a:ext cx="8627698" cy="88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508170" y="2313059"/>
            <a:ext cx="1337107" cy="646331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/>
              <a:t>Sequence set</a:t>
            </a:r>
          </a:p>
        </p:txBody>
      </p:sp>
      <p:cxnSp>
        <p:nvCxnSpPr>
          <p:cNvPr id="96" name="Curved Connector 95"/>
          <p:cNvCxnSpPr/>
          <p:nvPr/>
        </p:nvCxnSpPr>
        <p:spPr>
          <a:xfrm>
            <a:off x="1109196" y="2959390"/>
            <a:ext cx="0" cy="377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124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Find node where the key belongs by searching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If the key is placed into a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leaf that still has room</a:t>
            </a:r>
            <a:endParaRPr kumimoji="1" lang="en-ZA" dirty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Put the key in the correct place, shifting other keys as necessary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index set remains unchanged! 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64323" y="4293096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5796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0936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47367"/>
              </p:ext>
            </p:extLst>
          </p:nvPr>
        </p:nvGraphicFramePr>
        <p:xfrm>
          <a:off x="4716805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45830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73270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5" y="2870536"/>
            <a:ext cx="1238745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1718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031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11043"/>
              </p:ext>
            </p:extLst>
          </p:nvPr>
        </p:nvGraphicFramePr>
        <p:xfrm>
          <a:off x="4716805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01171"/>
              </p:ext>
            </p:extLst>
          </p:nvPr>
        </p:nvGraphicFramePr>
        <p:xfrm>
          <a:off x="6030201" y="5913399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4055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9" y="5180232"/>
            <a:ext cx="1186248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own Arrow 4"/>
          <p:cNvSpPr/>
          <p:nvPr/>
        </p:nvSpPr>
        <p:spPr>
          <a:xfrm rot="3964040">
            <a:off x="2892398" y="4651159"/>
            <a:ext cx="188736" cy="150752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Down Arrow 29"/>
          <p:cNvSpPr/>
          <p:nvPr/>
        </p:nvSpPr>
        <p:spPr>
          <a:xfrm rot="16200000">
            <a:off x="2363179" y="6083918"/>
            <a:ext cx="201975" cy="68087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529" y="3239998"/>
            <a:ext cx="1" cy="1328773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869" y="3245432"/>
            <a:ext cx="4119" cy="1322022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57635" y="5877272"/>
            <a:ext cx="428384" cy="374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Insert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55976" y="4293096"/>
            <a:ext cx="7910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Insert 7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47419" y="2060848"/>
            <a:ext cx="1413013" cy="52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/>
              <a:t>Same as normal B-tree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0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5" grpId="0" animBg="1"/>
      <p:bldP spid="30" grpId="0" animBg="1"/>
      <p:bldP spid="2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8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>
                <a:ea typeface="新細明體" charset="-120"/>
              </a:rPr>
              <a:t>If the key is placed into a </a:t>
            </a:r>
            <a:r>
              <a:rPr kumimoji="1" lang="en-ZA" sz="2400" dirty="0">
                <a:solidFill>
                  <a:schemeClr val="accent5"/>
                </a:solidFill>
                <a:ea typeface="新細明體" charset="-120"/>
              </a:rPr>
              <a:t>full 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leaf node where the key should be inserted is split in two, resulting in a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new leaf node</a:t>
            </a:r>
            <a:r>
              <a:rPr kumimoji="1" lang="en-ZA" dirty="0">
                <a:ea typeface="新細明體" charset="-120"/>
              </a:rPr>
              <a:t> (new node in the sequence set)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The data of the full leaf</a:t>
            </a:r>
            <a:r>
              <a:rPr kumimoji="1" lang="en-ZA" dirty="0">
                <a:ea typeface="新細明體" charset="-120"/>
              </a:rPr>
              <a:t> is redistributed between the old leaf and the new 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first key of the new leaf is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copied </a:t>
            </a:r>
            <a:r>
              <a:rPr kumimoji="1" lang="en-ZA" dirty="0">
                <a:ea typeface="新細明體" charset="-120"/>
              </a:rPr>
              <a:t>to the </a:t>
            </a:r>
            <a:r>
              <a:rPr kumimoji="1" lang="en-ZA" dirty="0">
                <a:solidFill>
                  <a:schemeClr val="accent5"/>
                </a:solidFill>
                <a:ea typeface="新細明體" charset="-120"/>
              </a:rPr>
              <a:t>parent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solidFill>
                  <a:srgbClr val="00B050"/>
                </a:solidFill>
                <a:ea typeface="新細明體" charset="-120"/>
              </a:rPr>
              <a:t>If the parent is full, split it according to the B-tree rules</a:t>
            </a:r>
          </a:p>
          <a:p>
            <a:pPr marL="342900" lvl="1" indent="0">
              <a:buNone/>
            </a:pPr>
            <a:endParaRPr kumimoji="1" lang="en-ZA" dirty="0">
              <a:ea typeface="新細明體" charset="-12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6472"/>
              </p:ext>
            </p:extLst>
          </p:nvPr>
        </p:nvGraphicFramePr>
        <p:xfrm>
          <a:off x="1730257" y="414754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842"/>
              </p:ext>
            </p:extLst>
          </p:nvPr>
        </p:nvGraphicFramePr>
        <p:xfrm>
          <a:off x="2995901" y="4143422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00599"/>
              </p:ext>
            </p:extLst>
          </p:nvPr>
        </p:nvGraphicFramePr>
        <p:xfrm>
          <a:off x="4327887" y="4143421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00795"/>
              </p:ext>
            </p:extLst>
          </p:nvPr>
        </p:nvGraphicFramePr>
        <p:xfrm>
          <a:off x="5644283" y="414754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63111"/>
              </p:ext>
            </p:extLst>
          </p:nvPr>
        </p:nvGraphicFramePr>
        <p:xfrm>
          <a:off x="3536296" y="3113691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ine 583"/>
          <p:cNvSpPr>
            <a:spLocks noChangeShapeType="1"/>
          </p:cNvSpPr>
          <p:nvPr/>
        </p:nvSpPr>
        <p:spPr bwMode="auto">
          <a:xfrm flipH="1">
            <a:off x="1884203" y="3414373"/>
            <a:ext cx="1655806" cy="729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 flipH="1">
            <a:off x="3146576" y="3414372"/>
            <a:ext cx="706467" cy="721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83"/>
          <p:cNvSpPr>
            <a:spLocks noChangeShapeType="1"/>
          </p:cNvSpPr>
          <p:nvPr/>
        </p:nvSpPr>
        <p:spPr bwMode="auto">
          <a:xfrm>
            <a:off x="4174320" y="3414373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83"/>
          <p:cNvSpPr>
            <a:spLocks noChangeShapeType="1"/>
          </p:cNvSpPr>
          <p:nvPr/>
        </p:nvSpPr>
        <p:spPr bwMode="auto">
          <a:xfrm>
            <a:off x="4437932" y="3414373"/>
            <a:ext cx="1317881" cy="732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85515"/>
              </p:ext>
            </p:extLst>
          </p:nvPr>
        </p:nvGraphicFramePr>
        <p:xfrm>
          <a:off x="1744468" y="6062837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9957"/>
              </p:ext>
            </p:extLst>
          </p:nvPr>
        </p:nvGraphicFramePr>
        <p:xfrm>
          <a:off x="3010112" y="6058719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07954"/>
              </p:ext>
            </p:extLst>
          </p:nvPr>
        </p:nvGraphicFramePr>
        <p:xfrm>
          <a:off x="4345139" y="6058718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2"/>
              </p:ext>
            </p:extLst>
          </p:nvPr>
        </p:nvGraphicFramePr>
        <p:xfrm>
          <a:off x="5660354" y="6062837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7540"/>
              </p:ext>
            </p:extLst>
          </p:nvPr>
        </p:nvGraphicFramePr>
        <p:xfrm>
          <a:off x="3550507" y="5028988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1884203" y="5329670"/>
            <a:ext cx="1670017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 flipH="1">
            <a:off x="3146577" y="5329669"/>
            <a:ext cx="720677" cy="7331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83"/>
          <p:cNvSpPr>
            <a:spLocks noChangeShapeType="1"/>
          </p:cNvSpPr>
          <p:nvPr/>
        </p:nvSpPr>
        <p:spPr bwMode="auto">
          <a:xfrm>
            <a:off x="4188531" y="5329669"/>
            <a:ext cx="191711" cy="724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583"/>
          <p:cNvSpPr>
            <a:spLocks noChangeShapeType="1"/>
          </p:cNvSpPr>
          <p:nvPr/>
        </p:nvSpPr>
        <p:spPr bwMode="auto">
          <a:xfrm>
            <a:off x="4452143" y="5329669"/>
            <a:ext cx="1343649" cy="724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25631"/>
              </p:ext>
            </p:extLst>
          </p:nvPr>
        </p:nvGraphicFramePr>
        <p:xfrm>
          <a:off x="6918994" y="605751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Curved Connector 32"/>
          <p:cNvCxnSpPr/>
          <p:nvPr/>
        </p:nvCxnSpPr>
        <p:spPr>
          <a:xfrm rot="5400000" flipH="1" flipV="1">
            <a:off x="2920480" y="3819413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4162586" y="3824598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405537" y="3814451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2920480" y="5746051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4162586" y="5751236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5405537" y="5741089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6662752" y="5741088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Line 583"/>
          <p:cNvSpPr>
            <a:spLocks noChangeShapeType="1"/>
          </p:cNvSpPr>
          <p:nvPr/>
        </p:nvSpPr>
        <p:spPr bwMode="auto">
          <a:xfrm>
            <a:off x="4806369" y="5329668"/>
            <a:ext cx="2327580" cy="730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54838" y="4925021"/>
            <a:ext cx="205348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20 21 25 27 30</a:t>
            </a:r>
          </a:p>
        </p:txBody>
      </p:sp>
      <p:sp>
        <p:nvSpPr>
          <p:cNvPr id="42" name="Oval 41"/>
          <p:cNvSpPr/>
          <p:nvPr/>
        </p:nvSpPr>
        <p:spPr>
          <a:xfrm rot="5400000">
            <a:off x="6031889" y="4821129"/>
            <a:ext cx="683741" cy="675112"/>
          </a:xfrm>
          <a:prstGeom prst="ellipse">
            <a:avLst/>
          </a:prstGeom>
          <a:noFill/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42"/>
          <p:cNvSpPr/>
          <p:nvPr/>
        </p:nvSpPr>
        <p:spPr>
          <a:xfrm rot="5400000">
            <a:off x="6872818" y="4672563"/>
            <a:ext cx="683741" cy="972244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5625250" y="605985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34390" y="605886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+mj-lt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9108" y="605886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>
                <a:latin typeface="+mj-lt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8248" y="605787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+mj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95985" y="605577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+mj-lt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59201" y="502601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6542094" y="3521340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3801" y="3125460"/>
            <a:ext cx="958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Insert 30</a:t>
            </a:r>
          </a:p>
        </p:txBody>
      </p:sp>
      <p:sp>
        <p:nvSpPr>
          <p:cNvPr id="51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B+-trees: Insert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24328" y="2177440"/>
            <a:ext cx="1454859" cy="146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/>
              <a:t>Similar to normal B-tree, but middle value is copied to parent, not moved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4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1507 L 3.05556E-6 -4.0740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  <p:bldP spid="2" grpId="1"/>
      <p:bldP spid="44" grpId="1"/>
      <p:bldP spid="47" grpId="1"/>
      <p:bldP spid="48" grpId="1"/>
      <p:bldP spid="49" grpId="1"/>
      <p:bldP spid="50" grpId="0"/>
      <p:bldP spid="50" grpId="1"/>
      <p:bldP spid="45" grpId="0" animBg="1"/>
      <p:bldP spid="46" grpId="0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B+-Trees: </a:t>
            </a:r>
            <a:r>
              <a:rPr lang="en-US" dirty="0">
                <a:solidFill>
                  <a:srgbClr val="FF0000"/>
                </a:solidFill>
              </a:rPr>
              <a:t>Insert Example</a:t>
            </a:r>
          </a:p>
        </p:txBody>
      </p:sp>
      <p:graphicFrame>
        <p:nvGraphicFramePr>
          <p:cNvPr id="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24105"/>
              </p:ext>
            </p:extLst>
          </p:nvPr>
        </p:nvGraphicFramePr>
        <p:xfrm>
          <a:off x="3568786" y="5716159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11875"/>
              </p:ext>
            </p:extLst>
          </p:nvPr>
        </p:nvGraphicFramePr>
        <p:xfrm>
          <a:off x="5103899" y="5716159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28"/>
          <p:cNvGraphicFramePr>
            <a:graphicFrameLocks noGrp="1"/>
          </p:cNvGraphicFramePr>
          <p:nvPr/>
        </p:nvGraphicFramePr>
        <p:xfrm>
          <a:off x="6602499" y="5716159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92545"/>
              </p:ext>
            </p:extLst>
          </p:nvPr>
        </p:nvGraphicFramePr>
        <p:xfrm>
          <a:off x="4335549" y="4912884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roup 52"/>
          <p:cNvGraphicFramePr>
            <a:graphicFrameLocks noGrp="1"/>
          </p:cNvGraphicFramePr>
          <p:nvPr/>
        </p:nvGraphicFramePr>
        <p:xfrm>
          <a:off x="4375236" y="344762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64"/>
          <p:cNvGraphicFramePr>
            <a:graphicFrameLocks noGrp="1"/>
          </p:cNvGraphicFramePr>
          <p:nvPr/>
        </p:nvGraphicFramePr>
        <p:xfrm>
          <a:off x="5181686" y="42540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8114"/>
              </p:ext>
            </p:extLst>
          </p:nvPr>
        </p:nvGraphicFramePr>
        <p:xfrm>
          <a:off x="3568786" y="425089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97934"/>
              </p:ext>
            </p:extLst>
          </p:nvPr>
        </p:nvGraphicFramePr>
        <p:xfrm>
          <a:off x="3583235" y="10282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48267"/>
              </p:ext>
            </p:extLst>
          </p:nvPr>
        </p:nvGraphicFramePr>
        <p:xfrm>
          <a:off x="3568786" y="1642634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7969"/>
              </p:ext>
            </p:extLst>
          </p:nvPr>
        </p:nvGraphicFramePr>
        <p:xfrm>
          <a:off x="3568786" y="225699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24"/>
          <p:cNvGraphicFramePr>
            <a:graphicFrameLocks noGrp="1"/>
          </p:cNvGraphicFramePr>
          <p:nvPr/>
        </p:nvGraphicFramePr>
        <p:xfrm>
          <a:off x="3568786" y="2871359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Line 136"/>
          <p:cNvSpPr>
            <a:spLocks noChangeShapeType="1"/>
          </p:cNvSpPr>
          <p:nvPr/>
        </p:nvSpPr>
        <p:spPr bwMode="auto">
          <a:xfrm>
            <a:off x="2876636" y="1220359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37"/>
          <p:cNvSpPr txBox="1">
            <a:spLocks noChangeArrowheads="1"/>
          </p:cNvSpPr>
          <p:nvPr/>
        </p:nvSpPr>
        <p:spPr bwMode="auto">
          <a:xfrm>
            <a:off x="2378161" y="1028271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05" name="Line 138"/>
          <p:cNvSpPr>
            <a:spLocks noChangeShapeType="1"/>
          </p:cNvSpPr>
          <p:nvPr/>
        </p:nvSpPr>
        <p:spPr bwMode="auto">
          <a:xfrm>
            <a:off x="2876636" y="1829959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139"/>
          <p:cNvSpPr txBox="1">
            <a:spLocks noChangeArrowheads="1"/>
          </p:cNvSpPr>
          <p:nvPr/>
        </p:nvSpPr>
        <p:spPr bwMode="auto">
          <a:xfrm>
            <a:off x="2378161" y="1650526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07" name="Text Box 140"/>
          <p:cNvSpPr txBox="1">
            <a:spLocks noChangeArrowheads="1"/>
          </p:cNvSpPr>
          <p:nvPr/>
        </p:nvSpPr>
        <p:spPr bwMode="auto">
          <a:xfrm>
            <a:off x="3875174" y="2256996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08" name="Line 141"/>
          <p:cNvSpPr>
            <a:spLocks noChangeShapeType="1"/>
          </p:cNvSpPr>
          <p:nvPr/>
        </p:nvSpPr>
        <p:spPr bwMode="auto">
          <a:xfrm>
            <a:off x="2876636" y="2410984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 Box 142"/>
          <p:cNvSpPr txBox="1">
            <a:spLocks noChangeArrowheads="1"/>
          </p:cNvSpPr>
          <p:nvPr/>
        </p:nvSpPr>
        <p:spPr bwMode="auto">
          <a:xfrm>
            <a:off x="2378161" y="223174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0" name="Text Box 143"/>
          <p:cNvSpPr txBox="1">
            <a:spLocks noChangeArrowheads="1"/>
          </p:cNvSpPr>
          <p:nvPr/>
        </p:nvSpPr>
        <p:spPr bwMode="auto">
          <a:xfrm>
            <a:off x="349587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11" name="Text Box 144"/>
          <p:cNvSpPr txBox="1">
            <a:spLocks noChangeArrowheads="1"/>
          </p:cNvSpPr>
          <p:nvPr/>
        </p:nvSpPr>
        <p:spPr bwMode="auto">
          <a:xfrm>
            <a:off x="385591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2" name="Text Box 145"/>
          <p:cNvSpPr txBox="1">
            <a:spLocks noChangeArrowheads="1"/>
          </p:cNvSpPr>
          <p:nvPr/>
        </p:nvSpPr>
        <p:spPr bwMode="auto">
          <a:xfrm>
            <a:off x="421595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13" name="Line 146"/>
          <p:cNvSpPr>
            <a:spLocks noChangeShapeType="1"/>
          </p:cNvSpPr>
          <p:nvPr/>
        </p:nvSpPr>
        <p:spPr bwMode="auto">
          <a:xfrm>
            <a:off x="2876636" y="306344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147"/>
          <p:cNvSpPr txBox="1">
            <a:spLocks noChangeArrowheads="1"/>
          </p:cNvSpPr>
          <p:nvPr/>
        </p:nvSpPr>
        <p:spPr bwMode="auto">
          <a:xfrm>
            <a:off x="2378161" y="2871359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20</a:t>
            </a:r>
          </a:p>
        </p:txBody>
      </p:sp>
      <p:sp>
        <p:nvSpPr>
          <p:cNvPr id="115" name="Text Box 148"/>
          <p:cNvSpPr txBox="1">
            <a:spLocks noChangeArrowheads="1"/>
          </p:cNvSpPr>
          <p:nvPr/>
        </p:nvSpPr>
        <p:spPr bwMode="auto">
          <a:xfrm>
            <a:off x="4221249" y="424895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6" name="Text Box 149"/>
          <p:cNvSpPr txBox="1">
            <a:spLocks noChangeArrowheads="1"/>
          </p:cNvSpPr>
          <p:nvPr/>
        </p:nvSpPr>
        <p:spPr bwMode="auto">
          <a:xfrm>
            <a:off x="4567324" y="4248991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17" name="Line 150"/>
          <p:cNvSpPr>
            <a:spLocks noChangeShapeType="1"/>
          </p:cNvSpPr>
          <p:nvPr/>
        </p:nvSpPr>
        <p:spPr bwMode="auto">
          <a:xfrm>
            <a:off x="2876636" y="444139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151"/>
          <p:cNvSpPr txBox="1">
            <a:spLocks noChangeArrowheads="1"/>
          </p:cNvSpPr>
          <p:nvPr/>
        </p:nvSpPr>
        <p:spPr bwMode="auto">
          <a:xfrm>
            <a:off x="2378161" y="4249309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21</a:t>
            </a:r>
          </a:p>
        </p:txBody>
      </p:sp>
      <p:sp>
        <p:nvSpPr>
          <p:cNvPr id="121" name="Line 154"/>
          <p:cNvSpPr>
            <a:spLocks noChangeShapeType="1"/>
          </p:cNvSpPr>
          <p:nvPr/>
        </p:nvSpPr>
        <p:spPr bwMode="auto">
          <a:xfrm flipH="1">
            <a:off x="3722774" y="3793696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55"/>
          <p:cNvSpPr>
            <a:spLocks noChangeShapeType="1"/>
          </p:cNvSpPr>
          <p:nvPr/>
        </p:nvSpPr>
        <p:spPr bwMode="auto">
          <a:xfrm>
            <a:off x="4721311" y="3793696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56"/>
          <p:cNvSpPr>
            <a:spLocks noChangeShapeType="1"/>
          </p:cNvSpPr>
          <p:nvPr/>
        </p:nvSpPr>
        <p:spPr bwMode="auto">
          <a:xfrm flipH="1">
            <a:off x="3683086" y="5258959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57"/>
          <p:cNvSpPr>
            <a:spLocks noChangeShapeType="1"/>
          </p:cNvSpPr>
          <p:nvPr/>
        </p:nvSpPr>
        <p:spPr bwMode="auto">
          <a:xfrm>
            <a:off x="4681624" y="5258959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59"/>
          <p:cNvSpPr>
            <a:spLocks noChangeShapeType="1"/>
          </p:cNvSpPr>
          <p:nvPr/>
        </p:nvSpPr>
        <p:spPr bwMode="auto">
          <a:xfrm>
            <a:off x="2876636" y="5066871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Text Box 160"/>
          <p:cNvSpPr txBox="1">
            <a:spLocks noChangeArrowheads="1"/>
          </p:cNvSpPr>
          <p:nvPr/>
        </p:nvSpPr>
        <p:spPr bwMode="auto">
          <a:xfrm>
            <a:off x="2378160" y="4912884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55</a:t>
            </a:r>
          </a:p>
        </p:txBody>
      </p:sp>
      <p:sp>
        <p:nvSpPr>
          <p:cNvPr id="127" name="Text Box 161"/>
          <p:cNvSpPr txBox="1">
            <a:spLocks noChangeArrowheads="1"/>
          </p:cNvSpPr>
          <p:nvPr/>
        </p:nvSpPr>
        <p:spPr bwMode="auto">
          <a:xfrm>
            <a:off x="5711767" y="5714620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28" name="Text Box 162"/>
          <p:cNvSpPr txBox="1">
            <a:spLocks noChangeArrowheads="1"/>
          </p:cNvSpPr>
          <p:nvPr/>
        </p:nvSpPr>
        <p:spPr bwMode="auto">
          <a:xfrm>
            <a:off x="2378160" y="4912884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29" name="Line 164"/>
          <p:cNvSpPr>
            <a:spLocks noChangeShapeType="1"/>
          </p:cNvSpPr>
          <p:nvPr/>
        </p:nvSpPr>
        <p:spPr bwMode="auto">
          <a:xfrm>
            <a:off x="5065799" y="5257371"/>
            <a:ext cx="1728787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Text Box 165"/>
          <p:cNvSpPr txBox="1">
            <a:spLocks noChangeArrowheads="1"/>
          </p:cNvSpPr>
          <p:nvPr/>
        </p:nvSpPr>
        <p:spPr bwMode="auto">
          <a:xfrm>
            <a:off x="6064336" y="5716746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31" name="Text Box 166"/>
          <p:cNvSpPr txBox="1">
            <a:spLocks noChangeArrowheads="1"/>
          </p:cNvSpPr>
          <p:nvPr/>
        </p:nvSpPr>
        <p:spPr bwMode="auto">
          <a:xfrm>
            <a:off x="5902235" y="536256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55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6518186" y="5705778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33" name="Text Box 171"/>
          <p:cNvSpPr txBox="1">
            <a:spLocks noChangeArrowheads="1"/>
          </p:cNvSpPr>
          <p:nvPr/>
        </p:nvSpPr>
        <p:spPr bwMode="auto">
          <a:xfrm>
            <a:off x="3875174" y="425403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34" name="Freeform 173"/>
          <p:cNvSpPr>
            <a:spLocks/>
          </p:cNvSpPr>
          <p:nvPr/>
        </p:nvSpPr>
        <p:spPr bwMode="auto">
          <a:xfrm>
            <a:off x="4797511" y="4600146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174"/>
          <p:cNvSpPr>
            <a:spLocks/>
          </p:cNvSpPr>
          <p:nvPr/>
        </p:nvSpPr>
        <p:spPr bwMode="auto">
          <a:xfrm>
            <a:off x="4759411" y="6059059"/>
            <a:ext cx="538163" cy="153987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175"/>
          <p:cNvSpPr>
            <a:spLocks/>
          </p:cNvSpPr>
          <p:nvPr/>
        </p:nvSpPr>
        <p:spPr bwMode="auto">
          <a:xfrm>
            <a:off x="6256424" y="6059059"/>
            <a:ext cx="538162" cy="153987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Text Box 176"/>
          <p:cNvSpPr txBox="1">
            <a:spLocks noChangeArrowheads="1"/>
          </p:cNvSpPr>
          <p:nvPr/>
        </p:nvSpPr>
        <p:spPr bwMode="auto">
          <a:xfrm>
            <a:off x="5712141" y="5714872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49" name="Text Box 171"/>
          <p:cNvSpPr txBox="1">
            <a:spLocks noChangeArrowheads="1"/>
          </p:cNvSpPr>
          <p:nvPr/>
        </p:nvSpPr>
        <p:spPr bwMode="auto">
          <a:xfrm>
            <a:off x="5124118" y="4242990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552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6389 0.000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1658 0.00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3698 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3941 -7.40741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3941 -3.703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3576 0.000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431 -0.0013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0.02477 C -3.05556E-6 0.03565 0.03941 0.04954 0.07188 0.04954 L 0.14393 0.04954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13646 -0.0016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3645 -0.0023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25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3663 -0.001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93 0.04954 L 0.1658 0.0006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63 -0.00162 L 0.04844 -0.1155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85185E-6 C 0.0783 -0.00718 0.10191 0.03912 0.16094 0.05162 C 0.22014 0.06389 0.32066 0.06458 0.35487 0.07546 C 0.36667 0.08194 0.36667 0.07523 0.36667 0.1169 " pathEditMode="relative" rAng="0" ptsTypes="AAAA">
                                      <p:cBhvr>
                                        <p:cTn id="14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57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3.7037E-6 L 0.03854 0.00023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93 C 0.0691 -0.00625 0.08264 0.01759 0.12188 0.02685 C 0.16094 0.03611 0.20191 0.05324 0.2342 0.0544 C 0.26719 0.05625 0.36493 0.06528 0.38802 0.06528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2" y="32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12865 -0.0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9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10729 0.0495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247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8837 -0.0009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0711 -0.1152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/>
      <p:bldP spid="104" grpId="1"/>
      <p:bldP spid="105" grpId="0" animBg="1"/>
      <p:bldP spid="105" grpId="1" animBg="1"/>
      <p:bldP spid="106" grpId="0"/>
      <p:bldP spid="106" grpId="1"/>
      <p:bldP spid="107" grpId="0"/>
      <p:bldP spid="107" grpId="1"/>
      <p:bldP spid="108" grpId="0" animBg="1"/>
      <p:bldP spid="108" grpId="1" animBg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7" grpId="0" animBg="1"/>
      <p:bldP spid="117" grpId="1" animBg="1"/>
      <p:bldP spid="118" grpId="0"/>
      <p:bldP spid="118" grpId="1"/>
      <p:bldP spid="118" grpId="2"/>
      <p:bldP spid="121" grpId="0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/>
      <p:bldP spid="126" grpId="1"/>
      <p:bldP spid="127" grpId="0"/>
      <p:bldP spid="128" grpId="0"/>
      <p:bldP spid="128" grpId="1"/>
      <p:bldP spid="129" grpId="0" animBg="1"/>
      <p:bldP spid="130" grpId="0"/>
      <p:bldP spid="130" grpId="1"/>
      <p:bldP spid="131" grpId="0"/>
      <p:bldP spid="131" grpId="1"/>
      <p:bldP spid="132" grpId="0"/>
      <p:bldP spid="133" grpId="0"/>
      <p:bldP spid="133" grpId="1"/>
      <p:bldP spid="133" grpId="2"/>
      <p:bldP spid="134" grpId="0" animBg="1"/>
      <p:bldP spid="135" grpId="0" animBg="1"/>
      <p:bldP spid="136" grpId="0" animBg="1"/>
      <p:bldP spid="137" grpId="0"/>
      <p:bldP spid="137" grpId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9568"/>
              </p:ext>
            </p:extLst>
          </p:nvPr>
        </p:nvGraphicFramePr>
        <p:xfrm>
          <a:off x="4041780" y="1772816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Text Box 302"/>
          <p:cNvSpPr txBox="1">
            <a:spLocks noChangeArrowheads="1"/>
          </p:cNvSpPr>
          <p:nvPr/>
        </p:nvSpPr>
        <p:spPr bwMode="auto">
          <a:xfrm>
            <a:off x="1124064" y="1133787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26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B+-Trees: </a:t>
            </a:r>
            <a:r>
              <a:rPr lang="en-US" dirty="0">
                <a:solidFill>
                  <a:srgbClr val="FF0000"/>
                </a:solidFill>
              </a:rPr>
              <a:t>Insert Example</a:t>
            </a:r>
          </a:p>
        </p:txBody>
      </p:sp>
      <p:graphicFrame>
        <p:nvGraphicFramePr>
          <p:cNvPr id="10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526"/>
              </p:ext>
            </p:extLst>
          </p:nvPr>
        </p:nvGraphicFramePr>
        <p:xfrm>
          <a:off x="2506668" y="1772209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3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76346"/>
              </p:ext>
            </p:extLst>
          </p:nvPr>
        </p:nvGraphicFramePr>
        <p:xfrm>
          <a:off x="4041781" y="1782018"/>
          <a:ext cx="1382712" cy="350838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9509"/>
              </p:ext>
            </p:extLst>
          </p:nvPr>
        </p:nvGraphicFramePr>
        <p:xfrm>
          <a:off x="5540381" y="1772209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84"/>
          <p:cNvGraphicFramePr>
            <a:graphicFrameLocks noGrp="1"/>
          </p:cNvGraphicFramePr>
          <p:nvPr/>
        </p:nvGraphicFramePr>
        <p:xfrm>
          <a:off x="4043368" y="11165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Line 197"/>
          <p:cNvSpPr>
            <a:spLocks noChangeShapeType="1"/>
          </p:cNvSpPr>
          <p:nvPr/>
        </p:nvSpPr>
        <p:spPr bwMode="auto">
          <a:xfrm flipH="1">
            <a:off x="2698756" y="1465821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98"/>
          <p:cNvSpPr>
            <a:spLocks noChangeShapeType="1"/>
          </p:cNvSpPr>
          <p:nvPr/>
        </p:nvSpPr>
        <p:spPr bwMode="auto">
          <a:xfrm flipH="1">
            <a:off x="4235456" y="1465821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99"/>
          <p:cNvSpPr>
            <a:spLocks noChangeShapeType="1"/>
          </p:cNvSpPr>
          <p:nvPr/>
        </p:nvSpPr>
        <p:spPr bwMode="auto">
          <a:xfrm>
            <a:off x="4772031" y="1465821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00"/>
          <p:cNvSpPr>
            <a:spLocks noChangeShapeType="1"/>
          </p:cNvSpPr>
          <p:nvPr/>
        </p:nvSpPr>
        <p:spPr bwMode="auto">
          <a:xfrm>
            <a:off x="1738318" y="1311834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216"/>
          <p:cNvSpPr>
            <a:spLocks noChangeShapeType="1"/>
          </p:cNvSpPr>
          <p:nvPr/>
        </p:nvSpPr>
        <p:spPr bwMode="auto">
          <a:xfrm>
            <a:off x="5118105" y="1465821"/>
            <a:ext cx="2245519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220"/>
          <p:cNvSpPr txBox="1">
            <a:spLocks noChangeArrowheads="1"/>
          </p:cNvSpPr>
          <p:nvPr/>
        </p:nvSpPr>
        <p:spPr bwMode="auto">
          <a:xfrm>
            <a:off x="4329913" y="1113714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16" name="Text Box 221"/>
          <p:cNvSpPr txBox="1">
            <a:spLocks noChangeArrowheads="1"/>
          </p:cNvSpPr>
          <p:nvPr/>
        </p:nvSpPr>
        <p:spPr bwMode="auto">
          <a:xfrm>
            <a:off x="3965581" y="1114984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59" name="Text Box 301"/>
          <p:cNvSpPr txBox="1">
            <a:spLocks noChangeArrowheads="1"/>
          </p:cNvSpPr>
          <p:nvPr/>
        </p:nvSpPr>
        <p:spPr bwMode="auto">
          <a:xfrm>
            <a:off x="6173793" y="1776971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60" name="Text Box 302"/>
          <p:cNvSpPr txBox="1">
            <a:spLocks noChangeArrowheads="1"/>
          </p:cNvSpPr>
          <p:nvPr/>
        </p:nvSpPr>
        <p:spPr bwMode="auto">
          <a:xfrm>
            <a:off x="1124048" y="1133946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56</a:t>
            </a:r>
          </a:p>
        </p:txBody>
      </p:sp>
      <p:sp>
        <p:nvSpPr>
          <p:cNvPr id="164" name="Text Box 309"/>
          <p:cNvSpPr txBox="1">
            <a:spLocks noChangeArrowheads="1"/>
          </p:cNvSpPr>
          <p:nvPr/>
        </p:nvSpPr>
        <p:spPr bwMode="auto">
          <a:xfrm>
            <a:off x="4314249" y="1776971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71" name="Freeform 320"/>
          <p:cNvSpPr>
            <a:spLocks/>
          </p:cNvSpPr>
          <p:nvPr/>
        </p:nvSpPr>
        <p:spPr bwMode="auto">
          <a:xfrm>
            <a:off x="3697293" y="2123046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321"/>
          <p:cNvSpPr>
            <a:spLocks/>
          </p:cNvSpPr>
          <p:nvPr/>
        </p:nvSpPr>
        <p:spPr bwMode="auto">
          <a:xfrm>
            <a:off x="5232406" y="2123046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Text Box 302"/>
          <p:cNvSpPr txBox="1">
            <a:spLocks noChangeArrowheads="1"/>
          </p:cNvSpPr>
          <p:nvPr/>
        </p:nvSpPr>
        <p:spPr bwMode="auto">
          <a:xfrm>
            <a:off x="1123162" y="11336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37</a:t>
            </a:r>
          </a:p>
        </p:txBody>
      </p:sp>
      <p:sp>
        <p:nvSpPr>
          <p:cNvPr id="186" name="Text Box 302"/>
          <p:cNvSpPr txBox="1">
            <a:spLocks noChangeArrowheads="1"/>
          </p:cNvSpPr>
          <p:nvPr/>
        </p:nvSpPr>
        <p:spPr bwMode="auto">
          <a:xfrm>
            <a:off x="1120539" y="11336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28</a:t>
            </a:r>
          </a:p>
        </p:txBody>
      </p:sp>
      <p:sp>
        <p:nvSpPr>
          <p:cNvPr id="187" name="Text Box 302"/>
          <p:cNvSpPr txBox="1">
            <a:spLocks noChangeArrowheads="1"/>
          </p:cNvSpPr>
          <p:nvPr/>
        </p:nvSpPr>
        <p:spPr bwMode="auto">
          <a:xfrm>
            <a:off x="1119610" y="113490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24</a:t>
            </a:r>
          </a:p>
        </p:txBody>
      </p:sp>
      <p:sp>
        <p:nvSpPr>
          <p:cNvPr id="190" name="Freeform 321"/>
          <p:cNvSpPr>
            <a:spLocks/>
          </p:cNvSpPr>
          <p:nvPr/>
        </p:nvSpPr>
        <p:spPr bwMode="auto">
          <a:xfrm>
            <a:off x="5234205" y="2119691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Text Box 221"/>
          <p:cNvSpPr txBox="1">
            <a:spLocks noChangeArrowheads="1"/>
          </p:cNvSpPr>
          <p:nvPr/>
        </p:nvSpPr>
        <p:spPr bwMode="auto">
          <a:xfrm>
            <a:off x="3982219" y="178234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24</a:t>
            </a:r>
          </a:p>
        </p:txBody>
      </p:sp>
      <p:graphicFrame>
        <p:nvGraphicFramePr>
          <p:cNvPr id="254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83041"/>
              </p:ext>
            </p:extLst>
          </p:nvPr>
        </p:nvGraphicFramePr>
        <p:xfrm>
          <a:off x="4041780" y="3437173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5" name="Text Box 302"/>
          <p:cNvSpPr txBox="1">
            <a:spLocks noChangeArrowheads="1"/>
          </p:cNvSpPr>
          <p:nvPr/>
        </p:nvSpPr>
        <p:spPr bwMode="auto">
          <a:xfrm>
            <a:off x="1124064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22</a:t>
            </a:r>
          </a:p>
        </p:txBody>
      </p:sp>
      <p:graphicFrame>
        <p:nvGraphicFramePr>
          <p:cNvPr id="25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31788"/>
              </p:ext>
            </p:extLst>
          </p:nvPr>
        </p:nvGraphicFramePr>
        <p:xfrm>
          <a:off x="2506668" y="3436566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4317"/>
              </p:ext>
            </p:extLst>
          </p:nvPr>
        </p:nvGraphicFramePr>
        <p:xfrm>
          <a:off x="5540381" y="343656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90294"/>
              </p:ext>
            </p:extLst>
          </p:nvPr>
        </p:nvGraphicFramePr>
        <p:xfrm>
          <a:off x="4043368" y="2780928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9" name="Line 197"/>
          <p:cNvSpPr>
            <a:spLocks noChangeShapeType="1"/>
          </p:cNvSpPr>
          <p:nvPr/>
        </p:nvSpPr>
        <p:spPr bwMode="auto">
          <a:xfrm flipH="1">
            <a:off x="2698756" y="3130178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98"/>
          <p:cNvSpPr>
            <a:spLocks noChangeShapeType="1"/>
          </p:cNvSpPr>
          <p:nvPr/>
        </p:nvSpPr>
        <p:spPr bwMode="auto">
          <a:xfrm flipH="1">
            <a:off x="4235456" y="3130178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99"/>
          <p:cNvSpPr>
            <a:spLocks noChangeShapeType="1"/>
          </p:cNvSpPr>
          <p:nvPr/>
        </p:nvSpPr>
        <p:spPr bwMode="auto">
          <a:xfrm>
            <a:off x="4772031" y="3130178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00"/>
          <p:cNvSpPr>
            <a:spLocks noChangeShapeType="1"/>
          </p:cNvSpPr>
          <p:nvPr/>
        </p:nvSpPr>
        <p:spPr bwMode="auto">
          <a:xfrm>
            <a:off x="1738318" y="2976191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216"/>
          <p:cNvSpPr>
            <a:spLocks noChangeShapeType="1"/>
          </p:cNvSpPr>
          <p:nvPr/>
        </p:nvSpPr>
        <p:spPr bwMode="auto">
          <a:xfrm>
            <a:off x="5118105" y="3130178"/>
            <a:ext cx="2245519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320"/>
          <p:cNvSpPr>
            <a:spLocks/>
          </p:cNvSpPr>
          <p:nvPr/>
        </p:nvSpPr>
        <p:spPr bwMode="auto">
          <a:xfrm>
            <a:off x="3697293" y="3787403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Freeform 321"/>
          <p:cNvSpPr>
            <a:spLocks/>
          </p:cNvSpPr>
          <p:nvPr/>
        </p:nvSpPr>
        <p:spPr bwMode="auto">
          <a:xfrm>
            <a:off x="5232406" y="3787403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14552"/>
              </p:ext>
            </p:extLst>
          </p:nvPr>
        </p:nvGraphicFramePr>
        <p:xfrm>
          <a:off x="7094376" y="3437173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" name="Freeform 321"/>
          <p:cNvSpPr>
            <a:spLocks/>
          </p:cNvSpPr>
          <p:nvPr/>
        </p:nvSpPr>
        <p:spPr bwMode="auto">
          <a:xfrm>
            <a:off x="6770142" y="3785783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Text Box 302"/>
          <p:cNvSpPr txBox="1">
            <a:spLocks noChangeArrowheads="1"/>
          </p:cNvSpPr>
          <p:nvPr/>
        </p:nvSpPr>
        <p:spPr bwMode="auto">
          <a:xfrm>
            <a:off x="1124064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23</a:t>
            </a:r>
          </a:p>
        </p:txBody>
      </p:sp>
      <p:sp>
        <p:nvSpPr>
          <p:cNvPr id="269" name="Text Box 302"/>
          <p:cNvSpPr txBox="1">
            <a:spLocks noChangeArrowheads="1"/>
          </p:cNvSpPr>
          <p:nvPr/>
        </p:nvSpPr>
        <p:spPr bwMode="auto">
          <a:xfrm>
            <a:off x="1104112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12</a:t>
            </a:r>
          </a:p>
        </p:txBody>
      </p:sp>
      <p:graphicFrame>
        <p:nvGraphicFramePr>
          <p:cNvPr id="27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02305"/>
              </p:ext>
            </p:extLst>
          </p:nvPr>
        </p:nvGraphicFramePr>
        <p:xfrm>
          <a:off x="2506925" y="3438520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1" name="Freeform 320"/>
          <p:cNvSpPr>
            <a:spLocks/>
          </p:cNvSpPr>
          <p:nvPr/>
        </p:nvSpPr>
        <p:spPr bwMode="auto">
          <a:xfrm>
            <a:off x="2156113" y="3784783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7708"/>
              </p:ext>
            </p:extLst>
          </p:nvPr>
        </p:nvGraphicFramePr>
        <p:xfrm>
          <a:off x="983030" y="3438520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Line 197"/>
          <p:cNvSpPr>
            <a:spLocks noChangeShapeType="1"/>
          </p:cNvSpPr>
          <p:nvPr/>
        </p:nvSpPr>
        <p:spPr bwMode="auto">
          <a:xfrm flipH="1">
            <a:off x="2195735" y="3130178"/>
            <a:ext cx="1845787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97"/>
          <p:cNvSpPr>
            <a:spLocks noChangeShapeType="1"/>
          </p:cNvSpPr>
          <p:nvPr/>
        </p:nvSpPr>
        <p:spPr bwMode="auto">
          <a:xfrm flipH="1">
            <a:off x="3203847" y="3133750"/>
            <a:ext cx="1201258" cy="2996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97"/>
          <p:cNvSpPr>
            <a:spLocks noChangeShapeType="1"/>
          </p:cNvSpPr>
          <p:nvPr/>
        </p:nvSpPr>
        <p:spPr bwMode="auto">
          <a:xfrm flipH="1">
            <a:off x="4557246" y="3130177"/>
            <a:ext cx="214783" cy="3081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97"/>
          <p:cNvSpPr>
            <a:spLocks noChangeShapeType="1"/>
          </p:cNvSpPr>
          <p:nvPr/>
        </p:nvSpPr>
        <p:spPr bwMode="auto">
          <a:xfrm>
            <a:off x="5116516" y="3130178"/>
            <a:ext cx="785602" cy="3014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197"/>
          <p:cNvSpPr>
            <a:spLocks noChangeShapeType="1"/>
          </p:cNvSpPr>
          <p:nvPr/>
        </p:nvSpPr>
        <p:spPr bwMode="auto">
          <a:xfrm>
            <a:off x="5464180" y="3130178"/>
            <a:ext cx="1844124" cy="3081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Text Box 302"/>
          <p:cNvSpPr txBox="1">
            <a:spLocks noChangeArrowheads="1"/>
          </p:cNvSpPr>
          <p:nvPr/>
        </p:nvSpPr>
        <p:spPr bwMode="auto">
          <a:xfrm>
            <a:off x="2555776" y="358719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700" dirty="0"/>
          </a:p>
        </p:txBody>
      </p:sp>
      <p:sp>
        <p:nvSpPr>
          <p:cNvPr id="279" name="Text Box 302"/>
          <p:cNvSpPr txBox="1">
            <a:spLocks noChangeArrowheads="1"/>
          </p:cNvSpPr>
          <p:nvPr/>
        </p:nvSpPr>
        <p:spPr bwMode="auto">
          <a:xfrm>
            <a:off x="2790167" y="344354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21</a:t>
            </a:r>
          </a:p>
        </p:txBody>
      </p:sp>
      <p:sp>
        <p:nvSpPr>
          <p:cNvPr id="280" name="Text Box 302"/>
          <p:cNvSpPr txBox="1">
            <a:spLocks noChangeArrowheads="1"/>
          </p:cNvSpPr>
          <p:nvPr/>
        </p:nvSpPr>
        <p:spPr bwMode="auto">
          <a:xfrm>
            <a:off x="2439700" y="344491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20</a:t>
            </a:r>
          </a:p>
        </p:txBody>
      </p:sp>
      <p:sp>
        <p:nvSpPr>
          <p:cNvPr id="281" name="Text Box 302"/>
          <p:cNvSpPr txBox="1">
            <a:spLocks noChangeArrowheads="1"/>
          </p:cNvSpPr>
          <p:nvPr/>
        </p:nvSpPr>
        <p:spPr bwMode="auto">
          <a:xfrm>
            <a:off x="4691388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282" name="Text Box 302"/>
          <p:cNvSpPr txBox="1">
            <a:spLocks noChangeArrowheads="1"/>
          </p:cNvSpPr>
          <p:nvPr/>
        </p:nvSpPr>
        <p:spPr bwMode="auto">
          <a:xfrm>
            <a:off x="4335966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283" name="Text Box 302"/>
          <p:cNvSpPr txBox="1">
            <a:spLocks noChangeArrowheads="1"/>
          </p:cNvSpPr>
          <p:nvPr/>
        </p:nvSpPr>
        <p:spPr bwMode="auto">
          <a:xfrm>
            <a:off x="3969202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24</a:t>
            </a:r>
          </a:p>
        </p:txBody>
      </p:sp>
      <p:sp>
        <p:nvSpPr>
          <p:cNvPr id="284" name="Text Box 302"/>
          <p:cNvSpPr txBox="1">
            <a:spLocks noChangeArrowheads="1"/>
          </p:cNvSpPr>
          <p:nvPr/>
        </p:nvSpPr>
        <p:spPr bwMode="auto">
          <a:xfrm>
            <a:off x="2434226" y="3438202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21</a:t>
            </a:r>
          </a:p>
        </p:txBody>
      </p:sp>
      <p:graphicFrame>
        <p:nvGraphicFramePr>
          <p:cNvPr id="285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84959"/>
              </p:ext>
            </p:extLst>
          </p:nvPr>
        </p:nvGraphicFramePr>
        <p:xfrm>
          <a:off x="3103290" y="5733094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" name="Text Box 302"/>
          <p:cNvSpPr txBox="1">
            <a:spLocks noChangeArrowheads="1"/>
          </p:cNvSpPr>
          <p:nvPr/>
        </p:nvSpPr>
        <p:spPr bwMode="auto">
          <a:xfrm>
            <a:off x="349468" y="509406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60</a:t>
            </a:r>
          </a:p>
        </p:txBody>
      </p:sp>
      <p:graphicFrame>
        <p:nvGraphicFramePr>
          <p:cNvPr id="287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21030"/>
              </p:ext>
            </p:extLst>
          </p:nvPr>
        </p:nvGraphicFramePr>
        <p:xfrm>
          <a:off x="1645812" y="5732487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918"/>
              </p:ext>
            </p:extLst>
          </p:nvPr>
        </p:nvGraphicFramePr>
        <p:xfrm>
          <a:off x="4550135" y="5732487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20022"/>
              </p:ext>
            </p:extLst>
          </p:nvPr>
        </p:nvGraphicFramePr>
        <p:xfrm>
          <a:off x="2339752" y="5076849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Line 200"/>
          <p:cNvSpPr>
            <a:spLocks noChangeShapeType="1"/>
          </p:cNvSpPr>
          <p:nvPr/>
        </p:nvSpPr>
        <p:spPr bwMode="auto">
          <a:xfrm>
            <a:off x="963722" y="5272112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Freeform 320"/>
          <p:cNvSpPr>
            <a:spLocks/>
          </p:cNvSpPr>
          <p:nvPr/>
        </p:nvSpPr>
        <p:spPr bwMode="auto">
          <a:xfrm>
            <a:off x="2809701" y="6086788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Freeform 321"/>
          <p:cNvSpPr>
            <a:spLocks/>
          </p:cNvSpPr>
          <p:nvPr/>
        </p:nvSpPr>
        <p:spPr bwMode="auto">
          <a:xfrm>
            <a:off x="4249862" y="6083324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3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87733"/>
              </p:ext>
            </p:extLst>
          </p:nvPr>
        </p:nvGraphicFramePr>
        <p:xfrm>
          <a:off x="6043748" y="573325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4" name="Freeform 321"/>
          <p:cNvSpPr>
            <a:spLocks/>
          </p:cNvSpPr>
          <p:nvPr/>
        </p:nvSpPr>
        <p:spPr bwMode="auto">
          <a:xfrm>
            <a:off x="5724128" y="6086784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48948"/>
              </p:ext>
            </p:extLst>
          </p:nvPr>
        </p:nvGraphicFramePr>
        <p:xfrm>
          <a:off x="3828137" y="442192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Line 197"/>
          <p:cNvSpPr>
            <a:spLocks noChangeShapeType="1"/>
          </p:cNvSpPr>
          <p:nvPr/>
        </p:nvSpPr>
        <p:spPr bwMode="auto">
          <a:xfrm flipH="1">
            <a:off x="3564128" y="4764856"/>
            <a:ext cx="264009" cy="312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320"/>
          <p:cNvSpPr>
            <a:spLocks/>
          </p:cNvSpPr>
          <p:nvPr/>
        </p:nvSpPr>
        <p:spPr bwMode="auto">
          <a:xfrm>
            <a:off x="1364265" y="6083324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8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3043"/>
              </p:ext>
            </p:extLst>
          </p:nvPr>
        </p:nvGraphicFramePr>
        <p:xfrm>
          <a:off x="191182" y="573706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9" name="Line 197"/>
          <p:cNvSpPr>
            <a:spLocks noChangeShapeType="1"/>
          </p:cNvSpPr>
          <p:nvPr/>
        </p:nvSpPr>
        <p:spPr bwMode="auto">
          <a:xfrm flipH="1">
            <a:off x="1403886" y="5425132"/>
            <a:ext cx="935865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197"/>
          <p:cNvSpPr>
            <a:spLocks noChangeShapeType="1"/>
          </p:cNvSpPr>
          <p:nvPr/>
        </p:nvSpPr>
        <p:spPr bwMode="auto">
          <a:xfrm flipH="1">
            <a:off x="2334918" y="5431510"/>
            <a:ext cx="349319" cy="3015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197"/>
          <p:cNvSpPr>
            <a:spLocks noChangeShapeType="1"/>
          </p:cNvSpPr>
          <p:nvPr/>
        </p:nvSpPr>
        <p:spPr bwMode="auto">
          <a:xfrm>
            <a:off x="3064117" y="5425132"/>
            <a:ext cx="381144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197"/>
          <p:cNvSpPr>
            <a:spLocks noChangeShapeType="1"/>
          </p:cNvSpPr>
          <p:nvPr/>
        </p:nvSpPr>
        <p:spPr bwMode="auto">
          <a:xfrm>
            <a:off x="3408404" y="5424277"/>
            <a:ext cx="1307612" cy="308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197"/>
          <p:cNvSpPr>
            <a:spLocks noChangeShapeType="1"/>
          </p:cNvSpPr>
          <p:nvPr/>
        </p:nvSpPr>
        <p:spPr bwMode="auto">
          <a:xfrm>
            <a:off x="3752889" y="5424275"/>
            <a:ext cx="2763567" cy="3089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4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2112"/>
              </p:ext>
            </p:extLst>
          </p:nvPr>
        </p:nvGraphicFramePr>
        <p:xfrm>
          <a:off x="7543676" y="573325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4059"/>
              </p:ext>
            </p:extLst>
          </p:nvPr>
        </p:nvGraphicFramePr>
        <p:xfrm>
          <a:off x="5311427" y="5085184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Freeform 321"/>
          <p:cNvSpPr>
            <a:spLocks/>
          </p:cNvSpPr>
          <p:nvPr/>
        </p:nvSpPr>
        <p:spPr bwMode="auto">
          <a:xfrm>
            <a:off x="7236296" y="6088216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197"/>
          <p:cNvSpPr>
            <a:spLocks noChangeShapeType="1"/>
          </p:cNvSpPr>
          <p:nvPr/>
        </p:nvSpPr>
        <p:spPr bwMode="auto">
          <a:xfrm>
            <a:off x="6029119" y="5435704"/>
            <a:ext cx="1711233" cy="292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197"/>
          <p:cNvSpPr>
            <a:spLocks noChangeShapeType="1"/>
          </p:cNvSpPr>
          <p:nvPr/>
        </p:nvSpPr>
        <p:spPr bwMode="auto">
          <a:xfrm>
            <a:off x="5679120" y="5444902"/>
            <a:ext cx="521794" cy="2912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197"/>
          <p:cNvSpPr>
            <a:spLocks noChangeShapeType="1"/>
          </p:cNvSpPr>
          <p:nvPr/>
        </p:nvSpPr>
        <p:spPr bwMode="auto">
          <a:xfrm flipH="1">
            <a:off x="5060304" y="5427369"/>
            <a:ext cx="251124" cy="305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197"/>
          <p:cNvSpPr>
            <a:spLocks noChangeShapeType="1"/>
          </p:cNvSpPr>
          <p:nvPr/>
        </p:nvSpPr>
        <p:spPr bwMode="auto">
          <a:xfrm>
            <a:off x="4139953" y="4772446"/>
            <a:ext cx="1171474" cy="311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Text Box 302"/>
          <p:cNvSpPr txBox="1">
            <a:spLocks noChangeArrowheads="1"/>
          </p:cNvSpPr>
          <p:nvPr/>
        </p:nvSpPr>
        <p:spPr bwMode="auto">
          <a:xfrm>
            <a:off x="6685558" y="57353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56</a:t>
            </a:r>
          </a:p>
        </p:txBody>
      </p:sp>
      <p:sp>
        <p:nvSpPr>
          <p:cNvPr id="312" name="Text Box 302"/>
          <p:cNvSpPr txBox="1">
            <a:spLocks noChangeArrowheads="1"/>
          </p:cNvSpPr>
          <p:nvPr/>
        </p:nvSpPr>
        <p:spPr bwMode="auto">
          <a:xfrm>
            <a:off x="7038558" y="573352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313" name="Text Box 302"/>
          <p:cNvSpPr txBox="1">
            <a:spLocks noChangeArrowheads="1"/>
          </p:cNvSpPr>
          <p:nvPr/>
        </p:nvSpPr>
        <p:spPr bwMode="auto">
          <a:xfrm>
            <a:off x="7469522" y="57353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56</a:t>
            </a:r>
          </a:p>
        </p:txBody>
      </p:sp>
      <p:sp>
        <p:nvSpPr>
          <p:cNvPr id="314" name="Text Box 302"/>
          <p:cNvSpPr txBox="1">
            <a:spLocks noChangeArrowheads="1"/>
          </p:cNvSpPr>
          <p:nvPr/>
        </p:nvSpPr>
        <p:spPr bwMode="auto">
          <a:xfrm>
            <a:off x="2989642" y="5077959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315" name="Text Box 302"/>
          <p:cNvSpPr txBox="1">
            <a:spLocks noChangeArrowheads="1"/>
          </p:cNvSpPr>
          <p:nvPr/>
        </p:nvSpPr>
        <p:spPr bwMode="auto">
          <a:xfrm>
            <a:off x="3336106" y="508016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9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401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0.02407 C 3.61111E-6 0.03426 0.15121 0.04676 0.27482 0.04676 L 0.55069 0.0467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 0.04676 L 0.55226 0.0937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7.40741E-7 L 0.00104 0.06898 C 0.00104 0.10023 0.06146 0.13889 0.11094 0.13889 L 0.2191 0.13889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13889 L 0.21927 0.09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3941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3.61111E-6 0.07083 C -3.61111E-6 0.10116 0.09566 0.1382 0.17396 0.1382 L 0.34861 0.1382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0.1382 L 0.34895 0.0937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7083 C 3.61111E-6 0.10116 0.06961 0.1382 0.12691 0.1382 L 0.25434 0.1382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34 0.1382 L 0.2552 0.0930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2.77778E-6 0.07084 C -2.77778E-6 0.10116 0.05486 0.1382 0.1 0.1382 L 0.2007 0.1382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16944 -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0.16598 -0.0016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9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-7.40741E-7 L 0.21007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226 0.09375 L 0.72361 0.0930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-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96 0.09375 L 0.51441 0.0925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-7.40741E-7 L 0.2033 1.85185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-25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6841 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27 0.09213 L 0.34896 0.0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2 0.09306 L 0.38872 0.093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1382 L 0.3132 0.0944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03871 -2.96296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3993 -1.48148E-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2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0173 -0.0974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-1.94444E-6 0.02291 0.00018 0.04629 0.00018 0.06967 C 0.00018 0.10046 0.0592 0.13981 0.10816 0.13981 L 0.21945 0.14051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14098 L 0.21875 0.09283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C -3.61111E-6 0.02246 0.00018 0.04584 0.00018 0.06829 C 0.00018 0.09908 0.06875 0.13889 0.12587 0.13889 L 0.25539 0.14005 " pathEditMode="relative" rAng="0" ptsTypes="AAAA">
                                      <p:cBhvr>
                                        <p:cTn id="16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39 0.14005 L 0.25573 0.09237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C -2.77778E-7 0.00695 -2.77778E-7 0.01459 -2.77778E-7 0.02176 C -2.77778E-7 0.03172 0.03299 0.04468 0.06076 0.04468 L 0.12361 0.04538 " pathEditMode="relative" rAng="0" ptsTypes="AAAA">
                                      <p:cBhvr>
                                        <p:cTn id="179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16649 0.0002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9283 L 0.05122 0.09329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23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09236 L 0.08855 0.0928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16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04538 L -0.04062 0.0460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6806 -0.0009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6806 -0.000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6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0.09283 L 0.21875 0.09283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162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2 0.09329 L 0.18229 0.09398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16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06 -0.00093 L -0.03941 -0.00093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0.04607 L -0.02292 0.09306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2338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06 -0.00093 L -0.12969 -0.00116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715 1.48148E-6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3889 2.22222E-6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139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0401 1.48148E-6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16719 -0.0967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7" presetClass="path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2593 C -1.38889E-6 -0.03773 0.11893 -0.05185 0.21597 -0.05185 L 0.43212 -0.05185 " pathEditMode="relative" rAng="0" ptsTypes="AAAA">
                                      <p:cBhvr>
                                        <p:cTn id="30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9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50" presetClass="pat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12 -0.05185 L 0.59045 -0.05185 C 0.66163 -0.05185 0.74948 -0.0257 0.74948 -0.00371 L 0.74948 0.04514 " pathEditMode="relative" rAng="0" ptsTypes="AAAA">
                                      <p:cBhvr>
                                        <p:cTn id="30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948 0.04514 L 0.80278 0.04514 C 0.82639 0.04514 0.85625 0.05787 0.85625 0.06875 L 0.85625 0.09282 " pathEditMode="relative" rAng="0" ptsTypes="AAAA">
                                      <p:cBhvr>
                                        <p:cTn id="31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384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664 -0.00024 " pathEditMode="relative" rAng="0" ptsTypes="AA">
                                      <p:cBhvr>
                                        <p:cTn id="3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23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8628 -0.00046 " pathEditMode="relative" rAng="0" ptsTypes="AA">
                                      <p:cBhvr>
                                        <p:cTn id="32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4 L 0.00087 -0.04838 C 0.00087 -0.06991 -0.11302 -0.0963 -0.20521 -0.0963 L -0.41111 -0.0963 " pathEditMode="relative" rAng="0" ptsTypes="AAAA">
                                      <p:cBhvr>
                                        <p:cTn id="32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8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11 -0.0963 L -0.20417 -0.09514 " pathEditMode="relative" rAng="0" ptsTypes="AA">
                                      <p:cBhvr>
                                        <p:cTn id="351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208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437 -0.0956 " pathEditMode="relative" rAng="0" ptsTypes="AA">
                                      <p:cBhvr>
                                        <p:cTn id="353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4792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20799 0.00047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4" grpId="1"/>
      <p:bldP spid="184" grpId="2"/>
      <p:bldP spid="184" grpId="3"/>
      <p:bldP spid="105" grpId="0" animBg="1"/>
      <p:bldP spid="105" grpId="1" animBg="1"/>
      <p:bldP spid="106" grpId="0" animBg="1"/>
      <p:bldP spid="106" grpId="1" animBg="1"/>
      <p:bldP spid="107" grpId="0" animBg="1"/>
      <p:bldP spid="112" grpId="0" animBg="1"/>
      <p:bldP spid="115" grpId="0"/>
      <p:bldP spid="116" grpId="0"/>
      <p:bldP spid="159" grpId="0"/>
      <p:bldP spid="159" grpId="1"/>
      <p:bldP spid="160" grpId="0"/>
      <p:bldP spid="160" grpId="1"/>
      <p:bldP spid="160" grpId="3"/>
      <p:bldP spid="164" grpId="0"/>
      <p:bldP spid="164" grpId="1"/>
      <p:bldP spid="171" grpId="0" animBg="1"/>
      <p:bldP spid="171" grpId="1" animBg="1"/>
      <p:bldP spid="172" grpId="0" animBg="1"/>
      <p:bldP spid="185" grpId="0"/>
      <p:bldP spid="185" grpId="1"/>
      <p:bldP spid="185" grpId="2"/>
      <p:bldP spid="185" grpId="3"/>
      <p:bldP spid="186" grpId="0"/>
      <p:bldP spid="186" grpId="1"/>
      <p:bldP spid="186" grpId="2"/>
      <p:bldP spid="186" grpId="3"/>
      <p:bldP spid="187" grpId="0"/>
      <p:bldP spid="187" grpId="1"/>
      <p:bldP spid="187" grpId="2"/>
      <p:bldP spid="190" grpId="0" animBg="1"/>
      <p:bldP spid="191" grpId="0"/>
      <p:bldP spid="191" grpId="1"/>
      <p:bldP spid="255" grpId="0"/>
      <p:bldP spid="255" grpId="1"/>
      <p:bldP spid="255" grpId="2"/>
      <p:bldP spid="255" grpId="3"/>
      <p:bldP spid="255" grpId="4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4" grpId="2" animBg="1"/>
      <p:bldP spid="265" grpId="0" animBg="1"/>
      <p:bldP spid="267" grpId="0" animBg="1"/>
      <p:bldP spid="268" grpId="0"/>
      <p:bldP spid="268" grpId="1"/>
      <p:bldP spid="268" grpId="2"/>
      <p:bldP spid="268" grpId="3"/>
      <p:bldP spid="268" grpId="4"/>
      <p:bldP spid="269" grpId="0"/>
      <p:bldP spid="269" grpId="1"/>
      <p:bldP spid="269" grpId="2"/>
      <p:bldP spid="269" grpId="3"/>
      <p:bldP spid="271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9" grpId="0"/>
      <p:bldP spid="279" grpId="1"/>
      <p:bldP spid="279" grpId="2"/>
      <p:bldP spid="280" grpId="0"/>
      <p:bldP spid="280" grpId="1"/>
      <p:bldP spid="280" grpId="2"/>
      <p:bldP spid="281" grpId="0"/>
      <p:bldP spid="281" grpId="1"/>
      <p:bldP spid="282" grpId="0"/>
      <p:bldP spid="282" grpId="1"/>
      <p:bldP spid="283" grpId="0"/>
      <p:bldP spid="283" grpId="1"/>
      <p:bldP spid="284" grpId="0"/>
      <p:bldP spid="284" grpId="1"/>
      <p:bldP spid="286" grpId="0"/>
      <p:bldP spid="286" grpId="1"/>
      <p:bldP spid="286" grpId="2"/>
      <p:bldP spid="286" grpId="3"/>
      <p:bldP spid="290" grpId="0" animBg="1"/>
      <p:bldP spid="290" grpId="1" animBg="1"/>
      <p:bldP spid="291" grpId="0" animBg="1"/>
      <p:bldP spid="292" grpId="0" animBg="1"/>
      <p:bldP spid="294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2" grpId="1" animBg="1"/>
      <p:bldP spid="303" grpId="0" animBg="1"/>
      <p:bldP spid="303" grpId="1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/>
      <p:bldP spid="311" grpId="1"/>
      <p:bldP spid="312" grpId="0"/>
      <p:bldP spid="312" grpId="1"/>
      <p:bldP spid="313" grpId="0"/>
      <p:bldP spid="313" grpId="1"/>
      <p:bldP spid="313" grpId="2"/>
      <p:bldP spid="314" grpId="0"/>
      <p:bldP spid="314" grpId="1"/>
      <p:bldP spid="315" grpId="0"/>
      <p:bldP spid="31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8.8|8.6|24.8|9.7|7.1|53.1|2.2|2.4|6.4|1.2|2.8|2.4|4|2.2|1|1.4|1.9|2.5|2.2|0.9|1.1|2.4|3.3|1.9|0.7|0.9|0.9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6.6|6.7|2.9|31.5|14.5|12.9|32.8|7.2|3.2|22.8|3.1|1.5|30.8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4|3.5|1.8|22.4|6.5|14.4|10.3|22.8|23.9|1.8|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|20.3|18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9|11.7|7.3|49.7|6|15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4.9|1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55.7|13.2|7.9|18.5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4.8|18.4|4.4|16.8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|8|6.5|17.9|14.9|1.2|15.7|11.6|3.6|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4.3|15.5|10.7|16|12.1|15.6|11.1|9.4|14.4|5|1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3.1|3.1|3.7|6.3|5.8|6.1|5.7|4|10|9.5|22.4|12.4|4.6|15.1|13.3|3.6|1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5|5.1|7.1|1.7|8.8|3.7|5.9|1.5|15.1|30.1|32.3|9|3.1|4.8|0.9|4|1.4|11.5|24.5|21.9|10|7.1|12.4|11.9|17.5|21.3|3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3.1|6.6|6.6|12.4|37.5|9.9|16.6|1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3|3.6|5.5|19.7|46.4|20.4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1179</Words>
  <Application>Microsoft Office PowerPoint</Application>
  <PresentationFormat>On-screen Show (4:3)</PresentationFormat>
  <Paragraphs>523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Arial Rounded MT Bold</vt:lpstr>
      <vt:lpstr>Century Gothic</vt:lpstr>
      <vt:lpstr>Times New Roman</vt:lpstr>
      <vt:lpstr>Wingdings</vt:lpstr>
      <vt:lpstr>Presentation level design</vt:lpstr>
      <vt:lpstr>COS 212 B+-Trees</vt:lpstr>
      <vt:lpstr>B-tree and B*-tree Traversals</vt:lpstr>
      <vt:lpstr>B+-trees</vt:lpstr>
      <vt:lpstr>B+-trees</vt:lpstr>
      <vt:lpstr>B+-trees</vt:lpstr>
      <vt:lpstr>B+-trees: Insert</vt:lpstr>
      <vt:lpstr>B+-trees: Insert</vt:lpstr>
      <vt:lpstr>B+-Trees: Insert Example</vt:lpstr>
      <vt:lpstr>B+-Trees: Insert Example</vt:lpstr>
      <vt:lpstr>B+-trees: Delete</vt:lpstr>
      <vt:lpstr>B+-trees: Delete</vt:lpstr>
      <vt:lpstr>B+-trees: Delete</vt:lpstr>
      <vt:lpstr>B+-trees: Delete</vt:lpstr>
      <vt:lpstr>Prefix B+-trees</vt:lpstr>
      <vt:lpstr>Prefix B+-trees</vt:lpstr>
      <vt:lpstr>B+-tree Usage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2023-04-17T05:28:21Z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