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40" r:id="rId2"/>
    <p:sldId id="292" r:id="rId3"/>
    <p:sldId id="293" r:id="rId4"/>
    <p:sldId id="294" r:id="rId5"/>
    <p:sldId id="341" r:id="rId6"/>
    <p:sldId id="296" r:id="rId7"/>
    <p:sldId id="295" r:id="rId8"/>
    <p:sldId id="297" r:id="rId9"/>
    <p:sldId id="335" r:id="rId10"/>
    <p:sldId id="298" r:id="rId11"/>
    <p:sldId id="299" r:id="rId12"/>
    <p:sldId id="336" r:id="rId13"/>
    <p:sldId id="33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A5DA9-563D-4DEB-8251-77358D5191EB}" type="datetimeFigureOut">
              <a:rPr lang="en-ZA" smtClean="0"/>
              <a:t>2023/05/02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A7D1-1820-47B9-AED4-FCB0F3E2181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842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5/2/2023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sz="4000" dirty="0"/>
              <a:t>Graphs: Cycle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urved Connector 49"/>
          <p:cNvCxnSpPr>
            <a:stCxn id="37" idx="7"/>
            <a:endCxn id="41" idx="5"/>
          </p:cNvCxnSpPr>
          <p:nvPr/>
        </p:nvCxnSpPr>
        <p:spPr>
          <a:xfrm rot="16200000" flipH="1" flipV="1">
            <a:off x="5975777" y="5512919"/>
            <a:ext cx="1152086" cy="16256"/>
          </a:xfrm>
          <a:prstGeom prst="curvedConnector5">
            <a:avLst>
              <a:gd name="adj1" fmla="val -19842"/>
              <a:gd name="adj2" fmla="val -2104158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6602929" y="5462424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6610646" y="1477952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>
            <a:off x="6610646" y="5112947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6580721" y="1811170"/>
            <a:ext cx="645933" cy="41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Union-Find Cycle Detection: Undirected Graphs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292885" y="156321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6169703" y="124305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224756" y="15352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7681957" y="1768602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153447" y="207185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>
            <a:off x="6401096" y="1700254"/>
            <a:ext cx="1" cy="3715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78460"/>
              </p:ext>
            </p:extLst>
          </p:nvPr>
        </p:nvGraphicFramePr>
        <p:xfrm>
          <a:off x="741575" y="1312800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12811" y="99770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94294" y="11768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0218" y="2372553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9166" y="120074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H="1" flipV="1">
            <a:off x="6165893" y="1235434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H="1" flipV="1">
            <a:off x="6149637" y="230426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7438116" y="1775271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8510055" y="1803243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81820" y="2520004"/>
            <a:ext cx="4373592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Consider edge AB (edge 01): Do the sets for A and B have the same root?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8292885" y="51982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6169703" y="48780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7224756" y="51702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681957" y="5403597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6153447" y="57068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6401097" y="5335249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50331"/>
              </p:ext>
            </p:extLst>
          </p:nvPr>
        </p:nvGraphicFramePr>
        <p:xfrm>
          <a:off x="741575" y="4947795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B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241850" y="452761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94294" y="48118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53876" y="61480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34876" y="483574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6200000" flipH="1">
            <a:off x="7438116" y="5410266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6200000" flipH="1">
            <a:off x="8510055" y="5438238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181820" y="3977674"/>
            <a:ext cx="4362245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Set the root of B to the root of A</a:t>
            </a:r>
          </a:p>
          <a:p>
            <a:pPr algn="ctr"/>
            <a:r>
              <a:rPr lang="en-ZA" dirty="0"/>
              <a:t>Swap the “next” of A and B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181821" y="3250159"/>
            <a:ext cx="4359376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No, so we can merge the sets</a:t>
            </a:r>
          </a:p>
        </p:txBody>
      </p:sp>
      <p:sp>
        <p:nvSpPr>
          <p:cNvPr id="83" name="U-Turn Arrow 82"/>
          <p:cNvSpPr/>
          <p:nvPr/>
        </p:nvSpPr>
        <p:spPr>
          <a:xfrm flipH="1" flipV="1">
            <a:off x="2501153" y="5701194"/>
            <a:ext cx="475129" cy="45408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5652487" y="5512919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3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9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5" grpId="0"/>
      <p:bldP spid="46" grpId="0"/>
      <p:bldP spid="47" grpId="0"/>
      <p:bldP spid="48" grpId="0"/>
      <p:bldP spid="59" grpId="0" animBg="1"/>
      <p:bldP spid="54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Curved Connector 131"/>
          <p:cNvCxnSpPr/>
          <p:nvPr/>
        </p:nvCxnSpPr>
        <p:spPr>
          <a:xfrm rot="5400000" flipH="1" flipV="1">
            <a:off x="5648677" y="1874474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/>
          <p:nvPr/>
        </p:nvCxnSpPr>
        <p:spPr>
          <a:xfrm rot="16200000" flipH="1" flipV="1">
            <a:off x="5971967" y="1874474"/>
            <a:ext cx="1152086" cy="16256"/>
          </a:xfrm>
          <a:prstGeom prst="curvedConnector5">
            <a:avLst>
              <a:gd name="adj1" fmla="val -19842"/>
              <a:gd name="adj2" fmla="val -2104158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Line 40"/>
          <p:cNvSpPr>
            <a:spLocks noChangeShapeType="1"/>
          </p:cNvSpPr>
          <p:nvPr/>
        </p:nvSpPr>
        <p:spPr bwMode="auto">
          <a:xfrm flipH="1">
            <a:off x="6602929" y="5462424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40"/>
          <p:cNvSpPr>
            <a:spLocks noChangeShapeType="1"/>
          </p:cNvSpPr>
          <p:nvPr/>
        </p:nvSpPr>
        <p:spPr bwMode="auto">
          <a:xfrm flipH="1">
            <a:off x="6580721" y="1811170"/>
            <a:ext cx="645933" cy="41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Union-Find Cycle Detection: Undirected Graphs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81818" y="2525623"/>
            <a:ext cx="4362147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Consider edge AC (edge 02): Do the sets of A and C have the same root?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85231"/>
              </p:ext>
            </p:extLst>
          </p:nvPr>
        </p:nvGraphicFramePr>
        <p:xfrm>
          <a:off x="737413" y="4947164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45328"/>
              </p:ext>
            </p:extLst>
          </p:nvPr>
        </p:nvGraphicFramePr>
        <p:xfrm>
          <a:off x="742723" y="1305026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1180091" y="3251456"/>
            <a:ext cx="4359376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No, so we can merge the sets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181820" y="3977674"/>
            <a:ext cx="4362245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Set the root of C to the root of A</a:t>
            </a:r>
          </a:p>
          <a:p>
            <a:pPr algn="ctr"/>
            <a:r>
              <a:rPr lang="en-ZA" dirty="0"/>
              <a:t>Swap the “next” of A and C</a:t>
            </a:r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8292885" y="15585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7224756" y="15305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681957" y="1763920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6153447" y="206716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 flipH="1">
            <a:off x="6396887" y="1695572"/>
            <a:ext cx="4209" cy="3715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41850" y="8968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94294" y="11721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53875" y="249943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70736" y="119606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>
            <a:off x="6610646" y="1477952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3" name="Curved Connector 72"/>
          <p:cNvCxnSpPr/>
          <p:nvPr/>
        </p:nvCxnSpPr>
        <p:spPr>
          <a:xfrm rot="16200000" flipH="1">
            <a:off x="7438116" y="1775271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16200000" flipH="1">
            <a:off x="8510055" y="1803243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3"/>
          <p:cNvSpPr>
            <a:spLocks noChangeArrowheads="1"/>
          </p:cNvSpPr>
          <p:nvPr/>
        </p:nvSpPr>
        <p:spPr bwMode="auto">
          <a:xfrm>
            <a:off x="6169703" y="124305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0" name="Line 32"/>
          <p:cNvSpPr>
            <a:spLocks noChangeShapeType="1"/>
          </p:cNvSpPr>
          <p:nvPr/>
        </p:nvSpPr>
        <p:spPr bwMode="auto">
          <a:xfrm>
            <a:off x="6610646" y="5112947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Oval 4"/>
          <p:cNvSpPr>
            <a:spLocks noChangeArrowheads="1"/>
          </p:cNvSpPr>
          <p:nvPr/>
        </p:nvSpPr>
        <p:spPr bwMode="auto">
          <a:xfrm>
            <a:off x="8292885" y="51982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2" name="Oval 13"/>
          <p:cNvSpPr>
            <a:spLocks noChangeArrowheads="1"/>
          </p:cNvSpPr>
          <p:nvPr/>
        </p:nvSpPr>
        <p:spPr bwMode="auto">
          <a:xfrm>
            <a:off x="6169703" y="48780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3" name="Oval 15"/>
          <p:cNvSpPr>
            <a:spLocks noChangeArrowheads="1"/>
          </p:cNvSpPr>
          <p:nvPr/>
        </p:nvSpPr>
        <p:spPr bwMode="auto">
          <a:xfrm>
            <a:off x="7224756" y="51702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4" name="Line 35"/>
          <p:cNvSpPr>
            <a:spLocks noChangeShapeType="1"/>
          </p:cNvSpPr>
          <p:nvPr/>
        </p:nvSpPr>
        <p:spPr bwMode="auto">
          <a:xfrm>
            <a:off x="7681957" y="5403597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Oval 17"/>
          <p:cNvSpPr>
            <a:spLocks noChangeArrowheads="1"/>
          </p:cNvSpPr>
          <p:nvPr/>
        </p:nvSpPr>
        <p:spPr bwMode="auto">
          <a:xfrm>
            <a:off x="6153447" y="57068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6" name="Line 34"/>
          <p:cNvSpPr>
            <a:spLocks noChangeShapeType="1"/>
          </p:cNvSpPr>
          <p:nvPr/>
        </p:nvSpPr>
        <p:spPr bwMode="auto">
          <a:xfrm>
            <a:off x="6401097" y="5335249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294294" y="48118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334876" y="483574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cxnSp>
        <p:nvCxnSpPr>
          <p:cNvPr id="122" name="Curved Connector 121"/>
          <p:cNvCxnSpPr>
            <a:stCxn id="112" idx="7"/>
            <a:endCxn id="113" idx="1"/>
          </p:cNvCxnSpPr>
          <p:nvPr/>
        </p:nvCxnSpPr>
        <p:spPr>
          <a:xfrm rot="16200000" flipH="1">
            <a:off x="6779735" y="4725216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115" idx="3"/>
            <a:endCxn id="112" idx="1"/>
          </p:cNvCxnSpPr>
          <p:nvPr/>
        </p:nvCxnSpPr>
        <p:spPr>
          <a:xfrm rot="5400000" flipH="1" flipV="1">
            <a:off x="5652487" y="5512919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/>
          <p:nvPr/>
        </p:nvCxnSpPr>
        <p:spPr>
          <a:xfrm rot="16200000" flipH="1">
            <a:off x="8510055" y="5438238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113" idx="3"/>
            <a:endCxn id="115" idx="5"/>
          </p:cNvCxnSpPr>
          <p:nvPr/>
        </p:nvCxnSpPr>
        <p:spPr>
          <a:xfrm rot="5400000">
            <a:off x="6649398" y="5454776"/>
            <a:ext cx="536609" cy="748019"/>
          </a:xfrm>
          <a:prstGeom prst="curvedConnector3">
            <a:avLst>
              <a:gd name="adj1" fmla="val 1550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U-Turn Arrow 127"/>
          <p:cNvSpPr/>
          <p:nvPr/>
        </p:nvSpPr>
        <p:spPr>
          <a:xfrm flipH="1" flipV="1">
            <a:off x="2501152" y="5701194"/>
            <a:ext cx="1461248" cy="45408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1850" y="452761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53876" y="61480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8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35" grpId="0" animBg="1"/>
      <p:bldP spid="71" grpId="0" animBg="1"/>
      <p:bldP spid="7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/>
      <p:bldP spid="121" grpId="0"/>
      <p:bldP spid="128" grpId="0" animBg="1"/>
      <p:bldP spid="129" grpId="0"/>
      <p:bldP spid="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Union-Find Cycle Detection: Undirected Graphs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81818" y="2525623"/>
            <a:ext cx="4362147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Consider edge BC (edge 12): Do the sets of B and C have the same root?</a:t>
            </a: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81061"/>
              </p:ext>
            </p:extLst>
          </p:nvPr>
        </p:nvGraphicFramePr>
        <p:xfrm>
          <a:off x="742723" y="1305026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1180091" y="3251456"/>
            <a:ext cx="4359376" cy="932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Yes! Report that a cycle has been found.</a:t>
            </a:r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 flipH="1">
            <a:off x="6602929" y="1822716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6610646" y="1473239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292885" y="15585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6169703" y="12383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7224756" y="15305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7681957" y="1763889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153447" y="206713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6401097" y="1695541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94294" y="11720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34876" y="11960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cxnSp>
        <p:nvCxnSpPr>
          <p:cNvPr id="34" name="Curved Connector 33"/>
          <p:cNvCxnSpPr>
            <a:stCxn id="25" idx="7"/>
            <a:endCxn id="26" idx="1"/>
          </p:cNvCxnSpPr>
          <p:nvPr/>
        </p:nvCxnSpPr>
        <p:spPr>
          <a:xfrm rot="16200000" flipH="1">
            <a:off x="6779735" y="1085508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8510055" y="1798530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3"/>
            <a:endCxn id="28" idx="5"/>
          </p:cNvCxnSpPr>
          <p:nvPr/>
        </p:nvCxnSpPr>
        <p:spPr>
          <a:xfrm rot="5400000">
            <a:off x="6649398" y="1815068"/>
            <a:ext cx="536609" cy="748019"/>
          </a:xfrm>
          <a:prstGeom prst="curvedConnector3">
            <a:avLst>
              <a:gd name="adj1" fmla="val 1550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5648677" y="1874474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850" y="8968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53875" y="249943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Union-Find Cycle Detection: Undirected Graphs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81818" y="2525623"/>
            <a:ext cx="4362147" cy="650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Consider edge CD (edge 23): Do the sets of C and D have the same root?</a:t>
            </a: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742723" y="1305026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0"/>
          <p:cNvSpPr>
            <a:spLocks noChangeShapeType="1"/>
          </p:cNvSpPr>
          <p:nvPr/>
        </p:nvSpPr>
        <p:spPr bwMode="auto">
          <a:xfrm flipH="1">
            <a:off x="6602929" y="1822716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6610646" y="1473239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292885" y="15585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6169703" y="12383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7224756" y="15305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7681957" y="1763889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6153447" y="206713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6401097" y="1695541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94294" y="11720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34876" y="11960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cxnSp>
        <p:nvCxnSpPr>
          <p:cNvPr id="34" name="Curved Connector 33"/>
          <p:cNvCxnSpPr>
            <a:stCxn id="25" idx="7"/>
            <a:endCxn id="26" idx="1"/>
          </p:cNvCxnSpPr>
          <p:nvPr/>
        </p:nvCxnSpPr>
        <p:spPr>
          <a:xfrm rot="16200000" flipH="1">
            <a:off x="6779735" y="1085508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8510055" y="1798530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6" idx="3"/>
            <a:endCxn id="28" idx="5"/>
          </p:cNvCxnSpPr>
          <p:nvPr/>
        </p:nvCxnSpPr>
        <p:spPr>
          <a:xfrm rot="5400000">
            <a:off x="6649398" y="1815068"/>
            <a:ext cx="536609" cy="748019"/>
          </a:xfrm>
          <a:prstGeom prst="curvedConnector3">
            <a:avLst>
              <a:gd name="adj1" fmla="val 1550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81820" y="3977674"/>
            <a:ext cx="4362245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Set the root of D to the root of C</a:t>
            </a:r>
          </a:p>
          <a:p>
            <a:pPr algn="ctr"/>
            <a:r>
              <a:rPr lang="en-ZA" dirty="0"/>
              <a:t>Swap the “next” of C and 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181821" y="3250159"/>
            <a:ext cx="4359376" cy="650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No, so we can merge the sets</a:t>
            </a: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6602929" y="5462424"/>
            <a:ext cx="672526" cy="4049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56281"/>
              </p:ext>
            </p:extLst>
          </p:nvPr>
        </p:nvGraphicFramePr>
        <p:xfrm>
          <a:off x="737413" y="4947164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</a:rPr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rgbClr val="FF0000"/>
                          </a:solidFill>
                        </a:rPr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6610646" y="5112947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>
            <a:off x="8292885" y="519820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6169703" y="48780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7224756" y="51702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7681957" y="5403597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6153447" y="57068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Line 34"/>
          <p:cNvSpPr>
            <a:spLocks noChangeShapeType="1"/>
          </p:cNvSpPr>
          <p:nvPr/>
        </p:nvSpPr>
        <p:spPr bwMode="auto">
          <a:xfrm>
            <a:off x="6401097" y="5335249"/>
            <a:ext cx="0" cy="3633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294294" y="481180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34876" y="483574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cxnSp>
        <p:nvCxnSpPr>
          <p:cNvPr id="57" name="Curved Connector 56"/>
          <p:cNvCxnSpPr>
            <a:stCxn id="41" idx="5"/>
            <a:endCxn id="46" idx="5"/>
          </p:cNvCxnSpPr>
          <p:nvPr/>
        </p:nvCxnSpPr>
        <p:spPr>
          <a:xfrm rot="5400000">
            <a:off x="7359093" y="4773052"/>
            <a:ext cx="508637" cy="2139438"/>
          </a:xfrm>
          <a:prstGeom prst="curvedConnector3">
            <a:avLst>
              <a:gd name="adj1" fmla="val 1581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-Turn Arrow 58"/>
          <p:cNvSpPr/>
          <p:nvPr/>
        </p:nvSpPr>
        <p:spPr>
          <a:xfrm flipH="1" flipV="1">
            <a:off x="4500287" y="5701194"/>
            <a:ext cx="475129" cy="45408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Curved Connector 59"/>
          <p:cNvCxnSpPr>
            <a:stCxn id="43" idx="4"/>
            <a:endCxn id="41" idx="4"/>
          </p:cNvCxnSpPr>
          <p:nvPr/>
        </p:nvCxnSpPr>
        <p:spPr>
          <a:xfrm rot="16200000" flipH="1">
            <a:off x="7973434" y="5107357"/>
            <a:ext cx="27972" cy="1068129"/>
          </a:xfrm>
          <a:prstGeom prst="curvedConnector3">
            <a:avLst>
              <a:gd name="adj1" fmla="val 9172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5400000" flipH="1" flipV="1">
            <a:off x="5648677" y="1874474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1850" y="8968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53875" y="249943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cxnSp>
        <p:nvCxnSpPr>
          <p:cNvPr id="64" name="Curved Connector 63"/>
          <p:cNvCxnSpPr/>
          <p:nvPr/>
        </p:nvCxnSpPr>
        <p:spPr>
          <a:xfrm rot="5400000" flipH="1" flipV="1">
            <a:off x="5652487" y="5512919"/>
            <a:ext cx="1152086" cy="16256"/>
          </a:xfrm>
          <a:prstGeom prst="curvedConnector5">
            <a:avLst>
              <a:gd name="adj1" fmla="val -19842"/>
              <a:gd name="adj2" fmla="val -2214450"/>
              <a:gd name="adj3" fmla="val 119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41850" y="452761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253876" y="61480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6779735" y="4725216"/>
            <a:ext cx="292187" cy="731763"/>
          </a:xfrm>
          <a:prstGeom prst="curvedConnector3">
            <a:avLst>
              <a:gd name="adj1" fmla="val -1011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34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/>
      <p:bldP spid="51" grpId="0"/>
      <p:bldP spid="59" grpId="0" animBg="1"/>
      <p:bldP spid="65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kumimoji="1" lang="en-ZA" altLang="zh-TW" sz="3600" dirty="0">
                <a:ea typeface="新細明體" charset="-120"/>
              </a:rPr>
              <a:t>Cycles in Graphs 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Suppose you are a software developer, and you are about to release a software package with dependencies into the world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You keep track of package dependencies in a graph structure</a:t>
            </a: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r>
              <a:rPr kumimoji="1" lang="en-ZA" altLang="zh-TW" sz="2000" dirty="0">
                <a:ea typeface="新細明體" charset="-120"/>
              </a:rPr>
              <a:t>To install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B</a:t>
            </a:r>
            <a:r>
              <a:rPr kumimoji="1" lang="en-ZA" altLang="zh-TW" sz="2000" dirty="0">
                <a:ea typeface="新細明體" charset="-120"/>
              </a:rPr>
              <a:t>, you need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C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To install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D</a:t>
            </a:r>
            <a:r>
              <a:rPr kumimoji="1" lang="en-ZA" altLang="zh-TW" sz="2000" dirty="0">
                <a:ea typeface="新細明體" charset="-120"/>
              </a:rPr>
              <a:t>, you need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B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To install </a:t>
            </a:r>
            <a:r>
              <a:rPr kumimoji="1" lang="en-ZA" altLang="zh-TW" sz="2000" dirty="0">
                <a:solidFill>
                  <a:schemeClr val="accent4"/>
                </a:solidFill>
                <a:ea typeface="新細明體" charset="-120"/>
              </a:rPr>
              <a:t>A</a:t>
            </a:r>
            <a:r>
              <a:rPr kumimoji="1" lang="en-ZA" altLang="zh-TW" sz="2000" dirty="0">
                <a:ea typeface="新細明體" charset="-120"/>
              </a:rPr>
              <a:t>, you need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B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ZA" altLang="zh-TW" sz="2000" dirty="0">
                <a:ea typeface="新細明體" charset="-120"/>
              </a:rPr>
              <a:t>, and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D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What if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C</a:t>
            </a:r>
            <a:r>
              <a:rPr kumimoji="1" lang="en-ZA" altLang="zh-TW" sz="2000" dirty="0">
                <a:ea typeface="新細明體" charset="-120"/>
              </a:rPr>
              <a:t> depended on </a:t>
            </a:r>
            <a:r>
              <a:rPr kumimoji="1" lang="en-ZA" altLang="zh-TW" sz="2000" dirty="0">
                <a:solidFill>
                  <a:schemeClr val="accent3"/>
                </a:solidFill>
                <a:ea typeface="新細明體" charset="-120"/>
              </a:rPr>
              <a:t>E</a:t>
            </a:r>
            <a:r>
              <a:rPr kumimoji="1" lang="en-ZA" altLang="zh-TW" sz="2000" dirty="0">
                <a:ea typeface="新細明體" charset="-120"/>
              </a:rPr>
              <a:t> as shown above?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To install E, you need B… But B needs C, and C needs E!</a:t>
            </a:r>
          </a:p>
          <a:p>
            <a:r>
              <a:rPr kumimoji="1" lang="en-ZA" altLang="zh-TW" sz="2000" dirty="0">
                <a:ea typeface="新細明體" charset="-120"/>
              </a:rPr>
              <a:t>Such a structure is called a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cycle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A path that arrives back at its start, where every vertex is unique</a:t>
            </a:r>
          </a:p>
          <a:p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You often need to be aware of cycles in a graph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3455772" y="2601933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5219184" y="260193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0" name="Oval 17"/>
          <p:cNvSpPr>
            <a:spLocks noChangeArrowheads="1"/>
          </p:cNvSpPr>
          <p:nvPr/>
        </p:nvSpPr>
        <p:spPr bwMode="auto">
          <a:xfrm>
            <a:off x="3869139" y="34200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>
            <a:off x="3796525" y="3024015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17"/>
          <p:cNvSpPr>
            <a:spLocks noChangeArrowheads="1"/>
          </p:cNvSpPr>
          <p:nvPr/>
        </p:nvSpPr>
        <p:spPr bwMode="auto">
          <a:xfrm>
            <a:off x="4345555" y="260193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3919544" y="2851228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4802755" y="2849897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V="1">
            <a:off x="4253725" y="3030906"/>
            <a:ext cx="201984" cy="440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1" name="Curved Connector 70"/>
          <p:cNvCxnSpPr>
            <a:stCxn id="58" idx="0"/>
            <a:endCxn id="59" idx="0"/>
          </p:cNvCxnSpPr>
          <p:nvPr/>
        </p:nvCxnSpPr>
        <p:spPr>
          <a:xfrm rot="5400000" flipH="1" flipV="1">
            <a:off x="4566078" y="1720227"/>
            <a:ext cx="12700" cy="1763412"/>
          </a:xfrm>
          <a:prstGeom prst="curvedConnector3">
            <a:avLst>
              <a:gd name="adj1" fmla="val 3352937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4869076" y="3420036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 flipH="1">
            <a:off x="5219184" y="3059131"/>
            <a:ext cx="228600" cy="38913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 flipH="1" flipV="1">
            <a:off x="4685025" y="3030906"/>
            <a:ext cx="275591" cy="44068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5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64199" y="2329938"/>
            <a:ext cx="6397541" cy="95410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ZA" sz="1400" b="1" dirty="0">
                <a:solidFill>
                  <a:schemeClr val="accent5"/>
                </a:solidFill>
                <a:latin typeface="Courier New" pitchFamily="49" charset="0"/>
              </a:rPr>
              <a:t>let weight be a |V| × |V| array of minimum distances initialized to infinity</a:t>
            </a:r>
          </a:p>
          <a:p>
            <a:pPr>
              <a:lnSpc>
                <a:spcPct val="80000"/>
              </a:lnSpc>
              <a:buNone/>
            </a:pPr>
            <a:endParaRPr lang="en-ZA" sz="1400" b="1" dirty="0">
              <a:solidFill>
                <a:schemeClr val="accent5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for (each edge(</a:t>
            </a:r>
            <a:r>
              <a:rPr lang="en-ZA" sz="1400" b="1" dirty="0" err="1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None/>
            </a:pP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    weight[u][v] = w(</a:t>
            </a:r>
            <a:r>
              <a:rPr lang="en-ZA" sz="1400" b="1" dirty="0" err="1">
                <a:solidFill>
                  <a:srgbClr val="FF0000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ZA" sz="1400" b="1" dirty="0">
                <a:latin typeface="Courier New" pitchFamily="49" charset="0"/>
              </a:rPr>
              <a:t>  </a:t>
            </a:r>
            <a:r>
              <a:rPr lang="en-ZA" sz="1400" b="1" dirty="0">
                <a:solidFill>
                  <a:schemeClr val="accent6"/>
                </a:solidFill>
                <a:latin typeface="Courier New" pitchFamily="49" charset="0"/>
              </a:rPr>
              <a:t>// the weight of the edge (</a:t>
            </a:r>
            <a:r>
              <a:rPr lang="en-ZA" sz="1400" b="1" dirty="0" err="1">
                <a:solidFill>
                  <a:schemeClr val="accent6"/>
                </a:solidFill>
                <a:latin typeface="Courier New" pitchFamily="49" charset="0"/>
              </a:rPr>
              <a:t>u,v</a:t>
            </a:r>
            <a:r>
              <a:rPr lang="en-ZA" sz="1400" b="1" dirty="0">
                <a:solidFill>
                  <a:schemeClr val="accent6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55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22285"/>
              </p:ext>
            </p:extLst>
          </p:nvPr>
        </p:nvGraphicFramePr>
        <p:xfrm>
          <a:off x="3897577" y="3804619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1260536" y="4293331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023948" y="42933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1673903" y="51114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2" name="Line 35"/>
          <p:cNvSpPr>
            <a:spLocks noChangeShapeType="1"/>
          </p:cNvSpPr>
          <p:nvPr/>
        </p:nvSpPr>
        <p:spPr bwMode="auto">
          <a:xfrm>
            <a:off x="1601289" y="4715413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2150319" y="42933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32683" y="48392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36821" y="41839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3545" y="419028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49694" y="382707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39282" y="4839248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-1</a:t>
            </a:r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1724308" y="4542626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2607519" y="4541295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V="1">
            <a:off x="2058489" y="4750529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6" name="Curved Connector 75"/>
          <p:cNvCxnSpPr>
            <a:stCxn id="57" idx="0"/>
            <a:endCxn id="60" idx="0"/>
          </p:cNvCxnSpPr>
          <p:nvPr/>
        </p:nvCxnSpPr>
        <p:spPr>
          <a:xfrm rot="5400000" flipH="1" flipV="1">
            <a:off x="2370842" y="3411625"/>
            <a:ext cx="12700" cy="1763412"/>
          </a:xfrm>
          <a:prstGeom prst="curvedConnector3">
            <a:avLst>
              <a:gd name="adj1" fmla="val 3423528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07167"/>
              </p:ext>
            </p:extLst>
          </p:nvPr>
        </p:nvGraphicFramePr>
        <p:xfrm>
          <a:off x="6431256" y="3804619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1" name="Curved Connector 20"/>
          <p:cNvCxnSpPr>
            <a:stCxn id="60" idx="4"/>
            <a:endCxn id="61" idx="6"/>
          </p:cNvCxnSpPr>
          <p:nvPr/>
        </p:nvCxnSpPr>
        <p:spPr>
          <a:xfrm rot="5400000">
            <a:off x="2397075" y="4484560"/>
            <a:ext cx="589503" cy="1121445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77396" y="513295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5</a:t>
            </a:r>
          </a:p>
        </p:txBody>
      </p:sp>
      <p:sp>
        <p:nvSpPr>
          <p:cNvPr id="25" name="Left Arrow 24"/>
          <p:cNvSpPr/>
          <p:nvPr/>
        </p:nvSpPr>
        <p:spPr>
          <a:xfrm flipH="1">
            <a:off x="510996" y="2275964"/>
            <a:ext cx="1814732" cy="987202"/>
          </a:xfrm>
          <a:prstGeom prst="leftArrow">
            <a:avLst>
              <a:gd name="adj1" fmla="val 50000"/>
              <a:gd name="adj2" fmla="val 22414"/>
            </a:avLst>
          </a:prstGeom>
          <a:solidFill>
            <a:schemeClr val="accent5"/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chemeClr val="bg1"/>
                </a:solidFill>
              </a:rPr>
              <a:t>Don’t set diagonal values to zero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52234" y="1023051"/>
            <a:ext cx="5005883" cy="7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The Floyd-</a:t>
            </a:r>
            <a:r>
              <a:rPr lang="en-ZA" dirty="0" err="1"/>
              <a:t>Warshall</a:t>
            </a:r>
            <a:r>
              <a:rPr lang="en-ZA" dirty="0"/>
              <a:t> shortest path algorithm can be modified to detect cycles</a:t>
            </a:r>
          </a:p>
        </p:txBody>
      </p:sp>
      <p:sp>
        <p:nvSpPr>
          <p:cNvPr id="27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>
                <a:ea typeface="新細明體" charset="-120"/>
              </a:rPr>
              <a:t>Cycle Detection: All to All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9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73" grpId="0" animBg="1"/>
      <p:bldP spid="74" grpId="0" animBg="1"/>
      <p:bldP spid="75" grpId="0" animBg="1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>
                <a:ea typeface="新細明體" charset="-120"/>
              </a:rPr>
              <a:t>Cycle Detection: All to All</a:t>
            </a:r>
            <a:endParaRPr lang="en-US" dirty="0"/>
          </a:p>
        </p:txBody>
      </p:sp>
      <p:graphicFrame>
        <p:nvGraphicFramePr>
          <p:cNvPr id="22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239986"/>
              </p:ext>
            </p:extLst>
          </p:nvPr>
        </p:nvGraphicFramePr>
        <p:xfrm>
          <a:off x="2114940" y="2764577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78467" y="838986"/>
            <a:ext cx="5744046" cy="954107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for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  for j = 1 to |V|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    for k = 1 to |V| 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	   if weight[j][k] &gt; weight[j][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+ weight[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][k] </a:t>
            </a:r>
          </a:p>
          <a:p>
            <a:pPr>
              <a:lnSpc>
                <a:spcPct val="80000"/>
              </a:lnSpc>
              <a:buNone/>
            </a:pPr>
            <a:r>
              <a:rPr lang="en-US" sz="1400" b="1" dirty="0">
                <a:latin typeface="Courier New" pitchFamily="49" charset="0"/>
              </a:rPr>
              <a:t>		weight[j][k] = weight[j][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+ weight[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][k]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8468" y="1952419"/>
            <a:ext cx="6274268" cy="727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At every iteration, determine: Given </a:t>
            </a:r>
            <a:r>
              <a:rPr lang="en-ZA" b="1" dirty="0" err="1">
                <a:solidFill>
                  <a:srgbClr val="FFFF00"/>
                </a:solidFill>
              </a:rPr>
              <a:t>i</a:t>
            </a:r>
            <a:r>
              <a:rPr lang="en-ZA" b="1" dirty="0">
                <a:solidFill>
                  <a:srgbClr val="FFFF00"/>
                </a:solidFill>
              </a:rPr>
              <a:t>, j, k</a:t>
            </a:r>
            <a:r>
              <a:rPr lang="en-ZA" dirty="0">
                <a:solidFill>
                  <a:srgbClr val="FFFF00"/>
                </a:solidFill>
              </a:rPr>
              <a:t>, </a:t>
            </a:r>
            <a:r>
              <a:rPr lang="en-ZA" dirty="0"/>
              <a:t>will the path </a:t>
            </a:r>
            <a:br>
              <a:rPr lang="en-ZA" dirty="0"/>
            </a:br>
            <a:r>
              <a:rPr lang="en-ZA" dirty="0"/>
              <a:t>from </a:t>
            </a:r>
            <a:r>
              <a:rPr lang="en-ZA" b="1" dirty="0">
                <a:solidFill>
                  <a:srgbClr val="FFFF00"/>
                </a:solidFill>
              </a:rPr>
              <a:t>j</a:t>
            </a:r>
            <a:r>
              <a:rPr lang="en-ZA" dirty="0"/>
              <a:t> to </a:t>
            </a:r>
            <a:r>
              <a:rPr lang="en-ZA" b="1" dirty="0">
                <a:solidFill>
                  <a:srgbClr val="FFFF00"/>
                </a:solidFill>
              </a:rPr>
              <a:t>k</a:t>
            </a:r>
            <a:r>
              <a:rPr lang="en-ZA" dirty="0"/>
              <a:t> be cheaper if it goes through </a:t>
            </a:r>
            <a:r>
              <a:rPr lang="en-ZA" b="1" dirty="0" err="1">
                <a:solidFill>
                  <a:srgbClr val="FFFF00"/>
                </a:solidFill>
              </a:rPr>
              <a:t>i</a:t>
            </a:r>
            <a:r>
              <a:rPr lang="en-ZA" dirty="0"/>
              <a:t> ?</a:t>
            </a:r>
          </a:p>
        </p:txBody>
      </p:sp>
      <p:graphicFrame>
        <p:nvGraphicFramePr>
          <p:cNvPr id="24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43538"/>
              </p:ext>
            </p:extLst>
          </p:nvPr>
        </p:nvGraphicFramePr>
        <p:xfrm>
          <a:off x="6147631" y="2712202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753693" y="3384562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i</a:t>
            </a:r>
            <a:r>
              <a:rPr lang="en-ZA" dirty="0"/>
              <a:t> = 1: 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71228" y="3385226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i</a:t>
            </a:r>
            <a:r>
              <a:rPr lang="en-ZA" dirty="0"/>
              <a:t> = 2: B</a:t>
            </a:r>
          </a:p>
        </p:txBody>
      </p:sp>
      <p:graphicFrame>
        <p:nvGraphicFramePr>
          <p:cNvPr id="27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469212"/>
              </p:ext>
            </p:extLst>
          </p:nvPr>
        </p:nvGraphicFramePr>
        <p:xfrm>
          <a:off x="2130096" y="4710903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753693" y="5383927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i</a:t>
            </a:r>
            <a:r>
              <a:rPr lang="en-ZA" dirty="0"/>
              <a:t> = 3: C</a:t>
            </a:r>
          </a:p>
        </p:txBody>
      </p:sp>
      <p:graphicFrame>
        <p:nvGraphicFramePr>
          <p:cNvPr id="29" name="Group 6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753706"/>
              </p:ext>
            </p:extLst>
          </p:nvPr>
        </p:nvGraphicFramePr>
        <p:xfrm>
          <a:off x="6112270" y="4723356"/>
          <a:ext cx="2142249" cy="1891820"/>
        </p:xfrm>
        <a:graphic>
          <a:graphicData uri="http://schemas.openxmlformats.org/drawingml/2006/table">
            <a:tbl>
              <a:tblPr/>
              <a:tblGrid>
                <a:gridCol w="42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marT="45689" marB="4568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4735867" y="5396380"/>
            <a:ext cx="1108059" cy="5706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/>
              <a:t>i</a:t>
            </a:r>
            <a:r>
              <a:rPr lang="en-ZA" dirty="0"/>
              <a:t> = 4: D</a:t>
            </a:r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689271" y="576342"/>
            <a:ext cx="457200" cy="4572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8452683" y="57634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7102638" y="1394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7030024" y="998424"/>
            <a:ext cx="245348" cy="41246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17"/>
          <p:cNvSpPr>
            <a:spLocks noChangeArrowheads="1"/>
          </p:cNvSpPr>
          <p:nvPr/>
        </p:nvSpPr>
        <p:spPr bwMode="auto">
          <a:xfrm>
            <a:off x="7579054" y="57634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61418" y="112225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65556" y="46699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02280" y="473299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78429" y="11008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8017" y="1122259"/>
            <a:ext cx="7104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-1</a:t>
            </a:r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7153043" y="825637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>
            <a:off x="8036254" y="824306"/>
            <a:ext cx="4245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 flipV="1">
            <a:off x="7487224" y="1033540"/>
            <a:ext cx="322306" cy="41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0" name="Curved Connector 69"/>
          <p:cNvCxnSpPr>
            <a:stCxn id="47" idx="0"/>
            <a:endCxn id="48" idx="0"/>
          </p:cNvCxnSpPr>
          <p:nvPr/>
        </p:nvCxnSpPr>
        <p:spPr>
          <a:xfrm rot="5400000" flipH="1" flipV="1">
            <a:off x="7799577" y="-305364"/>
            <a:ext cx="12700" cy="1763412"/>
          </a:xfrm>
          <a:prstGeom prst="curvedConnector3">
            <a:avLst>
              <a:gd name="adj1" fmla="val 3494118"/>
            </a:avLst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8" idx="4"/>
            <a:endCxn id="49" idx="6"/>
          </p:cNvCxnSpPr>
          <p:nvPr/>
        </p:nvCxnSpPr>
        <p:spPr>
          <a:xfrm rot="5400000">
            <a:off x="7825810" y="767571"/>
            <a:ext cx="589503" cy="1121445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06131" y="141596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5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113950" y="1927209"/>
            <a:ext cx="1795933" cy="7523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Works, but inefficient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37882" y="4191211"/>
            <a:ext cx="1577058" cy="8952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If a value on a diagonal is changed, we’ve found a cycle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520056" y="4192667"/>
            <a:ext cx="1577058" cy="89523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It’s difficult to reconstruct the cycle path using Floyd-</a:t>
            </a:r>
            <a:r>
              <a:rPr lang="en-ZA" sz="1200" dirty="0" err="1"/>
              <a:t>Warshall</a:t>
            </a:r>
            <a:endParaRPr lang="en-ZA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0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8" grpId="0" animBg="1"/>
      <p:bldP spid="30" grpId="0" animBg="1"/>
      <p:bldP spid="77" grpId="0" animBg="1"/>
      <p:bldP spid="32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628649" y="48326"/>
            <a:ext cx="6554746" cy="746983"/>
          </a:xfrm>
        </p:spPr>
        <p:txBody>
          <a:bodyPr>
            <a:normAutofit/>
          </a:bodyPr>
          <a:lstStyle/>
          <a:p>
            <a:r>
              <a:rPr kumimoji="1" lang="en-ZA" altLang="zh-TW" sz="3600" dirty="0">
                <a:ea typeface="新細明體" charset="-120"/>
              </a:rPr>
              <a:t>Revisiting the DFS Algorithm</a:t>
            </a:r>
            <a:endParaRPr lang="en-US" dirty="0"/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auto">
          <a:xfrm>
            <a:off x="1225363" y="1421632"/>
            <a:ext cx="7028764" cy="4247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(all vertices 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edges = null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vertex v exists such that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DFS(v)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output edges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DFS(v)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++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(all vertices u adjacent to 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(u) is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 edge 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edges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DFS(u)</a:t>
            </a:r>
          </a:p>
        </p:txBody>
      </p:sp>
    </p:spTree>
    <p:extLst>
      <p:ext uri="{BB962C8B-B14F-4D97-AF65-F5344CB8AC3E}">
        <p14:creationId xmlns:p14="http://schemas.microsoft.com/office/powerpoint/2010/main" val="31777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499220" y="1914696"/>
            <a:ext cx="7028764" cy="48013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(all vertices 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vertex v exists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such that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cycleDetectionDFS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cycleDetectionDFS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(v) =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++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(all vertices u adjacent to 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(u) is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(u) = v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store predecessor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anose="02070309020205020404" pitchFamily="49" charset="0"/>
              </a:rPr>
              <a:t>cycleDetectionDFS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(u)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else if</a:t>
            </a: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 ≠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(v)) 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if already visited,</a:t>
            </a:r>
            <a:endParaRPr lang="en-US" sz="1800" b="1" u="sng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(u) = v         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and is not my parent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 detected      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report a cycle</a:t>
            </a:r>
            <a:endParaRPr lang="en-US" sz="1800" b="1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1975" y="68263"/>
            <a:ext cx="7886700" cy="996947"/>
          </a:xfrm>
        </p:spPr>
        <p:txBody>
          <a:bodyPr>
            <a:normAutofit fontScale="90000"/>
          </a:bodyPr>
          <a:lstStyle/>
          <a:p>
            <a:r>
              <a:rPr lang="en-ZA" dirty="0"/>
              <a:t>DFS Cycle Detection: </a:t>
            </a:r>
            <a:br>
              <a:rPr lang="en-ZA" dirty="0"/>
            </a:br>
            <a:r>
              <a:rPr lang="en-ZA" dirty="0"/>
              <a:t>Undirected Graph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659579" y="201784"/>
            <a:ext cx="4321175" cy="4494212"/>
          </a:xfrm>
          <a:prstGeom prst="rect">
            <a:avLst/>
          </a:prstGeom>
          <a:solidFill>
            <a:schemeClr val="bg1"/>
          </a:solidFill>
          <a:ln w="12700" algn="ctr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>
            <a:off x="5917898" y="941404"/>
            <a:ext cx="673670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V="1">
            <a:off x="5917899" y="1740151"/>
            <a:ext cx="687454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>
            <a:off x="5898465" y="1834517"/>
            <a:ext cx="771023" cy="66995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5787341" y="1854371"/>
            <a:ext cx="0" cy="573813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8" name="Line 10"/>
          <p:cNvSpPr>
            <a:spLocks noChangeShapeType="1"/>
          </p:cNvSpPr>
          <p:nvPr/>
        </p:nvSpPr>
        <p:spPr bwMode="auto">
          <a:xfrm>
            <a:off x="6730801" y="1064761"/>
            <a:ext cx="1" cy="57161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7628840" y="1060303"/>
            <a:ext cx="1" cy="55888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 flipH="1" flipV="1">
            <a:off x="5880075" y="995853"/>
            <a:ext cx="1676057" cy="673325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Freeform 13"/>
          <p:cNvSpPr>
            <a:spLocks/>
          </p:cNvSpPr>
          <p:nvPr/>
        </p:nvSpPr>
        <p:spPr bwMode="auto">
          <a:xfrm>
            <a:off x="5787340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V="1">
            <a:off x="5867984" y="1041415"/>
            <a:ext cx="773247" cy="1417939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5207902" y="73550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(1)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5208219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6736029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7647254" y="73740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638047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6737934" y="154131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207902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0" name="Text Box 22"/>
          <p:cNvSpPr txBox="1">
            <a:spLocks noChangeArrowheads="1"/>
          </p:cNvSpPr>
          <p:nvPr/>
        </p:nvSpPr>
        <p:spPr bwMode="auto">
          <a:xfrm>
            <a:off x="5207902" y="232649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1" name="Text Box 23"/>
          <p:cNvSpPr txBox="1">
            <a:spLocks noChangeArrowheads="1"/>
          </p:cNvSpPr>
          <p:nvPr/>
        </p:nvSpPr>
        <p:spPr bwMode="auto">
          <a:xfrm>
            <a:off x="6768732" y="735819"/>
            <a:ext cx="728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(a,2)</a:t>
            </a:r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6768732" y="1541316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(b,3)</a:t>
            </a:r>
          </a:p>
        </p:txBody>
      </p:sp>
      <p:sp>
        <p:nvSpPr>
          <p:cNvPr id="73" name="Line 25"/>
          <p:cNvSpPr>
            <a:spLocks noChangeShapeType="1"/>
          </p:cNvSpPr>
          <p:nvPr/>
        </p:nvSpPr>
        <p:spPr bwMode="auto">
          <a:xfrm>
            <a:off x="5903227" y="941404"/>
            <a:ext cx="69610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5023434" y="1540999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(e,4)</a:t>
            </a: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6730633" y="1046334"/>
            <a:ext cx="1" cy="5728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6" name="Line 28"/>
          <p:cNvSpPr>
            <a:spLocks noChangeShapeType="1"/>
          </p:cNvSpPr>
          <p:nvPr/>
        </p:nvSpPr>
        <p:spPr bwMode="auto">
          <a:xfrm>
            <a:off x="5911085" y="1737206"/>
            <a:ext cx="716994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7" name="Text Box 29"/>
          <p:cNvSpPr txBox="1">
            <a:spLocks noChangeArrowheads="1"/>
          </p:cNvSpPr>
          <p:nvPr/>
        </p:nvSpPr>
        <p:spPr bwMode="auto">
          <a:xfrm>
            <a:off x="5000574" y="2326494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(d,5)</a:t>
            </a:r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>
            <a:off x="5787022" y="1834516"/>
            <a:ext cx="1" cy="61150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6736029" y="23303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 flipV="1">
            <a:off x="5911085" y="2557418"/>
            <a:ext cx="730146" cy="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0" name="Line 34"/>
          <p:cNvSpPr>
            <a:spLocks noChangeShapeType="1"/>
          </p:cNvSpPr>
          <p:nvPr/>
        </p:nvSpPr>
        <p:spPr bwMode="auto">
          <a:xfrm>
            <a:off x="5880076" y="1817386"/>
            <a:ext cx="774808" cy="64196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6768732" y="735819"/>
            <a:ext cx="728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(g,2)</a:t>
            </a:r>
          </a:p>
        </p:txBody>
      </p:sp>
      <p:sp>
        <p:nvSpPr>
          <p:cNvPr id="83" name="Line 43"/>
          <p:cNvSpPr>
            <a:spLocks noChangeShapeType="1"/>
          </p:cNvSpPr>
          <p:nvPr/>
        </p:nvSpPr>
        <p:spPr bwMode="auto">
          <a:xfrm flipV="1">
            <a:off x="5806072" y="1013074"/>
            <a:ext cx="849998" cy="155845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4" name="Text Box 44"/>
          <p:cNvSpPr txBox="1">
            <a:spLocks noChangeArrowheads="1"/>
          </p:cNvSpPr>
          <p:nvPr/>
        </p:nvSpPr>
        <p:spPr bwMode="auto">
          <a:xfrm>
            <a:off x="6770319" y="73581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(a,0)</a:t>
            </a:r>
          </a:p>
        </p:txBody>
      </p: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6770319" y="154099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(b,0)</a:t>
            </a: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5036136" y="1540999"/>
            <a:ext cx="704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(e,0)</a:t>
            </a:r>
          </a:p>
        </p:txBody>
      </p:sp>
      <p:sp>
        <p:nvSpPr>
          <p:cNvPr id="87" name="Text Box 47"/>
          <p:cNvSpPr txBox="1">
            <a:spLocks noChangeArrowheads="1"/>
          </p:cNvSpPr>
          <p:nvPr/>
        </p:nvSpPr>
        <p:spPr bwMode="auto">
          <a:xfrm>
            <a:off x="5019624" y="232649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(d,0)</a:t>
            </a:r>
          </a:p>
        </p:txBody>
      </p:sp>
      <p:sp>
        <p:nvSpPr>
          <p:cNvPr id="88" name="Rectangle 49"/>
          <p:cNvSpPr>
            <a:spLocks noChangeArrowheads="1"/>
          </p:cNvSpPr>
          <p:nvPr/>
        </p:nvSpPr>
        <p:spPr bwMode="auto">
          <a:xfrm>
            <a:off x="4963961" y="2852909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b – g – d – </a:t>
            </a: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b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9" name="Text Box 45"/>
          <p:cNvSpPr txBox="1">
            <a:spLocks noChangeArrowheads="1"/>
          </p:cNvSpPr>
          <p:nvPr/>
        </p:nvSpPr>
        <p:spPr bwMode="auto">
          <a:xfrm>
            <a:off x="6770319" y="1540681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(g,3)</a:t>
            </a:r>
          </a:p>
        </p:txBody>
      </p:sp>
      <p:sp>
        <p:nvSpPr>
          <p:cNvPr id="90" name="Rectangle 49"/>
          <p:cNvSpPr>
            <a:spLocks noChangeArrowheads="1"/>
          </p:cNvSpPr>
          <p:nvPr/>
        </p:nvSpPr>
        <p:spPr bwMode="auto">
          <a:xfrm>
            <a:off x="4963961" y="3282566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e – 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– d – e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6633318" y="233006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(g,0)</a:t>
            </a: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6633476" y="2328887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(g,6)</a:t>
            </a:r>
          </a:p>
        </p:txBody>
      </p: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4963961" y="3715389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d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– h – g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– d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544702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(a,0)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7544702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(a,7)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7533272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(c,0)</a:t>
            </a: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7533589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(c,8)</a:t>
            </a: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4963961" y="4146629"/>
            <a:ext cx="3828292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a – f – c – a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9" name="Text Box 46"/>
          <p:cNvSpPr txBox="1">
            <a:spLocks noChangeArrowheads="1"/>
          </p:cNvSpPr>
          <p:nvPr/>
        </p:nvSpPr>
        <p:spPr bwMode="auto">
          <a:xfrm>
            <a:off x="5048859" y="1541462"/>
            <a:ext cx="690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(h,4)</a:t>
            </a:r>
          </a:p>
        </p:txBody>
      </p: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4930089" y="73433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(f,1)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552235" y="1148556"/>
            <a:ext cx="3601567" cy="7058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Re-use the depth first search algorithm to detect cycles!</a:t>
            </a:r>
          </a:p>
        </p:txBody>
      </p:sp>
      <p:sp>
        <p:nvSpPr>
          <p:cNvPr id="115" name="Line 11"/>
          <p:cNvSpPr>
            <a:spLocks noChangeShapeType="1"/>
          </p:cNvSpPr>
          <p:nvPr/>
        </p:nvSpPr>
        <p:spPr bwMode="auto">
          <a:xfrm flipH="1">
            <a:off x="7628840" y="1064113"/>
            <a:ext cx="1" cy="55888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 flipH="1" flipV="1">
            <a:off x="5894336" y="1001727"/>
            <a:ext cx="1692447" cy="6799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4" name="Oval 17"/>
          <p:cNvSpPr>
            <a:spLocks noChangeArrowheads="1"/>
          </p:cNvSpPr>
          <p:nvPr/>
        </p:nvSpPr>
        <p:spPr bwMode="auto">
          <a:xfrm>
            <a:off x="7502620" y="162212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112" name="Line 34"/>
          <p:cNvSpPr>
            <a:spLocks noChangeShapeType="1"/>
          </p:cNvSpPr>
          <p:nvPr/>
        </p:nvSpPr>
        <p:spPr bwMode="auto">
          <a:xfrm>
            <a:off x="5873381" y="1807926"/>
            <a:ext cx="781501" cy="65142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5" name="Oval 17"/>
          <p:cNvSpPr>
            <a:spLocks noChangeArrowheads="1"/>
          </p:cNvSpPr>
          <p:nvPr/>
        </p:nvSpPr>
        <p:spPr bwMode="auto">
          <a:xfrm>
            <a:off x="5661120" y="162300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d</a:t>
            </a:r>
            <a:endParaRPr lang="en-US" dirty="0"/>
          </a:p>
        </p:txBody>
      </p:sp>
      <p:sp>
        <p:nvSpPr>
          <p:cNvPr id="106" name="Oval 17"/>
          <p:cNvSpPr>
            <a:spLocks noChangeArrowheads="1"/>
          </p:cNvSpPr>
          <p:nvPr/>
        </p:nvSpPr>
        <p:spPr bwMode="auto">
          <a:xfrm>
            <a:off x="6599332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endParaRPr lang="en-US" dirty="0"/>
          </a:p>
        </p:txBody>
      </p:sp>
      <p:sp>
        <p:nvSpPr>
          <p:cNvPr id="103" name="Line 36"/>
          <p:cNvSpPr>
            <a:spLocks noChangeShapeType="1"/>
          </p:cNvSpPr>
          <p:nvPr/>
        </p:nvSpPr>
        <p:spPr bwMode="auto">
          <a:xfrm flipV="1">
            <a:off x="5885130" y="2557418"/>
            <a:ext cx="756101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7" name="Oval 17"/>
          <p:cNvSpPr>
            <a:spLocks noChangeArrowheads="1"/>
          </p:cNvSpPr>
          <p:nvPr/>
        </p:nvSpPr>
        <p:spPr bwMode="auto">
          <a:xfrm>
            <a:off x="6610671" y="2415430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h</a:t>
            </a:r>
            <a:endParaRPr lang="en-US" dirty="0"/>
          </a:p>
        </p:txBody>
      </p:sp>
      <p:sp>
        <p:nvSpPr>
          <p:cNvPr id="114" name="Freeform 13"/>
          <p:cNvSpPr>
            <a:spLocks/>
          </p:cNvSpPr>
          <p:nvPr/>
        </p:nvSpPr>
        <p:spPr bwMode="auto">
          <a:xfrm>
            <a:off x="5787340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auto">
          <a:xfrm>
            <a:off x="5655471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anchor="ctr"/>
          <a:lstStyle/>
          <a:p>
            <a:pPr algn="ctr"/>
            <a:r>
              <a:rPr lang="en-US" sz="1600" dirty="0"/>
              <a:t>a</a:t>
            </a:r>
            <a:endParaRPr lang="en-US" dirty="0"/>
          </a:p>
        </p:txBody>
      </p:sp>
      <p:sp>
        <p:nvSpPr>
          <p:cNvPr id="109" name="Oval 17"/>
          <p:cNvSpPr>
            <a:spLocks noChangeArrowheads="1"/>
          </p:cNvSpPr>
          <p:nvPr/>
        </p:nvSpPr>
        <p:spPr bwMode="auto">
          <a:xfrm>
            <a:off x="7504207" y="81773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anchor="ctr"/>
          <a:lstStyle/>
          <a:p>
            <a:pPr algn="ctr"/>
            <a:r>
              <a:rPr lang="en-US" sz="1600" dirty="0"/>
              <a:t>c</a:t>
            </a:r>
            <a:endParaRPr lang="en-US" dirty="0"/>
          </a:p>
        </p:txBody>
      </p:sp>
      <p:sp>
        <p:nvSpPr>
          <p:cNvPr id="102" name="Line 8"/>
          <p:cNvSpPr>
            <a:spLocks noChangeShapeType="1"/>
          </p:cNvSpPr>
          <p:nvPr/>
        </p:nvSpPr>
        <p:spPr bwMode="auto">
          <a:xfrm flipH="1">
            <a:off x="5854332" y="1834516"/>
            <a:ext cx="815156" cy="71041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6605669" y="161918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anchor="ctr"/>
          <a:lstStyle/>
          <a:p>
            <a:pPr algn="ctr"/>
            <a:r>
              <a:rPr lang="en-US" sz="1600" dirty="0"/>
              <a:t>e</a:t>
            </a:r>
            <a:endParaRPr lang="en-US" dirty="0"/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5661120" y="2415159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bIns="72000" anchor="ctr"/>
          <a:lstStyle/>
          <a:p>
            <a:pPr algn="ctr"/>
            <a:r>
              <a:rPr lang="en-US" sz="1600" dirty="0"/>
              <a:t>g</a:t>
            </a:r>
            <a:endParaRPr lang="en-US" dirty="0"/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7693292" y="2380284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0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7887827" y="23802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4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7887827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5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7887827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6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4" name="Rectangle 49"/>
          <p:cNvSpPr>
            <a:spLocks noChangeArrowheads="1"/>
          </p:cNvSpPr>
          <p:nvPr/>
        </p:nvSpPr>
        <p:spPr bwMode="auto">
          <a:xfrm>
            <a:off x="7885922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7885922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7885922" y="237957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9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3" name="Rectangle 49"/>
          <p:cNvSpPr>
            <a:spLocks noChangeArrowheads="1"/>
          </p:cNvSpPr>
          <p:nvPr/>
        </p:nvSpPr>
        <p:spPr bwMode="auto">
          <a:xfrm>
            <a:off x="7693287" y="1958942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v: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7885917" y="195822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a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7885917" y="195822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b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7886015" y="195751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1" name="Rectangle 49"/>
          <p:cNvSpPr>
            <a:spLocks noChangeArrowheads="1"/>
          </p:cNvSpPr>
          <p:nvPr/>
        </p:nvSpPr>
        <p:spPr bwMode="auto">
          <a:xfrm>
            <a:off x="7886015" y="1956792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d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2" name="Rectangle 49"/>
          <p:cNvSpPr>
            <a:spLocks noChangeArrowheads="1"/>
          </p:cNvSpPr>
          <p:nvPr/>
        </p:nvSpPr>
        <p:spPr bwMode="auto">
          <a:xfrm>
            <a:off x="7886283" y="195557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g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3" name="Rectangle 49"/>
          <p:cNvSpPr>
            <a:spLocks noChangeArrowheads="1"/>
          </p:cNvSpPr>
          <p:nvPr/>
        </p:nvSpPr>
        <p:spPr bwMode="auto">
          <a:xfrm>
            <a:off x="7886015" y="1956595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h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7886015" y="1959384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c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5" name="Rectangle 49"/>
          <p:cNvSpPr>
            <a:spLocks noChangeArrowheads="1"/>
          </p:cNvSpPr>
          <p:nvPr/>
        </p:nvSpPr>
        <p:spPr bwMode="auto">
          <a:xfrm>
            <a:off x="7886015" y="196134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f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7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  <p:bldP spid="62" grpId="1" animBg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 build="allAtOnce"/>
      <p:bldP spid="71" grpId="0"/>
      <p:bldP spid="71" grpId="1"/>
      <p:bldP spid="72" grpId="0"/>
      <p:bldP spid="72" grpId="1"/>
      <p:bldP spid="73" grpId="0" animBg="1"/>
      <p:bldP spid="74" grpId="0"/>
      <p:bldP spid="74" grpId="1"/>
      <p:bldP spid="75" grpId="0" animBg="1"/>
      <p:bldP spid="76" grpId="0" animBg="1"/>
      <p:bldP spid="77" grpId="0"/>
      <p:bldP spid="78" grpId="0" animBg="1"/>
      <p:bldP spid="79" grpId="0" build="allAtOnce"/>
      <p:bldP spid="79" grpId="1" build="allAtOnce"/>
      <p:bldP spid="81" grpId="0" animBg="1"/>
      <p:bldP spid="80" grpId="0" animBg="1"/>
      <p:bldP spid="82" grpId="0"/>
      <p:bldP spid="83" grpId="0" animBg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 animBg="1"/>
      <p:bldP spid="89" grpId="0"/>
      <p:bldP spid="90" grpId="0" animBg="1"/>
      <p:bldP spid="91" grpId="0" build="allAtOnce"/>
      <p:bldP spid="91" grpId="1" build="allAtOnce"/>
      <p:bldP spid="92" grpId="0" build="allAtOnce"/>
      <p:bldP spid="93" grpId="0" animBg="1"/>
      <p:bldP spid="94" grpId="0" build="allAtOnce"/>
      <p:bldP spid="94" grpId="1" build="allAtOnce"/>
      <p:bldP spid="95" grpId="0" build="allAtOnce"/>
      <p:bldP spid="96" grpId="0" build="allAtOnce"/>
      <p:bldP spid="96" grpId="1" build="allAtOnce"/>
      <p:bldP spid="97" grpId="0" build="allAtOnce"/>
      <p:bldP spid="98" grpId="0" animBg="1"/>
      <p:bldP spid="99" grpId="0"/>
      <p:bldP spid="100" grpId="0" build="allAtOnce"/>
      <p:bldP spid="115" grpId="0" animBg="1"/>
      <p:bldP spid="116" grpId="0" animBg="1"/>
      <p:bldP spid="104" grpId="0" animBg="1"/>
      <p:bldP spid="112" grpId="0" animBg="1"/>
      <p:bldP spid="105" grpId="0" animBg="1"/>
      <p:bldP spid="106" grpId="0" animBg="1"/>
      <p:bldP spid="103" grpId="0" animBg="1"/>
      <p:bldP spid="107" grpId="0" animBg="1"/>
      <p:bldP spid="114" grpId="0" animBg="1"/>
      <p:bldP spid="108" grpId="0" animBg="1"/>
      <p:bldP spid="109" grpId="0" animBg="1"/>
      <p:bldP spid="102" grpId="0" animBg="1"/>
      <p:bldP spid="110" grpId="0" animBg="1"/>
      <p:bldP spid="111" grpId="0" animBg="1"/>
      <p:bldP spid="117" grpId="0" animBg="1"/>
      <p:bldP spid="118" grpId="0"/>
      <p:bldP spid="118" grpId="1"/>
      <p:bldP spid="119" grpId="0"/>
      <p:bldP spid="119" grpId="1"/>
      <p:bldP spid="120" grpId="1"/>
      <p:bldP spid="120" grpId="2"/>
      <p:bldP spid="121" grpId="0"/>
      <p:bldP spid="121" grpId="2"/>
      <p:bldP spid="122" grpId="1"/>
      <p:bldP spid="122" grpId="2"/>
      <p:bldP spid="123" grpId="0"/>
      <p:bldP spid="123" grpId="2"/>
      <p:bldP spid="124" grpId="1"/>
      <p:bldP spid="124" grpId="2"/>
      <p:bldP spid="125" grpId="0"/>
      <p:bldP spid="125" grpId="2"/>
      <p:bldP spid="126" grpId="0"/>
      <p:bldP spid="113" grpId="0" animBg="1"/>
      <p:bldP spid="127" grpId="0"/>
      <p:bldP spid="127" grpId="1"/>
      <p:bldP spid="127" grpId="2"/>
      <p:bldP spid="127" grpId="3"/>
      <p:bldP spid="127" grpId="4"/>
      <p:bldP spid="129" grpId="0"/>
      <p:bldP spid="129" grpId="1"/>
      <p:bldP spid="129" grpId="2"/>
      <p:bldP spid="129" grpId="3"/>
      <p:bldP spid="130" grpId="0"/>
      <p:bldP spid="130" grpId="1"/>
      <p:bldP spid="130" grpId="2"/>
      <p:bldP spid="130" grpId="3"/>
      <p:bldP spid="131" grpId="0"/>
      <p:bldP spid="131" grpId="1"/>
      <p:bldP spid="131" grpId="2"/>
      <p:bldP spid="131" grpId="3"/>
      <p:bldP spid="132" grpId="0"/>
      <p:bldP spid="132" grpId="1"/>
      <p:bldP spid="132" grpId="2"/>
      <p:bldP spid="132" grpId="3"/>
      <p:bldP spid="133" grpId="0"/>
      <p:bldP spid="133" grpId="1"/>
      <p:bldP spid="134" grpId="0"/>
      <p:bldP spid="134" grpId="1"/>
      <p:bldP spid="134" grpId="2"/>
      <p:bldP spid="134" grpId="3"/>
      <p:bldP spid="135" grpId="0"/>
      <p:bldP spid="13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1975" y="68263"/>
            <a:ext cx="7886700" cy="996947"/>
          </a:xfrm>
        </p:spPr>
        <p:txBody>
          <a:bodyPr>
            <a:normAutofit fontScale="90000"/>
          </a:bodyPr>
          <a:lstStyle/>
          <a:p>
            <a:r>
              <a:rPr lang="en-ZA" dirty="0"/>
              <a:t>DFS Cycle Detection: </a:t>
            </a:r>
            <a:br>
              <a:rPr lang="en-ZA" dirty="0"/>
            </a:br>
            <a:r>
              <a:rPr lang="en-ZA" dirty="0"/>
              <a:t>Directed Graph</a:t>
            </a:r>
          </a:p>
        </p:txBody>
      </p:sp>
      <p:sp>
        <p:nvSpPr>
          <p:cNvPr id="155" name="Text Box 42"/>
          <p:cNvSpPr txBox="1">
            <a:spLocks noChangeArrowheads="1"/>
          </p:cNvSpPr>
          <p:nvPr/>
        </p:nvSpPr>
        <p:spPr bwMode="auto">
          <a:xfrm>
            <a:off x="561975" y="1260865"/>
            <a:ext cx="5553568" cy="5355312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depthFirstSearch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(all vertices 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= 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vertex v exists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such that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digraphCycleDetectionDFS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digraphCycleDetectionDFS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(v) =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++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for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(all vertices u adjacent to v)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if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(u) is 0)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// unvisited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(u) = v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digraphCycleDetectionDFS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(u)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(u) is not ∞)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(u) = v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cycle detected</a:t>
            </a: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(v) = ∞</a:t>
            </a:r>
            <a:r>
              <a:rPr lang="en-US" sz="1800" b="1" kern="0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  // after visiting all u, </a:t>
            </a:r>
          </a:p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kern="0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              // set to infinity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5333999" y="207344"/>
            <a:ext cx="3648636" cy="36861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charset="0"/>
            </a:endParaRPr>
          </a:p>
        </p:txBody>
      </p:sp>
      <p:sp>
        <p:nvSpPr>
          <p:cNvPr id="191" name="Rectangle 49"/>
          <p:cNvSpPr>
            <a:spLocks noChangeArrowheads="1"/>
          </p:cNvSpPr>
          <p:nvPr/>
        </p:nvSpPr>
        <p:spPr bwMode="auto">
          <a:xfrm>
            <a:off x="5405214" y="2931494"/>
            <a:ext cx="3511925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g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d – e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203" name="Rectangle 49"/>
          <p:cNvSpPr>
            <a:spLocks noChangeArrowheads="1"/>
          </p:cNvSpPr>
          <p:nvPr/>
        </p:nvSpPr>
        <p:spPr bwMode="auto">
          <a:xfrm>
            <a:off x="5405214" y="3373287"/>
            <a:ext cx="3511925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>
            <a:spAutoFit/>
          </a:bodyPr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Cycle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detected: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a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c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</a:t>
            </a: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f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– a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341387" y="4598895"/>
            <a:ext cx="2575752" cy="2019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To save time when working with a directed graph, we can limit cycle detection to current spanning tree</a:t>
            </a:r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6393023" y="941404"/>
            <a:ext cx="673670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V="1">
            <a:off x="6393024" y="1740151"/>
            <a:ext cx="687454" cy="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6385782" y="1834517"/>
            <a:ext cx="771023" cy="66995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6262466" y="1860467"/>
            <a:ext cx="0" cy="573813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7205926" y="1046473"/>
            <a:ext cx="1" cy="57161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 flipH="1">
            <a:off x="8103965" y="1060303"/>
            <a:ext cx="1" cy="55888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flipH="1" flipV="1">
            <a:off x="6355200" y="995853"/>
            <a:ext cx="1676057" cy="673325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>
            <a:off x="6262465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ysClr val="windowText" lastClr="00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V="1">
            <a:off x="6343109" y="1029223"/>
            <a:ext cx="773247" cy="1417939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5683027" y="735501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(1)</a:t>
            </a: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5683344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7211154" y="73581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8122379" y="73740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8113172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7213059" y="1541316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83027" y="1540999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5683027" y="232649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7243857" y="735819"/>
            <a:ext cx="728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(a,2)</a:t>
            </a: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7243857" y="1541316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(b,3)</a:t>
            </a: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6369970" y="941404"/>
            <a:ext cx="696105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5498559" y="1540999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(g,5)</a:t>
            </a: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7205758" y="1046334"/>
            <a:ext cx="1" cy="5728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7" name="Line 43"/>
          <p:cNvSpPr>
            <a:spLocks noChangeShapeType="1"/>
          </p:cNvSpPr>
          <p:nvPr/>
        </p:nvSpPr>
        <p:spPr bwMode="auto">
          <a:xfrm flipV="1">
            <a:off x="6341387" y="1019169"/>
            <a:ext cx="785997" cy="1428457"/>
          </a:xfrm>
          <a:prstGeom prst="line">
            <a:avLst/>
          </a:prstGeom>
          <a:noFill/>
          <a:ln w="31750">
            <a:solidFill>
              <a:srgbClr val="954F72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>
            <a:off x="6361826" y="1737206"/>
            <a:ext cx="716994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1" name="Text Box 29"/>
          <p:cNvSpPr txBox="1">
            <a:spLocks noChangeArrowheads="1"/>
          </p:cNvSpPr>
          <p:nvPr/>
        </p:nvSpPr>
        <p:spPr bwMode="auto">
          <a:xfrm>
            <a:off x="5477604" y="2326494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(e,4)</a:t>
            </a:r>
          </a:p>
        </p:txBody>
      </p:sp>
      <p:sp>
        <p:nvSpPr>
          <p:cNvPr id="82" name="Line 31"/>
          <p:cNvSpPr>
            <a:spLocks noChangeShapeType="1"/>
          </p:cNvSpPr>
          <p:nvPr/>
        </p:nvSpPr>
        <p:spPr bwMode="auto">
          <a:xfrm>
            <a:off x="6262147" y="1858900"/>
            <a:ext cx="1" cy="61150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7211154" y="2330304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srgbClr val="9C5252"/>
                </a:solidFill>
                <a:latin typeface="+mj-lt"/>
              </a:rPr>
              <a:t>(0)</a:t>
            </a:r>
          </a:p>
        </p:txBody>
      </p:sp>
      <p:sp>
        <p:nvSpPr>
          <p:cNvPr id="84" name="Line 36"/>
          <p:cNvSpPr>
            <a:spLocks noChangeShapeType="1"/>
          </p:cNvSpPr>
          <p:nvPr/>
        </p:nvSpPr>
        <p:spPr bwMode="auto">
          <a:xfrm flipV="1">
            <a:off x="6392306" y="2557418"/>
            <a:ext cx="730146" cy="1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5" name="Line 34"/>
          <p:cNvSpPr>
            <a:spLocks noChangeShapeType="1"/>
          </p:cNvSpPr>
          <p:nvPr/>
        </p:nvSpPr>
        <p:spPr bwMode="auto">
          <a:xfrm>
            <a:off x="6355201" y="1817386"/>
            <a:ext cx="774808" cy="641968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6" name="Text Box 42"/>
          <p:cNvSpPr txBox="1">
            <a:spLocks noChangeArrowheads="1"/>
          </p:cNvSpPr>
          <p:nvPr/>
        </p:nvSpPr>
        <p:spPr bwMode="auto">
          <a:xfrm>
            <a:off x="7259096" y="735819"/>
            <a:ext cx="73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</a:t>
            </a:r>
            <a:r>
              <a:rPr lang="en-US" sz="1800" dirty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88" name="Text Box 44"/>
          <p:cNvSpPr txBox="1">
            <a:spLocks noChangeArrowheads="1"/>
          </p:cNvSpPr>
          <p:nvPr/>
        </p:nvSpPr>
        <p:spPr bwMode="auto">
          <a:xfrm>
            <a:off x="7245444" y="73581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(a,0)</a:t>
            </a:r>
          </a:p>
        </p:txBody>
      </p:sp>
      <p:sp>
        <p:nvSpPr>
          <p:cNvPr id="89" name="Text Box 45"/>
          <p:cNvSpPr txBox="1">
            <a:spLocks noChangeArrowheads="1"/>
          </p:cNvSpPr>
          <p:nvPr/>
        </p:nvSpPr>
        <p:spPr bwMode="auto">
          <a:xfrm>
            <a:off x="7245444" y="1540999"/>
            <a:ext cx="727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(b,0)</a:t>
            </a:r>
          </a:p>
        </p:txBody>
      </p: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5511261" y="1540999"/>
            <a:ext cx="704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(g,0)</a:t>
            </a:r>
          </a:p>
        </p:txBody>
      </p:sp>
      <p:sp>
        <p:nvSpPr>
          <p:cNvPr id="91" name="Text Box 47"/>
          <p:cNvSpPr txBox="1">
            <a:spLocks noChangeArrowheads="1"/>
          </p:cNvSpPr>
          <p:nvPr/>
        </p:nvSpPr>
        <p:spPr bwMode="auto">
          <a:xfrm>
            <a:off x="5496654" y="232649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(e,0)</a:t>
            </a:r>
          </a:p>
        </p:txBody>
      </p:sp>
      <p:sp>
        <p:nvSpPr>
          <p:cNvPr id="92" name="Text Box 45"/>
          <p:cNvSpPr txBox="1">
            <a:spLocks noChangeArrowheads="1"/>
          </p:cNvSpPr>
          <p:nvPr/>
        </p:nvSpPr>
        <p:spPr bwMode="auto">
          <a:xfrm>
            <a:off x="7245444" y="1540681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(d,3)</a:t>
            </a: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999858" y="233006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(8)</a:t>
            </a: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019066" y="2328887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(∞)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8019827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(a,0)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8019827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(a,6)</a:t>
            </a: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8008397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(c,0)</a:t>
            </a: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8008714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(c,7)</a:t>
            </a:r>
          </a:p>
        </p:txBody>
      </p:sp>
      <p:sp>
        <p:nvSpPr>
          <p:cNvPr id="99" name="Text Box 46"/>
          <p:cNvSpPr txBox="1">
            <a:spLocks noChangeArrowheads="1"/>
          </p:cNvSpPr>
          <p:nvPr/>
        </p:nvSpPr>
        <p:spPr bwMode="auto">
          <a:xfrm>
            <a:off x="5480463" y="1541462"/>
            <a:ext cx="732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(g,</a:t>
            </a:r>
            <a:r>
              <a:rPr lang="en-US" sz="1800" dirty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5405214" y="73433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(f,1)</a:t>
            </a: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 flipH="1">
            <a:off x="8103965" y="1058017"/>
            <a:ext cx="1" cy="55888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 flipH="1" flipV="1">
            <a:off x="6357269" y="995631"/>
            <a:ext cx="1692447" cy="67993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7977745" y="162212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f</a:t>
            </a:r>
          </a:p>
        </p:txBody>
      </p:sp>
      <p:sp>
        <p:nvSpPr>
          <p:cNvPr id="104" name="Line 34"/>
          <p:cNvSpPr>
            <a:spLocks noChangeShapeType="1"/>
          </p:cNvSpPr>
          <p:nvPr/>
        </p:nvSpPr>
        <p:spPr bwMode="auto">
          <a:xfrm>
            <a:off x="6354602" y="1814022"/>
            <a:ext cx="781501" cy="651429"/>
          </a:xfrm>
          <a:prstGeom prst="line">
            <a:avLst/>
          </a:prstGeom>
          <a:noFill/>
          <a:ln w="31750">
            <a:solidFill>
              <a:srgbClr val="954F72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5" name="Oval 17"/>
          <p:cNvSpPr>
            <a:spLocks noChangeArrowheads="1"/>
          </p:cNvSpPr>
          <p:nvPr/>
        </p:nvSpPr>
        <p:spPr bwMode="auto">
          <a:xfrm>
            <a:off x="6136245" y="162300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d</a:t>
            </a:r>
            <a:endParaRPr lang="en-US" dirty="0"/>
          </a:p>
        </p:txBody>
      </p:sp>
      <p:sp>
        <p:nvSpPr>
          <p:cNvPr id="106" name="Oval 17"/>
          <p:cNvSpPr>
            <a:spLocks noChangeArrowheads="1"/>
          </p:cNvSpPr>
          <p:nvPr/>
        </p:nvSpPr>
        <p:spPr bwMode="auto">
          <a:xfrm>
            <a:off x="7074457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endParaRPr lang="en-US" dirty="0"/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flipV="1">
            <a:off x="6396831" y="2557418"/>
            <a:ext cx="756101" cy="0"/>
          </a:xfrm>
          <a:prstGeom prst="line">
            <a:avLst/>
          </a:prstGeom>
          <a:noFill/>
          <a:ln w="31750">
            <a:solidFill>
              <a:srgbClr val="954F72"/>
            </a:solidFill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8" name="Oval 17"/>
          <p:cNvSpPr>
            <a:spLocks noChangeArrowheads="1"/>
          </p:cNvSpPr>
          <p:nvPr/>
        </p:nvSpPr>
        <p:spPr bwMode="auto">
          <a:xfrm>
            <a:off x="7085796" y="2415430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h</a:t>
            </a:r>
            <a:endParaRPr lang="en-US" dirty="0"/>
          </a:p>
        </p:txBody>
      </p:sp>
      <p:sp>
        <p:nvSpPr>
          <p:cNvPr id="109" name="Freeform 13"/>
          <p:cNvSpPr>
            <a:spLocks/>
          </p:cNvSpPr>
          <p:nvPr/>
        </p:nvSpPr>
        <p:spPr bwMode="auto">
          <a:xfrm>
            <a:off x="6262465" y="479522"/>
            <a:ext cx="1852238" cy="34881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  <a:gd name="connsiteX0" fmla="*/ 0 w 10041"/>
              <a:gd name="connsiteY0" fmla="*/ 9777 h 9777"/>
              <a:gd name="connsiteX1" fmla="*/ 5115 w 10041"/>
              <a:gd name="connsiteY1" fmla="*/ 8 h 9777"/>
              <a:gd name="connsiteX2" fmla="*/ 10041 w 10041"/>
              <a:gd name="connsiteY2" fmla="*/ 9475 h 9777"/>
              <a:gd name="connsiteX0" fmla="*/ 0 w 10000"/>
              <a:gd name="connsiteY0" fmla="*/ 9999 h 10245"/>
              <a:gd name="connsiteX1" fmla="*/ 5094 w 10000"/>
              <a:gd name="connsiteY1" fmla="*/ 7 h 10245"/>
              <a:gd name="connsiteX2" fmla="*/ 10000 w 10000"/>
              <a:gd name="connsiteY2" fmla="*/ 10245 h 10245"/>
              <a:gd name="connsiteX0" fmla="*/ 0 w 10000"/>
              <a:gd name="connsiteY0" fmla="*/ 9999 h 9999"/>
              <a:gd name="connsiteX1" fmla="*/ 5094 w 10000"/>
              <a:gd name="connsiteY1" fmla="*/ 7 h 9999"/>
              <a:gd name="connsiteX2" fmla="*/ 10000 w 10000"/>
              <a:gd name="connsiteY2" fmla="*/ 9912 h 9999"/>
              <a:gd name="connsiteX0" fmla="*/ 0 w 10000"/>
              <a:gd name="connsiteY0" fmla="*/ 10000 h 10000"/>
              <a:gd name="connsiteX1" fmla="*/ 5094 w 10000"/>
              <a:gd name="connsiteY1" fmla="*/ 7 h 10000"/>
              <a:gd name="connsiteX2" fmla="*/ 10000 w 10000"/>
              <a:gd name="connsiteY2" fmla="*/ 99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714" y="5093"/>
                  <a:pt x="3438" y="243"/>
                  <a:pt x="5094" y="7"/>
                </a:cubicBezTo>
                <a:cubicBezTo>
                  <a:pt x="6751" y="-229"/>
                  <a:pt x="8474" y="5145"/>
                  <a:pt x="10000" y="9913"/>
                </a:cubicBezTo>
              </a:path>
            </a:pathLst>
          </a:custGeom>
          <a:noFill/>
          <a:ln w="31750" cmpd="sng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6130596" y="822191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anchor="ctr"/>
          <a:lstStyle/>
          <a:p>
            <a:pPr algn="ctr"/>
            <a:r>
              <a:rPr lang="en-US" sz="1600" dirty="0"/>
              <a:t>a</a:t>
            </a:r>
            <a:endParaRPr lang="en-US" dirty="0"/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7979332" y="81773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anchor="ctr"/>
          <a:lstStyle/>
          <a:p>
            <a:pPr algn="ctr"/>
            <a:r>
              <a:rPr lang="en-US" sz="1600" dirty="0"/>
              <a:t>c</a:t>
            </a:r>
            <a:endParaRPr lang="en-US" dirty="0"/>
          </a:p>
        </p:txBody>
      </p:sp>
      <p:sp>
        <p:nvSpPr>
          <p:cNvPr id="112" name="Line 8"/>
          <p:cNvSpPr>
            <a:spLocks noChangeShapeType="1"/>
          </p:cNvSpPr>
          <p:nvPr/>
        </p:nvSpPr>
        <p:spPr bwMode="auto">
          <a:xfrm flipH="1">
            <a:off x="6390709" y="1846708"/>
            <a:ext cx="753903" cy="657241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7080794" y="1619184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anchor="ctr"/>
          <a:lstStyle/>
          <a:p>
            <a:pPr algn="ctr"/>
            <a:r>
              <a:rPr lang="en-US" sz="1600" dirty="0"/>
              <a:t>e</a:t>
            </a:r>
            <a:endParaRPr lang="en-US" dirty="0"/>
          </a:p>
        </p:txBody>
      </p:sp>
      <p:sp>
        <p:nvSpPr>
          <p:cNvPr id="114" name="Oval 17"/>
          <p:cNvSpPr>
            <a:spLocks noChangeArrowheads="1"/>
          </p:cNvSpPr>
          <p:nvPr/>
        </p:nvSpPr>
        <p:spPr bwMode="auto">
          <a:xfrm>
            <a:off x="6136245" y="2415159"/>
            <a:ext cx="255614" cy="2425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tIns="0" bIns="72000" anchor="ctr"/>
          <a:lstStyle/>
          <a:p>
            <a:pPr algn="ctr"/>
            <a:r>
              <a:rPr lang="en-US" sz="1600" dirty="0"/>
              <a:t>g</a:t>
            </a:r>
            <a:endParaRPr lang="en-US" dirty="0"/>
          </a:p>
        </p:txBody>
      </p:sp>
      <p:sp>
        <p:nvSpPr>
          <p:cNvPr id="115" name="Text Box 47"/>
          <p:cNvSpPr txBox="1">
            <a:spLocks noChangeArrowheads="1"/>
          </p:cNvSpPr>
          <p:nvPr/>
        </p:nvSpPr>
        <p:spPr bwMode="auto">
          <a:xfrm>
            <a:off x="5477604" y="2326494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(e,</a:t>
            </a:r>
            <a:r>
              <a:rPr lang="en-US" sz="1800" dirty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116" name="Text Box 45"/>
          <p:cNvSpPr txBox="1">
            <a:spLocks noChangeArrowheads="1"/>
          </p:cNvSpPr>
          <p:nvPr/>
        </p:nvSpPr>
        <p:spPr bwMode="auto">
          <a:xfrm>
            <a:off x="7258779" y="1540681"/>
            <a:ext cx="736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(d,</a:t>
            </a:r>
            <a:r>
              <a:rPr lang="en-US" sz="1800" dirty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117" name="Text Box 32"/>
          <p:cNvSpPr txBox="1">
            <a:spLocks noChangeArrowheads="1"/>
          </p:cNvSpPr>
          <p:nvPr/>
        </p:nvSpPr>
        <p:spPr bwMode="auto">
          <a:xfrm>
            <a:off x="8025859" y="1540681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(c,</a:t>
            </a:r>
            <a:r>
              <a:rPr lang="en-US" sz="1800" dirty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8038877" y="737406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(a,</a:t>
            </a:r>
            <a:r>
              <a:rPr lang="en-US" sz="1800" dirty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119" name="Text Box 32"/>
          <p:cNvSpPr txBox="1">
            <a:spLocks noChangeArrowheads="1"/>
          </p:cNvSpPr>
          <p:nvPr/>
        </p:nvSpPr>
        <p:spPr bwMode="auto">
          <a:xfrm>
            <a:off x="5386164" y="734339"/>
            <a:ext cx="99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(f,</a:t>
            </a:r>
            <a:r>
              <a:rPr lang="en-US" sz="1800" dirty="0">
                <a:solidFill>
                  <a:prstClr val="black"/>
                </a:solidFill>
                <a:latin typeface="Century Gothic" panose="020B0502020202020204" pitchFamily="34" charset="0"/>
              </a:rPr>
              <a:t>∞</a:t>
            </a:r>
            <a:r>
              <a:rPr lang="en-US" sz="18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sp>
        <p:nvSpPr>
          <p:cNvPr id="120" name="Rectangle 49"/>
          <p:cNvSpPr>
            <a:spLocks noChangeArrowheads="1"/>
          </p:cNvSpPr>
          <p:nvPr/>
        </p:nvSpPr>
        <p:spPr bwMode="auto">
          <a:xfrm>
            <a:off x="8150507" y="2398214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2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4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4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5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6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7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8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9" name="Rectangle 49"/>
          <p:cNvSpPr>
            <a:spLocks noChangeArrowheads="1"/>
          </p:cNvSpPr>
          <p:nvPr/>
        </p:nvSpPr>
        <p:spPr bwMode="auto">
          <a:xfrm>
            <a:off x="8316242" y="2397500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9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0" name="Rectangle 49"/>
          <p:cNvSpPr>
            <a:spLocks noChangeArrowheads="1"/>
          </p:cNvSpPr>
          <p:nvPr/>
        </p:nvSpPr>
        <p:spPr bwMode="auto">
          <a:xfrm>
            <a:off x="8150492" y="1949981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v: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31" name="Rectangle 49"/>
          <p:cNvSpPr>
            <a:spLocks noChangeArrowheads="1"/>
          </p:cNvSpPr>
          <p:nvPr/>
        </p:nvSpPr>
        <p:spPr bwMode="auto">
          <a:xfrm>
            <a:off x="8343122" y="1949267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a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2" name="Rectangle 49"/>
          <p:cNvSpPr>
            <a:spLocks noChangeArrowheads="1"/>
          </p:cNvSpPr>
          <p:nvPr/>
        </p:nvSpPr>
        <p:spPr bwMode="auto">
          <a:xfrm>
            <a:off x="8343122" y="1949267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b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3" name="Rectangle 49"/>
          <p:cNvSpPr>
            <a:spLocks noChangeArrowheads="1"/>
          </p:cNvSpPr>
          <p:nvPr/>
        </p:nvSpPr>
        <p:spPr bwMode="auto">
          <a:xfrm>
            <a:off x="8343220" y="194855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e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4" name="Rectangle 49"/>
          <p:cNvSpPr>
            <a:spLocks noChangeArrowheads="1"/>
          </p:cNvSpPr>
          <p:nvPr/>
        </p:nvSpPr>
        <p:spPr bwMode="auto">
          <a:xfrm>
            <a:off x="8343220" y="1947831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d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5" name="Rectangle 49"/>
          <p:cNvSpPr>
            <a:spLocks noChangeArrowheads="1"/>
          </p:cNvSpPr>
          <p:nvPr/>
        </p:nvSpPr>
        <p:spPr bwMode="auto">
          <a:xfrm>
            <a:off x="8343488" y="194661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g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7" name="Rectangle 49"/>
          <p:cNvSpPr>
            <a:spLocks noChangeArrowheads="1"/>
          </p:cNvSpPr>
          <p:nvPr/>
        </p:nvSpPr>
        <p:spPr bwMode="auto">
          <a:xfrm>
            <a:off x="8343220" y="195042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c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8" name="Rectangle 49"/>
          <p:cNvSpPr>
            <a:spLocks noChangeArrowheads="1"/>
          </p:cNvSpPr>
          <p:nvPr/>
        </p:nvSpPr>
        <p:spPr bwMode="auto">
          <a:xfrm>
            <a:off x="8343220" y="1952387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f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8341315" y="195042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h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2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91" grpId="0" animBg="1"/>
      <p:bldP spid="203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 build="allAtOnce"/>
      <p:bldP spid="75" grpId="0"/>
      <p:bldP spid="75" grpId="1"/>
      <p:bldP spid="76" grpId="0"/>
      <p:bldP spid="76" grpId="1"/>
      <p:bldP spid="77" grpId="0" animBg="1"/>
      <p:bldP spid="78" grpId="0"/>
      <p:bldP spid="78" grpId="1"/>
      <p:bldP spid="79" grpId="0" animBg="1"/>
      <p:bldP spid="87" grpId="0" animBg="1"/>
      <p:bldP spid="80" grpId="0" animBg="1"/>
      <p:bldP spid="81" grpId="0"/>
      <p:bldP spid="81" grpId="1"/>
      <p:bldP spid="82" grpId="0" animBg="1"/>
      <p:bldP spid="83" grpId="0" build="allAtOnce"/>
      <p:bldP spid="83" grpId="1" build="allAtOnce"/>
      <p:bldP spid="84" grpId="0" animBg="1"/>
      <p:bldP spid="85" grpId="0" animBg="1"/>
      <p:bldP spid="86" grpId="0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 build="allAtOnce"/>
      <p:bldP spid="93" grpId="1" build="allAtOnce"/>
      <p:bldP spid="94" grpId="0" build="allAtOnce"/>
      <p:bldP spid="95" grpId="0" build="allAtOnce"/>
      <p:bldP spid="95" grpId="1" build="allAtOnce"/>
      <p:bldP spid="96" grpId="0" build="allAtOnce"/>
      <p:bldP spid="96" grpId="1" build="allAtOnce"/>
      <p:bldP spid="97" grpId="0" build="allAtOnce"/>
      <p:bldP spid="97" grpId="1" build="allAtOnce"/>
      <p:bldP spid="98" grpId="0" build="allAtOnce"/>
      <p:bldP spid="98" grpId="1" build="allAtOnce"/>
      <p:bldP spid="99" grpId="0"/>
      <p:bldP spid="100" grpId="0" build="allAtOnce"/>
      <p:bldP spid="100" grpId="1" build="allAtOnce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 build="allAtOnce"/>
      <p:bldP spid="118" grpId="0" build="allAtOnce"/>
      <p:bldP spid="119" grpId="0" build="allAtOnce"/>
      <p:bldP spid="120" grpId="0" animBg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30" grpId="0" animBg="1"/>
      <p:bldP spid="131" grpId="0"/>
      <p:bldP spid="131" grpId="1"/>
      <p:bldP spid="131" grpId="2"/>
      <p:bldP spid="131" grpId="3"/>
      <p:bldP spid="131" grpId="4"/>
      <p:bldP spid="131" grpId="5"/>
      <p:bldP spid="132" grpId="0"/>
      <p:bldP spid="132" grpId="1"/>
      <p:bldP spid="132" grpId="2"/>
      <p:bldP spid="132" grpId="3"/>
      <p:bldP spid="133" grpId="0"/>
      <p:bldP spid="133" grpId="1"/>
      <p:bldP spid="133" grpId="2"/>
      <p:bldP spid="133" grpId="3"/>
      <p:bldP spid="134" grpId="0"/>
      <p:bldP spid="134" grpId="2"/>
      <p:bldP spid="135" grpId="0"/>
      <p:bldP spid="135" grpId="2"/>
      <p:bldP spid="135" grpId="3"/>
      <p:bldP spid="135" grpId="4"/>
      <p:bldP spid="137" grpId="0"/>
      <p:bldP spid="137" grpId="1"/>
      <p:bldP spid="137" grpId="2"/>
      <p:bldP spid="137" grpId="3"/>
      <p:bldP spid="138" grpId="0"/>
      <p:bldP spid="138" grpId="1"/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6610646" y="5318432"/>
            <a:ext cx="614107" cy="222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Union-Find Cycle Detection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243916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So far, we have only iterated over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vertices</a:t>
            </a:r>
            <a:r>
              <a:rPr kumimoji="1" lang="en-ZA" altLang="zh-TW" sz="2000" dirty="0">
                <a:ea typeface="新細明體" charset="-120"/>
              </a:rPr>
              <a:t> to detect cycles</a:t>
            </a:r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>
                <a:ea typeface="新細明體" charset="-120"/>
              </a:rPr>
              <a:t>Alternatively, we can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use set theory</a:t>
            </a:r>
          </a:p>
          <a:p>
            <a:pPr lvl="1"/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Vertices that are connected form a set</a:t>
            </a:r>
          </a:p>
          <a:p>
            <a:pPr lvl="0"/>
            <a:r>
              <a:rPr kumimoji="1" lang="en-ZA" altLang="zh-TW" sz="2000" dirty="0">
                <a:ea typeface="新細明體" charset="-120"/>
              </a:rPr>
              <a:t>Initialize a structure to store a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set </a:t>
            </a:r>
            <a:r>
              <a:rPr kumimoji="1" lang="en-ZA" altLang="zh-TW" sz="2000" dirty="0">
                <a:ea typeface="新細明體" charset="-120"/>
              </a:rPr>
              <a:t>associated with each vertex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set is a circular linked list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vertex set initially contains only the vertex itself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Each set is identified by a number</a:t>
            </a:r>
          </a:p>
          <a:p>
            <a:r>
              <a:rPr kumimoji="1" lang="en-ZA" altLang="zh-TW" sz="2000" dirty="0">
                <a:ea typeface="新細明體" charset="-120"/>
              </a:rPr>
              <a:t>For each set we need to store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A number representing the vertex that is the root of the set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A number representing the next vertex in the set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73083"/>
              </p:ext>
            </p:extLst>
          </p:nvPr>
        </p:nvGraphicFramePr>
        <p:xfrm>
          <a:off x="741575" y="5134289"/>
          <a:ext cx="502469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Root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Next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6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 (A)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 (B)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 (C)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 (D)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Line 40"/>
          <p:cNvSpPr>
            <a:spLocks noChangeShapeType="1"/>
          </p:cNvSpPr>
          <p:nvPr/>
        </p:nvSpPr>
        <p:spPr bwMode="auto">
          <a:xfrm flipH="1">
            <a:off x="6575641" y="5695728"/>
            <a:ext cx="663228" cy="3720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8292885" y="540369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auto">
          <a:xfrm>
            <a:off x="6169703" y="50835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7224756" y="537572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681957" y="5609082"/>
            <a:ext cx="610928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6153447" y="591233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6394493" y="5540734"/>
            <a:ext cx="0" cy="3677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12805" y="483818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94294" y="50172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30215" y="6213033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69166" y="50412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cxnSp>
        <p:nvCxnSpPr>
          <p:cNvPr id="46" name="Curved Connector 45"/>
          <p:cNvCxnSpPr/>
          <p:nvPr/>
        </p:nvCxnSpPr>
        <p:spPr>
          <a:xfrm rot="16200000" flipH="1" flipV="1">
            <a:off x="6165893" y="5084879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H="1" flipV="1">
            <a:off x="6149637" y="614474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7438116" y="5615751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8510055" y="5643723"/>
            <a:ext cx="12700" cy="323290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606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826046"/>
          </a:xfrm>
        </p:spPr>
        <p:txBody>
          <a:bodyPr>
            <a:normAutofit fontScale="90000"/>
          </a:bodyPr>
          <a:lstStyle/>
          <a:p>
            <a:r>
              <a:rPr lang="en-US" dirty="0"/>
              <a:t>Union-Find Cycle Detection: Undirected Graphs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243916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Iterate through all the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edges </a:t>
            </a:r>
            <a:r>
              <a:rPr kumimoji="1" lang="en-ZA" altLang="zh-TW" sz="2000" dirty="0">
                <a:ea typeface="新細明體" charset="-120"/>
              </a:rPr>
              <a:t>of the graph</a:t>
            </a:r>
            <a:endParaRPr kumimoji="1" lang="en-ZA" altLang="zh-TW" sz="2000" dirty="0">
              <a:solidFill>
                <a:srgbClr val="0070C0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>
                <a:ea typeface="新細明體" charset="-120"/>
              </a:rPr>
              <a:t>Every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edge (</a:t>
            </a:r>
            <a:r>
              <a:rPr kumimoji="1" lang="en-ZA" altLang="zh-TW" sz="2000" dirty="0" err="1">
                <a:solidFill>
                  <a:srgbClr val="0070C0"/>
                </a:solidFill>
                <a:ea typeface="新細明體" charset="-120"/>
              </a:rPr>
              <a:t>v,u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)</a:t>
            </a:r>
            <a:r>
              <a:rPr kumimoji="1" lang="en-ZA" altLang="zh-TW" sz="2000" dirty="0">
                <a:ea typeface="新細明體" charset="-120"/>
              </a:rPr>
              <a:t> tells us that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v</a:t>
            </a:r>
            <a:r>
              <a:rPr kumimoji="1" lang="en-ZA" altLang="zh-TW" sz="2000" dirty="0">
                <a:ea typeface="新細明體" charset="-120"/>
              </a:rPr>
              <a:t> and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u</a:t>
            </a:r>
            <a:r>
              <a:rPr kumimoji="1" lang="en-ZA" altLang="zh-TW" sz="2000" dirty="0">
                <a:ea typeface="新細明體" charset="-120"/>
              </a:rPr>
              <a:t> are parts of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the same set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For every edge (</a:t>
            </a:r>
            <a:r>
              <a:rPr kumimoji="1" lang="en-ZA" altLang="zh-TW" sz="1700" dirty="0" err="1">
                <a:ea typeface="新細明體" charset="-120"/>
              </a:rPr>
              <a:t>v,u</a:t>
            </a:r>
            <a:r>
              <a:rPr kumimoji="1" lang="en-ZA" altLang="zh-TW" sz="1700" dirty="0">
                <a:ea typeface="新細明體" charset="-120"/>
              </a:rPr>
              <a:t>), we must </a:t>
            </a:r>
            <a:r>
              <a:rPr kumimoji="1" lang="en-ZA" altLang="zh-TW" sz="1700" dirty="0">
                <a:solidFill>
                  <a:srgbClr val="00B050"/>
                </a:solidFill>
                <a:ea typeface="新細明體" charset="-120"/>
              </a:rPr>
              <a:t>JOIN </a:t>
            </a:r>
            <a:r>
              <a:rPr kumimoji="1" lang="en-ZA" altLang="zh-TW" sz="1700" dirty="0">
                <a:ea typeface="新細明體" charset="-120"/>
              </a:rPr>
              <a:t>v and u into a single set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First, update the root of u’s set to the root of v’s set </a:t>
            </a:r>
          </a:p>
          <a:p>
            <a:pPr marL="342900" lvl="1" indent="0">
              <a:buNone/>
            </a:pPr>
            <a:r>
              <a:rPr kumimoji="1" lang="en-ZA" altLang="zh-TW" sz="1700" dirty="0">
                <a:ea typeface="新細明體" charset="-120"/>
              </a:rPr>
              <a:t>   (because both vertices are now in the same set)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Then, we swap the next vertices for v and u</a:t>
            </a:r>
          </a:p>
          <a:p>
            <a:pPr marL="342900" lvl="1" indent="0">
              <a:buNone/>
            </a:pPr>
            <a:r>
              <a:rPr kumimoji="1" lang="en-ZA" altLang="zh-TW" sz="1700" dirty="0">
                <a:ea typeface="新細明體" charset="-120"/>
              </a:rPr>
              <a:t>   (because v’s set links to u’s set and u’s set links to v’s set)</a:t>
            </a:r>
          </a:p>
          <a:p>
            <a:r>
              <a:rPr kumimoji="1" lang="en-ZA" altLang="zh-TW" sz="2000" dirty="0">
                <a:ea typeface="新細明體" charset="-120"/>
              </a:rPr>
              <a:t>If we find edge (</a:t>
            </a:r>
            <a:r>
              <a:rPr kumimoji="1" lang="en-ZA" altLang="zh-TW" sz="2000" dirty="0" err="1">
                <a:ea typeface="新細明體" charset="-120"/>
              </a:rPr>
              <a:t>v,u</a:t>
            </a:r>
            <a:r>
              <a:rPr kumimoji="1" lang="en-ZA" altLang="zh-TW" sz="2000" dirty="0">
                <a:ea typeface="新細明體" charset="-120"/>
              </a:rPr>
              <a:t>) where v and u are already in the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same set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We know that edge (</a:t>
            </a:r>
            <a:r>
              <a:rPr kumimoji="1" lang="en-ZA" altLang="zh-TW" sz="1700" dirty="0" err="1">
                <a:ea typeface="新細明體" charset="-120"/>
              </a:rPr>
              <a:t>v,u</a:t>
            </a:r>
            <a:r>
              <a:rPr kumimoji="1" lang="en-ZA" altLang="zh-TW" sz="1700" dirty="0">
                <a:ea typeface="新細明體" charset="-120"/>
              </a:rPr>
              <a:t>) is part of a cycle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We can detect this if we need to merge two sets with the same root</a:t>
            </a:r>
          </a:p>
          <a:p>
            <a:pPr lvl="1"/>
            <a:endParaRPr kumimoji="1" lang="en-ZA" altLang="zh-TW" sz="1700" dirty="0">
              <a:ea typeface="新細明體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3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9.1|30|31|7|37.9|25.7|16.5|5.9|2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2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0.4|6.4|6.2|3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48.5|15.3|2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54.7|51.5|93.9|94.4|18.1|210.2|2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7|19|7.1|49.2|34.3|6.8|40.3|37.4|19.6|12.2|3.1|40.5|12.2|7.1|15.2|1.3|16.8|12.4|7.3|14.3|7.8|16.5|13|7.9|12.9|2.3|19.7|29.6|26.2|56.6|21.5|10.2|31.7|15.5|9.1|13.1|3.4|17.7|20.5|3.8|59.3|14.7|11.2|9.1|7.3|19.3|10.5|4.5|23.4|1.7|11.3|8.8|8|13.2|2.5|1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|27.1|6.1|6.3|11.3|7.6|12.4|12.1|8.4|10.3|2.1|26.2|11.4|8.4|10.1|2.6|11.6|7.8|9.2|14.2|2.3|14.7|8.6|8|10.6|1.2|17.6|21.4|12.3|53.1|20.4|13.9|8.7|11.2|5|15.6|24.5|5.2|14.7|9|7.7|19.3|1|11.8|8.6|7.4|13.3|1.3|12.6|15.9|13.3|29.3|15.6|10.8|5.5|12.2|41|8.7|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1|10.6|7.2|4.1|7.4|4.3|3.9|5|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2|12.6|15.6|16.1|10.3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40.5|3.7|6|1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26.5|3.1|6.3|17.7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13823</TotalTime>
  <Words>2213</Words>
  <Application>Microsoft Office PowerPoint</Application>
  <PresentationFormat>On-screen Show (4:3)</PresentationFormat>
  <Paragraphs>610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Times New Roman</vt:lpstr>
      <vt:lpstr>Wingdings</vt:lpstr>
      <vt:lpstr>Presentation level design</vt:lpstr>
      <vt:lpstr>COS 212 Graphs: Cycle Detection</vt:lpstr>
      <vt:lpstr>Cycles in Graphs </vt:lpstr>
      <vt:lpstr>Cycle Detection: All to All</vt:lpstr>
      <vt:lpstr>Cycle Detection: All to All</vt:lpstr>
      <vt:lpstr>Revisiting the DFS Algorithm</vt:lpstr>
      <vt:lpstr>DFS Cycle Detection:  Undirected Graph</vt:lpstr>
      <vt:lpstr>DFS Cycle Detection:  Directed Graph</vt:lpstr>
      <vt:lpstr>Union-Find Cycle Detection</vt:lpstr>
      <vt:lpstr>Union-Find Cycle Detection: Undirected Graphs</vt:lpstr>
      <vt:lpstr>Union-Find Cycle Detection: Undirected Graphs</vt:lpstr>
      <vt:lpstr>Union-Find Cycle Detection: Undirected Graphs</vt:lpstr>
      <vt:lpstr>Union-Find Cycle Detection: Undirected Graphs</vt:lpstr>
      <vt:lpstr>Union-Find Cycle Detection: Undirected Graphs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Graphs</dc:title>
  <dc:creator>User</dc:creator>
  <cp:lastModifiedBy>Mr. WK Hauger</cp:lastModifiedBy>
  <cp:revision>495</cp:revision>
  <dcterms:created xsi:type="dcterms:W3CDTF">2016-04-11T10:54:21Z</dcterms:created>
  <dcterms:modified xsi:type="dcterms:W3CDTF">2023-05-03T07:10:08Z</dcterms:modified>
</cp:coreProperties>
</file>