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B0000-C600-4351-9B28-17AEAB0367C0}" type="datetimeFigureOut">
              <a:rPr lang="en-ZA" smtClean="0"/>
              <a:t>2023/05/08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E75E8-B694-415A-8DA9-9BE5BC2F48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323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6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7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8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1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1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4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6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8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2023/05/08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04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2023/05/08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34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2023/05/08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21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5/8/2023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5/8/2023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9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5/8/2023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4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5/8/2023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5/8/2023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9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5/8/2023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5/8/2023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5/8/2023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2023/05/08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1632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5/8/2023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5/8/2023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5/8/2023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2023/05/08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776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2023/05/08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78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2023/05/08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283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2023/05/08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026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2023/05/08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40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2023/05/08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254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2023/05/08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82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E657-098F-4746-8D87-10CF56FDE684}" type="datetimeFigureOut">
              <a:rPr lang="en-ZA" smtClean="0"/>
              <a:t>2023/05/08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261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5/8/2023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Presented by Dr Anna </a:t>
            </a:r>
            <a:r>
              <a:rPr lang="en-ZA" dirty="0" err="1"/>
              <a:t>Bosman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Minimum Spanning Trees,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56529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Directed Graphs: Topological Sort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972066"/>
            <a:ext cx="8152885" cy="5774724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Topological sort:</a:t>
            </a:r>
          </a:p>
          <a:p>
            <a:pPr lvl="1"/>
            <a: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  <a:t>Order (label) the vertices from 1 to |V|</a:t>
            </a:r>
            <a:b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</a:br>
            <a: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  <a:t>such that  for every directed edge </a:t>
            </a:r>
            <a:r>
              <a:rPr kumimoji="1" lang="en-ZA" altLang="zh-TW" sz="1700" dirty="0" err="1">
                <a:solidFill>
                  <a:srgbClr val="FF0000"/>
                </a:solidFill>
                <a:ea typeface="新細明體" charset="-120"/>
              </a:rPr>
              <a:t>uv</a:t>
            </a:r>
            <a: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  <a:t> </a:t>
            </a:r>
            <a:b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</a:br>
            <a: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  <a:t>from vertex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u</a:t>
            </a:r>
            <a: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  <a:t> to vertex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v</a:t>
            </a:r>
            <a: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  <a:t>, </a:t>
            </a:r>
            <a:b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</a:br>
            <a: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  <a:t>u comes before v in the ordering</a:t>
            </a:r>
          </a:p>
          <a:p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Only works on acyclic</a:t>
            </a:r>
            <a:b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</a:b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directed graphs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There should be no circular </a:t>
            </a:r>
            <a:br>
              <a:rPr kumimoji="1" lang="en-ZA" altLang="zh-TW" sz="1700" dirty="0">
                <a:ea typeface="新細明體" charset="-120"/>
              </a:rPr>
            </a:br>
            <a:r>
              <a:rPr kumimoji="1" lang="en-ZA" altLang="zh-TW" sz="1700" dirty="0">
                <a:ea typeface="新細明體" charset="-120"/>
              </a:rPr>
              <a:t>dependencies</a:t>
            </a:r>
          </a:p>
          <a:p>
            <a:pPr lvl="0"/>
            <a:r>
              <a:rPr kumimoji="1" lang="en-ZA" altLang="zh-TW" sz="2000" dirty="0">
                <a:solidFill>
                  <a:schemeClr val="tx2"/>
                </a:solidFill>
                <a:ea typeface="新細明體" charset="-120"/>
              </a:rPr>
              <a:t>Simplest topological sort algorithm:</a:t>
            </a: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>
                <a:solidFill>
                  <a:schemeClr val="tx2"/>
                </a:solidFill>
                <a:ea typeface="新細明體" charset="-120"/>
              </a:rPr>
              <a:t>Do we really need to destroy the graph in the process?</a:t>
            </a:r>
          </a:p>
          <a:p>
            <a:pPr lvl="0"/>
            <a:r>
              <a:rPr kumimoji="1" lang="en-ZA" altLang="zh-TW" sz="2000" dirty="0">
                <a:ea typeface="新細明體" charset="-120"/>
              </a:rPr>
              <a:t>No – we can use DFS + labelling instead</a:t>
            </a:r>
          </a:p>
        </p:txBody>
      </p:sp>
      <p:sp>
        <p:nvSpPr>
          <p:cNvPr id="5" name="Line 31"/>
          <p:cNvSpPr>
            <a:spLocks noChangeShapeType="1"/>
          </p:cNvSpPr>
          <p:nvPr/>
        </p:nvSpPr>
        <p:spPr bwMode="auto">
          <a:xfrm flipH="1">
            <a:off x="5673724" y="1882858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257800" y="2357051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711825" y="331272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6445250" y="151250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7594600" y="239197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7056437" y="331748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8058150" y="3309251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6843712" y="2547803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 flipH="1">
            <a:off x="7402510" y="2808929"/>
            <a:ext cx="303214" cy="541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5597525" y="277615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7978775" y="277615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386512" y="233468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6634163" y="1969702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6130783" y="2776151"/>
            <a:ext cx="371615" cy="6425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6719887" y="2757526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551658" y="151091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7788719" y="1968113"/>
            <a:ext cx="0" cy="423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 flipV="1">
            <a:off x="6902450" y="1729948"/>
            <a:ext cx="650525" cy="288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>
          <a:xfrm>
            <a:off x="746253" y="4039019"/>
            <a:ext cx="6848347" cy="1532727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</a:rPr>
              <a:t>topSort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(digraph)</a:t>
            </a:r>
          </a:p>
          <a:p>
            <a:pPr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4472C4"/>
                </a:solidFill>
                <a:latin typeface="Courier New" pitchFamily="49" charset="0"/>
              </a:rPr>
              <a:t>	for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= 1</a:t>
            </a:r>
            <a:r>
              <a:rPr lang="en-US" sz="1800" b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1800" b="1" i="1" dirty="0">
                <a:solidFill>
                  <a:prstClr val="black"/>
                </a:solidFill>
                <a:latin typeface="Times New Roman" pitchFamily="18" charset="0"/>
              </a:rPr>
              <a:t>to</a:t>
            </a:r>
            <a:r>
              <a:rPr lang="en-US" sz="1800" b="1" dirty="0">
                <a:solidFill>
                  <a:prstClr val="black"/>
                </a:solidFill>
                <a:latin typeface="Times New Roman" pitchFamily="18" charset="0"/>
              </a:rPr>
              <a:t> |</a:t>
            </a:r>
            <a:r>
              <a:rPr lang="en-US" sz="1800" b="1" i="1" dirty="0">
                <a:solidFill>
                  <a:prstClr val="black"/>
                </a:solidFill>
                <a:latin typeface="Times New Roman" pitchFamily="18" charset="0"/>
              </a:rPr>
              <a:t>V</a:t>
            </a:r>
            <a:r>
              <a:rPr lang="en-US" sz="1800" b="1" dirty="0">
                <a:solidFill>
                  <a:prstClr val="black"/>
                </a:solidFill>
                <a:latin typeface="Times New Roman" pitchFamily="18" charset="0"/>
              </a:rPr>
              <a:t>|</a:t>
            </a:r>
          </a:p>
          <a:p>
            <a:pPr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1800" b="1" i="1" dirty="0">
                <a:solidFill>
                  <a:prstClr val="black"/>
                </a:solidFill>
                <a:latin typeface="Times New Roman" pitchFamily="18" charset="0"/>
              </a:rPr>
              <a:t>find a vertex with no outgoing edges</a:t>
            </a:r>
            <a:r>
              <a:rPr lang="en-US" sz="1800" b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v; </a:t>
            </a:r>
            <a:r>
              <a:rPr lang="en-US" sz="1800" b="1" dirty="0">
                <a:solidFill>
                  <a:srgbClr val="70AD47"/>
                </a:solidFill>
                <a:latin typeface="Courier New" pitchFamily="49" charset="0"/>
              </a:rPr>
              <a:t>// find a “sink”</a:t>
            </a:r>
          </a:p>
          <a:p>
            <a:pPr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1800" b="1" i="1" dirty="0">
                <a:solidFill>
                  <a:prstClr val="black"/>
                </a:solidFill>
                <a:latin typeface="Times New Roman" pitchFamily="18" charset="0"/>
              </a:rPr>
              <a:t>push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</a:t>
            </a:r>
            <a:r>
              <a:rPr lang="en-US" sz="1800" b="1" i="1" dirty="0">
                <a:solidFill>
                  <a:prstClr val="black"/>
                </a:solidFill>
                <a:latin typeface="Times New Roman" pitchFamily="18" charset="0"/>
              </a:rPr>
              <a:t> onto a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stack;</a:t>
            </a:r>
            <a:r>
              <a:rPr lang="en-US" sz="1800" b="1" dirty="0">
                <a:solidFill>
                  <a:srgbClr val="70AD47"/>
                </a:solidFill>
                <a:latin typeface="Courier New" pitchFamily="49" charset="0"/>
              </a:rPr>
              <a:t> // push onto a stack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1800" b="1" i="1" dirty="0">
                <a:solidFill>
                  <a:prstClr val="black"/>
                </a:solidFill>
                <a:latin typeface="Times New Roman" pitchFamily="18" charset="0"/>
              </a:rPr>
              <a:t>remove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 </a:t>
            </a:r>
            <a:r>
              <a:rPr lang="en-US" sz="1800" b="1" i="1" dirty="0">
                <a:solidFill>
                  <a:prstClr val="black"/>
                </a:solidFill>
                <a:latin typeface="Times New Roman" pitchFamily="18" charset="0"/>
              </a:rPr>
              <a:t>and all incident edges from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digraph;</a:t>
            </a:r>
          </a:p>
        </p:txBody>
      </p:sp>
      <p:sp>
        <p:nvSpPr>
          <p:cNvPr id="81" name="Right Arrow 80"/>
          <p:cNvSpPr/>
          <p:nvPr/>
        </p:nvSpPr>
        <p:spPr>
          <a:xfrm rot="19031330">
            <a:off x="6521017" y="3696166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13857" y="6227804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84" name="Right Arrow 83"/>
          <p:cNvSpPr/>
          <p:nvPr/>
        </p:nvSpPr>
        <p:spPr>
          <a:xfrm rot="19031330">
            <a:off x="7527491" y="3715220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913857" y="5914765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86" name="Right Arrow 85"/>
          <p:cNvSpPr/>
          <p:nvPr/>
        </p:nvSpPr>
        <p:spPr>
          <a:xfrm rot="10621042">
            <a:off x="8108846" y="2335982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913857" y="5597605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88" name="Right Arrow 87"/>
          <p:cNvSpPr/>
          <p:nvPr/>
        </p:nvSpPr>
        <p:spPr>
          <a:xfrm rot="8021966">
            <a:off x="6726370" y="1022073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915187" y="5280446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90" name="Right Arrow 89"/>
          <p:cNvSpPr/>
          <p:nvPr/>
        </p:nvSpPr>
        <p:spPr>
          <a:xfrm rot="8021966">
            <a:off x="7886857" y="1029812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913857" y="4955048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92" name="Right Arrow 91"/>
          <p:cNvSpPr/>
          <p:nvPr/>
        </p:nvSpPr>
        <p:spPr>
          <a:xfrm rot="8021966">
            <a:off x="6720047" y="1923758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913857" y="4637888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94" name="Right Arrow 93"/>
          <p:cNvSpPr/>
          <p:nvPr/>
        </p:nvSpPr>
        <p:spPr>
          <a:xfrm rot="19031330">
            <a:off x="5197042" y="3724594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916064" y="4320133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96" name="Right Arrow 95"/>
          <p:cNvSpPr/>
          <p:nvPr/>
        </p:nvSpPr>
        <p:spPr>
          <a:xfrm rot="19031330">
            <a:off x="4698735" y="2732778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913857" y="4002973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1667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80" grpId="0" animBg="1"/>
      <p:bldP spid="81" grpId="0" animBg="1"/>
      <p:bldP spid="81" grpId="1" animBg="1"/>
      <p:bldP spid="2" grpId="0" animBg="1"/>
      <p:bldP spid="84" grpId="0" animBg="1"/>
      <p:bldP spid="84" grpId="1" animBg="1"/>
      <p:bldP spid="85" grpId="0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90" grpId="0" animBg="1"/>
      <p:bldP spid="90" grpId="1" animBg="1"/>
      <p:bldP spid="91" grpId="0" animBg="1"/>
      <p:bldP spid="92" grpId="0" animBg="1"/>
      <p:bldP spid="92" grpId="1" animBg="1"/>
      <p:bldP spid="93" grpId="0" animBg="1"/>
      <p:bldP spid="94" grpId="0" animBg="1"/>
      <p:bldP spid="94" grpId="1" animBg="1"/>
      <p:bldP spid="95" grpId="0" animBg="1"/>
      <p:bldP spid="96" grpId="0" animBg="1"/>
      <p:bldP spid="96" grpId="1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851" y="76222"/>
            <a:ext cx="7886700" cy="750974"/>
          </a:xfrm>
        </p:spPr>
        <p:txBody>
          <a:bodyPr/>
          <a:lstStyle/>
          <a:p>
            <a:r>
              <a:rPr lang="en-ZA" dirty="0"/>
              <a:t>Topological Sort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1" y="1705877"/>
            <a:ext cx="5842000" cy="4893647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b="1" dirty="0" err="1">
                <a:latin typeface="Courier New" pitchFamily="49" charset="0"/>
              </a:rPr>
              <a:t>topologicalSorting</a:t>
            </a:r>
            <a:r>
              <a:rPr lang="en-US" sz="1600" b="1" dirty="0">
                <a:latin typeface="Courier New" pitchFamily="49" charset="0"/>
              </a:rPr>
              <a:t>(digraph)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en-US" sz="1600" b="1" i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</a:rPr>
              <a:t>all vertices </a:t>
            </a:r>
            <a:r>
              <a:rPr lang="en-US" sz="1600" b="1" dirty="0">
                <a:latin typeface="Courier New" pitchFamily="49" charset="0"/>
              </a:rPr>
              <a:t>v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i="1" dirty="0" err="1">
                <a:latin typeface="Times New Roman" pitchFamily="18" charset="0"/>
              </a:rPr>
              <a:t>num</a:t>
            </a:r>
            <a:r>
              <a:rPr lang="en-US" sz="1600" b="1" dirty="0">
                <a:latin typeface="Courier New" pitchFamily="49" charset="0"/>
              </a:rPr>
              <a:t>(v) = </a:t>
            </a:r>
            <a:r>
              <a:rPr lang="en-US" sz="1600" b="1" i="1" dirty="0" err="1">
                <a:latin typeface="Times New Roman" pitchFamily="18" charset="0"/>
              </a:rPr>
              <a:t>TSNum</a:t>
            </a:r>
            <a:r>
              <a:rPr lang="en-US" sz="1600" b="1" dirty="0">
                <a:latin typeface="Courier New" pitchFamily="49" charset="0"/>
              </a:rPr>
              <a:t>(v) = 0;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= 1; j = |V|;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</a:rPr>
              <a:t>there is a </a:t>
            </a:r>
            <a:r>
              <a:rPr lang="en-US" sz="1600" b="1" dirty="0">
                <a:latin typeface="Courier New" pitchFamily="49" charset="0"/>
              </a:rPr>
              <a:t>v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</a:rPr>
              <a:t>such that </a:t>
            </a:r>
            <a:r>
              <a:rPr lang="en-US" sz="1600" b="1" i="1" dirty="0" err="1">
                <a:latin typeface="Times New Roman" pitchFamily="18" charset="0"/>
              </a:rPr>
              <a:t>num</a:t>
            </a:r>
            <a:r>
              <a:rPr lang="en-US" sz="1600" b="1" dirty="0">
                <a:latin typeface="Courier New" pitchFamily="49" charset="0"/>
              </a:rPr>
              <a:t>(v)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</a:rPr>
              <a:t>is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0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TS(v);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i="1" dirty="0">
                <a:latin typeface="Times New Roman" pitchFamily="18" charset="0"/>
              </a:rPr>
              <a:t>output vertices according to their </a:t>
            </a:r>
            <a:r>
              <a:rPr lang="en-US" sz="1600" b="1" i="1" dirty="0" err="1">
                <a:latin typeface="Times New Roman" pitchFamily="18" charset="0"/>
              </a:rPr>
              <a:t>TSNum's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TS(v)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i="1" dirty="0" err="1">
                <a:latin typeface="Times New Roman" pitchFamily="18" charset="0"/>
              </a:rPr>
              <a:t>num</a:t>
            </a:r>
            <a:r>
              <a:rPr lang="en-US" sz="1600" b="1" dirty="0">
                <a:latin typeface="Courier New" pitchFamily="49" charset="0"/>
              </a:rPr>
              <a:t>(v) =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5"/>
                </a:solidFill>
                <a:latin typeface="Courier New" pitchFamily="49" charset="0"/>
              </a:rPr>
              <a:t>for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</a:rPr>
              <a:t>all vertices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u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</a:rPr>
              <a:t>adjacent to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v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chemeClr val="accent5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chemeClr val="accent5"/>
                </a:solidFill>
                <a:latin typeface="Times New Roman" pitchFamily="18" charset="0"/>
              </a:rPr>
              <a:t> </a:t>
            </a:r>
            <a:r>
              <a:rPr lang="en-US" sz="1600" b="1" i="1" dirty="0" err="1">
                <a:latin typeface="Times New Roman" pitchFamily="18" charset="0"/>
              </a:rPr>
              <a:t>num</a:t>
            </a:r>
            <a:r>
              <a:rPr lang="en-US" sz="1600" b="1" dirty="0">
                <a:latin typeface="Courier New" pitchFamily="49" charset="0"/>
              </a:rPr>
              <a:t>(u)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</a:rPr>
              <a:t>is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0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 Visit unprocessed </a:t>
            </a:r>
            <a:r>
              <a:rPr lang="en-US" sz="1600" dirty="0" err="1">
                <a:solidFill>
                  <a:srgbClr val="00B050"/>
                </a:solidFill>
                <a:latin typeface="Times New Roman" pitchFamily="18" charset="0"/>
              </a:rPr>
              <a:t>neighbours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  TS(u);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     //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 recursively 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chemeClr val="accent5"/>
                </a:solidFill>
                <a:latin typeface="Courier New" pitchFamily="49" charset="0"/>
              </a:rPr>
              <a:t>else if</a:t>
            </a:r>
            <a:r>
              <a:rPr lang="en-US" sz="1600" b="1" dirty="0">
                <a:solidFill>
                  <a:schemeClr val="accent5"/>
                </a:solidFill>
                <a:latin typeface="Times New Roman" pitchFamily="18" charset="0"/>
              </a:rPr>
              <a:t> </a:t>
            </a:r>
            <a:r>
              <a:rPr lang="en-US" sz="1600" b="1" i="1" dirty="0" err="1">
                <a:latin typeface="Times New Roman" pitchFamily="18" charset="0"/>
              </a:rPr>
              <a:t>TSNum</a:t>
            </a:r>
            <a:r>
              <a:rPr lang="en-US" sz="1600" b="1" dirty="0">
                <a:latin typeface="Courier New" pitchFamily="49" charset="0"/>
              </a:rPr>
              <a:t>(u)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</a:rPr>
              <a:t>is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0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 //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 A visited vertex</a:t>
            </a:r>
            <a:endParaRPr 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i="1" dirty="0">
                <a:latin typeface="Times New Roman" pitchFamily="18" charset="0"/>
              </a:rPr>
              <a:t>error</a:t>
            </a:r>
            <a:r>
              <a:rPr lang="en-US" sz="1600" b="1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 A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cycle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 detected – halt algorithm.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i="1" dirty="0" err="1">
                <a:latin typeface="Times New Roman" pitchFamily="18" charset="0"/>
              </a:rPr>
              <a:t>TSNum</a:t>
            </a:r>
            <a:r>
              <a:rPr lang="en-US" sz="1600" b="1" dirty="0">
                <a:latin typeface="Courier New" pitchFamily="49" charset="0"/>
              </a:rPr>
              <a:t>(v) = j--</a:t>
            </a:r>
            <a:r>
              <a:rPr lang="en-US" sz="1600" dirty="0">
                <a:latin typeface="Courier New" pitchFamily="49" charset="0"/>
              </a:rPr>
              <a:t>;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 After processing </a:t>
            </a:r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</a:rPr>
              <a:t>all successors 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of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v</a:t>
            </a:r>
            <a:r>
              <a:rPr lang="en-US" sz="1600" i="1" dirty="0">
                <a:solidFill>
                  <a:srgbClr val="00B050"/>
                </a:solidFill>
                <a:latin typeface="Times New Roman" pitchFamily="18" charset="0"/>
              </a:rPr>
              <a:t>,</a:t>
            </a:r>
            <a:r>
              <a:rPr lang="en-US" sz="1600" i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                 //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 assign to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v</a:t>
            </a:r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a number smaller than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                 //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 assigned to any of its successors;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59338" y="766077"/>
            <a:ext cx="4224337" cy="245745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819775" y="1072464"/>
            <a:ext cx="2303463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a	b	c</a:t>
            </a:r>
          </a:p>
          <a:p>
            <a:pPr eaLnBrk="1" hangingPunct="1">
              <a:spcBef>
                <a:spcPct val="50000"/>
              </a:spcBef>
            </a:pP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d	e	f</a:t>
            </a:r>
          </a:p>
          <a:p>
            <a:pPr eaLnBrk="1" hangingPunct="1">
              <a:spcBef>
                <a:spcPct val="50000"/>
              </a:spcBef>
            </a:pP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g	h 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088063" y="1264552"/>
            <a:ext cx="652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088063" y="2110689"/>
            <a:ext cx="65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6242050" y="2224989"/>
            <a:ext cx="614363" cy="461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973763" y="2263089"/>
            <a:ext cx="0" cy="500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894513" y="1456639"/>
            <a:ext cx="0" cy="500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7777163" y="1418539"/>
            <a:ext cx="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6088063" y="1380439"/>
            <a:ext cx="1574800" cy="65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126163" y="842277"/>
            <a:ext cx="1651000" cy="27463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173">
                <a:moveTo>
                  <a:pt x="0" y="173"/>
                </a:moveTo>
                <a:cubicBezTo>
                  <a:pt x="179" y="90"/>
                  <a:pt x="359" y="8"/>
                  <a:pt x="532" y="4"/>
                </a:cubicBezTo>
                <a:cubicBezTo>
                  <a:pt x="705" y="0"/>
                  <a:pt x="872" y="74"/>
                  <a:pt x="1040" y="14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6088063" y="1380439"/>
            <a:ext cx="690562" cy="1306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6088063" y="1264552"/>
            <a:ext cx="6524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6894513" y="1456639"/>
            <a:ext cx="0" cy="5000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6088063" y="2109102"/>
            <a:ext cx="6540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972175" y="2263089"/>
            <a:ext cx="0" cy="5000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6088063" y="2224989"/>
            <a:ext cx="65405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V="1">
            <a:off x="6049963" y="2955239"/>
            <a:ext cx="6921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V="1">
            <a:off x="6088063" y="2953652"/>
            <a:ext cx="65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6126163" y="835927"/>
            <a:ext cx="1651000" cy="27463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173">
                <a:moveTo>
                  <a:pt x="0" y="173"/>
                </a:moveTo>
                <a:cubicBezTo>
                  <a:pt x="179" y="90"/>
                  <a:pt x="359" y="8"/>
                  <a:pt x="532" y="4"/>
                </a:cubicBezTo>
                <a:cubicBezTo>
                  <a:pt x="705" y="0"/>
                  <a:pt x="872" y="74"/>
                  <a:pt x="1040" y="149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 flipV="1">
            <a:off x="6088063" y="1378852"/>
            <a:ext cx="1574800" cy="654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838157" y="2646557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(6,8)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894388" y="2609164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(5,7)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5897349" y="1736832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(4,6)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6829448" y="1830849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(3,5)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838157" y="99705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(2,4)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5930900" y="1000233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(1,1)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7746184" y="1024905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(7,3)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7713686" y="1858276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(8,2)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6662359" y="3412505"/>
            <a:ext cx="2035175" cy="103105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</a:rPr>
              <a:t>output: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a, f, c, b, e, d, g, h</a:t>
            </a:r>
            <a:b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</a:br>
            <a:r>
              <a:rPr lang="en-US" dirty="0">
                <a:solidFill>
                  <a:srgbClr val="FF0000"/>
                </a:solidFill>
                <a:latin typeface="Arial Unicode MS" pitchFamily="34" charset="-128"/>
              </a:rPr>
              <a:t>1  2  3  4   5  6   7  8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7689" y="766077"/>
            <a:ext cx="4149423" cy="9126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Use two labels: </a:t>
            </a:r>
            <a:br>
              <a:rPr lang="en-ZA" dirty="0">
                <a:solidFill>
                  <a:prstClr val="white"/>
                </a:solidFill>
              </a:rPr>
            </a:br>
            <a:r>
              <a:rPr lang="en-ZA" dirty="0">
                <a:solidFill>
                  <a:srgbClr val="FFFF00"/>
                </a:solidFill>
              </a:rPr>
              <a:t>number</a:t>
            </a:r>
            <a:r>
              <a:rPr lang="en-ZA" dirty="0">
                <a:solidFill>
                  <a:prstClr val="white"/>
                </a:solidFill>
              </a:rPr>
              <a:t> (order of visiting) and </a:t>
            </a:r>
            <a:br>
              <a:rPr lang="en-ZA" dirty="0">
                <a:solidFill>
                  <a:prstClr val="white"/>
                </a:solidFill>
              </a:rPr>
            </a:br>
            <a:r>
              <a:rPr lang="en-ZA" dirty="0">
                <a:solidFill>
                  <a:srgbClr val="FFFF00"/>
                </a:solidFill>
              </a:rPr>
              <a:t>TS number </a:t>
            </a:r>
            <a:r>
              <a:rPr lang="en-ZA" dirty="0">
                <a:solidFill>
                  <a:prstClr val="white"/>
                </a:solidFill>
              </a:rPr>
              <a:t>(topological order)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624638" y="4567838"/>
            <a:ext cx="2035175" cy="2031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Lowest to highest </a:t>
            </a:r>
            <a:r>
              <a:rPr lang="en-ZA" dirty="0" err="1">
                <a:solidFill>
                  <a:prstClr val="white"/>
                </a:solidFill>
              </a:rPr>
              <a:t>TSnum</a:t>
            </a:r>
            <a:r>
              <a:rPr lang="en-ZA" dirty="0">
                <a:solidFill>
                  <a:prstClr val="white"/>
                </a:solidFill>
              </a:rPr>
              <a:t> indicates the dependency order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28531" y="100385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1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6936152" y="10029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2</a:t>
            </a:r>
            <a:endParaRPr lang="en-ZA" dirty="0"/>
          </a:p>
        </p:txBody>
      </p:sp>
      <p:sp>
        <p:nvSpPr>
          <p:cNvPr id="39" name="Rectangle 38"/>
          <p:cNvSpPr/>
          <p:nvPr/>
        </p:nvSpPr>
        <p:spPr>
          <a:xfrm>
            <a:off x="6927914" y="18306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3</a:t>
            </a:r>
            <a:endParaRPr lang="en-ZA" dirty="0"/>
          </a:p>
        </p:txBody>
      </p:sp>
      <p:sp>
        <p:nvSpPr>
          <p:cNvPr id="53" name="Rectangle 52"/>
          <p:cNvSpPr/>
          <p:nvPr/>
        </p:nvSpPr>
        <p:spPr>
          <a:xfrm>
            <a:off x="5991898" y="17366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4</a:t>
            </a:r>
            <a:endParaRPr lang="en-ZA" dirty="0"/>
          </a:p>
        </p:txBody>
      </p:sp>
      <p:sp>
        <p:nvSpPr>
          <p:cNvPr id="54" name="Rectangle 53"/>
          <p:cNvSpPr/>
          <p:nvPr/>
        </p:nvSpPr>
        <p:spPr>
          <a:xfrm>
            <a:off x="5989961" y="26042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5</a:t>
            </a:r>
            <a:endParaRPr lang="en-ZA" dirty="0"/>
          </a:p>
        </p:txBody>
      </p:sp>
      <p:sp>
        <p:nvSpPr>
          <p:cNvPr id="55" name="Rectangle 54"/>
          <p:cNvSpPr/>
          <p:nvPr/>
        </p:nvSpPr>
        <p:spPr>
          <a:xfrm>
            <a:off x="6933194" y="26439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6</a:t>
            </a:r>
            <a:endParaRPr lang="en-ZA" dirty="0"/>
          </a:p>
        </p:txBody>
      </p:sp>
      <p:sp>
        <p:nvSpPr>
          <p:cNvPr id="56" name="Rectangle 55"/>
          <p:cNvSpPr/>
          <p:nvPr/>
        </p:nvSpPr>
        <p:spPr>
          <a:xfrm>
            <a:off x="7842659" y="10247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7</a:t>
            </a:r>
            <a:endParaRPr lang="en-ZA" dirty="0"/>
          </a:p>
        </p:txBody>
      </p:sp>
      <p:sp>
        <p:nvSpPr>
          <p:cNvPr id="57" name="Rectangle 56"/>
          <p:cNvSpPr/>
          <p:nvPr/>
        </p:nvSpPr>
        <p:spPr>
          <a:xfrm>
            <a:off x="7813092" y="18569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45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26" grpId="0" animBg="1"/>
      <p:bldP spid="28" grpId="0" animBg="1"/>
      <p:bldP spid="29" grpId="0" animBg="1"/>
      <p:bldP spid="32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16" grpId="0"/>
      <p:bldP spid="17" grpId="0"/>
      <p:bldP spid="39" grpId="0"/>
      <p:bldP spid="53" grpId="0"/>
      <p:bldP spid="54" grpId="0"/>
      <p:bldP spid="55" grpId="0"/>
      <p:bldP spid="56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Spanning Trees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103870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What happens when DFS is performed on a graph?</a:t>
            </a:r>
          </a:p>
          <a:p>
            <a:pPr lvl="1"/>
            <a:r>
              <a:rPr kumimoji="1" lang="en-ZA" altLang="zh-TW" sz="1700" dirty="0">
                <a:solidFill>
                  <a:srgbClr val="00B050"/>
                </a:solidFill>
                <a:ea typeface="新細明體" charset="-120"/>
              </a:rPr>
              <a:t>Every vertex is visited exactly once</a:t>
            </a:r>
          </a:p>
          <a:p>
            <a:pPr lvl="1"/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The edges used in DFS form a connected and acyclic structure</a:t>
            </a:r>
          </a:p>
          <a:p>
            <a:pPr lvl="1"/>
            <a:r>
              <a:rPr kumimoji="1" lang="en-ZA" altLang="zh-TW" sz="1700" dirty="0">
                <a:solidFill>
                  <a:schemeClr val="accent5"/>
                </a:solidFill>
                <a:ea typeface="新細明體" charset="-120"/>
              </a:rPr>
              <a:t>We call this structure a spanning tree</a:t>
            </a: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r>
              <a:rPr kumimoji="1" lang="en-ZA" altLang="zh-TW" sz="2000" dirty="0">
                <a:ea typeface="新細明體" charset="-120"/>
              </a:rPr>
              <a:t>The path will differ depending on the starting point and the order of vertices in the adjacency list</a:t>
            </a:r>
          </a:p>
          <a:p>
            <a:pPr lvl="0"/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Are all spanning trees equally useful?</a:t>
            </a:r>
          </a:p>
          <a:p>
            <a:pPr lvl="0"/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5" name="Line 31"/>
          <p:cNvSpPr>
            <a:spLocks noChangeShapeType="1"/>
          </p:cNvSpPr>
          <p:nvPr/>
        </p:nvSpPr>
        <p:spPr bwMode="auto">
          <a:xfrm flipH="1">
            <a:off x="1375717" y="3060868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959793" y="353506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413818" y="44907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2147243" y="26905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3296593" y="356998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2758430" y="449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3760143" y="449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2528243" y="3108024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 flipH="1">
            <a:off x="3104504" y="3992261"/>
            <a:ext cx="307975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1299518" y="39541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3680768" y="39541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088505" y="351269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2336156" y="3147712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1865460" y="4704578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2421880" y="3935536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3608" y="300856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4859" y="39922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33661" y="300856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9350" y="404280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5206" y="40827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1461" y="4085725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0660" y="314873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29728" y="4710109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H="1" flipV="1">
            <a:off x="3224471" y="4713523"/>
            <a:ext cx="529321" cy="8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1433" y="471352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1788817" y="3935536"/>
            <a:ext cx="395731" cy="6051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4188" y="39541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3" name="Right Arrow 32"/>
          <p:cNvSpPr/>
          <p:nvPr/>
        </p:nvSpPr>
        <p:spPr>
          <a:xfrm rot="5911628">
            <a:off x="2149660" y="3295028"/>
            <a:ext cx="431750" cy="11845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7410063">
            <a:off x="1590848" y="4211412"/>
            <a:ext cx="803226" cy="11208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4595211">
            <a:off x="1110906" y="4166707"/>
            <a:ext cx="660015" cy="10770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1865459" y="4660158"/>
            <a:ext cx="884130" cy="8601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8032672">
            <a:off x="2933906" y="4205266"/>
            <a:ext cx="691212" cy="8834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3758057">
            <a:off x="3534940" y="4190683"/>
            <a:ext cx="589280" cy="844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46581">
            <a:off x="1697673" y="2464547"/>
            <a:ext cx="460810" cy="46100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4472150" y="3200006"/>
            <a:ext cx="820878" cy="116158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5583722" y="358736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037747" y="454303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6771172" y="274281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7920522" y="362228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7382359" y="4547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8384072" y="4547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49" name="Line 34"/>
          <p:cNvSpPr>
            <a:spLocks noChangeShapeType="1"/>
          </p:cNvSpPr>
          <p:nvPr/>
        </p:nvSpPr>
        <p:spPr bwMode="auto">
          <a:xfrm flipH="1">
            <a:off x="7728433" y="4044562"/>
            <a:ext cx="307975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35"/>
          <p:cNvSpPr>
            <a:spLocks noChangeShapeType="1"/>
          </p:cNvSpPr>
          <p:nvPr/>
        </p:nvSpPr>
        <p:spPr bwMode="auto">
          <a:xfrm>
            <a:off x="5923447" y="400646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6712434" y="356499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53" name="Line 34"/>
          <p:cNvSpPr>
            <a:spLocks noChangeShapeType="1"/>
          </p:cNvSpPr>
          <p:nvPr/>
        </p:nvSpPr>
        <p:spPr bwMode="auto">
          <a:xfrm flipH="1">
            <a:off x="6960085" y="3200013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>
            <a:off x="6489389" y="4756879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3279" y="409510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65390" y="4138026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84589" y="320103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53657" y="476241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65" name="Line 34"/>
          <p:cNvSpPr>
            <a:spLocks noChangeShapeType="1"/>
          </p:cNvSpPr>
          <p:nvPr/>
        </p:nvSpPr>
        <p:spPr bwMode="auto">
          <a:xfrm flipH="1" flipV="1">
            <a:off x="8302323" y="4023137"/>
            <a:ext cx="267487" cy="524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34"/>
          <p:cNvSpPr>
            <a:spLocks noChangeShapeType="1"/>
          </p:cNvSpPr>
          <p:nvPr/>
        </p:nvSpPr>
        <p:spPr bwMode="auto">
          <a:xfrm flipH="1">
            <a:off x="6412746" y="3987837"/>
            <a:ext cx="395731" cy="6051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48117" y="400646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69" name="Right Arrow 68"/>
          <p:cNvSpPr/>
          <p:nvPr/>
        </p:nvSpPr>
        <p:spPr>
          <a:xfrm rot="5911628">
            <a:off x="6773589" y="3347329"/>
            <a:ext cx="431750" cy="11845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7410063">
            <a:off x="6214777" y="4263713"/>
            <a:ext cx="803226" cy="11208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 rot="14595211">
            <a:off x="5734835" y="4219008"/>
            <a:ext cx="660015" cy="10770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2" name="Right Arrow 71"/>
          <p:cNvSpPr/>
          <p:nvPr/>
        </p:nvSpPr>
        <p:spPr>
          <a:xfrm>
            <a:off x="6489388" y="4712459"/>
            <a:ext cx="884130" cy="8601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 rot="18032672">
            <a:off x="7557835" y="4257567"/>
            <a:ext cx="691212" cy="8834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9877919">
            <a:off x="973263" y="4746801"/>
            <a:ext cx="460810" cy="46100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 rot="14594259">
            <a:off x="1133284" y="4132618"/>
            <a:ext cx="685435" cy="10388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7" name="Right Arrow 76"/>
          <p:cNvSpPr/>
          <p:nvPr/>
        </p:nvSpPr>
        <p:spPr>
          <a:xfrm rot="19533543">
            <a:off x="1296511" y="3289063"/>
            <a:ext cx="974814" cy="10370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 rot="5970955">
            <a:off x="2226688" y="3289300"/>
            <a:ext cx="442082" cy="1032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Right Arrow 78"/>
          <p:cNvSpPr/>
          <p:nvPr/>
        </p:nvSpPr>
        <p:spPr>
          <a:xfrm rot="3220254">
            <a:off x="2266032" y="4190492"/>
            <a:ext cx="787280" cy="1057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767080">
            <a:off x="8127369" y="4258559"/>
            <a:ext cx="622879" cy="916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28245" y="404280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3218012" y="4672826"/>
            <a:ext cx="542130" cy="895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 rot="14533692">
            <a:off x="3499866" y="4210300"/>
            <a:ext cx="570876" cy="894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60" grpId="0"/>
      <p:bldP spid="62" grpId="0"/>
      <p:bldP spid="63" grpId="0"/>
      <p:bldP spid="64" grpId="0"/>
      <p:bldP spid="65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/>
      <p:bldP spid="83" grpId="0" animBg="1"/>
      <p:bldP spid="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3372" y="11013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Spanning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3372" y="823514"/>
                <a:ext cx="8152885" cy="5947989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ZA" altLang="zh-TW" sz="2000" dirty="0">
                    <a:solidFill>
                      <a:srgbClr val="00B050"/>
                    </a:solidFill>
                    <a:ea typeface="新細明體" charset="-120"/>
                  </a:rPr>
                  <a:t>Are all spanning trees equally useful?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In a simple, </a:t>
                </a:r>
                <a:r>
                  <a:rPr kumimoji="1" lang="en-ZA" altLang="zh-TW" sz="1700" dirty="0" err="1">
                    <a:ea typeface="新細明體" charset="-120"/>
                  </a:rPr>
                  <a:t>unweighted</a:t>
                </a:r>
                <a:r>
                  <a:rPr kumimoji="1" lang="en-ZA" altLang="zh-TW" sz="1700" dirty="0">
                    <a:ea typeface="新細明體" charset="-120"/>
                  </a:rPr>
                  <a:t> graph – yes: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ZA" altLang="zh-TW" sz="17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kumimoji="1" lang="en-ZA" altLang="zh-TW" sz="17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𝐸</m:t>
                        </m:r>
                      </m:e>
                    </m:d>
                    <m:r>
                      <a:rPr kumimoji="1" lang="en-ZA" altLang="zh-TW" sz="17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ZA" altLang="zh-TW" sz="17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kumimoji="1" lang="en-ZA" altLang="zh-TW" sz="17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𝑉</m:t>
                        </m:r>
                      </m:e>
                    </m:d>
                    <m:r>
                      <a:rPr kumimoji="1" lang="en-ZA" altLang="zh-TW" sz="17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−1</m:t>
                    </m:r>
                  </m:oMath>
                </a14:m>
                <a:endParaRPr kumimoji="1" lang="en-ZA" altLang="zh-TW" sz="1700" dirty="0">
                  <a:solidFill>
                    <a:srgbClr val="FF0000"/>
                  </a:solidFill>
                  <a:ea typeface="新細明體" charset="-120"/>
                </a:endParaRPr>
              </a:p>
              <a:p>
                <a:pPr lvl="1"/>
                <a:r>
                  <a:rPr kumimoji="1" lang="en-ZA" altLang="zh-TW" sz="1700" dirty="0">
                    <a:solidFill>
                      <a:srgbClr val="FF0000"/>
                    </a:solidFill>
                    <a:ea typeface="新細明體" charset="-120"/>
                  </a:rPr>
                  <a:t>What about the weighted graph?</a:t>
                </a:r>
                <a:endParaRPr kumimoji="1" lang="en-ZA" altLang="zh-TW" sz="2000" dirty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ea typeface="新細明體" charset="-120"/>
                </a:endParaRPr>
              </a:p>
              <a:p>
                <a:pPr lvl="0"/>
                <a:r>
                  <a:rPr kumimoji="1" lang="en-ZA" altLang="zh-TW" sz="2000" dirty="0">
                    <a:ea typeface="新細明體" charset="-120"/>
                  </a:rPr>
                  <a:t>Suppose you are installing </a:t>
                </a:r>
                <a:r>
                  <a:rPr kumimoji="1" lang="en-ZA" altLang="zh-TW" sz="2000" dirty="0">
                    <a:solidFill>
                      <a:srgbClr val="FF0000"/>
                    </a:solidFill>
                    <a:ea typeface="新細明體" charset="-120"/>
                  </a:rPr>
                  <a:t>fibre internet</a:t>
                </a:r>
                <a:r>
                  <a:rPr kumimoji="1" lang="en-ZA" altLang="zh-TW" sz="2000" dirty="0">
                    <a:ea typeface="新細明體" charset="-120"/>
                  </a:rPr>
                  <a:t> in the neighbourhood, and weights represents </a:t>
                </a:r>
                <a:r>
                  <a:rPr kumimoji="1" lang="en-ZA" altLang="zh-TW" sz="2000" dirty="0">
                    <a:solidFill>
                      <a:schemeClr val="accent5">
                        <a:lumMod val="75000"/>
                      </a:schemeClr>
                    </a:solidFill>
                    <a:ea typeface="新細明體" charset="-120"/>
                  </a:rPr>
                  <a:t>cable length</a:t>
                </a:r>
              </a:p>
              <a:p>
                <a:pPr lvl="0"/>
                <a:r>
                  <a:rPr kumimoji="1" lang="en-ZA" altLang="zh-TW" sz="2000" dirty="0">
                    <a:ea typeface="新細明體" charset="-120"/>
                  </a:rPr>
                  <a:t>You want to connect everyone in the neighbourhood and use as little cable as possible</a:t>
                </a:r>
              </a:p>
              <a:p>
                <a:pPr lvl="0"/>
                <a:endParaRPr kumimoji="1" lang="en-ZA" altLang="zh-TW" sz="2000" dirty="0">
                  <a:solidFill>
                    <a:srgbClr val="FF000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solidFill>
                    <a:srgbClr val="FF0000"/>
                  </a:solidFill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5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72" y="823514"/>
                <a:ext cx="8152885" cy="5947989"/>
              </a:xfrm>
              <a:blipFill rotWithShape="0">
                <a:blip r:embed="rId3"/>
                <a:stretch>
                  <a:fillRect l="-673" t="-1025" r="-75" b="-143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31"/>
          <p:cNvSpPr>
            <a:spLocks noChangeShapeType="1"/>
          </p:cNvSpPr>
          <p:nvPr/>
        </p:nvSpPr>
        <p:spPr bwMode="auto">
          <a:xfrm flipH="1">
            <a:off x="1315979" y="2475980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900055" y="295017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354080" y="390584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2087505" y="210562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3236855" y="298509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2698692" y="39106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3700405" y="39106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1239780" y="336927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3621030" y="336927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028767" y="29278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2276418" y="2562824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2362142" y="3350648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5121" y="340737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923" y="2423679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5468" y="34979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1723" y="3500837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00922" y="256384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H="1" flipV="1">
            <a:off x="3164733" y="4128635"/>
            <a:ext cx="529321" cy="8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1695" y="412863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5523984" y="300247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978009" y="395814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6711434" y="215792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7860784" y="30373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7322621" y="396291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8324334" y="396291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49" name="Line 34"/>
          <p:cNvSpPr>
            <a:spLocks noChangeShapeType="1"/>
          </p:cNvSpPr>
          <p:nvPr/>
        </p:nvSpPr>
        <p:spPr bwMode="auto">
          <a:xfrm flipH="1">
            <a:off x="7668695" y="3459674"/>
            <a:ext cx="307975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35"/>
          <p:cNvSpPr>
            <a:spLocks noChangeShapeType="1"/>
          </p:cNvSpPr>
          <p:nvPr/>
        </p:nvSpPr>
        <p:spPr bwMode="auto">
          <a:xfrm>
            <a:off x="5863709" y="34215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6652696" y="298011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53" name="Line 34"/>
          <p:cNvSpPr>
            <a:spLocks noChangeShapeType="1"/>
          </p:cNvSpPr>
          <p:nvPr/>
        </p:nvSpPr>
        <p:spPr bwMode="auto">
          <a:xfrm flipH="1">
            <a:off x="6900347" y="261512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>
            <a:off x="6429651" y="4171991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63541" y="351022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05652" y="3553138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24851" y="261614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93919" y="4177522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65" name="Line 34"/>
          <p:cNvSpPr>
            <a:spLocks noChangeShapeType="1"/>
          </p:cNvSpPr>
          <p:nvPr/>
        </p:nvSpPr>
        <p:spPr bwMode="auto">
          <a:xfrm flipH="1" flipV="1">
            <a:off x="8242585" y="3438249"/>
            <a:ext cx="267487" cy="524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34"/>
          <p:cNvSpPr>
            <a:spLocks noChangeShapeType="1"/>
          </p:cNvSpPr>
          <p:nvPr/>
        </p:nvSpPr>
        <p:spPr bwMode="auto">
          <a:xfrm flipH="1">
            <a:off x="6353008" y="3402949"/>
            <a:ext cx="395731" cy="6051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88379" y="342157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69" name="Right Arrow 68"/>
          <p:cNvSpPr/>
          <p:nvPr/>
        </p:nvSpPr>
        <p:spPr>
          <a:xfrm rot="5911628">
            <a:off x="6713851" y="2762441"/>
            <a:ext cx="431750" cy="11845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7410063">
            <a:off x="6155039" y="3678825"/>
            <a:ext cx="803226" cy="11208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 rot="14595211">
            <a:off x="5675097" y="3634120"/>
            <a:ext cx="660015" cy="10770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2" name="Right Arrow 71"/>
          <p:cNvSpPr/>
          <p:nvPr/>
        </p:nvSpPr>
        <p:spPr>
          <a:xfrm>
            <a:off x="6429650" y="4127571"/>
            <a:ext cx="884130" cy="8601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 rot="18032672">
            <a:off x="7498097" y="3672679"/>
            <a:ext cx="691212" cy="8834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 rot="14594259">
            <a:off x="1040691" y="3557496"/>
            <a:ext cx="685435" cy="10388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7" name="Right Arrow 76"/>
          <p:cNvSpPr/>
          <p:nvPr/>
        </p:nvSpPr>
        <p:spPr>
          <a:xfrm rot="19533543">
            <a:off x="1236773" y="2704175"/>
            <a:ext cx="974814" cy="10370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 rot="5970955">
            <a:off x="2092656" y="2706950"/>
            <a:ext cx="442082" cy="1032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Right Arrow 78"/>
          <p:cNvSpPr/>
          <p:nvPr/>
        </p:nvSpPr>
        <p:spPr>
          <a:xfrm rot="3220254">
            <a:off x="2206294" y="3605604"/>
            <a:ext cx="787280" cy="1057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767080">
            <a:off x="8067631" y="3673671"/>
            <a:ext cx="622879" cy="916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68507" y="345792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3158274" y="4087938"/>
            <a:ext cx="542130" cy="895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 rot="14533692">
            <a:off x="3455945" y="3600779"/>
            <a:ext cx="570876" cy="894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946828" y="4607498"/>
            <a:ext cx="2556318" cy="4892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Total cost: 38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988312" y="4611973"/>
            <a:ext cx="2556318" cy="4892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Total cost: 41</a:t>
            </a:r>
            <a:endParaRPr lang="en-Z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3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/>
      <p:bldP spid="23" grpId="0"/>
      <p:bldP spid="25" grpId="0"/>
      <p:bldP spid="26" grpId="0"/>
      <p:bldP spid="27" grpId="0"/>
      <p:bldP spid="29" grpId="0" animBg="1"/>
      <p:bldP spid="30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60" grpId="0"/>
      <p:bldP spid="62" grpId="0"/>
      <p:bldP spid="63" grpId="0"/>
      <p:bldP spid="64" grpId="0"/>
      <p:bldP spid="65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/>
      <p:bldP spid="83" grpId="0" animBg="1"/>
      <p:bldP spid="84" grpId="0" animBg="1"/>
      <p:bldP spid="74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3372" y="11013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Minimum Spanning Tree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3372" y="823515"/>
            <a:ext cx="8152885" cy="587384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A </a:t>
            </a:r>
            <a:r>
              <a:rPr kumimoji="1" lang="en-ZA" altLang="zh-TW" sz="2000" dirty="0">
                <a:solidFill>
                  <a:schemeClr val="accent5"/>
                </a:solidFill>
                <a:ea typeface="新細明體" charset="-120"/>
              </a:rPr>
              <a:t>minimum spanning tree</a:t>
            </a:r>
            <a:r>
              <a:rPr kumimoji="1" lang="en-ZA" altLang="zh-TW" sz="2000" dirty="0">
                <a:ea typeface="新細明體" charset="-120"/>
              </a:rPr>
              <a:t> is a spanning tree that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minimizes the sum of edges</a:t>
            </a:r>
          </a:p>
          <a:p>
            <a:pPr lvl="0"/>
            <a:r>
              <a:rPr kumimoji="1" lang="en-ZA" altLang="zh-TW" sz="2000" dirty="0">
                <a:ea typeface="新細明體" charset="-120"/>
              </a:rPr>
              <a:t>Very useful in routing applications!</a:t>
            </a:r>
          </a:p>
          <a:p>
            <a:pPr lvl="0"/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How is it different from the shortest</a:t>
            </a:r>
            <a:b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</a:br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path problem?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Shortest path assumes a specific</a:t>
            </a:r>
            <a:br>
              <a:rPr kumimoji="1" lang="en-ZA" altLang="zh-TW" sz="1700" dirty="0">
                <a:ea typeface="新細明體" charset="-120"/>
              </a:rPr>
            </a:br>
            <a:r>
              <a:rPr kumimoji="1" lang="en-ZA" altLang="zh-TW" sz="1700" dirty="0">
                <a:ea typeface="新細明體" charset="-120"/>
              </a:rPr>
              <a:t>starting point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All-to-all shortest path algorithm</a:t>
            </a:r>
            <a:br>
              <a:rPr kumimoji="1" lang="en-ZA" altLang="zh-TW" sz="1700" dirty="0">
                <a:ea typeface="新細明體" charset="-120"/>
              </a:rPr>
            </a:br>
            <a:r>
              <a:rPr kumimoji="1" lang="en-ZA" altLang="zh-TW" sz="1700" dirty="0">
                <a:ea typeface="新細明體" charset="-120"/>
              </a:rPr>
              <a:t>finds multiple paths</a:t>
            </a:r>
          </a:p>
          <a:p>
            <a:r>
              <a:rPr kumimoji="1" lang="en-ZA" altLang="zh-TW" sz="2000" dirty="0">
                <a:ea typeface="新細明體" charset="-120"/>
              </a:rPr>
              <a:t>We are interested in a </a:t>
            </a:r>
            <a:br>
              <a:rPr kumimoji="1" lang="en-ZA" altLang="zh-TW" sz="2000" dirty="0">
                <a:ea typeface="新細明體" charset="-120"/>
              </a:rPr>
            </a:br>
            <a:r>
              <a:rPr kumimoji="1" lang="en-ZA" altLang="zh-TW" sz="2000" dirty="0">
                <a:solidFill>
                  <a:schemeClr val="accent5"/>
                </a:solidFill>
                <a:ea typeface="新細明體" charset="-120"/>
              </a:rPr>
              <a:t>single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cheapest</a:t>
            </a:r>
            <a:r>
              <a:rPr kumimoji="1" lang="en-ZA" altLang="zh-TW" sz="2000" dirty="0">
                <a:ea typeface="新細明體" charset="-120"/>
              </a:rPr>
              <a:t> way to connect </a:t>
            </a:r>
            <a:br>
              <a:rPr kumimoji="1" lang="en-ZA" altLang="zh-TW" sz="2000" dirty="0">
                <a:ea typeface="新細明體" charset="-120"/>
              </a:rPr>
            </a:br>
            <a:r>
              <a:rPr kumimoji="1" lang="en-ZA" altLang="zh-TW" sz="2000" dirty="0">
                <a:solidFill>
                  <a:srgbClr val="7030A0"/>
                </a:solidFill>
                <a:ea typeface="新細明體" charset="-120"/>
              </a:rPr>
              <a:t>all the dots </a:t>
            </a:r>
            <a:r>
              <a:rPr kumimoji="1" lang="en-ZA" altLang="zh-TW" sz="2000" dirty="0">
                <a:ea typeface="新細明體" charset="-120"/>
              </a:rPr>
              <a:t>(vertices)</a:t>
            </a:r>
          </a:p>
          <a:p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Many algorithms have been proposed to minimize the spanning tree</a:t>
            </a:r>
          </a:p>
          <a:p>
            <a:r>
              <a:rPr kumimoji="1" lang="en-ZA" altLang="zh-TW" sz="2000" dirty="0">
                <a:ea typeface="新細明體" charset="-120"/>
              </a:rPr>
              <a:t>We will only look at two:</a:t>
            </a:r>
          </a:p>
          <a:p>
            <a:pPr lvl="1"/>
            <a:r>
              <a:rPr kumimoji="1" lang="en-ZA" altLang="zh-TW" sz="1700" dirty="0" err="1">
                <a:ea typeface="新細明體" charset="-120"/>
              </a:rPr>
              <a:t>Kruskal</a:t>
            </a:r>
            <a:r>
              <a:rPr kumimoji="1" lang="en-ZA" altLang="zh-TW" sz="1700" dirty="0">
                <a:ea typeface="新細明體" charset="-120"/>
              </a:rPr>
              <a:t> algorithm</a:t>
            </a:r>
          </a:p>
          <a:p>
            <a:pPr lvl="1"/>
            <a:r>
              <a:rPr kumimoji="1" lang="en-ZA" altLang="zh-TW" sz="1700" dirty="0" err="1">
                <a:ea typeface="新細明體" charset="-120"/>
              </a:rPr>
              <a:t>Dijkstra’s</a:t>
            </a:r>
            <a:r>
              <a:rPr kumimoji="1" lang="en-ZA" altLang="zh-TW" sz="1700" dirty="0">
                <a:ea typeface="新細明體" charset="-120"/>
              </a:rPr>
              <a:t> algorithm (</a:t>
            </a:r>
            <a:r>
              <a:rPr kumimoji="1" lang="en-ZA" altLang="zh-TW" sz="1700" i="1" dirty="0">
                <a:ea typeface="新細明體" charset="-120"/>
              </a:rPr>
              <a:t>not the same as his shortest path algorithm!</a:t>
            </a:r>
            <a:r>
              <a:rPr kumimoji="1" lang="en-ZA" altLang="zh-TW" sz="1700" dirty="0">
                <a:ea typeface="新細明體" charset="-120"/>
              </a:rPr>
              <a:t>)</a:t>
            </a:r>
          </a:p>
        </p:txBody>
      </p:sp>
      <p:sp>
        <p:nvSpPr>
          <p:cNvPr id="5" name="Line 31"/>
          <p:cNvSpPr>
            <a:spLocks noChangeShapeType="1"/>
          </p:cNvSpPr>
          <p:nvPr/>
        </p:nvSpPr>
        <p:spPr bwMode="auto">
          <a:xfrm flipH="1">
            <a:off x="5846790" y="2113514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430866" y="258770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884891" y="354338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6618316" y="174315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7767666" y="262263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7229503" y="35481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8231216" y="35481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5770591" y="300680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8151841" y="300680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559578" y="256534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6807229" y="2200358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6892953" y="2988182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65932" y="30449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04734" y="2061213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26279" y="31354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12534" y="3138371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1733" y="22013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H="1" flipV="1">
            <a:off x="7695544" y="3766169"/>
            <a:ext cx="529321" cy="8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02506" y="376616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6" name="Right Arrow 75"/>
          <p:cNvSpPr/>
          <p:nvPr/>
        </p:nvSpPr>
        <p:spPr>
          <a:xfrm rot="14594259">
            <a:off x="5571502" y="3195030"/>
            <a:ext cx="685435" cy="10388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7" name="Right Arrow 76"/>
          <p:cNvSpPr/>
          <p:nvPr/>
        </p:nvSpPr>
        <p:spPr>
          <a:xfrm rot="19533543">
            <a:off x="5767584" y="2341709"/>
            <a:ext cx="974814" cy="10370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 rot="5970955">
            <a:off x="6623467" y="2344484"/>
            <a:ext cx="442082" cy="1032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Right Arrow 78"/>
          <p:cNvSpPr/>
          <p:nvPr/>
        </p:nvSpPr>
        <p:spPr>
          <a:xfrm rot="3220254">
            <a:off x="6737105" y="3243138"/>
            <a:ext cx="787280" cy="1057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7689085" y="3725472"/>
            <a:ext cx="542130" cy="895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 rot="14533692">
            <a:off x="7986756" y="3238313"/>
            <a:ext cx="570876" cy="894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34"/>
          <p:cNvSpPr>
            <a:spLocks noChangeShapeType="1"/>
          </p:cNvSpPr>
          <p:nvPr/>
        </p:nvSpPr>
        <p:spPr bwMode="auto">
          <a:xfrm flipH="1">
            <a:off x="3888250" y="3947605"/>
            <a:ext cx="395731" cy="605135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3372" y="116743"/>
            <a:ext cx="8092260" cy="6234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Kruskal</a:t>
            </a:r>
            <a:r>
              <a:rPr lang="en-US" dirty="0"/>
              <a:t> algorithm: Minimum Spanning Tree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3372" y="823515"/>
            <a:ext cx="8152885" cy="587384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Works on edges rather than vertices</a:t>
            </a:r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  <a:p>
            <a:pPr marL="457200" lvl="0" indent="-457200">
              <a:buFont typeface="+mj-lt"/>
              <a:buAutoNum type="arabicPeriod"/>
            </a:pP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Sort all the edges weight-wise in ascending order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altLang="zh-TW" sz="2000" dirty="0">
                <a:ea typeface="新細明體" charset="-120"/>
              </a:rPr>
              <a:t>While |spanning tree| &lt; |V| - 1</a:t>
            </a:r>
          </a:p>
          <a:p>
            <a:pPr marL="800100" lvl="1" indent="-457200">
              <a:buFont typeface="+mj-lt"/>
              <a:buAutoNum type="romanLcPeriod"/>
            </a:pPr>
            <a:r>
              <a:rPr kumimoji="1" lang="en-ZA" altLang="zh-TW" sz="1700" dirty="0">
                <a:ea typeface="新細明體" charset="-120"/>
              </a:rPr>
              <a:t>if edge(</a:t>
            </a:r>
            <a:r>
              <a:rPr kumimoji="1" lang="en-ZA" altLang="zh-TW" sz="1700" dirty="0" err="1">
                <a:ea typeface="新細明體" charset="-120"/>
              </a:rPr>
              <a:t>i</a:t>
            </a:r>
            <a:r>
              <a:rPr kumimoji="1" lang="en-ZA" altLang="zh-TW" sz="1700" dirty="0">
                <a:ea typeface="新細明體" charset="-120"/>
              </a:rPr>
              <a:t>) does not form a cycle,</a:t>
            </a:r>
            <a:br>
              <a:rPr kumimoji="1" lang="en-ZA" altLang="zh-TW" sz="1700" dirty="0">
                <a:ea typeface="新細明體" charset="-120"/>
              </a:rPr>
            </a:br>
            <a:r>
              <a:rPr kumimoji="1" lang="en-ZA" altLang="zh-TW" sz="1700" dirty="0">
                <a:ea typeface="新細明體" charset="-120"/>
              </a:rPr>
              <a:t>add it to the tree</a:t>
            </a:r>
          </a:p>
          <a:p>
            <a:pPr marL="800100" lvl="1" indent="-457200">
              <a:buFont typeface="+mj-lt"/>
              <a:buAutoNum type="romanLcPeriod"/>
            </a:pPr>
            <a:r>
              <a:rPr kumimoji="1" lang="en-ZA" altLang="zh-TW" sz="1700" dirty="0" err="1">
                <a:ea typeface="新細明體" charset="-120"/>
              </a:rPr>
              <a:t>i</a:t>
            </a:r>
            <a:r>
              <a:rPr kumimoji="1" lang="en-ZA" altLang="zh-TW" sz="1700" dirty="0">
                <a:ea typeface="新細明體" charset="-120"/>
              </a:rPr>
              <a:t>++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3471088" y="3060868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3055164" y="353506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509189" y="44907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4242614" y="26905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35" name="Oval 15"/>
          <p:cNvSpPr>
            <a:spLocks noChangeArrowheads="1"/>
          </p:cNvSpPr>
          <p:nvPr/>
        </p:nvSpPr>
        <p:spPr bwMode="auto">
          <a:xfrm>
            <a:off x="5391964" y="356998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36" name="Oval 17"/>
          <p:cNvSpPr>
            <a:spLocks noChangeArrowheads="1"/>
          </p:cNvSpPr>
          <p:nvPr/>
        </p:nvSpPr>
        <p:spPr bwMode="auto">
          <a:xfrm>
            <a:off x="4853801" y="449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5855514" y="449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4623614" y="3108024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5199875" y="3992261"/>
            <a:ext cx="307975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3394889" y="39541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5776139" y="39541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183876" y="351269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 flipH="1">
            <a:off x="4434833" y="3147712"/>
            <a:ext cx="31488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H="1">
            <a:off x="3960831" y="4704578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 flipV="1">
            <a:off x="4517251" y="3935536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18979" y="300856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0230" y="39922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29032" y="300856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94721" y="404280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50577" y="40827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36832" y="4085725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56031" y="314873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25099" y="4710109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 flipH="1" flipV="1">
            <a:off x="5319842" y="4713523"/>
            <a:ext cx="529321" cy="8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26804" y="471352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897955" y="3957169"/>
            <a:ext cx="395731" cy="605135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9559" y="39541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23372" y="5577210"/>
            <a:ext cx="8427308" cy="48927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FG (1), </a:t>
            </a:r>
            <a:r>
              <a:rPr lang="en-ZA" dirty="0">
                <a:solidFill>
                  <a:srgbClr val="FF0000"/>
                </a:solidFill>
              </a:rPr>
              <a:t>AB (2), </a:t>
            </a:r>
            <a:r>
              <a:rPr lang="en-ZA" dirty="0">
                <a:solidFill>
                  <a:prstClr val="black"/>
                </a:solidFill>
              </a:rPr>
              <a:t>CG(3), </a:t>
            </a:r>
            <a:r>
              <a:rPr lang="en-ZA" dirty="0">
                <a:solidFill>
                  <a:srgbClr val="FF0000"/>
                </a:solidFill>
              </a:rPr>
              <a:t>EB (6), </a:t>
            </a:r>
            <a:r>
              <a:rPr lang="en-ZA" dirty="0">
                <a:solidFill>
                  <a:prstClr val="black"/>
                </a:solidFill>
              </a:rPr>
              <a:t>FC (7), </a:t>
            </a:r>
            <a:r>
              <a:rPr lang="en-ZA" dirty="0">
                <a:solidFill>
                  <a:srgbClr val="FF0000"/>
                </a:solidFill>
              </a:rPr>
              <a:t>DE (8), </a:t>
            </a:r>
            <a:r>
              <a:rPr lang="en-ZA" dirty="0">
                <a:solidFill>
                  <a:prstClr val="black"/>
                </a:solidFill>
              </a:rPr>
              <a:t>BF (9), </a:t>
            </a:r>
            <a:r>
              <a:rPr lang="en-ZA" dirty="0">
                <a:solidFill>
                  <a:srgbClr val="FF0000"/>
                </a:solidFill>
              </a:rPr>
              <a:t>AD (15), </a:t>
            </a:r>
            <a:r>
              <a:rPr lang="en-ZA" dirty="0">
                <a:solidFill>
                  <a:prstClr val="black"/>
                </a:solidFill>
              </a:rPr>
              <a:t>EF (15), </a:t>
            </a:r>
            <a:r>
              <a:rPr lang="en-ZA" dirty="0">
                <a:solidFill>
                  <a:srgbClr val="FF0000"/>
                </a:solidFill>
              </a:rPr>
              <a:t>AC (23)</a:t>
            </a: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 flipH="1" flipV="1">
            <a:off x="5336784" y="4708836"/>
            <a:ext cx="529321" cy="8945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 flipH="1">
            <a:off x="4439845" y="3140961"/>
            <a:ext cx="38100" cy="364986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Line 36"/>
          <p:cNvSpPr>
            <a:spLocks noChangeShapeType="1"/>
          </p:cNvSpPr>
          <p:nvPr/>
        </p:nvSpPr>
        <p:spPr bwMode="auto">
          <a:xfrm>
            <a:off x="5792213" y="3963897"/>
            <a:ext cx="268287" cy="536575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35"/>
          <p:cNvSpPr>
            <a:spLocks noChangeShapeType="1"/>
          </p:cNvSpPr>
          <p:nvPr/>
        </p:nvSpPr>
        <p:spPr bwMode="auto">
          <a:xfrm>
            <a:off x="3407374" y="3947605"/>
            <a:ext cx="268287" cy="536575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Line 40"/>
          <p:cNvSpPr>
            <a:spLocks noChangeShapeType="1"/>
          </p:cNvSpPr>
          <p:nvPr/>
        </p:nvSpPr>
        <p:spPr bwMode="auto">
          <a:xfrm flipH="1" flipV="1">
            <a:off x="4536273" y="3954405"/>
            <a:ext cx="431799" cy="593299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 rot="16200000">
            <a:off x="649794" y="6058845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7" name="Right Arrow 86"/>
          <p:cNvSpPr/>
          <p:nvPr/>
        </p:nvSpPr>
        <p:spPr>
          <a:xfrm rot="16200000">
            <a:off x="1502411" y="6058844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8" name="Right Arrow 87"/>
          <p:cNvSpPr/>
          <p:nvPr/>
        </p:nvSpPr>
        <p:spPr>
          <a:xfrm rot="16200000">
            <a:off x="2285006" y="6064488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9" name="Right Arrow 88"/>
          <p:cNvSpPr/>
          <p:nvPr/>
        </p:nvSpPr>
        <p:spPr>
          <a:xfrm rot="16200000">
            <a:off x="3060237" y="6061257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 rot="16200000">
            <a:off x="4615054" y="6062529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1" name="Right Arrow 90"/>
          <p:cNvSpPr/>
          <p:nvPr/>
        </p:nvSpPr>
        <p:spPr>
          <a:xfrm rot="16200000">
            <a:off x="5325580" y="6062645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Right Arrow 91"/>
          <p:cNvSpPr/>
          <p:nvPr/>
        </p:nvSpPr>
        <p:spPr>
          <a:xfrm rot="16200000">
            <a:off x="3779211" y="6065461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813747" y="2682897"/>
            <a:ext cx="1551346" cy="8502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i="1" dirty="0">
                <a:solidFill>
                  <a:prstClr val="white"/>
                </a:solidFill>
              </a:rPr>
              <a:t>|V| = </a:t>
            </a:r>
            <a:r>
              <a:rPr lang="en-ZA" dirty="0">
                <a:solidFill>
                  <a:prstClr val="white"/>
                </a:solidFill>
              </a:rPr>
              <a:t>7</a:t>
            </a:r>
          </a:p>
          <a:p>
            <a:pPr algn="ctr"/>
            <a:r>
              <a:rPr lang="en-ZA" i="1" dirty="0">
                <a:solidFill>
                  <a:prstClr val="white"/>
                </a:solidFill>
              </a:rPr>
              <a:t>|E| = </a:t>
            </a:r>
            <a:r>
              <a:rPr lang="en-ZA" dirty="0">
                <a:solidFill>
                  <a:prstClr val="white"/>
                </a:solidFill>
              </a:rPr>
              <a:t>6</a:t>
            </a:r>
            <a:endParaRPr lang="en-Z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2" grpId="0" animBg="1"/>
      <p:bldP spid="73" grpId="0" animBg="1"/>
      <p:bldP spid="75" grpId="0" animBg="1"/>
      <p:bldP spid="80" grpId="0" animBg="1"/>
      <p:bldP spid="82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3372" y="11013"/>
            <a:ext cx="8133450" cy="6234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Kruskal</a:t>
            </a:r>
            <a:r>
              <a:rPr lang="en-US" dirty="0"/>
              <a:t> algorithm: Minimum Spanning Tree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idx="1"/>
          </p:nvPr>
        </p:nvSpPr>
        <p:spPr>
          <a:xfrm>
            <a:off x="1356539" y="634426"/>
            <a:ext cx="6848347" cy="2003625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KruskalAlgorithm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i="1" dirty="0">
                <a:latin typeface="Times New Roman" pitchFamily="18" charset="0"/>
              </a:rPr>
              <a:t>weighted connected undirected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graph)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tree = null;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edges = </a:t>
            </a:r>
            <a:r>
              <a:rPr lang="en-US" sz="1800" b="1" i="1" dirty="0">
                <a:latin typeface="Times New Roman" pitchFamily="18" charset="0"/>
              </a:rPr>
              <a:t>sequence of all edges of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graph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i="1" dirty="0">
                <a:latin typeface="Times New Roman" pitchFamily="18" charset="0"/>
              </a:rPr>
              <a:t>sorted by weight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</a:rPr>
              <a:t>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1;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Times New Roman" pitchFamily="18" charset="0"/>
              </a:rPr>
              <a:t> ≤ </a:t>
            </a:r>
            <a:r>
              <a:rPr lang="en-US" sz="1800" b="1" i="1" dirty="0">
                <a:latin typeface="Times New Roman" pitchFamily="18" charset="0"/>
              </a:rPr>
              <a:t>|E| and |</a:t>
            </a:r>
            <a:r>
              <a:rPr lang="en-US" sz="1800" b="1" dirty="0">
                <a:latin typeface="Courier New" pitchFamily="49" charset="0"/>
              </a:rPr>
              <a:t>tree</a:t>
            </a:r>
            <a:r>
              <a:rPr lang="en-US" sz="1800" b="1" i="1" dirty="0">
                <a:latin typeface="Times New Roman" pitchFamily="18" charset="0"/>
              </a:rPr>
              <a:t>|</a:t>
            </a:r>
            <a:r>
              <a:rPr lang="en-US" sz="1800" b="1" dirty="0">
                <a:latin typeface="Times New Roman" pitchFamily="18" charset="0"/>
              </a:rPr>
              <a:t> &lt; </a:t>
            </a:r>
            <a:r>
              <a:rPr lang="en-US" sz="1800" b="1" i="1" dirty="0">
                <a:latin typeface="Times New Roman" pitchFamily="18" charset="0"/>
              </a:rPr>
              <a:t>|V|</a:t>
            </a:r>
            <a:r>
              <a:rPr lang="en-US" sz="1800" b="1" dirty="0">
                <a:latin typeface="Times New Roman" pitchFamily="18" charset="0"/>
              </a:rPr>
              <a:t> − </a:t>
            </a:r>
            <a:r>
              <a:rPr lang="en-US" sz="1800" b="1" dirty="0">
                <a:latin typeface="Courier New" pitchFamily="49" charset="0"/>
              </a:rPr>
              <a:t>1;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e</a:t>
            </a:r>
            <a:r>
              <a:rPr lang="en-US" sz="1800" b="1" baseline="-25000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i="1" dirty="0">
                <a:latin typeface="Times New Roman" pitchFamily="18" charset="0"/>
              </a:rPr>
              <a:t>from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edges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i="1" dirty="0">
                <a:latin typeface="Times New Roman" pitchFamily="18" charset="0"/>
              </a:rPr>
              <a:t>does not form a circuit with edges in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i="1" dirty="0">
                <a:latin typeface="Times New Roman" pitchFamily="18" charset="0"/>
              </a:rPr>
              <a:t>add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e</a:t>
            </a:r>
            <a:r>
              <a:rPr lang="en-US" sz="1800" b="1" baseline="-25000" dirty="0" err="1">
                <a:latin typeface="Courier New" pitchFamily="49" charset="0"/>
              </a:rPr>
              <a:t>i</a:t>
            </a:r>
            <a:r>
              <a:rPr lang="en-US" sz="1800" b="1" i="1" dirty="0">
                <a:latin typeface="Times New Roman" pitchFamily="18" charset="0"/>
              </a:rPr>
              <a:t> to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tree; 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896336" y="3071898"/>
            <a:ext cx="3148012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a	b		c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d		e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	f</a:t>
            </a:r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1164623" y="3265573"/>
            <a:ext cx="692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2086961" y="3265573"/>
            <a:ext cx="157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394811" y="295918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4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739423" y="295918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9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3277586" y="362911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V="1">
            <a:off x="2969611" y="3381461"/>
            <a:ext cx="76835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355248" y="443556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V="1">
            <a:off x="2047273" y="4187911"/>
            <a:ext cx="76835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394811" y="4243473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 flipH="1" flipV="1">
            <a:off x="1126523" y="4226011"/>
            <a:ext cx="728663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 flipV="1">
            <a:off x="1050323" y="3419561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780448" y="349576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1664686" y="338146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8</a:t>
            </a: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 flipH="1">
            <a:off x="1971073" y="3419561"/>
            <a:ext cx="0" cy="130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1164623" y="4111711"/>
            <a:ext cx="157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2047273" y="380373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8</a:t>
            </a:r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 flipV="1">
            <a:off x="1164623" y="3343361"/>
            <a:ext cx="2497138" cy="690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 rot="-770862">
            <a:off x="2317148" y="3303673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13</a:t>
            </a:r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 flipV="1">
            <a:off x="1126523" y="3341773"/>
            <a:ext cx="808038" cy="615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278923" y="338146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4314223" y="2362286"/>
            <a:ext cx="472281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</a:rPr>
              <a:t>sorted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edges</a:t>
            </a: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: ab ad </a:t>
            </a:r>
            <a:r>
              <a:rPr lang="en-US" sz="1800" dirty="0" err="1">
                <a:solidFill>
                  <a:srgbClr val="FF0000"/>
                </a:solidFill>
                <a:latin typeface="Arial Unicode MS" pitchFamily="34" charset="-128"/>
              </a:rPr>
              <a:t>bd</a:t>
            </a: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Unicode MS" pitchFamily="34" charset="-128"/>
              </a:rPr>
              <a:t>df</a:t>
            </a: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Unicode MS" pitchFamily="34" charset="-128"/>
              </a:rPr>
              <a:t>ce</a:t>
            </a: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Unicode MS" pitchFamily="34" charset="-128"/>
              </a:rPr>
              <a:t>ef</a:t>
            </a: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 de bf </a:t>
            </a:r>
            <a:r>
              <a:rPr lang="en-US" sz="1800" dirty="0" err="1">
                <a:solidFill>
                  <a:prstClr val="black"/>
                </a:solidFill>
                <a:latin typeface="Arial Unicode MS" pitchFamily="34" charset="-128"/>
              </a:rPr>
              <a:t>bc</a:t>
            </a: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 cd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232048" y="3611648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56" name="Line 32"/>
          <p:cNvSpPr>
            <a:spLocks noChangeShapeType="1"/>
          </p:cNvSpPr>
          <p:nvPr/>
        </p:nvSpPr>
        <p:spPr bwMode="auto">
          <a:xfrm flipV="1">
            <a:off x="6924073" y="3363998"/>
            <a:ext cx="768350" cy="65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6309711" y="4418098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V="1">
            <a:off x="6001736" y="4170448"/>
            <a:ext cx="768350" cy="65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349273" y="422601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H="1" flipV="1">
            <a:off x="5080986" y="4208548"/>
            <a:ext cx="728662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 flipV="1">
            <a:off x="5004786" y="3402098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4734911" y="3478298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65" name="Text Box 47"/>
          <p:cNvSpPr txBox="1">
            <a:spLocks noChangeArrowheads="1"/>
          </p:cNvSpPr>
          <p:nvPr/>
        </p:nvSpPr>
        <p:spPr bwMode="auto">
          <a:xfrm>
            <a:off x="4850798" y="3878348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d</a:t>
            </a:r>
          </a:p>
        </p:txBody>
      </p:sp>
      <p:sp>
        <p:nvSpPr>
          <p:cNvPr id="66" name="Text Box 49"/>
          <p:cNvSpPr txBox="1">
            <a:spLocks noChangeArrowheads="1"/>
          </p:cNvSpPr>
          <p:nvPr/>
        </p:nvSpPr>
        <p:spPr bwMode="auto">
          <a:xfrm>
            <a:off x="5696936" y="470543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f</a:t>
            </a:r>
          </a:p>
        </p:txBody>
      </p:sp>
      <p:sp>
        <p:nvSpPr>
          <p:cNvPr id="67" name="Line 50"/>
          <p:cNvSpPr>
            <a:spLocks noChangeShapeType="1"/>
          </p:cNvSpPr>
          <p:nvPr/>
        </p:nvSpPr>
        <p:spPr bwMode="auto">
          <a:xfrm>
            <a:off x="5120673" y="3246523"/>
            <a:ext cx="692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273073" y="291791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4</a:t>
            </a:r>
          </a:p>
        </p:txBody>
      </p:sp>
      <p:sp>
        <p:nvSpPr>
          <p:cNvPr id="69" name="Text Box 52"/>
          <p:cNvSpPr txBox="1">
            <a:spLocks noChangeArrowheads="1"/>
          </p:cNvSpPr>
          <p:nvPr/>
        </p:nvSpPr>
        <p:spPr bwMode="auto">
          <a:xfrm>
            <a:off x="4850798" y="305443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a</a:t>
            </a:r>
          </a:p>
        </p:txBody>
      </p:sp>
      <p:sp>
        <p:nvSpPr>
          <p:cNvPr id="70" name="Text Box 53"/>
          <p:cNvSpPr txBox="1">
            <a:spLocks noChangeArrowheads="1"/>
          </p:cNvSpPr>
          <p:nvPr/>
        </p:nvSpPr>
        <p:spPr bwMode="auto">
          <a:xfrm>
            <a:off x="5735036" y="305443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b</a:t>
            </a:r>
          </a:p>
        </p:txBody>
      </p:sp>
      <p:sp>
        <p:nvSpPr>
          <p:cNvPr id="71" name="Text Box 54"/>
          <p:cNvSpPr txBox="1">
            <a:spLocks noChangeArrowheads="1"/>
          </p:cNvSpPr>
          <p:nvPr/>
        </p:nvSpPr>
        <p:spPr bwMode="auto">
          <a:xfrm>
            <a:off x="6655786" y="3878348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e</a:t>
            </a:r>
          </a:p>
        </p:txBody>
      </p:sp>
      <p:sp>
        <p:nvSpPr>
          <p:cNvPr id="72" name="Text Box 55"/>
          <p:cNvSpPr txBox="1">
            <a:spLocks noChangeArrowheads="1"/>
          </p:cNvSpPr>
          <p:nvPr/>
        </p:nvSpPr>
        <p:spPr bwMode="auto">
          <a:xfrm>
            <a:off x="7578123" y="305443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c</a:t>
            </a:r>
          </a:p>
        </p:txBody>
      </p:sp>
      <p:sp>
        <p:nvSpPr>
          <p:cNvPr id="73" name="Line 58"/>
          <p:cNvSpPr>
            <a:spLocks noChangeShapeType="1"/>
          </p:cNvSpPr>
          <p:nvPr/>
        </p:nvSpPr>
        <p:spPr bwMode="auto">
          <a:xfrm>
            <a:off x="6119211" y="2746461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Line 59"/>
          <p:cNvSpPr>
            <a:spLocks noChangeShapeType="1"/>
          </p:cNvSpPr>
          <p:nvPr/>
        </p:nvSpPr>
        <p:spPr bwMode="auto">
          <a:xfrm>
            <a:off x="6425598" y="2746461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Line 60"/>
          <p:cNvSpPr>
            <a:spLocks noChangeShapeType="1"/>
          </p:cNvSpPr>
          <p:nvPr/>
        </p:nvSpPr>
        <p:spPr bwMode="auto">
          <a:xfrm>
            <a:off x="6733573" y="2746461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7039961" y="2746461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Line 62"/>
          <p:cNvSpPr>
            <a:spLocks noChangeShapeType="1"/>
          </p:cNvSpPr>
          <p:nvPr/>
        </p:nvSpPr>
        <p:spPr bwMode="auto">
          <a:xfrm>
            <a:off x="7309836" y="2746461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63"/>
          <p:cNvSpPr>
            <a:spLocks noChangeShapeType="1"/>
          </p:cNvSpPr>
          <p:nvPr/>
        </p:nvSpPr>
        <p:spPr bwMode="auto">
          <a:xfrm>
            <a:off x="7578123" y="2746461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Content Placeholder 13"/>
          <p:cNvSpPr txBox="1">
            <a:spLocks/>
          </p:cNvSpPr>
          <p:nvPr/>
        </p:nvSpPr>
        <p:spPr>
          <a:xfrm>
            <a:off x="754661" y="5088022"/>
            <a:ext cx="8152885" cy="16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</a:pPr>
            <a:r>
              <a:rPr kumimoji="1" lang="en-ZA" altLang="zh-TW" sz="2000" dirty="0">
                <a:solidFill>
                  <a:prstClr val="black"/>
                </a:solidFill>
              </a:rPr>
              <a:t>How are we going to sort the edges?</a:t>
            </a:r>
          </a:p>
          <a:p>
            <a:pPr lvl="1">
              <a:buClr>
                <a:srgbClr val="ED7D31"/>
              </a:buClr>
            </a:pPr>
            <a:r>
              <a:rPr kumimoji="1" lang="en-ZA" altLang="zh-TW" sz="1700" dirty="0">
                <a:solidFill>
                  <a:srgbClr val="FF0000"/>
                </a:solidFill>
              </a:rPr>
              <a:t>Choice of sorting algorithm is important and will have an impact on performance</a:t>
            </a:r>
          </a:p>
          <a:p>
            <a:pPr>
              <a:buClr>
                <a:srgbClr val="ED7D31"/>
              </a:buClr>
            </a:pPr>
            <a:r>
              <a:rPr kumimoji="1" lang="en-ZA" altLang="zh-TW" sz="2000" dirty="0">
                <a:solidFill>
                  <a:prstClr val="black"/>
                </a:solidFill>
              </a:rPr>
              <a:t>How are we going to detect cycles?</a:t>
            </a:r>
          </a:p>
          <a:p>
            <a:pPr lvl="1">
              <a:buClr>
                <a:srgbClr val="ED7D31"/>
              </a:buClr>
            </a:pPr>
            <a:r>
              <a:rPr kumimoji="1" lang="en-ZA" altLang="zh-TW" sz="1700" dirty="0">
                <a:solidFill>
                  <a:srgbClr val="4472C4"/>
                </a:solidFill>
              </a:rPr>
              <a:t>Use a cycle detection algorithm – preferably one that works on edges</a:t>
            </a:r>
            <a:endParaRPr kumimoji="1" lang="en-ZA" altLang="zh-TW" sz="1700" b="1" u="sng" dirty="0">
              <a:solidFill>
                <a:srgbClr val="4472C4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82FA15-28A3-4164-AE1B-2707F0997696}"/>
              </a:ext>
            </a:extLst>
          </p:cNvPr>
          <p:cNvSpPr/>
          <p:nvPr/>
        </p:nvSpPr>
        <p:spPr>
          <a:xfrm>
            <a:off x="6793921" y="4592723"/>
            <a:ext cx="1910536" cy="6667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Complexity:</a:t>
            </a:r>
          </a:p>
          <a:p>
            <a:pPr algn="ctr"/>
            <a:r>
              <a:rPr lang="en-ZA" dirty="0"/>
              <a:t>O(|</a:t>
            </a:r>
            <a:r>
              <a:rPr lang="en-ZA" dirty="0" err="1"/>
              <a:t>E|lg|V</a:t>
            </a:r>
            <a:r>
              <a:rPr lang="en-ZA" dirty="0"/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410489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/>
      <p:bldP spid="36" grpId="0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 animBg="1"/>
      <p:bldP spid="66" grpId="0"/>
      <p:bldP spid="67" grpId="0" animBg="1"/>
      <p:bldP spid="68" grpId="0"/>
      <p:bldP spid="69" grpId="0"/>
      <p:bldP spid="70" grpId="0"/>
      <p:bldP spid="71" grpId="0"/>
      <p:bldP spid="72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34"/>
          <p:cNvSpPr>
            <a:spLocks noChangeShapeType="1"/>
          </p:cNvSpPr>
          <p:nvPr/>
        </p:nvSpPr>
        <p:spPr bwMode="auto">
          <a:xfrm flipH="1">
            <a:off x="3888250" y="3947605"/>
            <a:ext cx="395731" cy="605135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3372" y="116743"/>
            <a:ext cx="8092260" cy="6234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Dijkstra</a:t>
            </a:r>
            <a:r>
              <a:rPr lang="en-US" dirty="0"/>
              <a:t> algorithm: Minimum Spanning Tree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3372" y="823515"/>
            <a:ext cx="8152885" cy="587384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“Lazy” version of </a:t>
            </a:r>
            <a:r>
              <a:rPr kumimoji="1" lang="en-ZA" altLang="zh-TW" sz="2000" dirty="0" err="1">
                <a:ea typeface="新細明體" charset="-120"/>
              </a:rPr>
              <a:t>Kruskal</a:t>
            </a:r>
            <a:r>
              <a:rPr kumimoji="1" lang="en-ZA" altLang="zh-TW" sz="2000" dirty="0">
                <a:ea typeface="新細明體" charset="-120"/>
              </a:rPr>
              <a:t>: </a:t>
            </a:r>
            <a:r>
              <a:rPr kumimoji="1" lang="en-ZA" altLang="zh-TW" sz="2000" dirty="0">
                <a:solidFill>
                  <a:schemeClr val="accent5"/>
                </a:solidFill>
                <a:ea typeface="新細明體" charset="-120"/>
              </a:rPr>
              <a:t>does not sort the edges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altLang="zh-TW" sz="2000" dirty="0">
                <a:ea typeface="新細明體" charset="-120"/>
              </a:rPr>
              <a:t>For all |E|</a:t>
            </a:r>
          </a:p>
          <a:p>
            <a:pPr marL="800100" lvl="1" indent="-457200">
              <a:buFont typeface="+mj-lt"/>
              <a:buAutoNum type="romanLcPeriod"/>
            </a:pPr>
            <a:r>
              <a:rPr kumimoji="1" lang="en-ZA" altLang="zh-TW" sz="1700" dirty="0">
                <a:ea typeface="新細明體" charset="-120"/>
              </a:rPr>
              <a:t>Add edge(</a:t>
            </a:r>
            <a:r>
              <a:rPr kumimoji="1" lang="en-ZA" altLang="zh-TW" sz="1700" dirty="0" err="1">
                <a:ea typeface="新細明體" charset="-120"/>
              </a:rPr>
              <a:t>i</a:t>
            </a:r>
            <a:r>
              <a:rPr kumimoji="1" lang="en-ZA" altLang="zh-TW" sz="1700" dirty="0">
                <a:ea typeface="新細明體" charset="-120"/>
              </a:rPr>
              <a:t>) to the spanning tree</a:t>
            </a:r>
          </a:p>
          <a:p>
            <a:pPr marL="800100" lvl="1" indent="-457200">
              <a:buFont typeface="+mj-lt"/>
              <a:buAutoNum type="romanLcPeriod"/>
            </a:pPr>
            <a:r>
              <a:rPr kumimoji="1" lang="en-ZA" altLang="zh-TW" sz="1700" dirty="0">
                <a:ea typeface="新細明體" charset="-120"/>
              </a:rPr>
              <a:t>If edge(</a:t>
            </a:r>
            <a:r>
              <a:rPr kumimoji="1" lang="en-ZA" altLang="zh-TW" sz="1700" dirty="0" err="1">
                <a:ea typeface="新細明體" charset="-120"/>
              </a:rPr>
              <a:t>i</a:t>
            </a:r>
            <a:r>
              <a:rPr kumimoji="1" lang="en-ZA" altLang="zh-TW" sz="1700" dirty="0">
                <a:ea typeface="新細明體" charset="-120"/>
              </a:rPr>
              <a:t>) formed a cycle, remove the edge with the largest weight from the cycle</a:t>
            </a:r>
          </a:p>
          <a:p>
            <a:pPr marL="800100" lvl="1" indent="-457200">
              <a:buFont typeface="+mj-lt"/>
              <a:buAutoNum type="romanLcPeriod"/>
            </a:pPr>
            <a:r>
              <a:rPr kumimoji="1" lang="en-ZA" altLang="zh-TW" sz="1700" dirty="0" err="1">
                <a:ea typeface="新細明體" charset="-120"/>
              </a:rPr>
              <a:t>i</a:t>
            </a:r>
            <a:r>
              <a:rPr kumimoji="1" lang="en-ZA" altLang="zh-TW" sz="1700" dirty="0">
                <a:ea typeface="新細明體" charset="-120"/>
              </a:rPr>
              <a:t>++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3471088" y="3060868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3055164" y="353506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509189" y="44907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4242614" y="26905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35" name="Oval 15"/>
          <p:cNvSpPr>
            <a:spLocks noChangeArrowheads="1"/>
          </p:cNvSpPr>
          <p:nvPr/>
        </p:nvSpPr>
        <p:spPr bwMode="auto">
          <a:xfrm>
            <a:off x="5391964" y="356998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36" name="Oval 17"/>
          <p:cNvSpPr>
            <a:spLocks noChangeArrowheads="1"/>
          </p:cNvSpPr>
          <p:nvPr/>
        </p:nvSpPr>
        <p:spPr bwMode="auto">
          <a:xfrm>
            <a:off x="4853801" y="449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5855514" y="449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4623614" y="3108024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5199875" y="3992261"/>
            <a:ext cx="307975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3394889" y="39541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5776139" y="39541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183876" y="351269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 flipH="1">
            <a:off x="4434833" y="3147712"/>
            <a:ext cx="31488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H="1">
            <a:off x="3960831" y="4704578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 flipV="1">
            <a:off x="4559321" y="3931876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18979" y="300856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0230" y="39922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29032" y="300856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94721" y="404280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50577" y="40827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36832" y="4085725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56031" y="314873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25099" y="4710109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 flipH="1" flipV="1">
            <a:off x="5305442" y="4720817"/>
            <a:ext cx="542476" cy="49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26804" y="471352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897955" y="3957169"/>
            <a:ext cx="395731" cy="605135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9559" y="39541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23372" y="5577210"/>
            <a:ext cx="8427308" cy="48927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AB (2), AC (23), AD (15), BE (6), BF (9), CF (7), CG(3), DE (8), EF (15), FG (1) 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 flipH="1">
            <a:off x="4439845" y="3140961"/>
            <a:ext cx="38100" cy="364986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35"/>
          <p:cNvSpPr>
            <a:spLocks noChangeShapeType="1"/>
          </p:cNvSpPr>
          <p:nvPr/>
        </p:nvSpPr>
        <p:spPr bwMode="auto">
          <a:xfrm>
            <a:off x="4552589" y="3926305"/>
            <a:ext cx="434561" cy="576211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 rot="16200000">
            <a:off x="649794" y="6058845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7" name="Right Arrow 86"/>
          <p:cNvSpPr/>
          <p:nvPr/>
        </p:nvSpPr>
        <p:spPr>
          <a:xfrm rot="16200000">
            <a:off x="1502411" y="6058844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8" name="Right Arrow 87"/>
          <p:cNvSpPr/>
          <p:nvPr/>
        </p:nvSpPr>
        <p:spPr>
          <a:xfrm rot="16200000">
            <a:off x="2400361" y="6065460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9" name="Right Arrow 88"/>
          <p:cNvSpPr/>
          <p:nvPr/>
        </p:nvSpPr>
        <p:spPr>
          <a:xfrm rot="16200000">
            <a:off x="3352966" y="6060774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 rot="16200000">
            <a:off x="4907783" y="6062046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1" name="Right Arrow 90"/>
          <p:cNvSpPr/>
          <p:nvPr/>
        </p:nvSpPr>
        <p:spPr>
          <a:xfrm rot="16200000">
            <a:off x="5618309" y="6062162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Right Arrow 91"/>
          <p:cNvSpPr/>
          <p:nvPr/>
        </p:nvSpPr>
        <p:spPr>
          <a:xfrm rot="16200000">
            <a:off x="4097774" y="6065459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630752" y="2465233"/>
            <a:ext cx="2084880" cy="9126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We arrived at the same spanning tree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59" name="Line 34"/>
          <p:cNvSpPr>
            <a:spLocks noChangeShapeType="1"/>
          </p:cNvSpPr>
          <p:nvPr/>
        </p:nvSpPr>
        <p:spPr bwMode="auto">
          <a:xfrm>
            <a:off x="5770004" y="3969897"/>
            <a:ext cx="271250" cy="532619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16200000">
            <a:off x="6407854" y="6058843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2" name="Line 36"/>
          <p:cNvSpPr>
            <a:spLocks noChangeShapeType="1"/>
          </p:cNvSpPr>
          <p:nvPr/>
        </p:nvSpPr>
        <p:spPr bwMode="auto">
          <a:xfrm flipH="1" flipV="1">
            <a:off x="3400981" y="3969897"/>
            <a:ext cx="278514" cy="525602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16200000">
            <a:off x="7180670" y="6065459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16200000">
            <a:off x="8016454" y="6058844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5318597" y="4720818"/>
            <a:ext cx="529320" cy="0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Line 36"/>
          <p:cNvSpPr>
            <a:spLocks noChangeShapeType="1"/>
          </p:cNvSpPr>
          <p:nvPr/>
        </p:nvSpPr>
        <p:spPr bwMode="auto">
          <a:xfrm flipH="1" flipV="1">
            <a:off x="4605327" y="3092402"/>
            <a:ext cx="821477" cy="564028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 flipV="1">
            <a:off x="3459464" y="3060868"/>
            <a:ext cx="821664" cy="536320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36"/>
          <p:cNvSpPr>
            <a:spLocks noChangeShapeType="1"/>
          </p:cNvSpPr>
          <p:nvPr/>
        </p:nvSpPr>
        <p:spPr bwMode="auto">
          <a:xfrm flipV="1">
            <a:off x="5195905" y="4000409"/>
            <a:ext cx="297792" cy="493484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auto">
          <a:xfrm flipH="1">
            <a:off x="3970177" y="4699809"/>
            <a:ext cx="876027" cy="20174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4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2" grpId="0" animBg="1"/>
      <p:bldP spid="75" grpId="0" animBg="1"/>
      <p:bldP spid="82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 animBg="1"/>
      <p:bldP spid="59" grpId="0" animBg="1"/>
      <p:bldP spid="60" grpId="0" animBg="1"/>
      <p:bldP spid="62" grpId="0" animBg="1"/>
      <p:bldP spid="63" grpId="0" animBg="1"/>
      <p:bldP spid="66" grpId="0" animBg="1"/>
      <p:bldP spid="68" grpId="0" animBg="1"/>
      <p:bldP spid="64" grpId="0" animBg="1"/>
      <p:bldP spid="64" grpId="1" animBg="1"/>
      <p:bldP spid="65" grpId="0" animBg="1"/>
      <p:bldP spid="65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3372" y="11013"/>
            <a:ext cx="8133450" cy="6234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Dijkstra</a:t>
            </a:r>
            <a:r>
              <a:rPr lang="en-US" dirty="0"/>
              <a:t> algorithm: Minimum Spanning Tree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idx="1"/>
          </p:nvPr>
        </p:nvSpPr>
        <p:spPr>
          <a:xfrm>
            <a:off x="1356539" y="634426"/>
            <a:ext cx="6848347" cy="2155334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800" b="1" dirty="0" err="1">
                <a:latin typeface="Courier New" pitchFamily="49" charset="0"/>
              </a:rPr>
              <a:t>DijkstraMethod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i="1" dirty="0">
                <a:latin typeface="Times New Roman" pitchFamily="18" charset="0"/>
              </a:rPr>
              <a:t>weighted connected undirected </a:t>
            </a:r>
            <a:r>
              <a:rPr lang="en-US" sz="1800" b="1" dirty="0">
                <a:latin typeface="Courier New" pitchFamily="49" charset="0"/>
              </a:rPr>
              <a:t>graph)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  tree = null;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  edges = </a:t>
            </a:r>
            <a:r>
              <a:rPr lang="en-US" sz="1800" b="1" i="1" dirty="0">
                <a:latin typeface="Times New Roman" pitchFamily="18" charset="0"/>
              </a:rPr>
              <a:t>an unsorted sequence of all edges of</a:t>
            </a:r>
            <a:r>
              <a:rPr lang="en-US" sz="1800" b="1" dirty="0">
                <a:latin typeface="Times New Roman" pitchFamily="18" charset="0"/>
              </a:rPr>
              <a:t> graph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1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i="1" dirty="0">
                <a:latin typeface="Times New Roman" pitchFamily="18" charset="0"/>
              </a:rPr>
              <a:t>to</a:t>
            </a:r>
            <a:r>
              <a:rPr lang="en-US" sz="1800" b="1" dirty="0">
                <a:latin typeface="Times New Roman" pitchFamily="18" charset="0"/>
              </a:rPr>
              <a:t> |</a:t>
            </a:r>
            <a:r>
              <a:rPr lang="en-US" sz="1800" b="1" i="1" dirty="0">
                <a:latin typeface="Times New Roman" pitchFamily="18" charset="0"/>
              </a:rPr>
              <a:t>E</a:t>
            </a:r>
            <a:r>
              <a:rPr lang="en-US" sz="1800" b="1" dirty="0">
                <a:latin typeface="Times New Roman" pitchFamily="18" charset="0"/>
              </a:rPr>
              <a:t>|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i="1" dirty="0">
                <a:latin typeface="Times New Roman" pitchFamily="18" charset="0"/>
              </a:rPr>
              <a:t>add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e</a:t>
            </a:r>
            <a:r>
              <a:rPr lang="en-US" sz="1800" b="1" baseline="-25000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i="1" dirty="0">
                <a:latin typeface="Times New Roman" pitchFamily="18" charset="0"/>
              </a:rPr>
              <a:t>to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tree;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solidFill>
                  <a:schemeClr val="accent5"/>
                </a:solidFill>
                <a:latin typeface="Times New Roman" pitchFamily="18" charset="0"/>
              </a:rPr>
              <a:t> </a:t>
            </a:r>
            <a:r>
              <a:rPr lang="en-US" sz="1800" b="1" i="1" dirty="0">
                <a:latin typeface="Times New Roman" pitchFamily="18" charset="0"/>
              </a:rPr>
              <a:t>there is a cycle in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tree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i="1" dirty="0">
                <a:latin typeface="Times New Roman" pitchFamily="18" charset="0"/>
              </a:rPr>
              <a:t>remove an edge with maximum weight from this only cycle</a:t>
            </a:r>
            <a:r>
              <a:rPr lang="en-US" sz="1800" b="1" dirty="0">
                <a:latin typeface="Courier New" pitchFamily="49" charset="0"/>
              </a:rPr>
              <a:t>;</a:t>
            </a:r>
          </a:p>
        </p:txBody>
      </p:sp>
      <p:sp>
        <p:nvSpPr>
          <p:cNvPr id="85" name="Content Placeholder 13"/>
          <p:cNvSpPr txBox="1">
            <a:spLocks/>
          </p:cNvSpPr>
          <p:nvPr/>
        </p:nvSpPr>
        <p:spPr>
          <a:xfrm>
            <a:off x="754661" y="5088022"/>
            <a:ext cx="8152885" cy="16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</a:pPr>
            <a:endParaRPr kumimoji="1" lang="en-ZA" altLang="zh-TW" sz="2000" dirty="0">
              <a:solidFill>
                <a:prstClr val="black"/>
              </a:solidFill>
            </a:endParaRPr>
          </a:p>
          <a:p>
            <a:pPr>
              <a:buClr>
                <a:srgbClr val="ED7D31"/>
              </a:buClr>
            </a:pPr>
            <a:endParaRPr kumimoji="1" lang="en-ZA" altLang="zh-TW" sz="2000" dirty="0">
              <a:solidFill>
                <a:prstClr val="black"/>
              </a:solidFill>
            </a:endParaRPr>
          </a:p>
          <a:p>
            <a:pPr>
              <a:buClr>
                <a:srgbClr val="ED7D31"/>
              </a:buClr>
            </a:pPr>
            <a:r>
              <a:rPr kumimoji="1" lang="en-ZA" altLang="zh-TW" sz="2000" dirty="0">
                <a:solidFill>
                  <a:prstClr val="black"/>
                </a:solidFill>
              </a:rPr>
              <a:t>A version of union find can be used for cycle detection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1163295" y="3639919"/>
            <a:ext cx="3148012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a	b		c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d		e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	f</a:t>
            </a:r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>
            <a:off x="1431582" y="3833594"/>
            <a:ext cx="692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2353920" y="3833594"/>
            <a:ext cx="157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661770" y="352720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4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3006382" y="352720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9</a:t>
            </a:r>
          </a:p>
        </p:txBody>
      </p:sp>
      <p:sp>
        <p:nvSpPr>
          <p:cNvPr id="83" name="Text Box 11"/>
          <p:cNvSpPr txBox="1">
            <a:spLocks noChangeArrowheads="1"/>
          </p:cNvSpPr>
          <p:nvPr/>
        </p:nvSpPr>
        <p:spPr bwMode="auto">
          <a:xfrm>
            <a:off x="3544545" y="419713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84" name="Line 12"/>
          <p:cNvSpPr>
            <a:spLocks noChangeShapeType="1"/>
          </p:cNvSpPr>
          <p:nvPr/>
        </p:nvSpPr>
        <p:spPr bwMode="auto">
          <a:xfrm flipV="1">
            <a:off x="3236570" y="3949482"/>
            <a:ext cx="76835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Text Box 13"/>
          <p:cNvSpPr txBox="1">
            <a:spLocks noChangeArrowheads="1"/>
          </p:cNvSpPr>
          <p:nvPr/>
        </p:nvSpPr>
        <p:spPr bwMode="auto">
          <a:xfrm>
            <a:off x="2622207" y="500358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 flipV="1">
            <a:off x="2314232" y="4755932"/>
            <a:ext cx="76835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Text Box 15"/>
          <p:cNvSpPr txBox="1">
            <a:spLocks noChangeArrowheads="1"/>
          </p:cNvSpPr>
          <p:nvPr/>
        </p:nvSpPr>
        <p:spPr bwMode="auto">
          <a:xfrm>
            <a:off x="1661770" y="4811494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 flipH="1" flipV="1">
            <a:off x="1393482" y="4794032"/>
            <a:ext cx="728663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Line 17"/>
          <p:cNvSpPr>
            <a:spLocks noChangeShapeType="1"/>
          </p:cNvSpPr>
          <p:nvPr/>
        </p:nvSpPr>
        <p:spPr bwMode="auto">
          <a:xfrm flipV="1">
            <a:off x="1317282" y="3987582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Text Box 18"/>
          <p:cNvSpPr txBox="1">
            <a:spLocks noChangeArrowheads="1"/>
          </p:cNvSpPr>
          <p:nvPr/>
        </p:nvSpPr>
        <p:spPr bwMode="auto">
          <a:xfrm>
            <a:off x="1047407" y="406378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92" name="Text Box 19"/>
          <p:cNvSpPr txBox="1">
            <a:spLocks noChangeArrowheads="1"/>
          </p:cNvSpPr>
          <p:nvPr/>
        </p:nvSpPr>
        <p:spPr bwMode="auto">
          <a:xfrm>
            <a:off x="1931645" y="394948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8</a:t>
            </a:r>
          </a:p>
        </p:txBody>
      </p:sp>
      <p:sp>
        <p:nvSpPr>
          <p:cNvPr id="93" name="Line 20"/>
          <p:cNvSpPr>
            <a:spLocks noChangeShapeType="1"/>
          </p:cNvSpPr>
          <p:nvPr/>
        </p:nvSpPr>
        <p:spPr bwMode="auto">
          <a:xfrm flipH="1">
            <a:off x="2238032" y="3987582"/>
            <a:ext cx="0" cy="130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Line 21"/>
          <p:cNvSpPr>
            <a:spLocks noChangeShapeType="1"/>
          </p:cNvSpPr>
          <p:nvPr/>
        </p:nvSpPr>
        <p:spPr bwMode="auto">
          <a:xfrm>
            <a:off x="1431582" y="4679732"/>
            <a:ext cx="157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Text Box 22"/>
          <p:cNvSpPr txBox="1">
            <a:spLocks noChangeArrowheads="1"/>
          </p:cNvSpPr>
          <p:nvPr/>
        </p:nvSpPr>
        <p:spPr bwMode="auto">
          <a:xfrm>
            <a:off x="2314232" y="437175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8</a:t>
            </a:r>
          </a:p>
        </p:txBody>
      </p:sp>
      <p:sp>
        <p:nvSpPr>
          <p:cNvPr id="96" name="Line 23"/>
          <p:cNvSpPr>
            <a:spLocks noChangeShapeType="1"/>
          </p:cNvSpPr>
          <p:nvPr/>
        </p:nvSpPr>
        <p:spPr bwMode="auto">
          <a:xfrm flipV="1">
            <a:off x="1431582" y="3911382"/>
            <a:ext cx="2497138" cy="690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7" name="Text Box 24"/>
          <p:cNvSpPr txBox="1">
            <a:spLocks noChangeArrowheads="1"/>
          </p:cNvSpPr>
          <p:nvPr/>
        </p:nvSpPr>
        <p:spPr bwMode="auto">
          <a:xfrm rot="-770862">
            <a:off x="2584107" y="3871694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13</a:t>
            </a:r>
          </a:p>
        </p:txBody>
      </p:sp>
      <p:sp>
        <p:nvSpPr>
          <p:cNvPr id="98" name="Line 25"/>
          <p:cNvSpPr>
            <a:spLocks noChangeShapeType="1"/>
          </p:cNvSpPr>
          <p:nvPr/>
        </p:nvSpPr>
        <p:spPr bwMode="auto">
          <a:xfrm flipV="1">
            <a:off x="1393482" y="3909794"/>
            <a:ext cx="808038" cy="615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Text Box 26"/>
          <p:cNvSpPr txBox="1">
            <a:spLocks noChangeArrowheads="1"/>
          </p:cNvSpPr>
          <p:nvPr/>
        </p:nvSpPr>
        <p:spPr bwMode="auto">
          <a:xfrm>
            <a:off x="1545882" y="394948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100" name="Text Box 27"/>
          <p:cNvSpPr txBox="1">
            <a:spLocks noChangeArrowheads="1"/>
          </p:cNvSpPr>
          <p:nvPr/>
        </p:nvSpPr>
        <p:spPr bwMode="auto">
          <a:xfrm>
            <a:off x="4311307" y="2739807"/>
            <a:ext cx="4722813" cy="385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prstClr val="black"/>
                </a:solidFill>
                <a:latin typeface="Courier New" pitchFamily="49" charset="0"/>
              </a:rPr>
              <a:t>edges</a:t>
            </a: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: ab ad bc bd bf cd ce de df ef</a:t>
            </a:r>
          </a:p>
        </p:txBody>
      </p:sp>
      <p:sp>
        <p:nvSpPr>
          <p:cNvPr id="101" name="Text Box 28"/>
          <p:cNvSpPr txBox="1">
            <a:spLocks noChangeArrowheads="1"/>
          </p:cNvSpPr>
          <p:nvPr/>
        </p:nvSpPr>
        <p:spPr bwMode="auto">
          <a:xfrm>
            <a:off x="7499007" y="417966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102" name="Line 29"/>
          <p:cNvSpPr>
            <a:spLocks noChangeShapeType="1"/>
          </p:cNvSpPr>
          <p:nvPr/>
        </p:nvSpPr>
        <p:spPr bwMode="auto">
          <a:xfrm flipV="1">
            <a:off x="7191032" y="3932019"/>
            <a:ext cx="768350" cy="65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Text Box 30"/>
          <p:cNvSpPr txBox="1">
            <a:spLocks noChangeArrowheads="1"/>
          </p:cNvSpPr>
          <p:nvPr/>
        </p:nvSpPr>
        <p:spPr bwMode="auto">
          <a:xfrm>
            <a:off x="6576670" y="498611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104" name="Line 31"/>
          <p:cNvSpPr>
            <a:spLocks noChangeShapeType="1"/>
          </p:cNvSpPr>
          <p:nvPr/>
        </p:nvSpPr>
        <p:spPr bwMode="auto">
          <a:xfrm flipV="1">
            <a:off x="6268695" y="4738469"/>
            <a:ext cx="768350" cy="65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Text Box 32"/>
          <p:cNvSpPr txBox="1">
            <a:spLocks noChangeArrowheads="1"/>
          </p:cNvSpPr>
          <p:nvPr/>
        </p:nvSpPr>
        <p:spPr bwMode="auto">
          <a:xfrm>
            <a:off x="5616232" y="479403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106" name="Line 33"/>
          <p:cNvSpPr>
            <a:spLocks noChangeShapeType="1"/>
          </p:cNvSpPr>
          <p:nvPr/>
        </p:nvSpPr>
        <p:spPr bwMode="auto">
          <a:xfrm flipH="1" flipV="1">
            <a:off x="5347945" y="4776569"/>
            <a:ext cx="728662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34"/>
          <p:cNvSpPr>
            <a:spLocks noChangeShapeType="1"/>
          </p:cNvSpPr>
          <p:nvPr/>
        </p:nvSpPr>
        <p:spPr bwMode="auto">
          <a:xfrm flipV="1">
            <a:off x="5271745" y="3970119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Text Box 35"/>
          <p:cNvSpPr txBox="1">
            <a:spLocks noChangeArrowheads="1"/>
          </p:cNvSpPr>
          <p:nvPr/>
        </p:nvSpPr>
        <p:spPr bwMode="auto">
          <a:xfrm>
            <a:off x="5001870" y="404631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109" name="Line 36"/>
          <p:cNvSpPr>
            <a:spLocks noChangeShapeType="1"/>
          </p:cNvSpPr>
          <p:nvPr/>
        </p:nvSpPr>
        <p:spPr bwMode="auto">
          <a:xfrm flipV="1">
            <a:off x="5347945" y="3892332"/>
            <a:ext cx="808037" cy="615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Text Box 37"/>
          <p:cNvSpPr txBox="1">
            <a:spLocks noChangeArrowheads="1"/>
          </p:cNvSpPr>
          <p:nvPr/>
        </p:nvSpPr>
        <p:spPr bwMode="auto">
          <a:xfrm>
            <a:off x="5500345" y="393201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111" name="Text Box 38"/>
          <p:cNvSpPr txBox="1">
            <a:spLocks noChangeArrowheads="1"/>
          </p:cNvSpPr>
          <p:nvPr/>
        </p:nvSpPr>
        <p:spPr bwMode="auto">
          <a:xfrm>
            <a:off x="5117757" y="444636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d</a:t>
            </a:r>
          </a:p>
        </p:txBody>
      </p:sp>
      <p:sp>
        <p:nvSpPr>
          <p:cNvPr id="112" name="Text Box 39"/>
          <p:cNvSpPr txBox="1">
            <a:spLocks noChangeArrowheads="1"/>
          </p:cNvSpPr>
          <p:nvPr/>
        </p:nvSpPr>
        <p:spPr bwMode="auto">
          <a:xfrm>
            <a:off x="5963895" y="527345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f</a:t>
            </a:r>
          </a:p>
        </p:txBody>
      </p:sp>
      <p:sp>
        <p:nvSpPr>
          <p:cNvPr id="113" name="Line 40"/>
          <p:cNvSpPr>
            <a:spLocks noChangeShapeType="1"/>
          </p:cNvSpPr>
          <p:nvPr/>
        </p:nvSpPr>
        <p:spPr bwMode="auto">
          <a:xfrm>
            <a:off x="5387632" y="3814544"/>
            <a:ext cx="692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Text Box 41"/>
          <p:cNvSpPr txBox="1">
            <a:spLocks noChangeArrowheads="1"/>
          </p:cNvSpPr>
          <p:nvPr/>
        </p:nvSpPr>
        <p:spPr bwMode="auto">
          <a:xfrm>
            <a:off x="5540032" y="348593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4</a:t>
            </a:r>
          </a:p>
        </p:txBody>
      </p:sp>
      <p:sp>
        <p:nvSpPr>
          <p:cNvPr id="115" name="Text Box 42"/>
          <p:cNvSpPr txBox="1">
            <a:spLocks noChangeArrowheads="1"/>
          </p:cNvSpPr>
          <p:nvPr/>
        </p:nvSpPr>
        <p:spPr bwMode="auto">
          <a:xfrm>
            <a:off x="5117757" y="362245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a</a:t>
            </a:r>
          </a:p>
        </p:txBody>
      </p:sp>
      <p:sp>
        <p:nvSpPr>
          <p:cNvPr id="116" name="Text Box 43"/>
          <p:cNvSpPr txBox="1">
            <a:spLocks noChangeArrowheads="1"/>
          </p:cNvSpPr>
          <p:nvPr/>
        </p:nvSpPr>
        <p:spPr bwMode="auto">
          <a:xfrm>
            <a:off x="6001995" y="362245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b</a:t>
            </a:r>
          </a:p>
        </p:txBody>
      </p:sp>
      <p:sp>
        <p:nvSpPr>
          <p:cNvPr id="117" name="Text Box 44"/>
          <p:cNvSpPr txBox="1">
            <a:spLocks noChangeArrowheads="1"/>
          </p:cNvSpPr>
          <p:nvPr/>
        </p:nvSpPr>
        <p:spPr bwMode="auto">
          <a:xfrm>
            <a:off x="6922745" y="444636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e</a:t>
            </a:r>
          </a:p>
        </p:txBody>
      </p:sp>
      <p:sp>
        <p:nvSpPr>
          <p:cNvPr id="118" name="Text Box 45"/>
          <p:cNvSpPr txBox="1">
            <a:spLocks noChangeArrowheads="1"/>
          </p:cNvSpPr>
          <p:nvPr/>
        </p:nvSpPr>
        <p:spPr bwMode="auto">
          <a:xfrm>
            <a:off x="7845082" y="362245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c</a:t>
            </a:r>
          </a:p>
        </p:txBody>
      </p:sp>
      <p:sp>
        <p:nvSpPr>
          <p:cNvPr id="119" name="Line 48"/>
          <p:cNvSpPr>
            <a:spLocks noChangeShapeType="1"/>
          </p:cNvSpPr>
          <p:nvPr/>
        </p:nvSpPr>
        <p:spPr bwMode="auto">
          <a:xfrm>
            <a:off x="6308382" y="3814544"/>
            <a:ext cx="157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Text Box 49"/>
          <p:cNvSpPr txBox="1">
            <a:spLocks noChangeArrowheads="1"/>
          </p:cNvSpPr>
          <p:nvPr/>
        </p:nvSpPr>
        <p:spPr bwMode="auto">
          <a:xfrm>
            <a:off x="6960845" y="352561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9</a:t>
            </a:r>
          </a:p>
        </p:txBody>
      </p:sp>
      <p:sp>
        <p:nvSpPr>
          <p:cNvPr id="121" name="Text Box 50"/>
          <p:cNvSpPr txBox="1">
            <a:spLocks noChangeArrowheads="1"/>
          </p:cNvSpPr>
          <p:nvPr/>
        </p:nvSpPr>
        <p:spPr bwMode="auto">
          <a:xfrm>
            <a:off x="5849595" y="396853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8</a:t>
            </a:r>
          </a:p>
        </p:txBody>
      </p:sp>
      <p:sp>
        <p:nvSpPr>
          <p:cNvPr id="122" name="Line 51"/>
          <p:cNvSpPr>
            <a:spLocks noChangeShapeType="1"/>
          </p:cNvSpPr>
          <p:nvPr/>
        </p:nvSpPr>
        <p:spPr bwMode="auto">
          <a:xfrm flipH="1">
            <a:off x="6155982" y="4006632"/>
            <a:ext cx="0" cy="130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Line 54"/>
          <p:cNvSpPr>
            <a:spLocks noChangeShapeType="1"/>
          </p:cNvSpPr>
          <p:nvPr/>
        </p:nvSpPr>
        <p:spPr bwMode="auto">
          <a:xfrm flipV="1">
            <a:off x="5387632" y="3930432"/>
            <a:ext cx="2497138" cy="690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Text Box 55"/>
          <p:cNvSpPr txBox="1">
            <a:spLocks noChangeArrowheads="1"/>
          </p:cNvSpPr>
          <p:nvPr/>
        </p:nvSpPr>
        <p:spPr bwMode="auto">
          <a:xfrm rot="-770862">
            <a:off x="6540157" y="3890744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13</a:t>
            </a:r>
          </a:p>
        </p:txBody>
      </p:sp>
      <p:sp>
        <p:nvSpPr>
          <p:cNvPr id="126" name="Line 56"/>
          <p:cNvSpPr>
            <a:spLocks noChangeShapeType="1"/>
          </p:cNvSpPr>
          <p:nvPr/>
        </p:nvSpPr>
        <p:spPr bwMode="auto">
          <a:xfrm flipV="1">
            <a:off x="5386045" y="3930432"/>
            <a:ext cx="2497137" cy="6905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Line 57"/>
          <p:cNvSpPr>
            <a:spLocks noChangeShapeType="1"/>
          </p:cNvSpPr>
          <p:nvPr/>
        </p:nvSpPr>
        <p:spPr bwMode="auto">
          <a:xfrm>
            <a:off x="5387632" y="4660682"/>
            <a:ext cx="157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6270282" y="435270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8</a:t>
            </a:r>
          </a:p>
        </p:txBody>
      </p:sp>
      <p:sp>
        <p:nvSpPr>
          <p:cNvPr id="129" name="Line 59"/>
          <p:cNvSpPr>
            <a:spLocks noChangeShapeType="1"/>
          </p:cNvSpPr>
          <p:nvPr/>
        </p:nvSpPr>
        <p:spPr bwMode="auto">
          <a:xfrm>
            <a:off x="5387632" y="4660682"/>
            <a:ext cx="157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60"/>
          <p:cNvSpPr>
            <a:spLocks noChangeShapeType="1"/>
          </p:cNvSpPr>
          <p:nvPr/>
        </p:nvSpPr>
        <p:spPr bwMode="auto">
          <a:xfrm>
            <a:off x="6308382" y="3814544"/>
            <a:ext cx="157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Line 61"/>
          <p:cNvSpPr>
            <a:spLocks noChangeShapeType="1"/>
          </p:cNvSpPr>
          <p:nvPr/>
        </p:nvSpPr>
        <p:spPr bwMode="auto">
          <a:xfrm flipH="1">
            <a:off x="6155982" y="3970119"/>
            <a:ext cx="0" cy="1304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Line 62"/>
          <p:cNvSpPr>
            <a:spLocks noChangeShapeType="1"/>
          </p:cNvSpPr>
          <p:nvPr/>
        </p:nvSpPr>
        <p:spPr bwMode="auto">
          <a:xfrm>
            <a:off x="5809907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>
            <a:off x="6116295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Line 64"/>
          <p:cNvSpPr>
            <a:spLocks noChangeShapeType="1"/>
          </p:cNvSpPr>
          <p:nvPr/>
        </p:nvSpPr>
        <p:spPr bwMode="auto">
          <a:xfrm>
            <a:off x="6424270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Line 65"/>
          <p:cNvSpPr>
            <a:spLocks noChangeShapeType="1"/>
          </p:cNvSpPr>
          <p:nvPr/>
        </p:nvSpPr>
        <p:spPr bwMode="auto">
          <a:xfrm>
            <a:off x="6730657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Line 66"/>
          <p:cNvSpPr>
            <a:spLocks noChangeShapeType="1"/>
          </p:cNvSpPr>
          <p:nvPr/>
        </p:nvSpPr>
        <p:spPr bwMode="auto">
          <a:xfrm>
            <a:off x="7000532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7" name="Line 67"/>
          <p:cNvSpPr>
            <a:spLocks noChangeShapeType="1"/>
          </p:cNvSpPr>
          <p:nvPr/>
        </p:nvSpPr>
        <p:spPr bwMode="auto">
          <a:xfrm>
            <a:off x="7268820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8" name="Line 68"/>
          <p:cNvSpPr>
            <a:spLocks noChangeShapeType="1"/>
          </p:cNvSpPr>
          <p:nvPr/>
        </p:nvSpPr>
        <p:spPr bwMode="auto">
          <a:xfrm>
            <a:off x="7576795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9" name="Line 69"/>
          <p:cNvSpPr>
            <a:spLocks noChangeShapeType="1"/>
          </p:cNvSpPr>
          <p:nvPr/>
        </p:nvSpPr>
        <p:spPr bwMode="auto">
          <a:xfrm>
            <a:off x="7883182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0" name="Line 76"/>
          <p:cNvSpPr>
            <a:spLocks noChangeShapeType="1"/>
          </p:cNvSpPr>
          <p:nvPr/>
        </p:nvSpPr>
        <p:spPr bwMode="auto">
          <a:xfrm>
            <a:off x="8191157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1" name="Line 77"/>
          <p:cNvSpPr>
            <a:spLocks noChangeShapeType="1"/>
          </p:cNvSpPr>
          <p:nvPr/>
        </p:nvSpPr>
        <p:spPr bwMode="auto">
          <a:xfrm>
            <a:off x="8459445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11DE1FF-7ED8-4DEF-8EF1-190E684259D7}"/>
              </a:ext>
            </a:extLst>
          </p:cNvPr>
          <p:cNvSpPr/>
          <p:nvPr/>
        </p:nvSpPr>
        <p:spPr>
          <a:xfrm>
            <a:off x="7149757" y="5003582"/>
            <a:ext cx="1910536" cy="6667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Complexity:</a:t>
            </a:r>
          </a:p>
          <a:p>
            <a:pPr algn="ctr"/>
            <a:r>
              <a:rPr lang="en-ZA" dirty="0"/>
              <a:t>O(|E||V|)</a:t>
            </a:r>
          </a:p>
        </p:txBody>
      </p:sp>
    </p:spTree>
    <p:extLst>
      <p:ext uri="{BB962C8B-B14F-4D97-AF65-F5344CB8AC3E}">
        <p14:creationId xmlns:p14="http://schemas.microsoft.com/office/powerpoint/2010/main" val="283890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6" grpId="0" animBg="1"/>
      <p:bldP spid="77" grpId="0" animBg="1"/>
      <p:bldP spid="78" grpId="0"/>
      <p:bldP spid="79" grpId="0"/>
      <p:bldP spid="83" grpId="0"/>
      <p:bldP spid="84" grpId="0" animBg="1"/>
      <p:bldP spid="86" grpId="0"/>
      <p:bldP spid="87" grpId="0" animBg="1"/>
      <p:bldP spid="88" grpId="0"/>
      <p:bldP spid="89" grpId="0" animBg="1"/>
      <p:bldP spid="90" grpId="0" animBg="1"/>
      <p:bldP spid="91" grpId="0"/>
      <p:bldP spid="92" grpId="0"/>
      <p:bldP spid="93" grpId="0" animBg="1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 animBg="1"/>
      <p:bldP spid="101" grpId="0"/>
      <p:bldP spid="102" grpId="0" animBg="1"/>
      <p:bldP spid="103" grpId="0"/>
      <p:bldP spid="104" grpId="0" animBg="1"/>
      <p:bldP spid="105" grpId="0"/>
      <p:bldP spid="106" grpId="0" animBg="1"/>
      <p:bldP spid="107" grpId="0" animBg="1"/>
      <p:bldP spid="109" grpId="0" animBg="1"/>
      <p:bldP spid="109" grpId="1" animBg="1"/>
      <p:bldP spid="110" grpId="0"/>
      <p:bldP spid="110" grpId="1"/>
      <p:bldP spid="112" grpId="0"/>
      <p:bldP spid="113" grpId="0" animBg="1"/>
      <p:bldP spid="113" grpId="1" animBg="1"/>
      <p:bldP spid="114" grpId="0"/>
      <p:bldP spid="115" grpId="0"/>
      <p:bldP spid="116" grpId="0"/>
      <p:bldP spid="117" grpId="0"/>
      <p:bldP spid="118" grpId="0"/>
      <p:bldP spid="119" grpId="0" animBg="1"/>
      <p:bldP spid="119" grpId="1" animBg="1"/>
      <p:bldP spid="120" grpId="0"/>
      <p:bldP spid="120" grpId="1"/>
      <p:bldP spid="121" grpId="0"/>
      <p:bldP spid="121" grpId="1"/>
      <p:bldP spid="122" grpId="0" animBg="1"/>
      <p:bldP spid="122" grpId="1" animBg="1"/>
      <p:bldP spid="124" grpId="0" animBg="1"/>
      <p:bldP spid="124" grpId="1" animBg="1"/>
      <p:bldP spid="125" grpId="0"/>
      <p:bldP spid="125" grpId="1"/>
      <p:bldP spid="126" grpId="0" animBg="1"/>
      <p:bldP spid="126" grpId="1" animBg="1"/>
      <p:bldP spid="127" grpId="0" animBg="1"/>
      <p:bldP spid="127" grpId="1" animBg="1"/>
      <p:bldP spid="128" grpId="0"/>
      <p:bldP spid="128" grpId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Directed Graphs: Topological Sort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972066"/>
            <a:ext cx="8152885" cy="5774724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Suppose this graph describes dependencies between software packages:</a:t>
            </a:r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>
                <a:ea typeface="新細明體" charset="-120"/>
              </a:rPr>
              <a:t>You want to program an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auto-install</a:t>
            </a:r>
            <a:r>
              <a:rPr kumimoji="1" lang="en-ZA" altLang="zh-TW" sz="2000" dirty="0">
                <a:ea typeface="新細明體" charset="-120"/>
              </a:rPr>
              <a:t> that will fetch the necessary packages and install them in correct order</a:t>
            </a:r>
          </a:p>
          <a:p>
            <a:pPr lvl="0"/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But what is the correct order?</a:t>
            </a:r>
          </a:p>
          <a:p>
            <a:pPr lvl="1"/>
            <a:r>
              <a:rPr kumimoji="1" lang="en-ZA" altLang="zh-TW" sz="1700" dirty="0">
                <a:solidFill>
                  <a:schemeClr val="accent6">
                    <a:lumMod val="75000"/>
                  </a:schemeClr>
                </a:solidFill>
                <a:ea typeface="新細明體" charset="-120"/>
              </a:rPr>
              <a:t>P</a:t>
            </a:r>
            <a:r>
              <a:rPr kumimoji="1" lang="en-ZA" altLang="zh-TW" sz="1700" dirty="0">
                <a:ea typeface="新細明體" charset="-120"/>
              </a:rPr>
              <a:t> has no dependencies – we can start with </a:t>
            </a:r>
            <a:r>
              <a:rPr kumimoji="1" lang="en-ZA" altLang="zh-TW" sz="1700" dirty="0">
                <a:solidFill>
                  <a:schemeClr val="accent6">
                    <a:lumMod val="75000"/>
                  </a:schemeClr>
                </a:solidFill>
                <a:ea typeface="新細明體" charset="-120"/>
              </a:rPr>
              <a:t>P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Perform a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DFS </a:t>
            </a:r>
            <a:r>
              <a:rPr kumimoji="1" lang="en-ZA" altLang="zh-TW" sz="1700" dirty="0">
                <a:ea typeface="新細明體" charset="-120"/>
              </a:rPr>
              <a:t>starting with </a:t>
            </a:r>
            <a:r>
              <a:rPr kumimoji="1" lang="en-ZA" altLang="zh-TW" sz="1700" dirty="0">
                <a:solidFill>
                  <a:schemeClr val="accent6">
                    <a:lumMod val="75000"/>
                  </a:schemeClr>
                </a:solidFill>
                <a:ea typeface="新細明體" charset="-120"/>
              </a:rPr>
              <a:t>P</a:t>
            </a:r>
            <a:r>
              <a:rPr kumimoji="1" lang="en-ZA" altLang="zh-TW" sz="1700" dirty="0">
                <a:ea typeface="新細明體" charset="-120"/>
              </a:rPr>
              <a:t>?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Problem: </a:t>
            </a:r>
            <a:r>
              <a:rPr kumimoji="1" lang="en-ZA" altLang="zh-TW" sz="1700" dirty="0">
                <a:solidFill>
                  <a:srgbClr val="7030A0"/>
                </a:solidFill>
                <a:ea typeface="新細明體" charset="-120"/>
              </a:rPr>
              <a:t>N</a:t>
            </a:r>
            <a:r>
              <a:rPr kumimoji="1" lang="en-ZA" altLang="zh-TW" sz="1700" dirty="0">
                <a:ea typeface="新細明體" charset="-120"/>
              </a:rPr>
              <a:t> also depends on </a:t>
            </a:r>
            <a:r>
              <a:rPr kumimoji="1" lang="en-ZA" altLang="zh-TW" sz="1700" dirty="0">
                <a:solidFill>
                  <a:schemeClr val="accent2">
                    <a:lumMod val="75000"/>
                  </a:schemeClr>
                </a:solidFill>
                <a:ea typeface="新細明體" charset="-120"/>
              </a:rPr>
              <a:t>A</a:t>
            </a:r>
            <a:r>
              <a:rPr kumimoji="1" lang="en-ZA" altLang="zh-TW" sz="1700" dirty="0">
                <a:ea typeface="新細明體" charset="-120"/>
              </a:rPr>
              <a:t>!</a:t>
            </a:r>
            <a:endParaRPr kumimoji="1" lang="en-ZA" altLang="zh-TW" sz="2300" dirty="0">
              <a:ea typeface="新細明體" charset="-120"/>
            </a:endParaRPr>
          </a:p>
        </p:txBody>
      </p:sp>
      <p:sp>
        <p:nvSpPr>
          <p:cNvPr id="5" name="Line 31"/>
          <p:cNvSpPr>
            <a:spLocks noChangeShapeType="1"/>
          </p:cNvSpPr>
          <p:nvPr/>
        </p:nvSpPr>
        <p:spPr bwMode="auto">
          <a:xfrm flipH="1">
            <a:off x="3122427" y="1948760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706503" y="2422953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160528" y="337862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3893953" y="157840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043303" y="245787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4505140" y="338339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5506853" y="3375153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4292415" y="2613705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 flipH="1">
            <a:off x="4851213" y="2874831"/>
            <a:ext cx="303214" cy="541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3046228" y="284205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5427478" y="284205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3835215" y="240058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4082866" y="2035604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3579486" y="2842053"/>
            <a:ext cx="371615" cy="6425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4168590" y="2823428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74017" y="1701039"/>
            <a:ext cx="2084880" cy="9126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To install H, </a:t>
            </a:r>
            <a:br>
              <a:rPr lang="en-ZA" dirty="0">
                <a:solidFill>
                  <a:prstClr val="white"/>
                </a:solidFill>
              </a:rPr>
            </a:br>
            <a:r>
              <a:rPr lang="en-ZA" dirty="0">
                <a:solidFill>
                  <a:prstClr val="white"/>
                </a:solidFill>
              </a:rPr>
              <a:t>L and Z have to be installed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577639" y="2729038"/>
            <a:ext cx="2084880" cy="9126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To install N, </a:t>
            </a:r>
            <a:br>
              <a:rPr lang="en-ZA" dirty="0">
                <a:solidFill>
                  <a:prstClr val="white"/>
                </a:solidFill>
              </a:rPr>
            </a:br>
            <a:r>
              <a:rPr lang="en-ZA" dirty="0">
                <a:solidFill>
                  <a:prstClr val="white"/>
                </a:solidFill>
              </a:rPr>
              <a:t>L, P and A have to be installed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574017" y="3757037"/>
            <a:ext cx="2084880" cy="418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Etc.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5000361" y="157681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5237422" y="2034015"/>
            <a:ext cx="0" cy="423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 flipV="1">
            <a:off x="4351153" y="1795850"/>
            <a:ext cx="650525" cy="288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2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1364</Words>
  <Application>Microsoft Office PowerPoint</Application>
  <PresentationFormat>On-screen Show (4:3)</PresentationFormat>
  <Paragraphs>364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新細明體</vt:lpstr>
      <vt:lpstr>Arial</vt:lpstr>
      <vt:lpstr>Arial Unicode MS</vt:lpstr>
      <vt:lpstr>Calibri</vt:lpstr>
      <vt:lpstr>Calibri Light</vt:lpstr>
      <vt:lpstr>Cambria Math</vt:lpstr>
      <vt:lpstr>Century Gothic</vt:lpstr>
      <vt:lpstr>Courier New</vt:lpstr>
      <vt:lpstr>Times New Roman</vt:lpstr>
      <vt:lpstr>Wingdings</vt:lpstr>
      <vt:lpstr>Office Theme</vt:lpstr>
      <vt:lpstr>Presentation level design</vt:lpstr>
      <vt:lpstr>Minimum Spanning Trees, Topological Sort</vt:lpstr>
      <vt:lpstr>Spanning Trees</vt:lpstr>
      <vt:lpstr>Spanning Trees</vt:lpstr>
      <vt:lpstr>Minimum Spanning Tree</vt:lpstr>
      <vt:lpstr>Kruskal algorithm: Minimum Spanning Tree</vt:lpstr>
      <vt:lpstr>Kruskal algorithm: Minimum Spanning Tree</vt:lpstr>
      <vt:lpstr>Dijkstra algorithm: Minimum Spanning Tree</vt:lpstr>
      <vt:lpstr>Dijkstra algorithm: Minimum Spanning Tree</vt:lpstr>
      <vt:lpstr>Directed Graphs: Topological Sort</vt:lpstr>
      <vt:lpstr>Directed Graphs: Topological Sort</vt:lpstr>
      <vt:lpstr>Topological Sort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Spanning Trees</dc:title>
  <dc:creator>User</dc:creator>
  <cp:lastModifiedBy>Dr. AS Bosman</cp:lastModifiedBy>
  <cp:revision>27</cp:revision>
  <dcterms:created xsi:type="dcterms:W3CDTF">2016-05-05T06:36:45Z</dcterms:created>
  <dcterms:modified xsi:type="dcterms:W3CDTF">2023-05-08T09:19:13Z</dcterms:modified>
</cp:coreProperties>
</file>