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2" r:id="rId2"/>
  </p:sldMasterIdLst>
  <p:notesMasterIdLst>
    <p:notesMasterId r:id="rId16"/>
  </p:notesMasterIdLst>
  <p:sldIdLst>
    <p:sldId id="354" r:id="rId3"/>
    <p:sldId id="257" r:id="rId4"/>
    <p:sldId id="343" r:id="rId5"/>
    <p:sldId id="355" r:id="rId6"/>
    <p:sldId id="317" r:id="rId7"/>
    <p:sldId id="344" r:id="rId8"/>
    <p:sldId id="350" r:id="rId9"/>
    <p:sldId id="318" r:id="rId10"/>
    <p:sldId id="351" r:id="rId11"/>
    <p:sldId id="345" r:id="rId12"/>
    <p:sldId id="346" r:id="rId13"/>
    <p:sldId id="352" r:id="rId14"/>
    <p:sldId id="35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27" autoAdjust="0"/>
    <p:restoredTop sz="94660"/>
  </p:normalViewPr>
  <p:slideViewPr>
    <p:cSldViewPr>
      <p:cViewPr varScale="1">
        <p:scale>
          <a:sx n="85" d="100"/>
          <a:sy n="85" d="100"/>
        </p:scale>
        <p:origin x="749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F017B-4A69-4AD6-BAAC-61F65E00C49F}" type="datetimeFigureOut">
              <a:rPr lang="en-ZA" smtClean="0"/>
              <a:t>2020/07/02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320C6-6864-4D03-A27F-C0B2F7614C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224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3689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094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6032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7640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5360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3631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575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7396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5559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6070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745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2020/07/02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70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2020/07/02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717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2020/07/02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035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7/2/2020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7/2/2020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65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7/2/2020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7/2/2020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8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7/2/2020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7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7/2/2020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7/2/2020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7/2/2020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80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2020/07/02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9253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7/2/2020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80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7/2/2020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9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7/2/2020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53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2020/07/02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31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2020/07/02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939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2020/07/02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007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2020/07/02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330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2020/07/02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605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2020/07/02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63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2020/07/02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296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A95B8-91C5-4771-8B7A-F2FFD30625C3}" type="datetimeFigureOut">
              <a:rPr lang="en-ZA" smtClean="0"/>
              <a:t>2020/07/02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438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7/2/2020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8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 212</a:t>
            </a:r>
            <a:br>
              <a:rPr lang="en-US" dirty="0"/>
            </a:br>
            <a:r>
              <a:rPr lang="en-US" dirty="0"/>
              <a:t>String Matching</a:t>
            </a:r>
          </a:p>
        </p:txBody>
      </p:sp>
    </p:spTree>
    <p:extLst>
      <p:ext uri="{BB962C8B-B14F-4D97-AF65-F5344CB8AC3E}">
        <p14:creationId xmlns:p14="http://schemas.microsoft.com/office/powerpoint/2010/main" val="296657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2790" y="1044681"/>
            <a:ext cx="7886700" cy="5067796"/>
          </a:xfrm>
        </p:spPr>
        <p:txBody>
          <a:bodyPr>
            <a:normAutofit/>
          </a:bodyPr>
          <a:lstStyle/>
          <a:p>
            <a:endParaRPr lang="en-ZA" sz="2000" dirty="0" smtClean="0">
              <a:solidFill>
                <a:srgbClr val="0070C0"/>
              </a:solidFill>
            </a:endParaRPr>
          </a:p>
          <a:p>
            <a:endParaRPr lang="en-ZA" sz="2000" dirty="0">
              <a:solidFill>
                <a:srgbClr val="0070C0"/>
              </a:solidFill>
            </a:endParaRPr>
          </a:p>
          <a:p>
            <a:endParaRPr lang="en-ZA" sz="2000" dirty="0" smtClean="0">
              <a:solidFill>
                <a:srgbClr val="0070C0"/>
              </a:solidFill>
            </a:endParaRPr>
          </a:p>
          <a:p>
            <a:endParaRPr lang="en-ZA" sz="1200" dirty="0" smtClean="0">
              <a:solidFill>
                <a:srgbClr val="0070C0"/>
              </a:solidFill>
            </a:endParaRPr>
          </a:p>
          <a:p>
            <a:r>
              <a:rPr lang="en-ZA" sz="2000" dirty="0" smtClean="0"/>
              <a:t>To skip the appropriate number of characters</a:t>
            </a:r>
          </a:p>
          <a:p>
            <a:pPr lvl="1"/>
            <a:r>
              <a:rPr lang="en-ZA" sz="1600" dirty="0" smtClean="0"/>
              <a:t>We need to know if the start of </a:t>
            </a:r>
            <a:r>
              <a:rPr lang="en-ZA" sz="1600" dirty="0" smtClean="0">
                <a:latin typeface="Consolas" panose="020B0609020204030204" pitchFamily="49" charset="0"/>
              </a:rPr>
              <a:t>P</a:t>
            </a:r>
            <a:r>
              <a:rPr lang="en-ZA" sz="1600" dirty="0" smtClean="0"/>
              <a:t> matches the end of </a:t>
            </a:r>
            <a:r>
              <a:rPr lang="en-ZA" sz="1600" dirty="0" smtClean="0">
                <a:latin typeface="Consolas" panose="020B0609020204030204" pitchFamily="49" charset="0"/>
              </a:rPr>
              <a:t>P</a:t>
            </a:r>
            <a:endParaRPr lang="en-ZA" sz="1600" dirty="0">
              <a:latin typeface="Consolas" panose="020B0609020204030204" pitchFamily="49" charset="0"/>
            </a:endParaRPr>
          </a:p>
          <a:p>
            <a:r>
              <a:rPr lang="en-ZA" sz="2000" dirty="0" smtClean="0">
                <a:solidFill>
                  <a:srgbClr val="0070C0"/>
                </a:solidFill>
              </a:rPr>
              <a:t>Proper prefix</a:t>
            </a:r>
            <a:endParaRPr lang="en-ZA" sz="2000" dirty="0" smtClean="0"/>
          </a:p>
          <a:p>
            <a:pPr lvl="1"/>
            <a:r>
              <a:rPr lang="en-ZA" sz="1600" dirty="0" smtClean="0"/>
              <a:t>All </a:t>
            </a:r>
            <a:r>
              <a:rPr lang="en-ZA" sz="1600" dirty="0"/>
              <a:t>the characters in a string, with one or more cut off the end</a:t>
            </a:r>
            <a:endParaRPr lang="en-ZA" sz="1600" dirty="0" smtClean="0"/>
          </a:p>
          <a:p>
            <a:r>
              <a:rPr lang="en-ZA" sz="2000" dirty="0" smtClean="0">
                <a:solidFill>
                  <a:srgbClr val="FF0000"/>
                </a:solidFill>
              </a:rPr>
              <a:t>Proper suffix</a:t>
            </a:r>
            <a:endParaRPr lang="en-ZA" sz="2000" dirty="0" smtClean="0"/>
          </a:p>
          <a:p>
            <a:pPr lvl="1"/>
            <a:r>
              <a:rPr lang="en-ZA" sz="1600" dirty="0" smtClean="0"/>
              <a:t>All </a:t>
            </a:r>
            <a:r>
              <a:rPr lang="en-ZA" sz="1600" dirty="0"/>
              <a:t>the characters in a string, with </a:t>
            </a:r>
            <a:r>
              <a:rPr lang="en-ZA" sz="1600" dirty="0" smtClean="0"/>
              <a:t>one </a:t>
            </a:r>
            <a:r>
              <a:rPr lang="en-ZA" sz="1600" dirty="0"/>
              <a:t>or more cut off the </a:t>
            </a:r>
            <a:r>
              <a:rPr lang="en-ZA" sz="1600" dirty="0" smtClean="0"/>
              <a:t>start</a:t>
            </a:r>
            <a:endParaRPr lang="en-ZA" sz="1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5621" y="4349647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</a:rPr>
              <a:t>apple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" name="Right Brace 3"/>
          <p:cNvSpPr/>
          <p:nvPr/>
        </p:nvSpPr>
        <p:spPr>
          <a:xfrm rot="5400000">
            <a:off x="2245833" y="4513619"/>
            <a:ext cx="214183" cy="55193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 25"/>
          <p:cNvSpPr/>
          <p:nvPr/>
        </p:nvSpPr>
        <p:spPr>
          <a:xfrm>
            <a:off x="1963859" y="4830329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 smtClean="0">
                <a:latin typeface="Courier New" pitchFamily="49" charset="0"/>
              </a:rPr>
              <a:t>appl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8" name="Right Brace 27"/>
          <p:cNvSpPr/>
          <p:nvPr/>
        </p:nvSpPr>
        <p:spPr>
          <a:xfrm rot="5400000">
            <a:off x="2179930" y="5089618"/>
            <a:ext cx="214183" cy="42013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Rectangle 28"/>
          <p:cNvSpPr/>
          <p:nvPr/>
        </p:nvSpPr>
        <p:spPr>
          <a:xfrm>
            <a:off x="1963859" y="5340426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</a:rPr>
              <a:t>app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0" name="Right Brace 29"/>
          <p:cNvSpPr/>
          <p:nvPr/>
        </p:nvSpPr>
        <p:spPr>
          <a:xfrm rot="5400000">
            <a:off x="2105789" y="5660086"/>
            <a:ext cx="214183" cy="27185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Rectangle 30"/>
          <p:cNvSpPr/>
          <p:nvPr/>
        </p:nvSpPr>
        <p:spPr>
          <a:xfrm>
            <a:off x="1963859" y="5836753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 smtClean="0">
                <a:latin typeface="Courier New" pitchFamily="49" charset="0"/>
              </a:rPr>
              <a:t>ap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2" name="Right Brace 31"/>
          <p:cNvSpPr/>
          <p:nvPr/>
        </p:nvSpPr>
        <p:spPr>
          <a:xfrm rot="5400000">
            <a:off x="2035768" y="6234613"/>
            <a:ext cx="214183" cy="131807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Rectangle 32"/>
          <p:cNvSpPr/>
          <p:nvPr/>
        </p:nvSpPr>
        <p:spPr>
          <a:xfrm>
            <a:off x="1963859" y="6341258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</a:rPr>
              <a:t>a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2843077" y="4896678"/>
            <a:ext cx="197708" cy="1707656"/>
          </a:xfrm>
          <a:prstGeom prst="rightBrac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Rectangle 33"/>
          <p:cNvSpPr/>
          <p:nvPr/>
        </p:nvSpPr>
        <p:spPr>
          <a:xfrm>
            <a:off x="3134100" y="5247130"/>
            <a:ext cx="1293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Proper prefixes </a:t>
            </a:r>
            <a:br>
              <a:rPr lang="en-US" dirty="0" smtClean="0">
                <a:solidFill>
                  <a:schemeClr val="accent2"/>
                </a:solidFill>
                <a:latin typeface="+mj-lt"/>
              </a:rPr>
            </a:br>
            <a:r>
              <a:rPr lang="en-US" dirty="0" smtClean="0">
                <a:solidFill>
                  <a:schemeClr val="accent2"/>
                </a:solidFill>
                <a:latin typeface="+mj-lt"/>
              </a:rPr>
              <a:t>of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apple</a:t>
            </a: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81082" y="4349647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</a:rPr>
              <a:t>apple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6" name="Right Brace 35"/>
          <p:cNvSpPr/>
          <p:nvPr/>
        </p:nvSpPr>
        <p:spPr>
          <a:xfrm rot="5400000">
            <a:off x="5618436" y="4513619"/>
            <a:ext cx="214183" cy="55193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Rectangle 36"/>
          <p:cNvSpPr/>
          <p:nvPr/>
        </p:nvSpPr>
        <p:spPr>
          <a:xfrm>
            <a:off x="5322438" y="4829416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 smtClean="0">
                <a:latin typeface="Courier New" pitchFamily="49" charset="0"/>
              </a:rPr>
              <a:t>pple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8" name="Right Brace 37"/>
          <p:cNvSpPr/>
          <p:nvPr/>
        </p:nvSpPr>
        <p:spPr>
          <a:xfrm rot="5400000">
            <a:off x="5680739" y="5099119"/>
            <a:ext cx="214183" cy="42013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Rectangle 38"/>
          <p:cNvSpPr/>
          <p:nvPr/>
        </p:nvSpPr>
        <p:spPr>
          <a:xfrm>
            <a:off x="5476326" y="5340426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 smtClean="0">
                <a:latin typeface="Courier New" pitchFamily="49" charset="0"/>
              </a:rPr>
              <a:t>ple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0" name="Right Brace 39"/>
          <p:cNvSpPr/>
          <p:nvPr/>
        </p:nvSpPr>
        <p:spPr>
          <a:xfrm rot="5400000">
            <a:off x="5768058" y="5686825"/>
            <a:ext cx="214183" cy="27185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Rectangle 40"/>
          <p:cNvSpPr/>
          <p:nvPr/>
        </p:nvSpPr>
        <p:spPr>
          <a:xfrm>
            <a:off x="5628927" y="5847162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</a:rPr>
              <a:t>le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2" name="Right Brace 41"/>
          <p:cNvSpPr/>
          <p:nvPr/>
        </p:nvSpPr>
        <p:spPr>
          <a:xfrm rot="5400000">
            <a:off x="5835771" y="6210789"/>
            <a:ext cx="214183" cy="131807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Rectangle 42"/>
          <p:cNvSpPr/>
          <p:nvPr/>
        </p:nvSpPr>
        <p:spPr>
          <a:xfrm>
            <a:off x="5773585" y="6310850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</a:rPr>
              <a:t>e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4" name="Right Brace 43"/>
          <p:cNvSpPr/>
          <p:nvPr/>
        </p:nvSpPr>
        <p:spPr>
          <a:xfrm>
            <a:off x="6068538" y="4896678"/>
            <a:ext cx="197708" cy="1707656"/>
          </a:xfrm>
          <a:prstGeom prst="rightBrac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5" name="Rectangle 44"/>
          <p:cNvSpPr/>
          <p:nvPr/>
        </p:nvSpPr>
        <p:spPr>
          <a:xfrm>
            <a:off x="6358160" y="5247130"/>
            <a:ext cx="13101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Proper suffixes of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apple</a:t>
            </a: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itle 2"/>
          <p:cNvSpPr>
            <a:spLocks noGrp="1"/>
          </p:cNvSpPr>
          <p:nvPr>
            <p:ph type="title"/>
          </p:nvPr>
        </p:nvSpPr>
        <p:spPr>
          <a:xfrm>
            <a:off x="678076" y="241560"/>
            <a:ext cx="7886700" cy="606937"/>
          </a:xfrm>
        </p:spPr>
        <p:txBody>
          <a:bodyPr/>
          <a:lstStyle/>
          <a:p>
            <a:r>
              <a:rPr lang="en-ZA" dirty="0" smtClean="0"/>
              <a:t>Knuth-Morris-Pratt Algorithm</a:t>
            </a:r>
            <a:endParaRPr lang="en-ZA" dirty="0"/>
          </a:p>
        </p:txBody>
      </p:sp>
      <p:sp>
        <p:nvSpPr>
          <p:cNvPr id="46" name="Rectangle 45"/>
          <p:cNvSpPr/>
          <p:nvPr/>
        </p:nvSpPr>
        <p:spPr>
          <a:xfrm>
            <a:off x="1043608" y="1484784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</a:rPr>
              <a:t>P:</a:t>
            </a:r>
            <a:r>
              <a:rPr lang="en-US" sz="2000" b="1" u="sng" dirty="0" smtClean="0">
                <a:solidFill>
                  <a:srgbClr val="0070C0"/>
                </a:solidFill>
                <a:latin typeface="Courier New" pitchFamily="49" charset="0"/>
              </a:rPr>
              <a:t>ab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c</a:t>
            </a:r>
            <a:r>
              <a:rPr lang="en-US" sz="2000" b="1" u="sng" dirty="0" smtClean="0">
                <a:solidFill>
                  <a:srgbClr val="0070C0"/>
                </a:solidFill>
                <a:latin typeface="Courier New" pitchFamily="49" charset="0"/>
              </a:rPr>
              <a:t>ab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b</a:t>
            </a:r>
            <a:r>
              <a:rPr lang="en-US" sz="2000" b="1" dirty="0" smtClean="0">
                <a:latin typeface="Courier New" pitchFamily="49" charset="0"/>
              </a:rPr>
              <a:t>d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43608" y="980728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</a:rPr>
              <a:t>T: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abc</a:t>
            </a:r>
            <a:r>
              <a:rPr lang="en-US" sz="2000" b="1" u="sng" dirty="0" smtClean="0">
                <a:solidFill>
                  <a:srgbClr val="0070C0"/>
                </a:solidFill>
                <a:latin typeface="Courier New" pitchFamily="49" charset="0"/>
              </a:rPr>
              <a:t>ab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d</a:t>
            </a:r>
            <a:r>
              <a:rPr lang="en-US" sz="2000" b="1" dirty="0" smtClean="0">
                <a:latin typeface="Courier New" pitchFamily="49" charset="0"/>
              </a:rPr>
              <a:t>ab…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>
            <a:off x="2267743" y="1337735"/>
            <a:ext cx="1" cy="2000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797083" y="1844824"/>
            <a:ext cx="30629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sng" dirty="0" err="1" smtClean="0">
                <a:latin typeface="Courier New" pitchFamily="49" charset="0"/>
              </a:rPr>
              <a:t>ab</a:t>
            </a:r>
            <a:r>
              <a:rPr lang="en-US" sz="2000" b="1" dirty="0" err="1" smtClean="0">
                <a:latin typeface="Courier New" pitchFamily="49" charset="0"/>
              </a:rPr>
              <a:t>cabbd</a:t>
            </a: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1600" dirty="0" smtClean="0">
                <a:latin typeface="+mj-lt"/>
              </a:rPr>
              <a:t>(skip 3 spaces)</a:t>
            </a:r>
            <a:endParaRPr lang="en-US" sz="2000" dirty="0">
              <a:latin typeface="+mj-lt"/>
            </a:endParaRPr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 flipH="1">
            <a:off x="1420787" y="2060848"/>
            <a:ext cx="4041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004048" y="1498923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</a:rPr>
              <a:t>P: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axyz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b</a:t>
            </a:r>
            <a:r>
              <a:rPr lang="en-US" sz="2000" b="1" dirty="0" smtClean="0">
                <a:latin typeface="Courier New" pitchFamily="49" charset="0"/>
              </a:rPr>
              <a:t>d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04048" y="98072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</a:rPr>
              <a:t>T: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axyz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d</a:t>
            </a:r>
            <a:r>
              <a:rPr lang="en-US" sz="2000" b="1" dirty="0" smtClean="0">
                <a:latin typeface="Courier New" pitchFamily="49" charset="0"/>
              </a:rPr>
              <a:t>ab…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3" name="Line 22"/>
          <p:cNvSpPr>
            <a:spLocks noChangeShapeType="1"/>
          </p:cNvSpPr>
          <p:nvPr/>
        </p:nvSpPr>
        <p:spPr bwMode="auto">
          <a:xfrm>
            <a:off x="6084744" y="1339935"/>
            <a:ext cx="0" cy="1742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923380" y="1827025"/>
            <a:ext cx="28976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 smtClean="0">
                <a:latin typeface="Courier New" pitchFamily="49" charset="0"/>
              </a:rPr>
              <a:t>axyzbd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/>
              <a:t>(skip </a:t>
            </a:r>
            <a:r>
              <a:rPr lang="en-US" sz="1600" dirty="0"/>
              <a:t>4</a:t>
            </a:r>
            <a:r>
              <a:rPr lang="en-US" sz="1600" dirty="0" smtClean="0"/>
              <a:t> </a:t>
            </a:r>
            <a:r>
              <a:rPr lang="en-US" sz="1600" dirty="0"/>
              <a:t>spaces)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5" name="Line 22"/>
          <p:cNvSpPr>
            <a:spLocks noChangeShapeType="1"/>
          </p:cNvSpPr>
          <p:nvPr/>
        </p:nvSpPr>
        <p:spPr bwMode="auto">
          <a:xfrm flipH="1" flipV="1">
            <a:off x="5418740" y="2048140"/>
            <a:ext cx="5760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1706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26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6" grpId="0" animBg="1"/>
      <p:bldP spid="34" grpId="0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1070" y="977980"/>
            <a:ext cx="7886700" cy="5067796"/>
          </a:xfrm>
        </p:spPr>
        <p:txBody>
          <a:bodyPr>
            <a:normAutofit/>
          </a:bodyPr>
          <a:lstStyle/>
          <a:p>
            <a:r>
              <a:rPr lang="en-ZA" sz="2000" dirty="0" smtClean="0">
                <a:solidFill>
                  <a:srgbClr val="0070C0"/>
                </a:solidFill>
              </a:rPr>
              <a:t>The Knuth-Morris-Pratt algorithm requires pre-processing of </a:t>
            </a:r>
            <a:r>
              <a:rPr lang="en-ZA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endParaRPr lang="en-ZA" sz="2000" dirty="0" smtClean="0">
              <a:latin typeface="Consolas" panose="020B0609020204030204" pitchFamily="49" charset="0"/>
            </a:endParaRPr>
          </a:p>
          <a:p>
            <a:pPr lvl="1"/>
            <a:r>
              <a:rPr lang="en-ZA" sz="1600" dirty="0" smtClean="0"/>
              <a:t>We construct a </a:t>
            </a:r>
            <a:r>
              <a:rPr lang="en-ZA" sz="1600" dirty="0" smtClean="0">
                <a:solidFill>
                  <a:srgbClr val="FF0000"/>
                </a:solidFill>
              </a:rPr>
              <a:t>table</a:t>
            </a:r>
            <a:r>
              <a:rPr lang="en-ZA" sz="1600" dirty="0" smtClean="0"/>
              <a:t> with a column for each character in </a:t>
            </a:r>
            <a:r>
              <a:rPr lang="en-ZA" sz="1600" dirty="0" smtClean="0">
                <a:latin typeface="Consolas" panose="020B0609020204030204" pitchFamily="49" charset="0"/>
              </a:rPr>
              <a:t>P</a:t>
            </a:r>
            <a:endParaRPr lang="en-ZA" sz="1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ZA" sz="1600" dirty="0" smtClean="0"/>
              <a:t>For each column </a:t>
            </a:r>
            <a:r>
              <a:rPr lang="en-ZA" sz="1600" dirty="0" smtClean="0">
                <a:latin typeface="Consolas" panose="020B0609020204030204" pitchFamily="49" charset="0"/>
              </a:rPr>
              <a:t>j</a:t>
            </a:r>
            <a:r>
              <a:rPr lang="en-ZA" sz="1600" dirty="0"/>
              <a:t> </a:t>
            </a:r>
            <a:r>
              <a:rPr lang="en-ZA" sz="1600" dirty="0" smtClean="0"/>
              <a:t>in the table</a:t>
            </a:r>
          </a:p>
          <a:p>
            <a:pPr lvl="2"/>
            <a:r>
              <a:rPr lang="en-ZA" dirty="0"/>
              <a:t>C</a:t>
            </a:r>
            <a:r>
              <a:rPr lang="en-ZA" dirty="0" smtClean="0"/>
              <a:t>onsider only characters in </a:t>
            </a:r>
            <a:r>
              <a:rPr lang="en-ZA" dirty="0" smtClean="0">
                <a:latin typeface="Consolas" panose="020B0609020204030204" pitchFamily="49" charset="0"/>
              </a:rPr>
              <a:t>P</a:t>
            </a:r>
            <a:r>
              <a:rPr lang="en-ZA" dirty="0" smtClean="0"/>
              <a:t> that are before </a:t>
            </a:r>
            <a:r>
              <a:rPr lang="en-ZA" dirty="0" smtClean="0">
                <a:latin typeface="Consolas" panose="020B0609020204030204" pitchFamily="49" charset="0"/>
              </a:rPr>
              <a:t>j</a:t>
            </a:r>
            <a:r>
              <a:rPr lang="en-ZA" dirty="0" smtClean="0">
                <a:latin typeface="+mj-lt"/>
              </a:rPr>
              <a:t> (substring </a:t>
            </a:r>
            <a:r>
              <a:rPr lang="en-ZA" dirty="0" smtClean="0">
                <a:latin typeface="Consolas" panose="020B0609020204030204" pitchFamily="49" charset="0"/>
              </a:rPr>
              <a:t>P[0]</a:t>
            </a:r>
            <a:r>
              <a:rPr lang="en-ZA" dirty="0" smtClean="0">
                <a:latin typeface="+mj-lt"/>
              </a:rPr>
              <a:t> to </a:t>
            </a:r>
            <a:r>
              <a:rPr lang="en-ZA" dirty="0" smtClean="0">
                <a:latin typeface="Consolas" panose="020B0609020204030204" pitchFamily="49" charset="0"/>
              </a:rPr>
              <a:t>P[j-1]</a:t>
            </a:r>
            <a:r>
              <a:rPr lang="en-ZA" dirty="0" smtClean="0">
                <a:latin typeface="+mj-lt"/>
              </a:rPr>
              <a:t>)</a:t>
            </a:r>
            <a:endParaRPr lang="en-ZA" dirty="0" smtClean="0"/>
          </a:p>
          <a:p>
            <a:pPr lvl="2"/>
            <a:r>
              <a:rPr lang="en-ZA" dirty="0"/>
              <a:t>S</a:t>
            </a:r>
            <a:r>
              <a:rPr lang="en-ZA" dirty="0" smtClean="0"/>
              <a:t>tore the </a:t>
            </a:r>
            <a:r>
              <a:rPr lang="en-ZA" dirty="0" smtClean="0">
                <a:solidFill>
                  <a:srgbClr val="00B050"/>
                </a:solidFill>
              </a:rPr>
              <a:t>length</a:t>
            </a:r>
            <a:r>
              <a:rPr lang="en-ZA" dirty="0" smtClean="0"/>
              <a:t> </a:t>
            </a:r>
            <a:r>
              <a:rPr lang="en-ZA" dirty="0"/>
              <a:t>of the </a:t>
            </a:r>
            <a:r>
              <a:rPr lang="en-ZA" dirty="0">
                <a:solidFill>
                  <a:srgbClr val="7030A0"/>
                </a:solidFill>
              </a:rPr>
              <a:t>longest proper </a:t>
            </a:r>
            <a:r>
              <a:rPr lang="en-ZA" dirty="0" smtClean="0">
                <a:solidFill>
                  <a:srgbClr val="7030A0"/>
                </a:solidFill>
              </a:rPr>
              <a:t>prefix</a:t>
            </a:r>
            <a:r>
              <a:rPr lang="en-ZA" dirty="0" smtClean="0"/>
              <a:t> matching a </a:t>
            </a:r>
            <a:r>
              <a:rPr lang="en-ZA" dirty="0" smtClean="0">
                <a:solidFill>
                  <a:srgbClr val="7030A0"/>
                </a:solidFill>
              </a:rPr>
              <a:t>proper suffix</a:t>
            </a:r>
            <a:endParaRPr lang="en-ZA" dirty="0" smtClean="0">
              <a:latin typeface="Consolas" panose="020B0609020204030204" pitchFamily="49" charset="0"/>
            </a:endParaRPr>
          </a:p>
        </p:txBody>
      </p:sp>
      <p:sp>
        <p:nvSpPr>
          <p:cNvPr id="53" name="Rectangle 36"/>
          <p:cNvSpPr>
            <a:spLocks noChangeArrowheads="1"/>
          </p:cNvSpPr>
          <p:nvPr/>
        </p:nvSpPr>
        <p:spPr bwMode="auto">
          <a:xfrm>
            <a:off x="3709809" y="3895182"/>
            <a:ext cx="216024" cy="31105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4013081" y="3895184"/>
            <a:ext cx="216024" cy="31105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78" name="Text Box 10"/>
          <p:cNvSpPr txBox="1">
            <a:spLocks noChangeArrowheads="1"/>
          </p:cNvSpPr>
          <p:nvPr/>
        </p:nvSpPr>
        <p:spPr bwMode="auto">
          <a:xfrm>
            <a:off x="2627784" y="2564904"/>
            <a:ext cx="641839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defTabSz="792163" eaLnBrk="1" hangingPunct="1">
              <a:spcBef>
                <a:spcPct val="50000"/>
              </a:spcBef>
            </a:pPr>
            <a:r>
              <a:rPr lang="en-US" sz="1500" dirty="0">
                <a:latin typeface="+mj-lt"/>
                <a:cs typeface="Times New Roman" pitchFamily="18" charset="0"/>
              </a:rPr>
              <a:t>−1</a:t>
            </a:r>
            <a:r>
              <a:rPr lang="en-US" sz="1500" dirty="0">
                <a:latin typeface="+mj-lt"/>
              </a:rPr>
              <a:t> 						if j = 0</a:t>
            </a:r>
          </a:p>
          <a:p>
            <a:pPr defTabSz="792163" eaLnBrk="1" hangingPunct="1">
              <a:spcBef>
                <a:spcPct val="50000"/>
              </a:spcBef>
            </a:pPr>
            <a:r>
              <a:rPr lang="en-US" sz="1500" dirty="0" smtClean="0">
                <a:latin typeface="+mj-lt"/>
              </a:rPr>
              <a:t>max { k</a:t>
            </a:r>
            <a:r>
              <a:rPr lang="en-US" sz="1500" dirty="0">
                <a:latin typeface="+mj-lt"/>
              </a:rPr>
              <a:t>: 0 &lt; k &lt;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500" dirty="0">
                <a:latin typeface="+mj-lt"/>
              </a:rPr>
              <a:t> and </a:t>
            </a:r>
            <a:r>
              <a:rPr lang="en-US" sz="1500" dirty="0" smtClean="0">
                <a:latin typeface="+mj-lt"/>
              </a:rPr>
              <a:t>P[0 … k </a:t>
            </a:r>
            <a:r>
              <a:rPr lang="en-US" sz="1500" dirty="0">
                <a:latin typeface="+mj-lt"/>
                <a:cs typeface="Times New Roman" pitchFamily="18" charset="0"/>
              </a:rPr>
              <a:t>−</a:t>
            </a:r>
            <a:r>
              <a:rPr lang="en-US" sz="1500" dirty="0">
                <a:latin typeface="+mj-lt"/>
              </a:rPr>
              <a:t>1] = P</a:t>
            </a:r>
            <a:r>
              <a:rPr lang="en-US" sz="1500" dirty="0" smtClean="0">
                <a:latin typeface="+mj-lt"/>
              </a:rPr>
              <a:t>[</a:t>
            </a:r>
            <a:r>
              <a:rPr lang="en-US" sz="800" dirty="0" smtClean="0">
                <a:latin typeface="+mj-lt"/>
              </a:rPr>
              <a:t>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500" dirty="0" smtClean="0">
                <a:latin typeface="+mj-lt"/>
              </a:rPr>
              <a:t> </a:t>
            </a:r>
            <a:r>
              <a:rPr lang="en-US" sz="1500" dirty="0">
                <a:latin typeface="+mj-lt"/>
                <a:cs typeface="Times New Roman" pitchFamily="18" charset="0"/>
              </a:rPr>
              <a:t>−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smtClean="0">
                <a:latin typeface="+mj-lt"/>
              </a:rPr>
              <a:t>k …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500" dirty="0" smtClean="0">
                <a:latin typeface="+mj-lt"/>
              </a:rPr>
              <a:t> </a:t>
            </a:r>
            <a:r>
              <a:rPr lang="en-US" sz="1500" dirty="0">
                <a:latin typeface="+mj-lt"/>
                <a:cs typeface="Times New Roman" pitchFamily="18" charset="0"/>
              </a:rPr>
              <a:t>−</a:t>
            </a:r>
            <a:r>
              <a:rPr lang="en-US" sz="1500" dirty="0">
                <a:latin typeface="+mj-lt"/>
              </a:rPr>
              <a:t> 1</a:t>
            </a:r>
            <a:r>
              <a:rPr lang="en-US" sz="1500" dirty="0" smtClean="0">
                <a:latin typeface="+mj-lt"/>
              </a:rPr>
              <a:t>]</a:t>
            </a:r>
            <a:r>
              <a:rPr lang="en-US" sz="800" dirty="0" smtClean="0">
                <a:latin typeface="+mj-lt"/>
              </a:rPr>
              <a:t> </a:t>
            </a:r>
            <a:r>
              <a:rPr lang="en-US" sz="1500" dirty="0" smtClean="0">
                <a:latin typeface="+mj-lt"/>
              </a:rPr>
              <a:t>}</a:t>
            </a:r>
            <a:r>
              <a:rPr lang="en-US" sz="1500" dirty="0">
                <a:latin typeface="+mj-lt"/>
              </a:rPr>
              <a:t>	if such a k exists</a:t>
            </a:r>
          </a:p>
          <a:p>
            <a:pPr defTabSz="792163" eaLnBrk="1" hangingPunct="1">
              <a:spcBef>
                <a:spcPct val="50000"/>
              </a:spcBef>
            </a:pPr>
            <a:r>
              <a:rPr lang="en-US" sz="1500" dirty="0">
                <a:latin typeface="+mj-lt"/>
              </a:rPr>
              <a:t>0						otherwise</a:t>
            </a: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2603564" y="3856944"/>
            <a:ext cx="97218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3707904" y="3895181"/>
            <a:ext cx="521202" cy="31105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47" name="Rectangle 41"/>
          <p:cNvSpPr>
            <a:spLocks noChangeArrowheads="1"/>
          </p:cNvSpPr>
          <p:nvPr/>
        </p:nvSpPr>
        <p:spPr bwMode="auto">
          <a:xfrm>
            <a:off x="4622607" y="3895180"/>
            <a:ext cx="521647" cy="31105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48" name="Rectangle 42"/>
          <p:cNvSpPr>
            <a:spLocks noChangeArrowheads="1"/>
          </p:cNvSpPr>
          <p:nvPr/>
        </p:nvSpPr>
        <p:spPr bwMode="auto">
          <a:xfrm>
            <a:off x="5538956" y="3895180"/>
            <a:ext cx="213365" cy="31105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49" name="Rectangle 43"/>
          <p:cNvSpPr>
            <a:spLocks noChangeArrowheads="1"/>
          </p:cNvSpPr>
          <p:nvPr/>
        </p:nvSpPr>
        <p:spPr bwMode="auto">
          <a:xfrm>
            <a:off x="5539662" y="3895179"/>
            <a:ext cx="521646" cy="31105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50" name="Rectangle 44"/>
          <p:cNvSpPr>
            <a:spLocks noChangeArrowheads="1"/>
          </p:cNvSpPr>
          <p:nvPr/>
        </p:nvSpPr>
        <p:spPr bwMode="auto">
          <a:xfrm>
            <a:off x="3707457" y="3895179"/>
            <a:ext cx="823743" cy="31105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51" name="Rectangle 45"/>
          <p:cNvSpPr>
            <a:spLocks noChangeArrowheads="1"/>
          </p:cNvSpPr>
          <p:nvPr/>
        </p:nvSpPr>
        <p:spPr bwMode="auto">
          <a:xfrm>
            <a:off x="5538956" y="3893440"/>
            <a:ext cx="835332" cy="31279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52" name="Rectangle 37"/>
          <p:cNvSpPr>
            <a:spLocks noChangeArrowheads="1"/>
          </p:cNvSpPr>
          <p:nvPr/>
        </p:nvSpPr>
        <p:spPr bwMode="auto">
          <a:xfrm>
            <a:off x="4623434" y="3895184"/>
            <a:ext cx="216024" cy="31105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3498373" y="4315096"/>
            <a:ext cx="69056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0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-1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3802856" y="4313509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1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59" name="Text Box 19"/>
          <p:cNvSpPr txBox="1">
            <a:spLocks noChangeArrowheads="1"/>
          </p:cNvSpPr>
          <p:nvPr/>
        </p:nvSpPr>
        <p:spPr bwMode="auto">
          <a:xfrm>
            <a:off x="3804761" y="4772296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0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60" name="Text Box 20"/>
          <p:cNvSpPr txBox="1">
            <a:spLocks noChangeArrowheads="1"/>
          </p:cNvSpPr>
          <p:nvPr/>
        </p:nvSpPr>
        <p:spPr bwMode="auto">
          <a:xfrm>
            <a:off x="4108608" y="4313509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2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61" name="Text Box 21"/>
          <p:cNvSpPr txBox="1">
            <a:spLocks noChangeArrowheads="1"/>
          </p:cNvSpPr>
          <p:nvPr/>
        </p:nvSpPr>
        <p:spPr bwMode="auto">
          <a:xfrm>
            <a:off x="4108608" y="4772296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1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62" name="Text Box 22"/>
          <p:cNvSpPr txBox="1">
            <a:spLocks noChangeArrowheads="1"/>
          </p:cNvSpPr>
          <p:nvPr/>
        </p:nvSpPr>
        <p:spPr bwMode="auto">
          <a:xfrm>
            <a:off x="4413091" y="4313509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3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63" name="Text Box 23"/>
          <p:cNvSpPr txBox="1">
            <a:spLocks noChangeArrowheads="1"/>
          </p:cNvSpPr>
          <p:nvPr/>
        </p:nvSpPr>
        <p:spPr bwMode="auto">
          <a:xfrm>
            <a:off x="4413091" y="4772296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0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4719161" y="4313509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4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4719161" y="4772296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1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66" name="Text Box 26"/>
          <p:cNvSpPr txBox="1">
            <a:spLocks noChangeArrowheads="1"/>
          </p:cNvSpPr>
          <p:nvPr/>
        </p:nvSpPr>
        <p:spPr bwMode="auto">
          <a:xfrm>
            <a:off x="5023326" y="4313509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5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5023326" y="4772296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2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68" name="Text Box 28"/>
          <p:cNvSpPr txBox="1">
            <a:spLocks noChangeArrowheads="1"/>
          </p:cNvSpPr>
          <p:nvPr/>
        </p:nvSpPr>
        <p:spPr bwMode="auto">
          <a:xfrm>
            <a:off x="5327808" y="4313509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6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69" name="Text Box 29"/>
          <p:cNvSpPr txBox="1">
            <a:spLocks noChangeArrowheads="1"/>
          </p:cNvSpPr>
          <p:nvPr/>
        </p:nvSpPr>
        <p:spPr bwMode="auto">
          <a:xfrm>
            <a:off x="5327808" y="4772296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0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70" name="Text Box 30"/>
          <p:cNvSpPr txBox="1">
            <a:spLocks noChangeArrowheads="1"/>
          </p:cNvSpPr>
          <p:nvPr/>
        </p:nvSpPr>
        <p:spPr bwMode="auto">
          <a:xfrm>
            <a:off x="5633878" y="4313509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7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5631973" y="4772296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1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5936456" y="4313509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8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73" name="Text Box 33"/>
          <p:cNvSpPr txBox="1">
            <a:spLocks noChangeArrowheads="1"/>
          </p:cNvSpPr>
          <p:nvPr/>
        </p:nvSpPr>
        <p:spPr bwMode="auto">
          <a:xfrm>
            <a:off x="5938361" y="4772296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2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6242526" y="4313509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9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75" name="Text Box 35"/>
          <p:cNvSpPr txBox="1">
            <a:spLocks noChangeArrowheads="1"/>
          </p:cNvSpPr>
          <p:nvPr/>
        </p:nvSpPr>
        <p:spPr bwMode="auto">
          <a:xfrm>
            <a:off x="6242526" y="4772296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3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76" name="Rectangle 47"/>
          <p:cNvSpPr>
            <a:spLocks noChangeArrowheads="1"/>
          </p:cNvSpPr>
          <p:nvPr/>
        </p:nvSpPr>
        <p:spPr bwMode="auto">
          <a:xfrm>
            <a:off x="2603564" y="3794215"/>
            <a:ext cx="4202103" cy="141254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79" name="Text Box 11"/>
          <p:cNvSpPr txBox="1">
            <a:spLocks noChangeArrowheads="1"/>
          </p:cNvSpPr>
          <p:nvPr/>
        </p:nvSpPr>
        <p:spPr bwMode="auto">
          <a:xfrm>
            <a:off x="1475656" y="2912338"/>
            <a:ext cx="122138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500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next</a:t>
            </a:r>
            <a:r>
              <a:rPr lang="en-US" sz="1500" dirty="0" smtClean="0">
                <a:latin typeface="+mj-lt"/>
                <a:cs typeface="Times New Roman" pitchFamily="18" charset="0"/>
              </a:rPr>
              <a:t>[</a:t>
            </a:r>
            <a:r>
              <a:rPr lang="en-US" sz="800" dirty="0" smtClean="0">
                <a:latin typeface="+mj-lt"/>
                <a:cs typeface="Times New Roman" pitchFamily="18" charset="0"/>
              </a:rPr>
              <a:t>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800" dirty="0" smtClean="0">
                <a:latin typeface="+mj-lt"/>
                <a:cs typeface="Times New Roman" pitchFamily="18" charset="0"/>
              </a:rPr>
              <a:t> </a:t>
            </a:r>
            <a:r>
              <a:rPr lang="en-US" sz="1500" dirty="0" smtClean="0">
                <a:latin typeface="+mj-lt"/>
                <a:cs typeface="Times New Roman" pitchFamily="18" charset="0"/>
              </a:rPr>
              <a:t>] </a:t>
            </a:r>
            <a:r>
              <a:rPr lang="en-US" sz="1500" dirty="0">
                <a:latin typeface="+mj-lt"/>
                <a:cs typeface="Times New Roman" pitchFamily="18" charset="0"/>
              </a:rPr>
              <a:t>= </a:t>
            </a:r>
            <a:endParaRPr lang="en-US" sz="1500" dirty="0">
              <a:latin typeface="+mj-lt"/>
            </a:endParaRPr>
          </a:p>
        </p:txBody>
      </p:sp>
      <p:sp>
        <p:nvSpPr>
          <p:cNvPr id="80" name="AutoShape 12"/>
          <p:cNvSpPr>
            <a:spLocks/>
          </p:cNvSpPr>
          <p:nvPr/>
        </p:nvSpPr>
        <p:spPr bwMode="auto">
          <a:xfrm>
            <a:off x="2437569" y="2683793"/>
            <a:ext cx="189891" cy="792088"/>
          </a:xfrm>
          <a:prstGeom prst="leftBrace">
            <a:avLst>
              <a:gd name="adj1" fmla="val 14387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b="1" dirty="0">
              <a:latin typeface="Arial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68051" y="5301208"/>
            <a:ext cx="15116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40" b="1" dirty="0" smtClean="0">
                <a:solidFill>
                  <a:srgbClr val="0070C0"/>
                </a:solidFill>
                <a:latin typeface="Courier New" pitchFamily="49" charset="0"/>
              </a:rPr>
              <a:t>j = 1</a:t>
            </a:r>
            <a:r>
              <a:rPr lang="en-US" sz="1340" b="1" dirty="0" smtClean="0">
                <a:latin typeface="Courier New" pitchFamily="49" charset="0"/>
              </a:rPr>
              <a:t>:</a:t>
            </a:r>
            <a:endParaRPr lang="en-US" sz="1340" b="1" dirty="0">
              <a:latin typeface="Courier New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68051" y="5589240"/>
            <a:ext cx="15116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40" b="1" dirty="0" smtClean="0">
                <a:solidFill>
                  <a:srgbClr val="0070C0"/>
                </a:solidFill>
                <a:latin typeface="Courier New" pitchFamily="49" charset="0"/>
              </a:rPr>
              <a:t>j = 2</a:t>
            </a:r>
            <a:r>
              <a:rPr lang="en-US" sz="1340" b="1" dirty="0" smtClean="0">
                <a:latin typeface="Courier New" pitchFamily="49" charset="0"/>
              </a:rPr>
              <a:t>: aa</a:t>
            </a:r>
            <a:endParaRPr lang="en-US" sz="1340" b="1" dirty="0">
              <a:latin typeface="Courier New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508611" y="5867980"/>
            <a:ext cx="2339102" cy="29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40" b="1" dirty="0" smtClean="0">
                <a:solidFill>
                  <a:srgbClr val="FF0000"/>
                </a:solidFill>
                <a:latin typeface="Courier New" pitchFamily="49" charset="0"/>
              </a:rPr>
              <a:t>suffixes in ab</a:t>
            </a:r>
            <a:r>
              <a:rPr lang="en-US" sz="1340" b="1" dirty="0" smtClean="0">
                <a:latin typeface="Courier New" pitchFamily="49" charset="0"/>
              </a:rPr>
              <a:t>: b, ab</a:t>
            </a:r>
            <a:endParaRPr lang="en-ZA" sz="1340" dirty="0"/>
          </a:p>
        </p:txBody>
      </p:sp>
      <p:sp>
        <p:nvSpPr>
          <p:cNvPr id="87" name="Rectangle 86"/>
          <p:cNvSpPr/>
          <p:nvPr/>
        </p:nvSpPr>
        <p:spPr>
          <a:xfrm>
            <a:off x="1881317" y="5867980"/>
            <a:ext cx="2339102" cy="29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40" b="1" dirty="0" smtClean="0">
                <a:solidFill>
                  <a:srgbClr val="FF0000"/>
                </a:solidFill>
                <a:latin typeface="Courier New" pitchFamily="49" charset="0"/>
              </a:rPr>
              <a:t>prefixes in aa</a:t>
            </a:r>
            <a:r>
              <a:rPr lang="en-US" sz="1340" b="1" dirty="0" smtClean="0">
                <a:latin typeface="Courier New" pitchFamily="49" charset="0"/>
              </a:rPr>
              <a:t>: a, aa</a:t>
            </a:r>
            <a:endParaRPr lang="en-ZA" sz="1340" dirty="0"/>
          </a:p>
        </p:txBody>
      </p:sp>
      <p:sp>
        <p:nvSpPr>
          <p:cNvPr id="54" name="Title 2"/>
          <p:cNvSpPr>
            <a:spLocks noGrp="1"/>
          </p:cNvSpPr>
          <p:nvPr>
            <p:ph type="title"/>
          </p:nvPr>
        </p:nvSpPr>
        <p:spPr>
          <a:xfrm>
            <a:off x="678076" y="241560"/>
            <a:ext cx="7886700" cy="606937"/>
          </a:xfrm>
        </p:spPr>
        <p:txBody>
          <a:bodyPr/>
          <a:lstStyle/>
          <a:p>
            <a:r>
              <a:rPr lang="en-ZA" dirty="0" smtClean="0"/>
              <a:t>Knuth-Morris-Pratt Algorithm</a:t>
            </a:r>
            <a:endParaRPr lang="en-ZA" dirty="0"/>
          </a:p>
        </p:txBody>
      </p:sp>
      <p:sp>
        <p:nvSpPr>
          <p:cNvPr id="88" name="Rectangle 87"/>
          <p:cNvSpPr/>
          <p:nvPr/>
        </p:nvSpPr>
        <p:spPr>
          <a:xfrm>
            <a:off x="468051" y="5877272"/>
            <a:ext cx="15116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40" b="1" dirty="0" smtClean="0">
                <a:solidFill>
                  <a:srgbClr val="0070C0"/>
                </a:solidFill>
                <a:latin typeface="Courier New" pitchFamily="49" charset="0"/>
              </a:rPr>
              <a:t>j = 3</a:t>
            </a:r>
            <a:r>
              <a:rPr lang="en-US" sz="1340" b="1" dirty="0" smtClean="0">
                <a:latin typeface="Courier New" pitchFamily="49" charset="0"/>
              </a:rPr>
              <a:t>: aab</a:t>
            </a:r>
            <a:endParaRPr lang="en-US" sz="1340" b="1" dirty="0">
              <a:latin typeface="Courier New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8050" y="6165304"/>
            <a:ext cx="15116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40" b="1" dirty="0" smtClean="0">
                <a:solidFill>
                  <a:srgbClr val="0070C0"/>
                </a:solidFill>
                <a:latin typeface="Courier New" pitchFamily="49" charset="0"/>
              </a:rPr>
              <a:t>j = </a:t>
            </a:r>
            <a:r>
              <a:rPr lang="en-US" sz="1340" b="1" dirty="0">
                <a:solidFill>
                  <a:srgbClr val="0070C0"/>
                </a:solidFill>
                <a:latin typeface="Courier New" pitchFamily="49" charset="0"/>
              </a:rPr>
              <a:t>4</a:t>
            </a:r>
            <a:r>
              <a:rPr lang="en-US" sz="1340" b="1" dirty="0" smtClean="0">
                <a:latin typeface="Courier New" pitchFamily="49" charset="0"/>
              </a:rPr>
              <a:t>: </a:t>
            </a:r>
            <a:r>
              <a:rPr lang="en-US" sz="1340" b="1" dirty="0" err="1" smtClean="0">
                <a:latin typeface="Courier New" pitchFamily="49" charset="0"/>
              </a:rPr>
              <a:t>aaba</a:t>
            </a:r>
            <a:endParaRPr lang="en-US" sz="1340" b="1" dirty="0">
              <a:latin typeface="Courier New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881317" y="5301208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40" b="1" dirty="0" smtClean="0">
                <a:latin typeface="Courier New" pitchFamily="49" charset="0"/>
              </a:rPr>
              <a:t>0 &lt; k &lt; 1</a:t>
            </a:r>
            <a:endParaRPr lang="en-ZA" sz="1340" dirty="0"/>
          </a:p>
        </p:txBody>
      </p:sp>
      <p:sp>
        <p:nvSpPr>
          <p:cNvPr id="94" name="Rectangle 93"/>
          <p:cNvSpPr/>
          <p:nvPr/>
        </p:nvSpPr>
        <p:spPr>
          <a:xfrm>
            <a:off x="5508611" y="5589240"/>
            <a:ext cx="1928733" cy="29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40" b="1" dirty="0" smtClean="0">
                <a:solidFill>
                  <a:srgbClr val="FF0000"/>
                </a:solidFill>
                <a:latin typeface="Courier New" pitchFamily="49" charset="0"/>
              </a:rPr>
              <a:t>suffixes in a</a:t>
            </a:r>
            <a:r>
              <a:rPr lang="en-US" sz="1340" b="1" dirty="0" smtClean="0">
                <a:latin typeface="Courier New" pitchFamily="49" charset="0"/>
              </a:rPr>
              <a:t>: a </a:t>
            </a:r>
            <a:endParaRPr lang="en-ZA" sz="1340" dirty="0"/>
          </a:p>
        </p:txBody>
      </p:sp>
      <p:sp>
        <p:nvSpPr>
          <p:cNvPr id="95" name="Rectangle 94"/>
          <p:cNvSpPr/>
          <p:nvPr/>
        </p:nvSpPr>
        <p:spPr>
          <a:xfrm>
            <a:off x="1881317" y="5589240"/>
            <a:ext cx="1826141" cy="29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40" b="1" dirty="0" smtClean="0">
                <a:solidFill>
                  <a:srgbClr val="FF0000"/>
                </a:solidFill>
                <a:latin typeface="Courier New" pitchFamily="49" charset="0"/>
              </a:rPr>
              <a:t>prefixes in a</a:t>
            </a:r>
            <a:r>
              <a:rPr lang="en-US" sz="1340" b="1" dirty="0" smtClean="0">
                <a:latin typeface="Courier New" pitchFamily="49" charset="0"/>
              </a:rPr>
              <a:t>: a</a:t>
            </a:r>
            <a:endParaRPr lang="en-ZA" sz="1340" dirty="0"/>
          </a:p>
        </p:txBody>
      </p:sp>
      <p:sp>
        <p:nvSpPr>
          <p:cNvPr id="96" name="Rectangle 95"/>
          <p:cNvSpPr/>
          <p:nvPr/>
        </p:nvSpPr>
        <p:spPr>
          <a:xfrm>
            <a:off x="5508611" y="6145559"/>
            <a:ext cx="2954655" cy="29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40" b="1" dirty="0" smtClean="0">
                <a:solidFill>
                  <a:srgbClr val="FF0000"/>
                </a:solidFill>
                <a:latin typeface="Courier New" pitchFamily="49" charset="0"/>
              </a:rPr>
              <a:t>suffixes in aba</a:t>
            </a:r>
            <a:r>
              <a:rPr lang="en-US" sz="1340" b="1" dirty="0" smtClean="0">
                <a:latin typeface="Courier New" pitchFamily="49" charset="0"/>
              </a:rPr>
              <a:t>: a, </a:t>
            </a:r>
            <a:r>
              <a:rPr lang="en-US" sz="1340" b="1" dirty="0" err="1" smtClean="0">
                <a:latin typeface="Courier New" pitchFamily="49" charset="0"/>
              </a:rPr>
              <a:t>ba</a:t>
            </a:r>
            <a:r>
              <a:rPr lang="en-US" sz="1340" b="1" dirty="0" smtClean="0">
                <a:latin typeface="Courier New" pitchFamily="49" charset="0"/>
              </a:rPr>
              <a:t>, aba</a:t>
            </a:r>
            <a:endParaRPr lang="en-ZA" sz="1340" dirty="0"/>
          </a:p>
        </p:txBody>
      </p:sp>
      <p:sp>
        <p:nvSpPr>
          <p:cNvPr id="97" name="Rectangle 96"/>
          <p:cNvSpPr/>
          <p:nvPr/>
        </p:nvSpPr>
        <p:spPr>
          <a:xfrm>
            <a:off x="1881317" y="6145559"/>
            <a:ext cx="2954655" cy="29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40" b="1" dirty="0" smtClean="0">
                <a:solidFill>
                  <a:srgbClr val="FF0000"/>
                </a:solidFill>
                <a:latin typeface="Courier New" pitchFamily="49" charset="0"/>
              </a:rPr>
              <a:t>prefixes in aab</a:t>
            </a:r>
            <a:r>
              <a:rPr lang="en-US" sz="1340" b="1" dirty="0" smtClean="0">
                <a:latin typeface="Courier New" pitchFamily="49" charset="0"/>
              </a:rPr>
              <a:t>: a, aa, aab</a:t>
            </a:r>
            <a:endParaRPr lang="en-ZA" sz="1340" dirty="0"/>
          </a:p>
        </p:txBody>
      </p:sp>
      <p:sp>
        <p:nvSpPr>
          <p:cNvPr id="98" name="Rectangle 97"/>
          <p:cNvSpPr/>
          <p:nvPr/>
        </p:nvSpPr>
        <p:spPr>
          <a:xfrm>
            <a:off x="467544" y="6433591"/>
            <a:ext cx="15121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40" b="1" dirty="0" smtClean="0">
                <a:solidFill>
                  <a:srgbClr val="0070C0"/>
                </a:solidFill>
                <a:latin typeface="Courier New" pitchFamily="49" charset="0"/>
              </a:rPr>
              <a:t>j = 5</a:t>
            </a:r>
            <a:r>
              <a:rPr lang="en-US" sz="1340" b="1" dirty="0" smtClean="0">
                <a:latin typeface="Courier New" pitchFamily="49" charset="0"/>
              </a:rPr>
              <a:t>: </a:t>
            </a:r>
            <a:r>
              <a:rPr lang="en-US" sz="1340" b="1" dirty="0" err="1" smtClean="0">
                <a:latin typeface="Courier New" pitchFamily="49" charset="0"/>
              </a:rPr>
              <a:t>aabaa</a:t>
            </a:r>
            <a:endParaRPr lang="en-US" sz="1340" b="1" dirty="0">
              <a:latin typeface="Courier New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508104" y="6413846"/>
            <a:ext cx="3672800" cy="29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40" b="1" dirty="0" smtClean="0">
                <a:solidFill>
                  <a:srgbClr val="FF0000"/>
                </a:solidFill>
                <a:latin typeface="Courier New" pitchFamily="49" charset="0"/>
              </a:rPr>
              <a:t>suffixes in </a:t>
            </a:r>
            <a:r>
              <a:rPr lang="en-US" sz="1340" b="1" dirty="0" err="1" smtClean="0">
                <a:solidFill>
                  <a:srgbClr val="FF0000"/>
                </a:solidFill>
                <a:latin typeface="Courier New" pitchFamily="49" charset="0"/>
              </a:rPr>
              <a:t>abaa</a:t>
            </a:r>
            <a:r>
              <a:rPr lang="en-US" sz="1340" b="1" dirty="0" smtClean="0">
                <a:latin typeface="Courier New" pitchFamily="49" charset="0"/>
              </a:rPr>
              <a:t>: a, aa, baa, </a:t>
            </a:r>
            <a:r>
              <a:rPr lang="en-US" sz="1340" b="1" dirty="0" err="1" smtClean="0">
                <a:latin typeface="Courier New" pitchFamily="49" charset="0"/>
              </a:rPr>
              <a:t>abaa</a:t>
            </a:r>
            <a:endParaRPr lang="en-ZA" sz="1340" dirty="0"/>
          </a:p>
        </p:txBody>
      </p:sp>
      <p:sp>
        <p:nvSpPr>
          <p:cNvPr id="100" name="Rectangle 99"/>
          <p:cNvSpPr/>
          <p:nvPr/>
        </p:nvSpPr>
        <p:spPr>
          <a:xfrm>
            <a:off x="1880809" y="6413846"/>
            <a:ext cx="38307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40" b="1" dirty="0" smtClean="0">
                <a:solidFill>
                  <a:srgbClr val="FF0000"/>
                </a:solidFill>
                <a:latin typeface="Courier New" pitchFamily="49" charset="0"/>
              </a:rPr>
              <a:t>prefixes in </a:t>
            </a:r>
            <a:r>
              <a:rPr lang="en-US" sz="1340" b="1" dirty="0" err="1" smtClean="0">
                <a:solidFill>
                  <a:srgbClr val="FF0000"/>
                </a:solidFill>
                <a:latin typeface="Courier New" pitchFamily="49" charset="0"/>
              </a:rPr>
              <a:t>aaba</a:t>
            </a:r>
            <a:r>
              <a:rPr lang="en-US" sz="1340" b="1" dirty="0" smtClean="0">
                <a:latin typeface="Courier New" pitchFamily="49" charset="0"/>
              </a:rPr>
              <a:t>: a, aa, aab, </a:t>
            </a:r>
            <a:r>
              <a:rPr lang="en-US" sz="1340" b="1" dirty="0" err="1" smtClean="0">
                <a:latin typeface="Courier New" pitchFamily="49" charset="0"/>
              </a:rPr>
              <a:t>aaba</a:t>
            </a:r>
            <a:endParaRPr lang="en-ZA" sz="1340" dirty="0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3650456" y="3856944"/>
            <a:ext cx="322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a </a:t>
            </a:r>
            <a:r>
              <a:rPr lang="en-US" b="1" dirty="0" err="1">
                <a:latin typeface="Courier New" pitchFamily="49" charset="0"/>
                <a:cs typeface="Times New Roman" pitchFamily="18" charset="0"/>
              </a:rPr>
              <a:t>a</a:t>
            </a:r>
            <a:r>
              <a:rPr lang="en-US" b="1" dirty="0">
                <a:latin typeface="Courier New" pitchFamily="49" charset="0"/>
                <a:cs typeface="Times New Roman" pitchFamily="18" charset="0"/>
              </a:rPr>
              <a:t> b a </a:t>
            </a:r>
            <a:r>
              <a:rPr lang="en-US" b="1" dirty="0" err="1">
                <a:latin typeface="Courier New" pitchFamily="49" charset="0"/>
                <a:cs typeface="Times New Roman" pitchFamily="18" charset="0"/>
              </a:rPr>
              <a:t>a</a:t>
            </a:r>
            <a:r>
              <a:rPr lang="en-US" b="1" dirty="0">
                <a:latin typeface="Courier New" pitchFamily="49" charset="0"/>
                <a:cs typeface="Times New Roman" pitchFamily="18" charset="0"/>
              </a:rPr>
              <a:t> c a </a:t>
            </a:r>
            <a:r>
              <a:rPr lang="en-US" b="1" dirty="0" err="1">
                <a:latin typeface="Courier New" pitchFamily="49" charset="0"/>
                <a:cs typeface="Times New Roman" pitchFamily="18" charset="0"/>
              </a:rPr>
              <a:t>a</a:t>
            </a:r>
            <a:r>
              <a:rPr lang="en-US" b="1" dirty="0">
                <a:latin typeface="Courier New" pitchFamily="49" charset="0"/>
                <a:cs typeface="Times New Roman" pitchFamily="18" charset="0"/>
              </a:rPr>
              <a:t> b </a:t>
            </a:r>
            <a:r>
              <a:rPr lang="en-US" b="1" dirty="0" smtClean="0">
                <a:latin typeface="Courier New" pitchFamily="49" charset="0"/>
                <a:cs typeface="Times New Roman" pitchFamily="18" charset="0"/>
              </a:rPr>
              <a:t>d</a:t>
            </a:r>
            <a:endParaRPr lang="en-US" b="1" dirty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1438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3" grpId="2" animBg="1"/>
      <p:bldP spid="53" grpId="3" animBg="1"/>
      <p:bldP spid="53" grpId="4" animBg="1"/>
      <p:bldP spid="53" grpId="5" animBg="1"/>
      <p:bldP spid="27" grpId="0" animBg="1"/>
      <p:bldP spid="27" grpId="1" animBg="1"/>
      <p:bldP spid="78" grpId="0"/>
      <p:bldP spid="55" grpId="0"/>
      <p:bldP spid="46" grpId="0" animBg="1"/>
      <p:bldP spid="46" grpId="1" animBg="1"/>
      <p:bldP spid="46" grpId="2" animBg="1"/>
      <p:bldP spid="46" grpId="3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2" grpId="0" animBg="1"/>
      <p:bldP spid="52" grpId="1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 animBg="1"/>
      <p:bldP spid="79" grpId="0"/>
      <p:bldP spid="80" grpId="0" animBg="1"/>
      <p:bldP spid="82" grpId="0"/>
      <p:bldP spid="83" grpId="0"/>
      <p:bldP spid="86" grpId="0"/>
      <p:bldP spid="87" grpId="0"/>
      <p:bldP spid="88" grpId="0"/>
      <p:bldP spid="89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56" grpId="0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70"/>
          <p:cNvSpPr>
            <a:spLocks noChangeArrowheads="1"/>
          </p:cNvSpPr>
          <p:nvPr/>
        </p:nvSpPr>
        <p:spPr bwMode="auto">
          <a:xfrm>
            <a:off x="6440521" y="3181686"/>
            <a:ext cx="2595975" cy="2677656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0344" y="979674"/>
            <a:ext cx="7886700" cy="5648150"/>
          </a:xfrm>
        </p:spPr>
        <p:txBody>
          <a:bodyPr>
            <a:normAutofit/>
          </a:bodyPr>
          <a:lstStyle/>
          <a:p>
            <a:r>
              <a:rPr lang="en-ZA" sz="2000" dirty="0"/>
              <a:t>Knuth-Morris-Pratt algorithm</a:t>
            </a:r>
          </a:p>
          <a:p>
            <a:pPr lvl="1"/>
            <a:r>
              <a:rPr lang="en-ZA" sz="1600" dirty="0"/>
              <a:t>Adapted from </a:t>
            </a:r>
            <a:r>
              <a:rPr lang="en-ZA" sz="1600" dirty="0" smtClean="0"/>
              <a:t>the brute force algorithm</a:t>
            </a:r>
            <a:endParaRPr lang="en-ZA" sz="1600" dirty="0"/>
          </a:p>
          <a:p>
            <a:r>
              <a:rPr lang="en-ZA" sz="2000" dirty="0">
                <a:solidFill>
                  <a:srgbClr val="FF0000"/>
                </a:solidFill>
              </a:rPr>
              <a:t>Main </a:t>
            </a:r>
            <a:r>
              <a:rPr lang="en-ZA" sz="2000" dirty="0" smtClean="0">
                <a:solidFill>
                  <a:srgbClr val="FF0000"/>
                </a:solidFill>
              </a:rPr>
              <a:t>difference</a:t>
            </a:r>
            <a:endParaRPr lang="en-ZA" sz="2000" dirty="0">
              <a:solidFill>
                <a:srgbClr val="FF0000"/>
              </a:solidFill>
            </a:endParaRPr>
          </a:p>
          <a:p>
            <a:pPr lvl="1"/>
            <a:r>
              <a:rPr lang="en-ZA" sz="1600" dirty="0"/>
              <a:t>Partial match table </a:t>
            </a:r>
            <a:r>
              <a:rPr lang="en-ZA" sz="1600" dirty="0">
                <a:latin typeface="Consolas" panose="020B0609020204030204" pitchFamily="49" charset="0"/>
              </a:rPr>
              <a:t>next[]</a:t>
            </a:r>
            <a:r>
              <a:rPr lang="en-ZA" sz="1600" dirty="0"/>
              <a:t> is used </a:t>
            </a:r>
            <a:r>
              <a:rPr lang="en-ZA" sz="1600" dirty="0" smtClean="0"/>
              <a:t>to</a:t>
            </a:r>
            <a:br>
              <a:rPr lang="en-ZA" sz="1600" dirty="0" smtClean="0"/>
            </a:br>
            <a:r>
              <a:rPr lang="en-ZA" sz="1600" dirty="0" smtClean="0"/>
              <a:t>move </a:t>
            </a:r>
            <a:r>
              <a:rPr lang="en-ZA" sz="1600" dirty="0">
                <a:latin typeface="Consolas" panose="020B0609020204030204" pitchFamily="49" charset="0"/>
              </a:rPr>
              <a:t>j</a:t>
            </a:r>
            <a:r>
              <a:rPr lang="en-ZA" sz="1600" dirty="0"/>
              <a:t> in </a:t>
            </a:r>
            <a:r>
              <a:rPr lang="en-ZA" sz="1600" dirty="0">
                <a:latin typeface="Consolas" panose="020B0609020204030204" pitchFamily="49" charset="0"/>
              </a:rPr>
              <a:t>P</a:t>
            </a:r>
            <a:r>
              <a:rPr lang="en-ZA" sz="1600" dirty="0"/>
              <a:t> when mismatch occurs</a:t>
            </a:r>
          </a:p>
          <a:p>
            <a:pPr lvl="1"/>
            <a:r>
              <a:rPr lang="en-ZA" sz="1600" dirty="0" err="1">
                <a:latin typeface="Consolas" panose="020B0609020204030204" pitchFamily="49" charset="0"/>
              </a:rPr>
              <a:t>i</a:t>
            </a:r>
            <a:r>
              <a:rPr lang="en-ZA" sz="1600" dirty="0"/>
              <a:t> never </a:t>
            </a:r>
            <a:r>
              <a:rPr lang="en-ZA" sz="1600" dirty="0" smtClean="0"/>
              <a:t>backtracks (meaning </a:t>
            </a:r>
            <a:r>
              <a:rPr lang="en-ZA" sz="1600" dirty="0" err="1" smtClean="0">
                <a:latin typeface="Consolas" panose="020B0609020204030204" pitchFamily="49" charset="0"/>
              </a:rPr>
              <a:t>i</a:t>
            </a:r>
            <a:r>
              <a:rPr lang="en-ZA" sz="1600" dirty="0" smtClean="0"/>
              <a:t> only</a:t>
            </a:r>
            <a:br>
              <a:rPr lang="en-ZA" sz="1600" dirty="0" smtClean="0"/>
            </a:br>
            <a:r>
              <a:rPr lang="en-ZA" sz="1600" dirty="0" smtClean="0"/>
              <a:t>ever increments by 1)</a:t>
            </a:r>
            <a:endParaRPr lang="en-ZA" sz="1600" dirty="0"/>
          </a:p>
        </p:txBody>
      </p:sp>
      <p:sp>
        <p:nvSpPr>
          <p:cNvPr id="41" name="Title 2"/>
          <p:cNvSpPr>
            <a:spLocks noGrp="1"/>
          </p:cNvSpPr>
          <p:nvPr>
            <p:ph type="title"/>
          </p:nvPr>
        </p:nvSpPr>
        <p:spPr>
          <a:xfrm>
            <a:off x="678076" y="241560"/>
            <a:ext cx="7886700" cy="606937"/>
          </a:xfrm>
        </p:spPr>
        <p:txBody>
          <a:bodyPr/>
          <a:lstStyle/>
          <a:p>
            <a:r>
              <a:rPr lang="en-ZA" dirty="0" smtClean="0"/>
              <a:t>Knuth-Morris-Pratt Algorithm</a:t>
            </a:r>
            <a:endParaRPr lang="en-ZA" dirty="0"/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539553" y="3181686"/>
            <a:ext cx="5762187" cy="2677656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 err="1" smtClean="0">
                <a:latin typeface="Consolas" panose="020B0609020204030204" pitchFamily="49" charset="0"/>
                <a:sym typeface="Symbol" pitchFamily="18" charset="2"/>
              </a:rPr>
              <a:t>KnuthMorrisPratt</a:t>
            </a:r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(P</a:t>
            </a:r>
            <a:r>
              <a:rPr lang="en-US" sz="1400" dirty="0">
                <a:latin typeface="Consolas" panose="020B0609020204030204" pitchFamily="49" charset="0"/>
                <a:sym typeface="Symbol" pitchFamily="18" charset="2"/>
              </a:rPr>
              <a:t>, </a:t>
            </a:r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T</a:t>
            </a:r>
            <a:r>
              <a:rPr lang="en-US" sz="1400" dirty="0">
                <a:latin typeface="Consolas" panose="020B0609020204030204" pitchFamily="49" charset="0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findNext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P,next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          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sym typeface="Symbol" pitchFamily="18" charset="2"/>
              </a:rPr>
              <a:t>// populate next[]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sym typeface="Symbol" pitchFamily="18" charset="2"/>
            </a:endParaRPr>
          </a:p>
          <a:p>
            <a:pPr eaLnBrk="1" hangingPunct="1"/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sym typeface="Symbol" pitchFamily="18" charset="2"/>
              </a:rPr>
              <a:t>i</a:t>
            </a:r>
            <a:r>
              <a:rPr lang="en-US" sz="1400" dirty="0">
                <a:latin typeface="Consolas" panose="020B0609020204030204" pitchFamily="49" charset="0"/>
                <a:sym typeface="Symbol" pitchFamily="18" charset="2"/>
              </a:rPr>
              <a:t> = </a:t>
            </a:r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j = 0</a:t>
            </a:r>
            <a:r>
              <a:rPr lang="en-US" sz="1400" dirty="0">
                <a:latin typeface="Consolas" panose="020B0609020204030204" pitchFamily="49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   </a:t>
            </a:r>
            <a:r>
              <a:rPr lang="en-US" sz="1400" dirty="0">
                <a:latin typeface="Consolas" panose="020B0609020204030204" pitchFamily="49" charset="0"/>
                <a:sym typeface="Symbol" pitchFamily="18" charset="2"/>
              </a:rPr>
              <a:t>while </a:t>
            </a:r>
            <a:r>
              <a:rPr lang="en-US" sz="1400" dirty="0" err="1">
                <a:latin typeface="Consolas" panose="020B0609020204030204" pitchFamily="49" charset="0"/>
                <a:sym typeface="Symbol" pitchFamily="18" charset="2"/>
              </a:rPr>
              <a:t>i</a:t>
            </a:r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 - j </a:t>
            </a:r>
            <a:r>
              <a:rPr lang="en-US" sz="1400" dirty="0">
                <a:latin typeface="Consolas" panose="020B0609020204030204" pitchFamily="49" charset="0"/>
                <a:sym typeface="WP MathA" pitchFamily="2" charset="2"/>
              </a:rPr>
              <a:t>≤</a:t>
            </a:r>
            <a:r>
              <a:rPr lang="en-US" sz="1400" dirty="0">
                <a:latin typeface="Consolas" panose="020B0609020204030204" pitchFamily="49" charset="0"/>
                <a:sym typeface="Symbol" pitchFamily="18" charset="2"/>
              </a:rPr>
              <a:t> |T| - |P</a:t>
            </a:r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|    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sym typeface="Symbol" pitchFamily="18" charset="2"/>
              </a:rPr>
              <a:t>// P can still fit in T</a:t>
            </a:r>
            <a:endParaRPr lang="en-US" sz="1400" dirty="0">
              <a:latin typeface="Consolas" panose="020B0609020204030204" pitchFamily="49" charset="0"/>
              <a:sym typeface="Symbol" pitchFamily="18" charset="2"/>
            </a:endParaRPr>
          </a:p>
          <a:p>
            <a:pPr eaLnBrk="1" hangingPunct="1"/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      while j == -1 </a:t>
            </a:r>
            <a:r>
              <a:rPr lang="en-US" sz="1400" i="1" dirty="0" smtClean="0">
                <a:latin typeface="Consolas" panose="020B0609020204030204" pitchFamily="49" charset="0"/>
                <a:sym typeface="Symbol" pitchFamily="18" charset="2"/>
              </a:rPr>
              <a:t>or </a:t>
            </a:r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(j &lt; |P| </a:t>
            </a:r>
            <a:r>
              <a:rPr lang="en-US" sz="1400" i="1" dirty="0" smtClean="0">
                <a:latin typeface="Consolas" panose="020B0609020204030204" pitchFamily="49" charset="0"/>
                <a:sym typeface="Symbol" pitchFamily="18" charset="2"/>
              </a:rPr>
              <a:t>and</a:t>
            </a:r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 T</a:t>
            </a:r>
            <a:r>
              <a:rPr lang="en-US" sz="1400" baseline="-25000" dirty="0" smtClean="0">
                <a:latin typeface="Consolas" panose="020B0609020204030204" pitchFamily="49" charset="0"/>
                <a:sym typeface="Symbol" pitchFamily="18" charset="2"/>
              </a:rPr>
              <a:t>i</a:t>
            </a:r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 == </a:t>
            </a:r>
            <a:r>
              <a:rPr lang="en-US" sz="1400" dirty="0" err="1" smtClean="0">
                <a:latin typeface="Consolas" panose="020B0609020204030204" pitchFamily="49" charset="0"/>
                <a:sym typeface="Symbol" pitchFamily="18" charset="2"/>
              </a:rPr>
              <a:t>P</a:t>
            </a:r>
            <a:r>
              <a:rPr lang="en-US" sz="1400" baseline="-25000" dirty="0" err="1">
                <a:latin typeface="Consolas" panose="020B0609020204030204" pitchFamily="49" charset="0"/>
                <a:sym typeface="Symbol" pitchFamily="18" charset="2"/>
              </a:rPr>
              <a:t>j</a:t>
            </a:r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)</a:t>
            </a:r>
            <a:r>
              <a:rPr lang="en-US" sz="1400" baseline="-25000" dirty="0" smtClean="0">
                <a:latin typeface="Consolas" panose="020B0609020204030204" pitchFamily="49" charset="0"/>
                <a:sym typeface="Symbol" pitchFamily="18" charset="2"/>
              </a:rPr>
              <a:t> </a:t>
            </a:r>
          </a:p>
          <a:p>
            <a:pPr eaLnBrk="1" hangingPunct="1"/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         </a:t>
            </a:r>
            <a:r>
              <a:rPr lang="en-US" sz="1400" dirty="0" err="1" smtClean="0">
                <a:latin typeface="Consolas" panose="020B0609020204030204" pitchFamily="49" charset="0"/>
                <a:sym typeface="Symbol" pitchFamily="18" charset="2"/>
              </a:rPr>
              <a:t>i</a:t>
            </a:r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++;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sym typeface="Symbol" pitchFamily="18" charset="2"/>
            </a:endParaRPr>
          </a:p>
          <a:p>
            <a:pPr eaLnBrk="1" hangingPunct="1"/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         </a:t>
            </a:r>
            <a:r>
              <a:rPr lang="en-US" sz="1400" dirty="0" err="1" smtClean="0">
                <a:latin typeface="Consolas" panose="020B0609020204030204" pitchFamily="49" charset="0"/>
                <a:sym typeface="Symbol" pitchFamily="18" charset="2"/>
              </a:rPr>
              <a:t>j</a:t>
            </a:r>
            <a:r>
              <a:rPr lang="en-US" sz="1400" dirty="0" err="1">
                <a:latin typeface="Consolas" panose="020B0609020204030204" pitchFamily="49" charset="0"/>
                <a:sym typeface="Symbol" pitchFamily="18" charset="2"/>
              </a:rPr>
              <a:t>++</a:t>
            </a:r>
            <a:r>
              <a:rPr lang="en-US" sz="1400" dirty="0">
                <a:latin typeface="Consolas" panose="020B0609020204030204" pitchFamily="49" charset="0"/>
                <a:sym typeface="Symbol" pitchFamily="18" charset="2"/>
              </a:rPr>
              <a:t>; </a:t>
            </a:r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                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sym typeface="Symbol" pitchFamily="18" charset="2"/>
              </a:rPr>
              <a:t>//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sym typeface="Symbol" pitchFamily="18" charset="2"/>
              </a:rPr>
              <a:t>match in T from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sym typeface="Symbol" pitchFamily="18" charset="2"/>
              </a:rPr>
              <a:t>i</a:t>
            </a:r>
            <a:endParaRPr lang="en-US" sz="1400" dirty="0">
              <a:latin typeface="Consolas" panose="020B0609020204030204" pitchFamily="49" charset="0"/>
              <a:sym typeface="Symbol" pitchFamily="18" charset="2"/>
            </a:endParaRPr>
          </a:p>
          <a:p>
            <a:pPr eaLnBrk="1" hangingPunct="1"/>
            <a:r>
              <a:rPr lang="en-US" sz="1400" dirty="0">
                <a:latin typeface="Consolas" panose="020B0609020204030204" pitchFamily="49" charset="0"/>
                <a:sym typeface="Symbol" pitchFamily="18" charset="2"/>
              </a:rPr>
              <a:t>      </a:t>
            </a:r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if </a:t>
            </a:r>
            <a:r>
              <a:rPr lang="en-US" sz="1400" dirty="0">
                <a:latin typeface="Consolas" panose="020B0609020204030204" pitchFamily="49" charset="0"/>
                <a:sym typeface="Symbol" pitchFamily="18" charset="2"/>
              </a:rPr>
              <a:t>j == |P</a:t>
            </a:r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|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sym typeface="Symbol" pitchFamily="18" charset="2"/>
              </a:rPr>
              <a:t>             // successful match</a:t>
            </a:r>
            <a:endParaRPr lang="en-US" sz="1400" dirty="0">
              <a:latin typeface="Consolas" panose="020B0609020204030204" pitchFamily="49" charset="0"/>
              <a:sym typeface="Symbol" pitchFamily="18" charset="2"/>
            </a:endParaRPr>
          </a:p>
          <a:p>
            <a:pPr eaLnBrk="1" hangingPunct="1"/>
            <a:r>
              <a:rPr lang="en-US" sz="1400" dirty="0">
                <a:latin typeface="Consolas" panose="020B0609020204030204" pitchFamily="49" charset="0"/>
                <a:sym typeface="Symbol" pitchFamily="18" charset="2"/>
              </a:rPr>
              <a:t>         </a:t>
            </a:r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return </a:t>
            </a:r>
            <a:r>
              <a:rPr lang="en-US" sz="1400" i="1" dirty="0">
                <a:latin typeface="Consolas" panose="020B0609020204030204" pitchFamily="49" charset="0"/>
                <a:sym typeface="Symbol" pitchFamily="18" charset="2"/>
              </a:rPr>
              <a:t>match at</a:t>
            </a:r>
            <a:r>
              <a:rPr lang="en-US" sz="1400" dirty="0">
                <a:latin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400" dirty="0" err="1">
                <a:latin typeface="Consolas" panose="020B0609020204030204" pitchFamily="49" charset="0"/>
                <a:sym typeface="Symbol" pitchFamily="18" charset="2"/>
              </a:rPr>
              <a:t>i</a:t>
            </a:r>
            <a:r>
              <a:rPr lang="en-US" sz="1400" dirty="0">
                <a:latin typeface="Consolas" panose="020B0609020204030204" pitchFamily="49" charset="0"/>
                <a:sym typeface="Symbol" pitchFamily="18" charset="2"/>
              </a:rPr>
              <a:t> - |P</a:t>
            </a:r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|;</a:t>
            </a:r>
            <a:endParaRPr lang="en-US" sz="1400" dirty="0">
              <a:latin typeface="Consolas" panose="020B0609020204030204" pitchFamily="49" charset="0"/>
              <a:sym typeface="Symbol" pitchFamily="18" charset="2"/>
            </a:endParaRPr>
          </a:p>
          <a:p>
            <a:pPr eaLnBrk="1" hangingPunct="1"/>
            <a:r>
              <a:rPr lang="en-US" sz="1400" dirty="0">
                <a:latin typeface="Consolas" panose="020B0609020204030204" pitchFamily="49" charset="0"/>
                <a:sym typeface="Symbol" pitchFamily="18" charset="2"/>
              </a:rPr>
              <a:t>     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j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= next[j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];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sym typeface="Symbol" pitchFamily="18" charset="2"/>
              </a:rPr>
              <a:t>             // skip matched part of P</a:t>
            </a:r>
          </a:p>
          <a:p>
            <a:pPr eaLnBrk="1" hangingPunct="1"/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sym typeface="Symbol" pitchFamily="18" charset="2"/>
              </a:rPr>
              <a:t>                               //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sym typeface="Symbol" pitchFamily="18" charset="2"/>
              </a:rPr>
              <a:t>i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sym typeface="Symbol" pitchFamily="18" charset="2"/>
              </a:rPr>
              <a:t> does not backtrack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sym typeface="Symbol" pitchFamily="18" charset="2"/>
            </a:endParaRPr>
          </a:p>
          <a:p>
            <a:pPr eaLnBrk="1" hangingPunct="1"/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   </a:t>
            </a:r>
            <a:r>
              <a:rPr lang="en-US" sz="1400" dirty="0">
                <a:latin typeface="Consolas" panose="020B0609020204030204" pitchFamily="49" charset="0"/>
                <a:sym typeface="Symbol" pitchFamily="18" charset="2"/>
              </a:rPr>
              <a:t>return </a:t>
            </a:r>
            <a:r>
              <a:rPr lang="en-US" sz="1400" i="1" dirty="0">
                <a:latin typeface="Consolas" panose="020B0609020204030204" pitchFamily="49" charset="0"/>
                <a:sym typeface="Symbol" pitchFamily="18" charset="2"/>
              </a:rPr>
              <a:t>no match</a:t>
            </a:r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;</a:t>
            </a:r>
            <a:endParaRPr lang="en-US" sz="1400" dirty="0">
              <a:latin typeface="Consolas" panose="020B0609020204030204" pitchFamily="49" charset="0"/>
              <a:sym typeface="Symbol" pitchFamily="18" charset="2"/>
            </a:endParaRPr>
          </a:p>
        </p:txBody>
      </p:sp>
      <p:sp>
        <p:nvSpPr>
          <p:cNvPr id="91" name="Rectangle 57"/>
          <p:cNvSpPr>
            <a:spLocks noChangeArrowheads="1"/>
          </p:cNvSpPr>
          <p:nvPr/>
        </p:nvSpPr>
        <p:spPr bwMode="auto">
          <a:xfrm>
            <a:off x="7164288" y="1367439"/>
            <a:ext cx="525575" cy="31240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92" name="Rectangle 58"/>
          <p:cNvSpPr>
            <a:spLocks noChangeArrowheads="1"/>
          </p:cNvSpPr>
          <p:nvPr/>
        </p:nvSpPr>
        <p:spPr bwMode="auto">
          <a:xfrm>
            <a:off x="8079437" y="1367438"/>
            <a:ext cx="521646" cy="31240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93" name="Rectangle 63"/>
          <p:cNvSpPr>
            <a:spLocks noChangeArrowheads="1"/>
          </p:cNvSpPr>
          <p:nvPr/>
        </p:nvSpPr>
        <p:spPr bwMode="auto">
          <a:xfrm>
            <a:off x="8079437" y="1367438"/>
            <a:ext cx="216024" cy="31240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94" name="Rectangle 64"/>
          <p:cNvSpPr>
            <a:spLocks noChangeArrowheads="1"/>
          </p:cNvSpPr>
          <p:nvPr/>
        </p:nvSpPr>
        <p:spPr bwMode="auto">
          <a:xfrm>
            <a:off x="7164288" y="1367439"/>
            <a:ext cx="216024" cy="31240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95" name="Text Box 65"/>
          <p:cNvSpPr txBox="1">
            <a:spLocks noChangeArrowheads="1"/>
          </p:cNvSpPr>
          <p:nvPr/>
        </p:nvSpPr>
        <p:spPr bwMode="auto">
          <a:xfrm>
            <a:off x="5508104" y="1330233"/>
            <a:ext cx="147532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5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next[j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7" name="Text Box 67"/>
          <p:cNvSpPr txBox="1">
            <a:spLocks noChangeArrowheads="1"/>
          </p:cNvSpPr>
          <p:nvPr/>
        </p:nvSpPr>
        <p:spPr bwMode="auto">
          <a:xfrm>
            <a:off x="6952949" y="1786151"/>
            <a:ext cx="69056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0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-1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98" name="Text Box 68"/>
          <p:cNvSpPr txBox="1">
            <a:spLocks noChangeArrowheads="1"/>
          </p:cNvSpPr>
          <p:nvPr/>
        </p:nvSpPr>
        <p:spPr bwMode="auto">
          <a:xfrm>
            <a:off x="7259336" y="1786151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1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99" name="Text Box 69"/>
          <p:cNvSpPr txBox="1">
            <a:spLocks noChangeArrowheads="1"/>
          </p:cNvSpPr>
          <p:nvPr/>
        </p:nvSpPr>
        <p:spPr bwMode="auto">
          <a:xfrm>
            <a:off x="7257431" y="2243680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0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00" name="Text Box 70"/>
          <p:cNvSpPr txBox="1">
            <a:spLocks noChangeArrowheads="1"/>
          </p:cNvSpPr>
          <p:nvPr/>
        </p:nvSpPr>
        <p:spPr bwMode="auto">
          <a:xfrm>
            <a:off x="7563184" y="1786798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2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01" name="Text Box 71"/>
          <p:cNvSpPr txBox="1">
            <a:spLocks noChangeArrowheads="1"/>
          </p:cNvSpPr>
          <p:nvPr/>
        </p:nvSpPr>
        <p:spPr bwMode="auto">
          <a:xfrm>
            <a:off x="7561279" y="2243680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0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02" name="Text Box 72"/>
          <p:cNvSpPr txBox="1">
            <a:spLocks noChangeArrowheads="1"/>
          </p:cNvSpPr>
          <p:nvPr/>
        </p:nvSpPr>
        <p:spPr bwMode="auto">
          <a:xfrm>
            <a:off x="7867666" y="1786798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3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03" name="Text Box 73"/>
          <p:cNvSpPr txBox="1">
            <a:spLocks noChangeArrowheads="1"/>
          </p:cNvSpPr>
          <p:nvPr/>
        </p:nvSpPr>
        <p:spPr bwMode="auto">
          <a:xfrm>
            <a:off x="7865761" y="2243680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0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04" name="Text Box 74"/>
          <p:cNvSpPr txBox="1">
            <a:spLocks noChangeArrowheads="1"/>
          </p:cNvSpPr>
          <p:nvPr/>
        </p:nvSpPr>
        <p:spPr bwMode="auto">
          <a:xfrm>
            <a:off x="8171831" y="1786798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4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05" name="Text Box 75"/>
          <p:cNvSpPr txBox="1">
            <a:spLocks noChangeArrowheads="1"/>
          </p:cNvSpPr>
          <p:nvPr/>
        </p:nvSpPr>
        <p:spPr bwMode="auto">
          <a:xfrm>
            <a:off x="8171831" y="2243680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1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06" name="Text Box 76"/>
          <p:cNvSpPr txBox="1">
            <a:spLocks noChangeArrowheads="1"/>
          </p:cNvSpPr>
          <p:nvPr/>
        </p:nvSpPr>
        <p:spPr bwMode="auto">
          <a:xfrm>
            <a:off x="8477901" y="1786798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5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07" name="Text Box 77"/>
          <p:cNvSpPr txBox="1">
            <a:spLocks noChangeArrowheads="1"/>
          </p:cNvSpPr>
          <p:nvPr/>
        </p:nvSpPr>
        <p:spPr bwMode="auto">
          <a:xfrm>
            <a:off x="8475996" y="2243680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2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08" name="Rectangle 86"/>
          <p:cNvSpPr>
            <a:spLocks noChangeArrowheads="1"/>
          </p:cNvSpPr>
          <p:nvPr/>
        </p:nvSpPr>
        <p:spPr bwMode="auto">
          <a:xfrm>
            <a:off x="5508104" y="1342943"/>
            <a:ext cx="3528392" cy="1317051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307031" y="6093296"/>
            <a:ext cx="4777137" cy="434337"/>
          </a:xfrm>
          <a:prstGeom prst="round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Complexity of </a:t>
            </a:r>
            <a:r>
              <a:rPr lang="en-ZA" dirty="0" err="1" smtClean="0">
                <a:latin typeface="Consolas" panose="020B0609020204030204" pitchFamily="49" charset="0"/>
              </a:rPr>
              <a:t>KnuthMorrisPratt</a:t>
            </a:r>
            <a:r>
              <a:rPr lang="en-ZA" dirty="0" smtClean="0">
                <a:latin typeface="Consolas" panose="020B0609020204030204" pitchFamily="49" charset="0"/>
              </a:rPr>
              <a:t>(P, T)</a:t>
            </a:r>
            <a:r>
              <a:rPr lang="en-ZA" dirty="0" smtClean="0"/>
              <a:t>?</a:t>
            </a:r>
            <a:endParaRPr lang="en-ZA" dirty="0"/>
          </a:p>
        </p:txBody>
      </p:sp>
      <p:sp>
        <p:nvSpPr>
          <p:cNvPr id="111" name="Rounded Rectangle 110"/>
          <p:cNvSpPr/>
          <p:nvPr/>
        </p:nvSpPr>
        <p:spPr>
          <a:xfrm>
            <a:off x="6372200" y="6093296"/>
            <a:ext cx="1878227" cy="434338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O(|T|)</a:t>
            </a:r>
            <a:endParaRPr lang="en-ZA" dirty="0"/>
          </a:p>
        </p:txBody>
      </p:sp>
      <p:sp>
        <p:nvSpPr>
          <p:cNvPr id="114" name="Text Box 112"/>
          <p:cNvSpPr txBox="1">
            <a:spLocks noChangeArrowheads="1"/>
          </p:cNvSpPr>
          <p:nvPr/>
        </p:nvSpPr>
        <p:spPr bwMode="auto">
          <a:xfrm>
            <a:off x="6552780" y="3747649"/>
            <a:ext cx="241170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T:</a:t>
            </a:r>
            <a:endParaRPr lang="en-US" b="1" dirty="0"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P: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15" name="Line 4"/>
          <p:cNvSpPr>
            <a:spLocks noChangeShapeType="1"/>
          </p:cNvSpPr>
          <p:nvPr/>
        </p:nvSpPr>
        <p:spPr bwMode="auto">
          <a:xfrm flipH="1">
            <a:off x="7029032" y="3438306"/>
            <a:ext cx="1" cy="346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Text Box 5"/>
          <p:cNvSpPr txBox="1">
            <a:spLocks noChangeArrowheads="1"/>
          </p:cNvSpPr>
          <p:nvPr/>
        </p:nvSpPr>
        <p:spPr bwMode="auto">
          <a:xfrm>
            <a:off x="6968534" y="3166275"/>
            <a:ext cx="12374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117" name="Line 6"/>
          <p:cNvSpPr>
            <a:spLocks noChangeShapeType="1"/>
          </p:cNvSpPr>
          <p:nvPr/>
        </p:nvSpPr>
        <p:spPr bwMode="auto">
          <a:xfrm flipH="1">
            <a:off x="7029797" y="4582945"/>
            <a:ext cx="0" cy="3389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Text Box 7"/>
          <p:cNvSpPr txBox="1">
            <a:spLocks noChangeArrowheads="1"/>
          </p:cNvSpPr>
          <p:nvPr/>
        </p:nvSpPr>
        <p:spPr bwMode="auto">
          <a:xfrm>
            <a:off x="6948264" y="4894467"/>
            <a:ext cx="16662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j</a:t>
            </a:r>
          </a:p>
        </p:txBody>
      </p:sp>
      <p:sp>
        <p:nvSpPr>
          <p:cNvPr id="119" name="Line 10"/>
          <p:cNvSpPr>
            <a:spLocks noChangeShapeType="1"/>
          </p:cNvSpPr>
          <p:nvPr/>
        </p:nvSpPr>
        <p:spPr bwMode="auto">
          <a:xfrm flipH="1">
            <a:off x="7185243" y="3438306"/>
            <a:ext cx="0" cy="346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11"/>
          <p:cNvSpPr txBox="1">
            <a:spLocks noChangeArrowheads="1"/>
          </p:cNvSpPr>
          <p:nvPr/>
        </p:nvSpPr>
        <p:spPr bwMode="auto">
          <a:xfrm>
            <a:off x="7135480" y="3166275"/>
            <a:ext cx="10462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121" name="Line 12"/>
          <p:cNvSpPr>
            <a:spLocks noChangeShapeType="1"/>
          </p:cNvSpPr>
          <p:nvPr/>
        </p:nvSpPr>
        <p:spPr bwMode="auto">
          <a:xfrm flipH="1">
            <a:off x="7183338" y="4582945"/>
            <a:ext cx="0" cy="34065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Text Box 13"/>
          <p:cNvSpPr txBox="1">
            <a:spLocks noChangeArrowheads="1"/>
          </p:cNvSpPr>
          <p:nvPr/>
        </p:nvSpPr>
        <p:spPr bwMode="auto">
          <a:xfrm>
            <a:off x="7122870" y="4894467"/>
            <a:ext cx="12485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j</a:t>
            </a:r>
          </a:p>
        </p:txBody>
      </p:sp>
      <p:sp>
        <p:nvSpPr>
          <p:cNvPr id="123" name="Line 15"/>
          <p:cNvSpPr>
            <a:spLocks noChangeShapeType="1"/>
          </p:cNvSpPr>
          <p:nvPr/>
        </p:nvSpPr>
        <p:spPr bwMode="auto">
          <a:xfrm>
            <a:off x="7338785" y="3438306"/>
            <a:ext cx="0" cy="346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7284651" y="3166275"/>
            <a:ext cx="10518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125" name="Line 22"/>
          <p:cNvSpPr>
            <a:spLocks noChangeShapeType="1"/>
          </p:cNvSpPr>
          <p:nvPr/>
        </p:nvSpPr>
        <p:spPr bwMode="auto">
          <a:xfrm>
            <a:off x="7493381" y="3438306"/>
            <a:ext cx="1" cy="346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Text Box 23"/>
          <p:cNvSpPr txBox="1">
            <a:spLocks noChangeArrowheads="1"/>
          </p:cNvSpPr>
          <p:nvPr/>
        </p:nvSpPr>
        <p:spPr bwMode="auto">
          <a:xfrm>
            <a:off x="7437080" y="3166275"/>
            <a:ext cx="114101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127" name="Line 27"/>
          <p:cNvSpPr>
            <a:spLocks noChangeShapeType="1"/>
          </p:cNvSpPr>
          <p:nvPr/>
        </p:nvSpPr>
        <p:spPr bwMode="auto">
          <a:xfrm flipH="1">
            <a:off x="7647815" y="3438306"/>
            <a:ext cx="1" cy="346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Text Box 28"/>
          <p:cNvSpPr txBox="1">
            <a:spLocks noChangeArrowheads="1"/>
          </p:cNvSpPr>
          <p:nvPr/>
        </p:nvSpPr>
        <p:spPr bwMode="auto">
          <a:xfrm>
            <a:off x="7602051" y="3166275"/>
            <a:ext cx="92954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129" name="Line 32"/>
          <p:cNvSpPr>
            <a:spLocks noChangeShapeType="1"/>
          </p:cNvSpPr>
          <p:nvPr/>
        </p:nvSpPr>
        <p:spPr bwMode="auto">
          <a:xfrm>
            <a:off x="7795607" y="3438306"/>
            <a:ext cx="0" cy="346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7742257" y="3166275"/>
            <a:ext cx="107289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131" name="Line 37"/>
          <p:cNvSpPr>
            <a:spLocks noChangeShapeType="1"/>
          </p:cNvSpPr>
          <p:nvPr/>
        </p:nvSpPr>
        <p:spPr bwMode="auto">
          <a:xfrm flipH="1">
            <a:off x="7947132" y="3438306"/>
            <a:ext cx="0" cy="346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Text Box 38"/>
          <p:cNvSpPr txBox="1">
            <a:spLocks noChangeArrowheads="1"/>
          </p:cNvSpPr>
          <p:nvPr/>
        </p:nvSpPr>
        <p:spPr bwMode="auto">
          <a:xfrm>
            <a:off x="7899608" y="3166275"/>
            <a:ext cx="9913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133" name="Line 42"/>
          <p:cNvSpPr>
            <a:spLocks noChangeShapeType="1"/>
          </p:cNvSpPr>
          <p:nvPr/>
        </p:nvSpPr>
        <p:spPr bwMode="auto">
          <a:xfrm>
            <a:off x="8111493" y="3438306"/>
            <a:ext cx="1" cy="346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Text Box 43"/>
          <p:cNvSpPr txBox="1">
            <a:spLocks noChangeArrowheads="1"/>
          </p:cNvSpPr>
          <p:nvPr/>
        </p:nvSpPr>
        <p:spPr bwMode="auto">
          <a:xfrm>
            <a:off x="8056249" y="3166275"/>
            <a:ext cx="108531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135" name="Line 47"/>
          <p:cNvSpPr>
            <a:spLocks noChangeShapeType="1"/>
          </p:cNvSpPr>
          <p:nvPr/>
        </p:nvSpPr>
        <p:spPr bwMode="auto">
          <a:xfrm flipH="1">
            <a:off x="7346404" y="4582945"/>
            <a:ext cx="0" cy="3389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Text Box 48"/>
          <p:cNvSpPr txBox="1">
            <a:spLocks noChangeArrowheads="1"/>
          </p:cNvSpPr>
          <p:nvPr/>
        </p:nvSpPr>
        <p:spPr bwMode="auto">
          <a:xfrm>
            <a:off x="7268506" y="4894467"/>
            <a:ext cx="155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j</a:t>
            </a:r>
          </a:p>
        </p:txBody>
      </p:sp>
      <p:sp>
        <p:nvSpPr>
          <p:cNvPr id="141" name="Text Box 5"/>
          <p:cNvSpPr txBox="1">
            <a:spLocks noChangeArrowheads="1"/>
          </p:cNvSpPr>
          <p:nvPr/>
        </p:nvSpPr>
        <p:spPr bwMode="auto">
          <a:xfrm>
            <a:off x="6978059" y="3747424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2" name="Text Box 5"/>
          <p:cNvSpPr txBox="1">
            <a:spLocks noChangeArrowheads="1"/>
          </p:cNvSpPr>
          <p:nvPr/>
        </p:nvSpPr>
        <p:spPr bwMode="auto">
          <a:xfrm>
            <a:off x="7130459" y="3747424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Text Box 5"/>
          <p:cNvSpPr txBox="1">
            <a:spLocks noChangeArrowheads="1"/>
          </p:cNvSpPr>
          <p:nvPr/>
        </p:nvSpPr>
        <p:spPr bwMode="auto">
          <a:xfrm>
            <a:off x="7282859" y="3745137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Text Box 5"/>
          <p:cNvSpPr txBox="1">
            <a:spLocks noChangeArrowheads="1"/>
          </p:cNvSpPr>
          <p:nvPr/>
        </p:nvSpPr>
        <p:spPr bwMode="auto">
          <a:xfrm>
            <a:off x="7435259" y="3745137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5" name="Text Box 5"/>
          <p:cNvSpPr txBox="1">
            <a:spLocks noChangeArrowheads="1"/>
          </p:cNvSpPr>
          <p:nvPr/>
        </p:nvSpPr>
        <p:spPr bwMode="auto">
          <a:xfrm>
            <a:off x="7587659" y="3747424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Text Box 5"/>
          <p:cNvSpPr txBox="1">
            <a:spLocks noChangeArrowheads="1"/>
          </p:cNvSpPr>
          <p:nvPr/>
        </p:nvSpPr>
        <p:spPr bwMode="auto">
          <a:xfrm>
            <a:off x="7740059" y="3747424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7" name="Text Box 5"/>
          <p:cNvSpPr txBox="1">
            <a:spLocks noChangeArrowheads="1"/>
          </p:cNvSpPr>
          <p:nvPr/>
        </p:nvSpPr>
        <p:spPr bwMode="auto">
          <a:xfrm>
            <a:off x="7892459" y="3745137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Text Box 5"/>
          <p:cNvSpPr txBox="1">
            <a:spLocks noChangeArrowheads="1"/>
          </p:cNvSpPr>
          <p:nvPr/>
        </p:nvSpPr>
        <p:spPr bwMode="auto">
          <a:xfrm>
            <a:off x="8044859" y="3745137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9" name="Text Box 5"/>
          <p:cNvSpPr txBox="1">
            <a:spLocks noChangeArrowheads="1"/>
          </p:cNvSpPr>
          <p:nvPr/>
        </p:nvSpPr>
        <p:spPr bwMode="auto">
          <a:xfrm>
            <a:off x="8199164" y="3745072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0" name="Text Box 5"/>
          <p:cNvSpPr txBox="1">
            <a:spLocks noChangeArrowheads="1"/>
          </p:cNvSpPr>
          <p:nvPr/>
        </p:nvSpPr>
        <p:spPr bwMode="auto">
          <a:xfrm>
            <a:off x="8349659" y="3745137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1" name="Text Box 5"/>
          <p:cNvSpPr txBox="1">
            <a:spLocks noChangeArrowheads="1"/>
          </p:cNvSpPr>
          <p:nvPr/>
        </p:nvSpPr>
        <p:spPr bwMode="auto">
          <a:xfrm>
            <a:off x="8503562" y="3747424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2" name="Text Box 5"/>
          <p:cNvSpPr txBox="1">
            <a:spLocks noChangeArrowheads="1"/>
          </p:cNvSpPr>
          <p:nvPr/>
        </p:nvSpPr>
        <p:spPr bwMode="auto">
          <a:xfrm>
            <a:off x="6978109" y="4203155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" name="Text Box 5"/>
          <p:cNvSpPr txBox="1">
            <a:spLocks noChangeArrowheads="1"/>
          </p:cNvSpPr>
          <p:nvPr/>
        </p:nvSpPr>
        <p:spPr bwMode="auto">
          <a:xfrm>
            <a:off x="7130509" y="4205125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Text Box 5"/>
          <p:cNvSpPr txBox="1">
            <a:spLocks noChangeArrowheads="1"/>
          </p:cNvSpPr>
          <p:nvPr/>
        </p:nvSpPr>
        <p:spPr bwMode="auto">
          <a:xfrm>
            <a:off x="7282909" y="4205125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" name="Text Box 5"/>
          <p:cNvSpPr txBox="1">
            <a:spLocks noChangeArrowheads="1"/>
          </p:cNvSpPr>
          <p:nvPr/>
        </p:nvSpPr>
        <p:spPr bwMode="auto">
          <a:xfrm>
            <a:off x="7435309" y="4205125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Line 47"/>
          <p:cNvSpPr>
            <a:spLocks noChangeShapeType="1"/>
          </p:cNvSpPr>
          <p:nvPr/>
        </p:nvSpPr>
        <p:spPr bwMode="auto">
          <a:xfrm flipH="1">
            <a:off x="7490420" y="4582945"/>
            <a:ext cx="0" cy="3389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Text Box 48"/>
          <p:cNvSpPr txBox="1">
            <a:spLocks noChangeArrowheads="1"/>
          </p:cNvSpPr>
          <p:nvPr/>
        </p:nvSpPr>
        <p:spPr bwMode="auto">
          <a:xfrm>
            <a:off x="7413286" y="4894467"/>
            <a:ext cx="155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j</a:t>
            </a:r>
          </a:p>
        </p:txBody>
      </p:sp>
      <p:sp>
        <p:nvSpPr>
          <p:cNvPr id="71" name="Text Box 5"/>
          <p:cNvSpPr txBox="1">
            <a:spLocks noChangeArrowheads="1"/>
          </p:cNvSpPr>
          <p:nvPr/>
        </p:nvSpPr>
        <p:spPr bwMode="auto">
          <a:xfrm>
            <a:off x="7585709" y="4203943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7739250" y="4203943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Line 47"/>
          <p:cNvSpPr>
            <a:spLocks noChangeShapeType="1"/>
          </p:cNvSpPr>
          <p:nvPr/>
        </p:nvSpPr>
        <p:spPr bwMode="auto">
          <a:xfrm flipH="1">
            <a:off x="7643416" y="4583033"/>
            <a:ext cx="0" cy="3389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Text Box 48"/>
          <p:cNvSpPr txBox="1">
            <a:spLocks noChangeArrowheads="1"/>
          </p:cNvSpPr>
          <p:nvPr/>
        </p:nvSpPr>
        <p:spPr bwMode="auto">
          <a:xfrm>
            <a:off x="7566282" y="4894555"/>
            <a:ext cx="155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j</a:t>
            </a:r>
          </a:p>
        </p:txBody>
      </p:sp>
      <p:sp>
        <p:nvSpPr>
          <p:cNvPr id="75" name="Line 47"/>
          <p:cNvSpPr>
            <a:spLocks noChangeShapeType="1"/>
          </p:cNvSpPr>
          <p:nvPr/>
        </p:nvSpPr>
        <p:spPr bwMode="auto">
          <a:xfrm flipH="1">
            <a:off x="7798098" y="4581128"/>
            <a:ext cx="0" cy="3389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48"/>
          <p:cNvSpPr txBox="1">
            <a:spLocks noChangeArrowheads="1"/>
          </p:cNvSpPr>
          <p:nvPr/>
        </p:nvSpPr>
        <p:spPr bwMode="auto">
          <a:xfrm>
            <a:off x="7720964" y="4892650"/>
            <a:ext cx="155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j</a:t>
            </a:r>
          </a:p>
        </p:txBody>
      </p:sp>
      <p:sp>
        <p:nvSpPr>
          <p:cNvPr id="79" name="Text Box 65"/>
          <p:cNvSpPr txBox="1">
            <a:spLocks noChangeArrowheads="1"/>
          </p:cNvSpPr>
          <p:nvPr/>
        </p:nvSpPr>
        <p:spPr bwMode="auto">
          <a:xfrm>
            <a:off x="6675472" y="5373216"/>
            <a:ext cx="18943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= next[2]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Text Box 65"/>
          <p:cNvSpPr txBox="1">
            <a:spLocks noChangeArrowheads="1"/>
          </p:cNvSpPr>
          <p:nvPr/>
        </p:nvSpPr>
        <p:spPr bwMode="auto">
          <a:xfrm>
            <a:off x="6675472" y="5373216"/>
            <a:ext cx="18943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= next[5]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Line 42"/>
          <p:cNvSpPr>
            <a:spLocks noChangeShapeType="1"/>
          </p:cNvSpPr>
          <p:nvPr/>
        </p:nvSpPr>
        <p:spPr bwMode="auto">
          <a:xfrm>
            <a:off x="8263893" y="3442993"/>
            <a:ext cx="1" cy="346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 Box 43"/>
          <p:cNvSpPr txBox="1">
            <a:spLocks noChangeArrowheads="1"/>
          </p:cNvSpPr>
          <p:nvPr/>
        </p:nvSpPr>
        <p:spPr bwMode="auto">
          <a:xfrm>
            <a:off x="8208649" y="3170962"/>
            <a:ext cx="108531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83" name="Line 42"/>
          <p:cNvSpPr>
            <a:spLocks noChangeShapeType="1"/>
          </p:cNvSpPr>
          <p:nvPr/>
        </p:nvSpPr>
        <p:spPr bwMode="auto">
          <a:xfrm>
            <a:off x="8416293" y="3442993"/>
            <a:ext cx="1" cy="346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8361049" y="3170962"/>
            <a:ext cx="108531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85" name="Line 42"/>
          <p:cNvSpPr>
            <a:spLocks noChangeShapeType="1"/>
          </p:cNvSpPr>
          <p:nvPr/>
        </p:nvSpPr>
        <p:spPr bwMode="auto">
          <a:xfrm>
            <a:off x="8568693" y="3442993"/>
            <a:ext cx="1" cy="346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 Box 43"/>
          <p:cNvSpPr txBox="1">
            <a:spLocks noChangeArrowheads="1"/>
          </p:cNvSpPr>
          <p:nvPr/>
        </p:nvSpPr>
        <p:spPr bwMode="auto">
          <a:xfrm>
            <a:off x="8513449" y="3170962"/>
            <a:ext cx="108531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87" name="Line 42"/>
          <p:cNvSpPr>
            <a:spLocks noChangeShapeType="1"/>
          </p:cNvSpPr>
          <p:nvPr/>
        </p:nvSpPr>
        <p:spPr bwMode="auto">
          <a:xfrm>
            <a:off x="8721093" y="3442993"/>
            <a:ext cx="1" cy="346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Text Box 43"/>
          <p:cNvSpPr txBox="1">
            <a:spLocks noChangeArrowheads="1"/>
          </p:cNvSpPr>
          <p:nvPr/>
        </p:nvSpPr>
        <p:spPr bwMode="auto">
          <a:xfrm>
            <a:off x="8665849" y="3170962"/>
            <a:ext cx="108531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89" name="Line 47"/>
          <p:cNvSpPr>
            <a:spLocks noChangeShapeType="1"/>
          </p:cNvSpPr>
          <p:nvPr/>
        </p:nvSpPr>
        <p:spPr bwMode="auto">
          <a:xfrm flipH="1">
            <a:off x="7950498" y="4581128"/>
            <a:ext cx="0" cy="3389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Text Box 48"/>
          <p:cNvSpPr txBox="1">
            <a:spLocks noChangeArrowheads="1"/>
          </p:cNvSpPr>
          <p:nvPr/>
        </p:nvSpPr>
        <p:spPr bwMode="auto">
          <a:xfrm>
            <a:off x="7873364" y="4892650"/>
            <a:ext cx="155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j</a:t>
            </a:r>
          </a:p>
        </p:txBody>
      </p:sp>
      <p:sp>
        <p:nvSpPr>
          <p:cNvPr id="158" name="Text Box 5"/>
          <p:cNvSpPr txBox="1">
            <a:spLocks noChangeArrowheads="1"/>
          </p:cNvSpPr>
          <p:nvPr/>
        </p:nvSpPr>
        <p:spPr bwMode="auto">
          <a:xfrm>
            <a:off x="8658249" y="3747130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Text Box 66"/>
          <p:cNvSpPr txBox="1">
            <a:spLocks noChangeArrowheads="1"/>
          </p:cNvSpPr>
          <p:nvPr/>
        </p:nvSpPr>
        <p:spPr bwMode="auto">
          <a:xfrm>
            <a:off x="7105332" y="1330221"/>
            <a:ext cx="203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a b c a b d</a:t>
            </a:r>
            <a:endParaRPr lang="en-US" b="1" dirty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2720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4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8" dur="indefinit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4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6" dur="indefinit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6" dur="indefinit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8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78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0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0" dur="indefinit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2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2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8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0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2" dur="indefinit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4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6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2" dur="indefinite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4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4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6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16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18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3" presetClass="emph" presetSubtype="1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0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2" dur="indefinit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4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6" dur="indefinite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8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50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39" grpId="0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 animBg="1"/>
      <p:bldP spid="110" grpId="0" animBg="1"/>
      <p:bldP spid="111" grpId="0" animBg="1"/>
      <p:bldP spid="114" grpId="0"/>
      <p:bldP spid="115" grpId="0" animBg="1"/>
      <p:bldP spid="115" grpId="1" animBg="1"/>
      <p:bldP spid="116" grpId="0"/>
      <p:bldP spid="116" grpId="1"/>
      <p:bldP spid="117" grpId="0" animBg="1"/>
      <p:bldP spid="117" grpId="1" animBg="1"/>
      <p:bldP spid="117" grpId="2" animBg="1"/>
      <p:bldP spid="117" grpId="3" animBg="1"/>
      <p:bldP spid="118" grpId="0"/>
      <p:bldP spid="118" grpId="1"/>
      <p:bldP spid="118" grpId="2"/>
      <p:bldP spid="118" grpId="3"/>
      <p:bldP spid="119" grpId="0" animBg="1"/>
      <p:bldP spid="119" grpId="1" animBg="1"/>
      <p:bldP spid="120" grpId="0"/>
      <p:bldP spid="120" grpId="1"/>
      <p:bldP spid="121" grpId="0" animBg="1"/>
      <p:bldP spid="121" grpId="1" animBg="1"/>
      <p:bldP spid="121" grpId="2" animBg="1"/>
      <p:bldP spid="121" grpId="3" animBg="1"/>
      <p:bldP spid="122" grpId="0"/>
      <p:bldP spid="122" grpId="1"/>
      <p:bldP spid="122" grpId="2"/>
      <p:bldP spid="122" grpId="3"/>
      <p:bldP spid="123" grpId="0" animBg="1"/>
      <p:bldP spid="123" grpId="1" animBg="1"/>
      <p:bldP spid="124" grpId="0"/>
      <p:bldP spid="124" grpId="1"/>
      <p:bldP spid="125" grpId="0" animBg="1"/>
      <p:bldP spid="125" grpId="1" animBg="1"/>
      <p:bldP spid="126" grpId="0"/>
      <p:bldP spid="126" grpId="1"/>
      <p:bldP spid="127" grpId="0" animBg="1"/>
      <p:bldP spid="127" grpId="1" animBg="1"/>
      <p:bldP spid="128" grpId="0"/>
      <p:bldP spid="128" grpId="1"/>
      <p:bldP spid="129" grpId="0" animBg="1"/>
      <p:bldP spid="129" grpId="1" animBg="1"/>
      <p:bldP spid="130" grpId="0"/>
      <p:bldP spid="130" grpId="1"/>
      <p:bldP spid="131" grpId="0" animBg="1"/>
      <p:bldP spid="131" grpId="1" animBg="1"/>
      <p:bldP spid="132" grpId="0"/>
      <p:bldP spid="132" grpId="1"/>
      <p:bldP spid="133" grpId="0" animBg="1"/>
      <p:bldP spid="133" grpId="1" animBg="1"/>
      <p:bldP spid="134" grpId="0"/>
      <p:bldP spid="134" grpId="1"/>
      <p:bldP spid="135" grpId="0" animBg="1"/>
      <p:bldP spid="135" grpId="1" animBg="1"/>
      <p:bldP spid="135" grpId="2" animBg="1"/>
      <p:bldP spid="135" grpId="3" animBg="1"/>
      <p:bldP spid="135" grpId="4" animBg="1"/>
      <p:bldP spid="135" grpId="5" animBg="1"/>
      <p:bldP spid="136" grpId="0"/>
      <p:bldP spid="136" grpId="1"/>
      <p:bldP spid="136" grpId="2"/>
      <p:bldP spid="136" grpId="3"/>
      <p:bldP spid="136" grpId="4"/>
      <p:bldP spid="136" grpId="5"/>
      <p:bldP spid="141" grpId="0"/>
      <p:bldP spid="141" grpId="1"/>
      <p:bldP spid="142" grpId="0"/>
      <p:bldP spid="142" grpId="1"/>
      <p:bldP spid="143" grpId="0"/>
      <p:bldP spid="143" grpId="1"/>
      <p:bldP spid="144" grpId="0"/>
      <p:bldP spid="144" grpId="1"/>
      <p:bldP spid="145" grpId="0"/>
      <p:bldP spid="145" grpId="1"/>
      <p:bldP spid="146" grpId="0"/>
      <p:bldP spid="146" grpId="2"/>
      <p:bldP spid="147" grpId="0"/>
      <p:bldP spid="147" grpId="2"/>
      <p:bldP spid="148" grpId="0"/>
      <p:bldP spid="148" grpId="2"/>
      <p:bldP spid="149" grpId="0"/>
      <p:bldP spid="149" grpId="2"/>
      <p:bldP spid="150" grpId="0"/>
      <p:bldP spid="150" grpId="2"/>
      <p:bldP spid="151" grpId="0"/>
      <p:bldP spid="151" grpId="2"/>
      <p:bldP spid="152" grpId="0"/>
      <p:bldP spid="153" grpId="0"/>
      <p:bldP spid="153" grpId="1"/>
      <p:bldP spid="153" grpId="2"/>
      <p:bldP spid="154" grpId="0"/>
      <p:bldP spid="154" grpId="1"/>
      <p:bldP spid="154" grpId="2"/>
      <p:bldP spid="155" grpId="0"/>
      <p:bldP spid="155" grpId="1"/>
      <p:bldP spid="155" grpId="2"/>
      <p:bldP spid="156" grpId="0" animBg="1"/>
      <p:bldP spid="156" grpId="1" animBg="1"/>
      <p:bldP spid="156" grpId="2" animBg="1"/>
      <p:bldP spid="156" grpId="3" animBg="1"/>
      <p:bldP spid="157" grpId="0"/>
      <p:bldP spid="157" grpId="1"/>
      <p:bldP spid="157" grpId="2"/>
      <p:bldP spid="157" grpId="3"/>
      <p:bldP spid="71" grpId="0"/>
      <p:bldP spid="71" grpId="1"/>
      <p:bldP spid="71" grpId="2"/>
      <p:bldP spid="72" grpId="0"/>
      <p:bldP spid="72" grpId="1"/>
      <p:bldP spid="72" grpId="2"/>
      <p:bldP spid="73" grpId="0" animBg="1"/>
      <p:bldP spid="73" grpId="1" animBg="1"/>
      <p:bldP spid="73" grpId="2" animBg="1"/>
      <p:bldP spid="73" grpId="3" animBg="1"/>
      <p:bldP spid="74" grpId="0"/>
      <p:bldP spid="74" grpId="1"/>
      <p:bldP spid="74" grpId="2"/>
      <p:bldP spid="74" grpId="3"/>
      <p:bldP spid="75" grpId="0" animBg="1"/>
      <p:bldP spid="75" grpId="1" animBg="1"/>
      <p:bldP spid="75" grpId="2" animBg="1"/>
      <p:bldP spid="75" grpId="3" animBg="1"/>
      <p:bldP spid="76" grpId="0"/>
      <p:bldP spid="76" grpId="1"/>
      <p:bldP spid="76" grpId="2"/>
      <p:bldP spid="76" grpId="3"/>
      <p:bldP spid="79" grpId="0"/>
      <p:bldP spid="79" grpId="1"/>
      <p:bldP spid="80" grpId="0"/>
      <p:bldP spid="80" grpId="1"/>
      <p:bldP spid="81" grpId="0" animBg="1"/>
      <p:bldP spid="81" grpId="1" animBg="1"/>
      <p:bldP spid="82" grpId="0"/>
      <p:bldP spid="82" grpId="1"/>
      <p:bldP spid="83" grpId="0" animBg="1"/>
      <p:bldP spid="83" grpId="1" animBg="1"/>
      <p:bldP spid="84" grpId="0"/>
      <p:bldP spid="84" grpId="1"/>
      <p:bldP spid="85" grpId="0" animBg="1"/>
      <p:bldP spid="85" grpId="1" animBg="1"/>
      <p:bldP spid="86" grpId="0"/>
      <p:bldP spid="86" grpId="1"/>
      <p:bldP spid="87" grpId="0" animBg="1"/>
      <p:bldP spid="88" grpId="0"/>
      <p:bldP spid="89" grpId="0" animBg="1"/>
      <p:bldP spid="90" grpId="0"/>
      <p:bldP spid="158" grpId="0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 Box 66"/>
          <p:cNvSpPr txBox="1">
            <a:spLocks noChangeArrowheads="1"/>
          </p:cNvSpPr>
          <p:nvPr/>
        </p:nvSpPr>
        <p:spPr bwMode="auto">
          <a:xfrm>
            <a:off x="7105332" y="1330221"/>
            <a:ext cx="203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a b c a b d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13" name="Rectangle 70"/>
          <p:cNvSpPr>
            <a:spLocks noChangeArrowheads="1"/>
          </p:cNvSpPr>
          <p:nvPr/>
        </p:nvSpPr>
        <p:spPr bwMode="auto">
          <a:xfrm>
            <a:off x="6440520" y="3170914"/>
            <a:ext cx="2595976" cy="268842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0344" y="979674"/>
            <a:ext cx="7886700" cy="5648150"/>
          </a:xfrm>
        </p:spPr>
        <p:txBody>
          <a:bodyPr>
            <a:normAutofit/>
          </a:bodyPr>
          <a:lstStyle/>
          <a:p>
            <a:r>
              <a:rPr lang="en-ZA" sz="2000" dirty="0" smtClean="0"/>
              <a:t>Populating the </a:t>
            </a:r>
            <a:r>
              <a:rPr lang="en-ZA" sz="2000" dirty="0" smtClean="0">
                <a:latin typeface="Consolas" panose="020B0609020204030204" pitchFamily="49" charset="0"/>
              </a:rPr>
              <a:t>next[]</a:t>
            </a:r>
            <a:r>
              <a:rPr lang="en-ZA" sz="2000" dirty="0" smtClean="0"/>
              <a:t> array</a:t>
            </a:r>
            <a:endParaRPr lang="en-ZA" sz="2000" dirty="0"/>
          </a:p>
          <a:p>
            <a:pPr lvl="1"/>
            <a:r>
              <a:rPr lang="en-ZA" sz="1600" dirty="0" smtClean="0">
                <a:solidFill>
                  <a:srgbClr val="FF0000"/>
                </a:solidFill>
              </a:rPr>
              <a:t>Match prefixes and suffixes within </a:t>
            </a:r>
            <a:r>
              <a:rPr lang="en-ZA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en-ZA" sz="1600" dirty="0" smtClean="0">
                <a:solidFill>
                  <a:srgbClr val="FF0000"/>
                </a:solidFill>
              </a:rPr>
              <a:t> itself</a:t>
            </a:r>
          </a:p>
          <a:p>
            <a:r>
              <a:rPr lang="en-ZA" sz="1900" dirty="0" smtClean="0">
                <a:solidFill>
                  <a:srgbClr val="0070C0"/>
                </a:solidFill>
              </a:rPr>
              <a:t>We can adapt Knuth-Morris-Pratt</a:t>
            </a:r>
          </a:p>
          <a:p>
            <a:pPr lvl="1"/>
            <a:r>
              <a:rPr lang="en-ZA" sz="1600" dirty="0" smtClean="0"/>
              <a:t>Suffix uses index </a:t>
            </a:r>
            <a:r>
              <a:rPr lang="en-ZA" sz="1600" dirty="0" err="1" smtClean="0">
                <a:latin typeface="Consolas" panose="020B0609020204030204" pitchFamily="49" charset="0"/>
              </a:rPr>
              <a:t>i</a:t>
            </a:r>
            <a:r>
              <a:rPr lang="en-ZA" sz="1600" dirty="0" smtClean="0"/>
              <a:t>, prefix uses index </a:t>
            </a:r>
            <a:r>
              <a:rPr lang="en-ZA" sz="1600" dirty="0" smtClean="0">
                <a:latin typeface="Consolas" panose="020B0609020204030204" pitchFamily="49" charset="0"/>
              </a:rPr>
              <a:t>j</a:t>
            </a:r>
            <a:endParaRPr lang="en-ZA" sz="1600" dirty="0" smtClean="0"/>
          </a:p>
          <a:p>
            <a:pPr lvl="1"/>
            <a:r>
              <a:rPr lang="en-ZA" sz="1600" dirty="0" smtClean="0"/>
              <a:t>After a mismatch, rewind prefix index (</a:t>
            </a:r>
            <a:r>
              <a:rPr lang="en-ZA" sz="1600" dirty="0" smtClean="0">
                <a:latin typeface="Consolas" panose="020B0609020204030204" pitchFamily="49" charset="0"/>
              </a:rPr>
              <a:t>j</a:t>
            </a:r>
            <a:r>
              <a:rPr lang="en-ZA" sz="1600" dirty="0" smtClean="0"/>
              <a:t>)</a:t>
            </a:r>
            <a:br>
              <a:rPr lang="en-ZA" sz="1600" dirty="0" smtClean="0"/>
            </a:br>
            <a:r>
              <a:rPr lang="en-ZA" sz="1600" dirty="0" smtClean="0"/>
              <a:t>to start matching with a new suffix</a:t>
            </a:r>
          </a:p>
          <a:p>
            <a:pPr lvl="1"/>
            <a:r>
              <a:rPr lang="en-ZA" sz="1600" dirty="0" smtClean="0"/>
              <a:t>Store length of matches in </a:t>
            </a:r>
            <a:r>
              <a:rPr lang="en-ZA" sz="1600" dirty="0" smtClean="0">
                <a:latin typeface="Consolas" panose="020B0609020204030204" pitchFamily="49" charset="0"/>
              </a:rPr>
              <a:t>next[]</a:t>
            </a:r>
            <a:r>
              <a:rPr lang="en-ZA" sz="1600" dirty="0" smtClean="0"/>
              <a:t> array</a:t>
            </a:r>
            <a:endParaRPr lang="en-ZA" sz="1600" dirty="0"/>
          </a:p>
        </p:txBody>
      </p:sp>
      <p:sp>
        <p:nvSpPr>
          <p:cNvPr id="41" name="Title 2"/>
          <p:cNvSpPr>
            <a:spLocks noGrp="1"/>
          </p:cNvSpPr>
          <p:nvPr>
            <p:ph type="title"/>
          </p:nvPr>
        </p:nvSpPr>
        <p:spPr>
          <a:xfrm>
            <a:off x="678076" y="241560"/>
            <a:ext cx="7886700" cy="606937"/>
          </a:xfrm>
        </p:spPr>
        <p:txBody>
          <a:bodyPr/>
          <a:lstStyle/>
          <a:p>
            <a:r>
              <a:rPr lang="en-ZA" dirty="0" smtClean="0"/>
              <a:t>Knuth-Morris-Pratt Algorithm</a:t>
            </a:r>
            <a:endParaRPr lang="en-ZA" dirty="0"/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539552" y="3169375"/>
            <a:ext cx="5762039" cy="268996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 err="1">
                <a:latin typeface="Consolas" panose="020B0609020204030204" pitchFamily="49" charset="0"/>
                <a:sym typeface="Symbol" pitchFamily="18" charset="2"/>
              </a:rPr>
              <a:t>findNext</a:t>
            </a:r>
            <a:r>
              <a:rPr lang="en-US" sz="1400" dirty="0">
                <a:latin typeface="Consolas" panose="020B0609020204030204" pitchFamily="49" charset="0"/>
                <a:sym typeface="Symbol" pitchFamily="18" charset="2"/>
              </a:rPr>
              <a:t>(P, next)</a:t>
            </a:r>
          </a:p>
          <a:p>
            <a:pPr eaLnBrk="1" hangingPunct="1"/>
            <a:endParaRPr lang="en-US" sz="720" dirty="0" smtClean="0">
              <a:latin typeface="Consolas" panose="020B0609020204030204" pitchFamily="49" charset="0"/>
              <a:sym typeface="Symbol" pitchFamily="18" charset="2"/>
            </a:endParaRPr>
          </a:p>
          <a:p>
            <a:pPr eaLnBrk="1" hangingPunct="1"/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next[0] = -1;</a:t>
            </a:r>
            <a:r>
              <a:rPr lang="en-US" sz="1400" dirty="0">
                <a:latin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         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sym typeface="Symbol" pitchFamily="18" charset="2"/>
              </a:rPr>
              <a:t>//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sym typeface="Symbol" pitchFamily="18" charset="2"/>
              </a:rPr>
              <a:t>next[0] is always -1 </a:t>
            </a:r>
            <a:endParaRPr lang="en-US" sz="1400" dirty="0">
              <a:latin typeface="Consolas" panose="020B0609020204030204" pitchFamily="49" charset="0"/>
              <a:sym typeface="Symbol" pitchFamily="18" charset="2"/>
            </a:endParaRPr>
          </a:p>
          <a:p>
            <a:pPr eaLnBrk="1" hangingPunct="1"/>
            <a:r>
              <a:rPr lang="en-US" sz="1400" dirty="0">
                <a:latin typeface="Consolas" panose="020B0609020204030204" pitchFamily="49" charset="0"/>
                <a:sym typeface="Symbol" pitchFamily="18" charset="2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sym typeface="Symbol" pitchFamily="18" charset="2"/>
              </a:rPr>
              <a:t>i</a:t>
            </a:r>
            <a:r>
              <a:rPr lang="en-US" sz="1400" dirty="0">
                <a:latin typeface="Consolas" panose="020B0609020204030204" pitchFamily="49" charset="0"/>
                <a:sym typeface="Symbol" pitchFamily="18" charset="2"/>
              </a:rPr>
              <a:t> = 0;  </a:t>
            </a:r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               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sym typeface="Symbol" pitchFamily="18" charset="2"/>
              </a:rPr>
              <a:t>//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sym typeface="Symbol" pitchFamily="18" charset="2"/>
              </a:rPr>
              <a:t>suffix counter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  <a:sym typeface="Symbol" pitchFamily="18" charset="2"/>
              </a:rPr>
              <a:t>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j = -1;</a:t>
            </a:r>
            <a:r>
              <a:rPr lang="en-US" sz="1400" dirty="0">
                <a:latin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               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sym typeface="Symbol" pitchFamily="18" charset="2"/>
              </a:rPr>
              <a:t>//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sym typeface="Symbol" pitchFamily="18" charset="2"/>
              </a:rPr>
              <a:t>prefix counter</a:t>
            </a:r>
          </a:p>
          <a:p>
            <a:pPr eaLnBrk="1" hangingPunct="1"/>
            <a:endParaRPr lang="en-US" sz="720" dirty="0" smtClean="0">
              <a:latin typeface="Consolas" panose="020B0609020204030204" pitchFamily="49" charset="0"/>
              <a:sym typeface="Symbol" pitchFamily="18" charset="2"/>
            </a:endParaRPr>
          </a:p>
          <a:p>
            <a:pPr eaLnBrk="1" hangingPunct="1"/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   </a:t>
            </a:r>
            <a:r>
              <a:rPr lang="en-US" sz="1400" dirty="0">
                <a:latin typeface="Consolas" panose="020B0609020204030204" pitchFamily="49" charset="0"/>
                <a:sym typeface="Symbol" pitchFamily="18" charset="2"/>
              </a:rPr>
              <a:t>while </a:t>
            </a:r>
            <a:r>
              <a:rPr lang="en-US" sz="1400" dirty="0" err="1">
                <a:latin typeface="Consolas" panose="020B0609020204030204" pitchFamily="49" charset="0"/>
                <a:sym typeface="Symbol" pitchFamily="18" charset="2"/>
              </a:rPr>
              <a:t>i</a:t>
            </a:r>
            <a:r>
              <a:rPr lang="en-US" sz="1400" dirty="0">
                <a:latin typeface="Consolas" panose="020B0609020204030204" pitchFamily="49" charset="0"/>
                <a:sym typeface="Symbol" pitchFamily="18" charset="2"/>
              </a:rPr>
              <a:t> &lt; |P| </a:t>
            </a:r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- 1      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sym typeface="Symbol" pitchFamily="18" charset="2"/>
              </a:rPr>
              <a:t>// stop when next[] populated</a:t>
            </a:r>
            <a:endParaRPr lang="en-US" sz="1400" dirty="0">
              <a:latin typeface="Consolas" panose="020B0609020204030204" pitchFamily="49" charset="0"/>
              <a:sym typeface="Symbol" pitchFamily="18" charset="2"/>
            </a:endParaRPr>
          </a:p>
          <a:p>
            <a:pPr eaLnBrk="1" hangingPunct="1"/>
            <a:endParaRPr lang="en-US" sz="720" dirty="0" smtClean="0">
              <a:latin typeface="Consolas" panose="020B0609020204030204" pitchFamily="49" charset="0"/>
              <a:sym typeface="Symbol" pitchFamily="18" charset="2"/>
            </a:endParaRPr>
          </a:p>
          <a:p>
            <a:pPr eaLnBrk="1" hangingPunct="1"/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      </a:t>
            </a:r>
            <a:r>
              <a:rPr lang="en-US" sz="1400" dirty="0">
                <a:latin typeface="Consolas" panose="020B0609020204030204" pitchFamily="49" charset="0"/>
                <a:sym typeface="Symbol" pitchFamily="18" charset="2"/>
              </a:rPr>
              <a:t>while j == -1 </a:t>
            </a:r>
            <a:r>
              <a:rPr lang="en-US" sz="1400" i="1" dirty="0">
                <a:latin typeface="Consolas" panose="020B0609020204030204" pitchFamily="49" charset="0"/>
                <a:sym typeface="Symbol" pitchFamily="18" charset="2"/>
              </a:rPr>
              <a:t>or </a:t>
            </a:r>
            <a:r>
              <a:rPr lang="en-US" sz="1400" dirty="0">
                <a:latin typeface="Consolas" panose="020B0609020204030204" pitchFamily="49" charset="0"/>
                <a:sym typeface="Symbol" pitchFamily="18" charset="2"/>
              </a:rPr>
              <a:t>(</a:t>
            </a:r>
            <a:r>
              <a:rPr lang="en-US" sz="1400" dirty="0" err="1">
                <a:latin typeface="Consolas" panose="020B0609020204030204" pitchFamily="49" charset="0"/>
                <a:sym typeface="Symbol" pitchFamily="18" charset="2"/>
              </a:rPr>
              <a:t>i</a:t>
            </a:r>
            <a:r>
              <a:rPr lang="en-US" sz="1400" dirty="0">
                <a:latin typeface="Consolas" panose="020B0609020204030204" pitchFamily="49" charset="0"/>
                <a:sym typeface="Symbol" pitchFamily="18" charset="2"/>
              </a:rPr>
              <a:t> &lt; |P</a:t>
            </a:r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| - 1 </a:t>
            </a:r>
            <a:r>
              <a:rPr lang="en-US" sz="1400" i="1" dirty="0">
                <a:latin typeface="Consolas" panose="020B0609020204030204" pitchFamily="49" charset="0"/>
                <a:sym typeface="Symbol" pitchFamily="18" charset="2"/>
              </a:rPr>
              <a:t>and</a:t>
            </a:r>
            <a:r>
              <a:rPr lang="en-US" sz="1400" dirty="0">
                <a:latin typeface="Consolas" panose="020B0609020204030204" pitchFamily="49" charset="0"/>
                <a:sym typeface="Symbol" pitchFamily="18" charset="2"/>
              </a:rPr>
              <a:t> P</a:t>
            </a:r>
            <a:r>
              <a:rPr lang="en-US" sz="1400" baseline="-25000" dirty="0">
                <a:latin typeface="Consolas" panose="020B0609020204030204" pitchFamily="49" charset="0"/>
                <a:sym typeface="Symbol" pitchFamily="18" charset="2"/>
              </a:rPr>
              <a:t>i</a:t>
            </a:r>
            <a:r>
              <a:rPr lang="en-US" sz="1400" dirty="0">
                <a:latin typeface="Consolas" panose="020B0609020204030204" pitchFamily="49" charset="0"/>
                <a:sym typeface="Symbol" pitchFamily="18" charset="2"/>
              </a:rPr>
              <a:t> == </a:t>
            </a:r>
            <a:r>
              <a:rPr lang="en-US" sz="1400" dirty="0" err="1">
                <a:latin typeface="Consolas" panose="020B0609020204030204" pitchFamily="49" charset="0"/>
                <a:sym typeface="Symbol" pitchFamily="18" charset="2"/>
              </a:rPr>
              <a:t>P</a:t>
            </a:r>
            <a:r>
              <a:rPr lang="en-US" sz="1400" baseline="-25000" dirty="0" err="1">
                <a:latin typeface="Consolas" panose="020B0609020204030204" pitchFamily="49" charset="0"/>
                <a:sym typeface="Symbol" pitchFamily="18" charset="2"/>
              </a:rPr>
              <a:t>j</a:t>
            </a:r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)</a:t>
            </a:r>
            <a:endParaRPr lang="en-US" sz="1400" baseline="-25000" dirty="0">
              <a:latin typeface="Consolas" panose="020B0609020204030204" pitchFamily="49" charset="0"/>
              <a:sym typeface="Symbol" pitchFamily="18" charset="2"/>
            </a:endParaRPr>
          </a:p>
          <a:p>
            <a:pPr eaLnBrk="1" hangingPunct="1"/>
            <a:r>
              <a:rPr lang="en-US" sz="1400" dirty="0">
                <a:latin typeface="Consolas" panose="020B0609020204030204" pitchFamily="49" charset="0"/>
                <a:sym typeface="Symbol" pitchFamily="18" charset="2"/>
              </a:rPr>
              <a:t>         </a:t>
            </a:r>
            <a:r>
              <a:rPr lang="en-US" sz="1400" dirty="0" err="1">
                <a:latin typeface="Consolas" panose="020B0609020204030204" pitchFamily="49" charset="0"/>
                <a:sym typeface="Symbol" pitchFamily="18" charset="2"/>
              </a:rPr>
              <a:t>i</a:t>
            </a:r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++;</a:t>
            </a:r>
            <a:endParaRPr lang="en-US" sz="1400" dirty="0">
              <a:latin typeface="Consolas" panose="020B0609020204030204" pitchFamily="49" charset="0"/>
              <a:sym typeface="Symbol" pitchFamily="18" charset="2"/>
            </a:endParaRPr>
          </a:p>
          <a:p>
            <a:pPr eaLnBrk="1" hangingPunct="1"/>
            <a:r>
              <a:rPr lang="en-US" sz="1400" dirty="0">
                <a:latin typeface="Consolas" panose="020B0609020204030204" pitchFamily="49" charset="0"/>
                <a:sym typeface="Symbol" pitchFamily="18" charset="2"/>
              </a:rPr>
              <a:t>         </a:t>
            </a:r>
            <a:r>
              <a:rPr lang="en-US" sz="1400" dirty="0" err="1">
                <a:latin typeface="Consolas" panose="020B0609020204030204" pitchFamily="49" charset="0"/>
                <a:sym typeface="Symbol" pitchFamily="18" charset="2"/>
              </a:rPr>
              <a:t>j</a:t>
            </a:r>
            <a:r>
              <a:rPr lang="en-US" sz="1400" dirty="0" err="1" smtClean="0">
                <a:latin typeface="Consolas" panose="020B0609020204030204" pitchFamily="49" charset="0"/>
                <a:sym typeface="Symbol" pitchFamily="18" charset="2"/>
              </a:rPr>
              <a:t>++</a:t>
            </a:r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;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sym typeface="Symbol" pitchFamily="18" charset="2"/>
              </a:rPr>
              <a:t>             //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sym typeface="Symbol" pitchFamily="18" charset="2"/>
              </a:rPr>
              <a:t>match prefix to suffix</a:t>
            </a:r>
            <a:endParaRPr lang="en-US" sz="1400" dirty="0">
              <a:latin typeface="Consolas" panose="020B0609020204030204" pitchFamily="49" charset="0"/>
              <a:sym typeface="Symbol" pitchFamily="18" charset="2"/>
            </a:endParaRPr>
          </a:p>
          <a:p>
            <a:pPr eaLnBrk="1" hangingPunct="1"/>
            <a:r>
              <a:rPr lang="en-US" sz="1400" dirty="0">
                <a:latin typeface="Consolas" panose="020B0609020204030204" pitchFamily="49" charset="0"/>
                <a:sym typeface="Symbol" pitchFamily="18" charset="2"/>
              </a:rPr>
              <a:t> 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next[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] = j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;     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sym typeface="Symbol" pitchFamily="18" charset="2"/>
              </a:rPr>
              <a:t>//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sym typeface="Symbol" pitchFamily="18" charset="2"/>
              </a:rPr>
              <a:t>j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sym typeface="Symbol" pitchFamily="18" charset="2"/>
              </a:rPr>
              <a:t>is 0 or a match length</a:t>
            </a:r>
          </a:p>
          <a:p>
            <a:pPr eaLnBrk="1" hangingPunct="1"/>
            <a:endParaRPr lang="en-US" sz="720" dirty="0" smtClean="0">
              <a:latin typeface="Consolas" panose="020B0609020204030204" pitchFamily="49" charset="0"/>
              <a:sym typeface="Symbol" pitchFamily="18" charset="2"/>
            </a:endParaRPr>
          </a:p>
          <a:p>
            <a:pPr eaLnBrk="1" hangingPunct="1"/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      </a:t>
            </a:r>
            <a:r>
              <a:rPr lang="en-US" sz="1400" dirty="0" smtClean="0">
                <a:latin typeface="Consolas" panose="020B0609020204030204" pitchFamily="49" charset="0"/>
                <a:sym typeface="Symbol" pitchFamily="18" charset="2"/>
              </a:rPr>
              <a:t>j = next[j];        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sym typeface="Symbol" pitchFamily="18" charset="2"/>
              </a:rPr>
              <a:t>// rewind j</a:t>
            </a:r>
          </a:p>
        </p:txBody>
      </p:sp>
      <p:sp>
        <p:nvSpPr>
          <p:cNvPr id="95" name="Text Box 65"/>
          <p:cNvSpPr txBox="1">
            <a:spLocks noChangeArrowheads="1"/>
          </p:cNvSpPr>
          <p:nvPr/>
        </p:nvSpPr>
        <p:spPr bwMode="auto">
          <a:xfrm>
            <a:off x="5508104" y="1330233"/>
            <a:ext cx="147532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5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next[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Text Box 68"/>
          <p:cNvSpPr txBox="1">
            <a:spLocks noChangeArrowheads="1"/>
          </p:cNvSpPr>
          <p:nvPr/>
        </p:nvSpPr>
        <p:spPr bwMode="auto">
          <a:xfrm>
            <a:off x="7259336" y="1786151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1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99" name="Text Box 69"/>
          <p:cNvSpPr txBox="1">
            <a:spLocks noChangeArrowheads="1"/>
          </p:cNvSpPr>
          <p:nvPr/>
        </p:nvSpPr>
        <p:spPr bwMode="auto">
          <a:xfrm>
            <a:off x="7257431" y="2243680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0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00" name="Text Box 70"/>
          <p:cNvSpPr txBox="1">
            <a:spLocks noChangeArrowheads="1"/>
          </p:cNvSpPr>
          <p:nvPr/>
        </p:nvSpPr>
        <p:spPr bwMode="auto">
          <a:xfrm>
            <a:off x="7563184" y="1786798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2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01" name="Text Box 71"/>
          <p:cNvSpPr txBox="1">
            <a:spLocks noChangeArrowheads="1"/>
          </p:cNvSpPr>
          <p:nvPr/>
        </p:nvSpPr>
        <p:spPr bwMode="auto">
          <a:xfrm>
            <a:off x="7561279" y="2243680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0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02" name="Text Box 72"/>
          <p:cNvSpPr txBox="1">
            <a:spLocks noChangeArrowheads="1"/>
          </p:cNvSpPr>
          <p:nvPr/>
        </p:nvSpPr>
        <p:spPr bwMode="auto">
          <a:xfrm>
            <a:off x="7867666" y="1786798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3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03" name="Text Box 73"/>
          <p:cNvSpPr txBox="1">
            <a:spLocks noChangeArrowheads="1"/>
          </p:cNvSpPr>
          <p:nvPr/>
        </p:nvSpPr>
        <p:spPr bwMode="auto">
          <a:xfrm>
            <a:off x="7865761" y="2243680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0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04" name="Text Box 74"/>
          <p:cNvSpPr txBox="1">
            <a:spLocks noChangeArrowheads="1"/>
          </p:cNvSpPr>
          <p:nvPr/>
        </p:nvSpPr>
        <p:spPr bwMode="auto">
          <a:xfrm>
            <a:off x="8171831" y="1786798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4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05" name="Text Box 75"/>
          <p:cNvSpPr txBox="1">
            <a:spLocks noChangeArrowheads="1"/>
          </p:cNvSpPr>
          <p:nvPr/>
        </p:nvSpPr>
        <p:spPr bwMode="auto">
          <a:xfrm>
            <a:off x="8171831" y="2243680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1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06" name="Text Box 76"/>
          <p:cNvSpPr txBox="1">
            <a:spLocks noChangeArrowheads="1"/>
          </p:cNvSpPr>
          <p:nvPr/>
        </p:nvSpPr>
        <p:spPr bwMode="auto">
          <a:xfrm>
            <a:off x="8477901" y="1786798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5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07" name="Text Box 77"/>
          <p:cNvSpPr txBox="1">
            <a:spLocks noChangeArrowheads="1"/>
          </p:cNvSpPr>
          <p:nvPr/>
        </p:nvSpPr>
        <p:spPr bwMode="auto">
          <a:xfrm>
            <a:off x="8475996" y="2243680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2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08" name="Rectangle 86"/>
          <p:cNvSpPr>
            <a:spLocks noChangeArrowheads="1"/>
          </p:cNvSpPr>
          <p:nvPr/>
        </p:nvSpPr>
        <p:spPr bwMode="auto">
          <a:xfrm>
            <a:off x="5508104" y="1342943"/>
            <a:ext cx="3528392" cy="1317051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539553" y="6021288"/>
            <a:ext cx="2299466" cy="665705"/>
          </a:xfrm>
          <a:prstGeom prst="round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 smtClean="0"/>
              <a:t>Complexity of </a:t>
            </a:r>
            <a:r>
              <a:rPr lang="en-ZA" sz="1600" dirty="0" err="1" smtClean="0">
                <a:latin typeface="Consolas" panose="020B0609020204030204" pitchFamily="49" charset="0"/>
              </a:rPr>
              <a:t>findNext</a:t>
            </a:r>
            <a:r>
              <a:rPr lang="en-ZA" sz="1600" dirty="0" smtClean="0">
                <a:latin typeface="Consolas" panose="020B0609020204030204" pitchFamily="49" charset="0"/>
              </a:rPr>
              <a:t>(P, next)</a:t>
            </a:r>
            <a:r>
              <a:rPr lang="en-ZA" sz="1600" dirty="0" smtClean="0"/>
              <a:t>?</a:t>
            </a:r>
            <a:endParaRPr lang="en-ZA" sz="1600" dirty="0"/>
          </a:p>
        </p:txBody>
      </p:sp>
      <p:sp>
        <p:nvSpPr>
          <p:cNvPr id="111" name="Rounded Rectangle 110"/>
          <p:cNvSpPr/>
          <p:nvPr/>
        </p:nvSpPr>
        <p:spPr>
          <a:xfrm>
            <a:off x="2987824" y="6021287"/>
            <a:ext cx="1656184" cy="665705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 smtClean="0"/>
              <a:t>O(|P|)</a:t>
            </a:r>
            <a:endParaRPr lang="en-ZA" sz="1600" dirty="0"/>
          </a:p>
        </p:txBody>
      </p:sp>
      <p:sp>
        <p:nvSpPr>
          <p:cNvPr id="109" name="Rounded Rectangle 108"/>
          <p:cNvSpPr/>
          <p:nvPr/>
        </p:nvSpPr>
        <p:spPr>
          <a:xfrm>
            <a:off x="4936829" y="6021288"/>
            <a:ext cx="2299467" cy="662157"/>
          </a:xfrm>
          <a:prstGeom prst="round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 smtClean="0"/>
              <a:t>Overall complexity?</a:t>
            </a:r>
            <a:endParaRPr lang="en-ZA" sz="1600" dirty="0"/>
          </a:p>
        </p:txBody>
      </p:sp>
      <p:sp>
        <p:nvSpPr>
          <p:cNvPr id="112" name="Rounded Rectangle 111"/>
          <p:cNvSpPr/>
          <p:nvPr/>
        </p:nvSpPr>
        <p:spPr>
          <a:xfrm>
            <a:off x="7380312" y="6021288"/>
            <a:ext cx="1656184" cy="662157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 smtClean="0"/>
              <a:t>O(|T|+|P|)</a:t>
            </a:r>
            <a:endParaRPr lang="en-ZA" sz="1600" dirty="0"/>
          </a:p>
        </p:txBody>
      </p:sp>
      <p:sp>
        <p:nvSpPr>
          <p:cNvPr id="137" name="Text Box 112"/>
          <p:cNvSpPr txBox="1">
            <a:spLocks noChangeArrowheads="1"/>
          </p:cNvSpPr>
          <p:nvPr/>
        </p:nvSpPr>
        <p:spPr bwMode="auto">
          <a:xfrm>
            <a:off x="6552780" y="3747649"/>
            <a:ext cx="241170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P:</a:t>
            </a:r>
            <a:endParaRPr lang="en-US" b="1" dirty="0"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P: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38" name="Line 4"/>
          <p:cNvSpPr>
            <a:spLocks noChangeShapeType="1"/>
          </p:cNvSpPr>
          <p:nvPr/>
        </p:nvSpPr>
        <p:spPr bwMode="auto">
          <a:xfrm flipH="1">
            <a:off x="7166192" y="3438306"/>
            <a:ext cx="1" cy="346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Text Box 5"/>
          <p:cNvSpPr txBox="1">
            <a:spLocks noChangeArrowheads="1"/>
          </p:cNvSpPr>
          <p:nvPr/>
        </p:nvSpPr>
        <p:spPr bwMode="auto">
          <a:xfrm>
            <a:off x="7105694" y="3166275"/>
            <a:ext cx="12374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140" name="Line 6"/>
          <p:cNvSpPr>
            <a:spLocks noChangeShapeType="1"/>
          </p:cNvSpPr>
          <p:nvPr/>
        </p:nvSpPr>
        <p:spPr bwMode="auto">
          <a:xfrm flipH="1">
            <a:off x="7166957" y="4582945"/>
            <a:ext cx="0" cy="3389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Text Box 7"/>
          <p:cNvSpPr txBox="1">
            <a:spLocks noChangeArrowheads="1"/>
          </p:cNvSpPr>
          <p:nvPr/>
        </p:nvSpPr>
        <p:spPr bwMode="auto">
          <a:xfrm>
            <a:off x="7085424" y="4894467"/>
            <a:ext cx="16662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j</a:t>
            </a:r>
          </a:p>
        </p:txBody>
      </p:sp>
      <p:sp>
        <p:nvSpPr>
          <p:cNvPr id="160" name="Line 10"/>
          <p:cNvSpPr>
            <a:spLocks noChangeShapeType="1"/>
          </p:cNvSpPr>
          <p:nvPr/>
        </p:nvSpPr>
        <p:spPr bwMode="auto">
          <a:xfrm flipH="1">
            <a:off x="7322403" y="3438306"/>
            <a:ext cx="0" cy="346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Text Box 11"/>
          <p:cNvSpPr txBox="1">
            <a:spLocks noChangeArrowheads="1"/>
          </p:cNvSpPr>
          <p:nvPr/>
        </p:nvSpPr>
        <p:spPr bwMode="auto">
          <a:xfrm>
            <a:off x="7272640" y="3166275"/>
            <a:ext cx="10462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162" name="Line 12"/>
          <p:cNvSpPr>
            <a:spLocks noChangeShapeType="1"/>
          </p:cNvSpPr>
          <p:nvPr/>
        </p:nvSpPr>
        <p:spPr bwMode="auto">
          <a:xfrm flipH="1">
            <a:off x="7320498" y="4582945"/>
            <a:ext cx="0" cy="34065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Text Box 13"/>
          <p:cNvSpPr txBox="1">
            <a:spLocks noChangeArrowheads="1"/>
          </p:cNvSpPr>
          <p:nvPr/>
        </p:nvSpPr>
        <p:spPr bwMode="auto">
          <a:xfrm>
            <a:off x="7260030" y="4894467"/>
            <a:ext cx="12485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j</a:t>
            </a:r>
          </a:p>
        </p:txBody>
      </p:sp>
      <p:sp>
        <p:nvSpPr>
          <p:cNvPr id="164" name="Line 15"/>
          <p:cNvSpPr>
            <a:spLocks noChangeShapeType="1"/>
          </p:cNvSpPr>
          <p:nvPr/>
        </p:nvSpPr>
        <p:spPr bwMode="auto">
          <a:xfrm>
            <a:off x="7475945" y="3438306"/>
            <a:ext cx="0" cy="346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Text Box 16"/>
          <p:cNvSpPr txBox="1">
            <a:spLocks noChangeArrowheads="1"/>
          </p:cNvSpPr>
          <p:nvPr/>
        </p:nvSpPr>
        <p:spPr bwMode="auto">
          <a:xfrm>
            <a:off x="7421811" y="3166275"/>
            <a:ext cx="10518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166" name="Line 22"/>
          <p:cNvSpPr>
            <a:spLocks noChangeShapeType="1"/>
          </p:cNvSpPr>
          <p:nvPr/>
        </p:nvSpPr>
        <p:spPr bwMode="auto">
          <a:xfrm>
            <a:off x="7630541" y="3438306"/>
            <a:ext cx="1" cy="346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Text Box 23"/>
          <p:cNvSpPr txBox="1">
            <a:spLocks noChangeArrowheads="1"/>
          </p:cNvSpPr>
          <p:nvPr/>
        </p:nvSpPr>
        <p:spPr bwMode="auto">
          <a:xfrm>
            <a:off x="7574240" y="3166275"/>
            <a:ext cx="114101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168" name="Line 27"/>
          <p:cNvSpPr>
            <a:spLocks noChangeShapeType="1"/>
          </p:cNvSpPr>
          <p:nvPr/>
        </p:nvSpPr>
        <p:spPr bwMode="auto">
          <a:xfrm flipH="1">
            <a:off x="7784975" y="3438306"/>
            <a:ext cx="1" cy="346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Text Box 28"/>
          <p:cNvSpPr txBox="1">
            <a:spLocks noChangeArrowheads="1"/>
          </p:cNvSpPr>
          <p:nvPr/>
        </p:nvSpPr>
        <p:spPr bwMode="auto">
          <a:xfrm>
            <a:off x="7739211" y="3166275"/>
            <a:ext cx="92954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170" name="Line 32"/>
          <p:cNvSpPr>
            <a:spLocks noChangeShapeType="1"/>
          </p:cNvSpPr>
          <p:nvPr/>
        </p:nvSpPr>
        <p:spPr bwMode="auto">
          <a:xfrm>
            <a:off x="7932767" y="3438306"/>
            <a:ext cx="0" cy="346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Text Box 33"/>
          <p:cNvSpPr txBox="1">
            <a:spLocks noChangeArrowheads="1"/>
          </p:cNvSpPr>
          <p:nvPr/>
        </p:nvSpPr>
        <p:spPr bwMode="auto">
          <a:xfrm>
            <a:off x="7879417" y="3166275"/>
            <a:ext cx="107289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176" name="Line 47"/>
          <p:cNvSpPr>
            <a:spLocks noChangeShapeType="1"/>
          </p:cNvSpPr>
          <p:nvPr/>
        </p:nvSpPr>
        <p:spPr bwMode="auto">
          <a:xfrm flipH="1">
            <a:off x="7483564" y="4582945"/>
            <a:ext cx="0" cy="3389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Text Box 48"/>
          <p:cNvSpPr txBox="1">
            <a:spLocks noChangeArrowheads="1"/>
          </p:cNvSpPr>
          <p:nvPr/>
        </p:nvSpPr>
        <p:spPr bwMode="auto">
          <a:xfrm>
            <a:off x="7405666" y="4894467"/>
            <a:ext cx="155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j</a:t>
            </a:r>
          </a:p>
        </p:txBody>
      </p:sp>
      <p:sp>
        <p:nvSpPr>
          <p:cNvPr id="178" name="Text Box 5"/>
          <p:cNvSpPr txBox="1">
            <a:spLocks noChangeArrowheads="1"/>
          </p:cNvSpPr>
          <p:nvPr/>
        </p:nvSpPr>
        <p:spPr bwMode="auto">
          <a:xfrm>
            <a:off x="7115219" y="3747424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9" name="Text Box 5"/>
          <p:cNvSpPr txBox="1">
            <a:spLocks noChangeArrowheads="1"/>
          </p:cNvSpPr>
          <p:nvPr/>
        </p:nvSpPr>
        <p:spPr bwMode="auto">
          <a:xfrm>
            <a:off x="7267619" y="3747424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0" name="Text Box 5"/>
          <p:cNvSpPr txBox="1">
            <a:spLocks noChangeArrowheads="1"/>
          </p:cNvSpPr>
          <p:nvPr/>
        </p:nvSpPr>
        <p:spPr bwMode="auto">
          <a:xfrm>
            <a:off x="7420019" y="3745137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Text Box 5"/>
          <p:cNvSpPr txBox="1">
            <a:spLocks noChangeArrowheads="1"/>
          </p:cNvSpPr>
          <p:nvPr/>
        </p:nvSpPr>
        <p:spPr bwMode="auto">
          <a:xfrm>
            <a:off x="7572419" y="3745137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2" name="Text Box 5"/>
          <p:cNvSpPr txBox="1">
            <a:spLocks noChangeArrowheads="1"/>
          </p:cNvSpPr>
          <p:nvPr/>
        </p:nvSpPr>
        <p:spPr bwMode="auto">
          <a:xfrm>
            <a:off x="7724819" y="3747424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3" name="Text Box 5"/>
          <p:cNvSpPr txBox="1">
            <a:spLocks noChangeArrowheads="1"/>
          </p:cNvSpPr>
          <p:nvPr/>
        </p:nvSpPr>
        <p:spPr bwMode="auto">
          <a:xfrm>
            <a:off x="7877219" y="3747424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" name="Text Box 5"/>
          <p:cNvSpPr txBox="1">
            <a:spLocks noChangeArrowheads="1"/>
          </p:cNvSpPr>
          <p:nvPr/>
        </p:nvSpPr>
        <p:spPr bwMode="auto">
          <a:xfrm>
            <a:off x="7115269" y="4203155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0" name="Text Box 5"/>
          <p:cNvSpPr txBox="1">
            <a:spLocks noChangeArrowheads="1"/>
          </p:cNvSpPr>
          <p:nvPr/>
        </p:nvSpPr>
        <p:spPr bwMode="auto">
          <a:xfrm>
            <a:off x="7267669" y="4205125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1" name="Text Box 5"/>
          <p:cNvSpPr txBox="1">
            <a:spLocks noChangeArrowheads="1"/>
          </p:cNvSpPr>
          <p:nvPr/>
        </p:nvSpPr>
        <p:spPr bwMode="auto">
          <a:xfrm>
            <a:off x="7420069" y="4205125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2" name="Text Box 5"/>
          <p:cNvSpPr txBox="1">
            <a:spLocks noChangeArrowheads="1"/>
          </p:cNvSpPr>
          <p:nvPr/>
        </p:nvSpPr>
        <p:spPr bwMode="auto">
          <a:xfrm>
            <a:off x="7572469" y="4205125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5" name="Text Box 5"/>
          <p:cNvSpPr txBox="1">
            <a:spLocks noChangeArrowheads="1"/>
          </p:cNvSpPr>
          <p:nvPr/>
        </p:nvSpPr>
        <p:spPr bwMode="auto">
          <a:xfrm>
            <a:off x="7722869" y="4203943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6" name="Text Box 5"/>
          <p:cNvSpPr txBox="1">
            <a:spLocks noChangeArrowheads="1"/>
          </p:cNvSpPr>
          <p:nvPr/>
        </p:nvSpPr>
        <p:spPr bwMode="auto">
          <a:xfrm>
            <a:off x="7876410" y="4203943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Text Box 65"/>
          <p:cNvSpPr txBox="1">
            <a:spLocks noChangeArrowheads="1"/>
          </p:cNvSpPr>
          <p:nvPr/>
        </p:nvSpPr>
        <p:spPr bwMode="auto">
          <a:xfrm>
            <a:off x="6660232" y="5373216"/>
            <a:ext cx="18943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next[1] = 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2" name="Text Box 65"/>
          <p:cNvSpPr txBox="1">
            <a:spLocks noChangeArrowheads="1"/>
          </p:cNvSpPr>
          <p:nvPr/>
        </p:nvSpPr>
        <p:spPr bwMode="auto">
          <a:xfrm>
            <a:off x="6660232" y="5373216"/>
            <a:ext cx="18943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= next[0]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4" name="Line 6"/>
          <p:cNvSpPr>
            <a:spLocks noChangeShapeType="1"/>
          </p:cNvSpPr>
          <p:nvPr/>
        </p:nvSpPr>
        <p:spPr bwMode="auto">
          <a:xfrm flipH="1">
            <a:off x="7016462" y="4583033"/>
            <a:ext cx="0" cy="3389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Text Box 7"/>
          <p:cNvSpPr txBox="1">
            <a:spLocks noChangeArrowheads="1"/>
          </p:cNvSpPr>
          <p:nvPr/>
        </p:nvSpPr>
        <p:spPr bwMode="auto">
          <a:xfrm>
            <a:off x="6934929" y="4894555"/>
            <a:ext cx="16662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j</a:t>
            </a:r>
          </a:p>
        </p:txBody>
      </p:sp>
      <p:sp>
        <p:nvSpPr>
          <p:cNvPr id="216" name="Text Box 68"/>
          <p:cNvSpPr txBox="1">
            <a:spLocks noChangeArrowheads="1"/>
          </p:cNvSpPr>
          <p:nvPr/>
        </p:nvSpPr>
        <p:spPr bwMode="auto">
          <a:xfrm>
            <a:off x="6952074" y="1787034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Courier New" pitchFamily="49" charset="0"/>
                <a:cs typeface="Times New Roman" pitchFamily="18" charset="0"/>
              </a:rPr>
              <a:t>0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17" name="Text Box 69"/>
          <p:cNvSpPr txBox="1">
            <a:spLocks noChangeArrowheads="1"/>
          </p:cNvSpPr>
          <p:nvPr/>
        </p:nvSpPr>
        <p:spPr bwMode="auto">
          <a:xfrm>
            <a:off x="6800438" y="2244487"/>
            <a:ext cx="6579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Courier New" pitchFamily="49" charset="0"/>
                <a:cs typeface="Times New Roman" pitchFamily="18" charset="0"/>
              </a:rPr>
              <a:t>-1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18" name="Text Box 65"/>
          <p:cNvSpPr txBox="1">
            <a:spLocks noChangeArrowheads="1"/>
          </p:cNvSpPr>
          <p:nvPr/>
        </p:nvSpPr>
        <p:spPr bwMode="auto">
          <a:xfrm>
            <a:off x="6660232" y="5373216"/>
            <a:ext cx="18943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next[2] = 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0" name="Text Box 65"/>
          <p:cNvSpPr txBox="1">
            <a:spLocks noChangeArrowheads="1"/>
          </p:cNvSpPr>
          <p:nvPr/>
        </p:nvSpPr>
        <p:spPr bwMode="auto">
          <a:xfrm>
            <a:off x="6660232" y="5373216"/>
            <a:ext cx="18943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next[3] = 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1" name="Text Box 65"/>
          <p:cNvSpPr txBox="1">
            <a:spLocks noChangeArrowheads="1"/>
          </p:cNvSpPr>
          <p:nvPr/>
        </p:nvSpPr>
        <p:spPr bwMode="auto">
          <a:xfrm>
            <a:off x="6660232" y="5373216"/>
            <a:ext cx="18943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next[4] = 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2" name="Text Box 65"/>
          <p:cNvSpPr txBox="1">
            <a:spLocks noChangeArrowheads="1"/>
          </p:cNvSpPr>
          <p:nvPr/>
        </p:nvSpPr>
        <p:spPr bwMode="auto">
          <a:xfrm>
            <a:off x="6660232" y="5373216"/>
            <a:ext cx="18943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next[5] = 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3" name="Text Box 65"/>
          <p:cNvSpPr txBox="1">
            <a:spLocks noChangeArrowheads="1"/>
          </p:cNvSpPr>
          <p:nvPr/>
        </p:nvSpPr>
        <p:spPr bwMode="auto">
          <a:xfrm>
            <a:off x="6660232" y="5373216"/>
            <a:ext cx="18943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= next[2]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6464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8" dur="indefinite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0" dur="indefinite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2" dur="indefinite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72" dur="indefinite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74" dur="indefinite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3" presetClass="emph" presetSubtype="1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76" dur="indefinite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78" dur="indefinite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39" grpId="0" animBg="1"/>
      <p:bldP spid="95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 animBg="1"/>
      <p:bldP spid="110" grpId="0" animBg="1"/>
      <p:bldP spid="111" grpId="0" animBg="1"/>
      <p:bldP spid="109" grpId="0" animBg="1"/>
      <p:bldP spid="112" grpId="0" animBg="1"/>
      <p:bldP spid="137" grpId="0"/>
      <p:bldP spid="138" grpId="0" animBg="1"/>
      <p:bldP spid="138" grpId="1" animBg="1"/>
      <p:bldP spid="139" grpId="0"/>
      <p:bldP spid="139" grpId="1"/>
      <p:bldP spid="140" grpId="0" animBg="1"/>
      <p:bldP spid="140" grpId="1" animBg="1"/>
      <p:bldP spid="140" grpId="2" animBg="1"/>
      <p:bldP spid="140" grpId="3" animBg="1"/>
      <p:bldP spid="140" grpId="4" animBg="1"/>
      <p:bldP spid="140" grpId="5" animBg="1"/>
      <p:bldP spid="140" grpId="6" animBg="1"/>
      <p:bldP spid="159" grpId="0"/>
      <p:bldP spid="159" grpId="1"/>
      <p:bldP spid="159" grpId="2"/>
      <p:bldP spid="159" grpId="3"/>
      <p:bldP spid="159" grpId="4"/>
      <p:bldP spid="159" grpId="5"/>
      <p:bldP spid="159" grpId="6"/>
      <p:bldP spid="160" grpId="0" animBg="1"/>
      <p:bldP spid="160" grpId="1" animBg="1"/>
      <p:bldP spid="161" grpId="0"/>
      <p:bldP spid="161" grpId="1"/>
      <p:bldP spid="162" grpId="0" animBg="1"/>
      <p:bldP spid="162" grpId="1" animBg="1"/>
      <p:bldP spid="163" grpId="0"/>
      <p:bldP spid="163" grpId="1"/>
      <p:bldP spid="164" grpId="0" animBg="1"/>
      <p:bldP spid="164" grpId="1" animBg="1"/>
      <p:bldP spid="165" grpId="0"/>
      <p:bldP spid="165" grpId="1"/>
      <p:bldP spid="166" grpId="0" animBg="1"/>
      <p:bldP spid="166" grpId="1" animBg="1"/>
      <p:bldP spid="167" grpId="0"/>
      <p:bldP spid="167" grpId="1"/>
      <p:bldP spid="168" grpId="0" animBg="1"/>
      <p:bldP spid="168" grpId="1" animBg="1"/>
      <p:bldP spid="169" grpId="0"/>
      <p:bldP spid="169" grpId="1"/>
      <p:bldP spid="170" grpId="0" animBg="1"/>
      <p:bldP spid="171" grpId="0"/>
      <p:bldP spid="176" grpId="0" animBg="1"/>
      <p:bldP spid="176" grpId="1" animBg="1"/>
      <p:bldP spid="177" grpId="0"/>
      <p:bldP spid="177" grpId="1"/>
      <p:bldP spid="178" grpId="0"/>
      <p:bldP spid="179" grpId="0"/>
      <p:bldP spid="180" grpId="0"/>
      <p:bldP spid="181" grpId="0"/>
      <p:bldP spid="181" grpId="1"/>
      <p:bldP spid="181" grpId="2"/>
      <p:bldP spid="182" grpId="0"/>
      <p:bldP spid="182" grpId="1"/>
      <p:bldP spid="182" grpId="2"/>
      <p:bldP spid="183" grpId="0"/>
      <p:bldP spid="189" grpId="0"/>
      <p:bldP spid="189" grpId="5"/>
      <p:bldP spid="189" grpId="6"/>
      <p:bldP spid="190" grpId="0"/>
      <p:bldP spid="190" grpId="1"/>
      <p:bldP spid="190" grpId="2"/>
      <p:bldP spid="191" grpId="0"/>
      <p:bldP spid="192" grpId="0"/>
      <p:bldP spid="195" grpId="0"/>
      <p:bldP spid="196" grpId="0"/>
      <p:bldP spid="201" grpId="0"/>
      <p:bldP spid="201" grpId="1"/>
      <p:bldP spid="202" grpId="0"/>
      <p:bldP spid="202" grpId="1"/>
      <p:bldP spid="202" grpId="2"/>
      <p:bldP spid="202" grpId="3"/>
      <p:bldP spid="214" grpId="0" animBg="1"/>
      <p:bldP spid="214" grpId="1" animBg="1"/>
      <p:bldP spid="214" grpId="2" animBg="1"/>
      <p:bldP spid="214" grpId="3" animBg="1"/>
      <p:bldP spid="214" grpId="4" animBg="1"/>
      <p:bldP spid="214" grpId="5" animBg="1"/>
      <p:bldP spid="215" grpId="0"/>
      <p:bldP spid="215" grpId="1"/>
      <p:bldP spid="215" grpId="2"/>
      <p:bldP spid="215" grpId="3"/>
      <p:bldP spid="215" grpId="4"/>
      <p:bldP spid="215" grpId="5"/>
      <p:bldP spid="216" grpId="0"/>
      <p:bldP spid="217" grpId="0"/>
      <p:bldP spid="218" grpId="0"/>
      <p:bldP spid="218" grpId="1"/>
      <p:bldP spid="220" grpId="0"/>
      <p:bldP spid="220" grpId="2"/>
      <p:bldP spid="221" grpId="0"/>
      <p:bldP spid="221" grpId="1"/>
      <p:bldP spid="222" grpId="0"/>
      <p:bldP spid="222" grpId="1"/>
      <p:bldP spid="223" grpId="0"/>
      <p:bldP spid="223" grpId="1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8076" y="1136822"/>
            <a:ext cx="8062269" cy="4917989"/>
          </a:xfrm>
        </p:spPr>
        <p:txBody>
          <a:bodyPr>
            <a:normAutofit/>
          </a:bodyPr>
          <a:lstStyle/>
          <a:p>
            <a:r>
              <a:rPr lang="en-ZA" dirty="0" smtClean="0"/>
              <a:t>Searching for a </a:t>
            </a:r>
            <a:r>
              <a:rPr lang="en-ZA" dirty="0" smtClean="0">
                <a:solidFill>
                  <a:srgbClr val="0070C0"/>
                </a:solidFill>
              </a:rPr>
              <a:t>key</a:t>
            </a:r>
            <a:r>
              <a:rPr lang="en-ZA" dirty="0" smtClean="0"/>
              <a:t> in a </a:t>
            </a:r>
            <a:r>
              <a:rPr lang="en-ZA" dirty="0" smtClean="0">
                <a:solidFill>
                  <a:srgbClr val="FF0000"/>
                </a:solidFill>
              </a:rPr>
              <a:t>data structure </a:t>
            </a:r>
            <a:r>
              <a:rPr lang="en-ZA" dirty="0" smtClean="0"/>
              <a:t>is a difficult task</a:t>
            </a:r>
          </a:p>
          <a:p>
            <a:pPr lvl="1"/>
            <a:r>
              <a:rPr lang="en-ZA" dirty="0" smtClean="0"/>
              <a:t>Searching </a:t>
            </a:r>
            <a:r>
              <a:rPr lang="en-ZA" dirty="0" smtClean="0">
                <a:solidFill>
                  <a:srgbClr val="00B050"/>
                </a:solidFill>
              </a:rPr>
              <a:t>unsorted structures</a:t>
            </a:r>
            <a:r>
              <a:rPr lang="en-ZA" dirty="0" smtClean="0"/>
              <a:t> with sequential search:</a:t>
            </a:r>
            <a:r>
              <a:rPr lang="en-ZA" dirty="0" smtClean="0">
                <a:solidFill>
                  <a:srgbClr val="00B050"/>
                </a:solidFill>
              </a:rPr>
              <a:t> </a:t>
            </a:r>
            <a:r>
              <a:rPr lang="en-ZA" dirty="0" smtClean="0"/>
              <a:t>O(n)</a:t>
            </a:r>
          </a:p>
          <a:p>
            <a:pPr lvl="1"/>
            <a:r>
              <a:rPr lang="en-ZA" dirty="0" smtClean="0"/>
              <a:t>Searching </a:t>
            </a:r>
            <a:r>
              <a:rPr lang="en-ZA" dirty="0" smtClean="0">
                <a:solidFill>
                  <a:srgbClr val="00B050"/>
                </a:solidFill>
              </a:rPr>
              <a:t>sorted structures</a:t>
            </a:r>
            <a:r>
              <a:rPr lang="en-ZA" dirty="0" smtClean="0"/>
              <a:t> with binary search: O(</a:t>
            </a:r>
            <a:r>
              <a:rPr lang="en-ZA" dirty="0" err="1" smtClean="0"/>
              <a:t>lg</a:t>
            </a:r>
            <a:r>
              <a:rPr lang="en-ZA" dirty="0" smtClean="0"/>
              <a:t> n)</a:t>
            </a:r>
          </a:p>
          <a:p>
            <a:pPr lvl="1"/>
            <a:r>
              <a:rPr lang="en-ZA" dirty="0" smtClean="0"/>
              <a:t>Searching </a:t>
            </a:r>
            <a:r>
              <a:rPr lang="en-ZA" dirty="0" smtClean="0">
                <a:solidFill>
                  <a:srgbClr val="00B050"/>
                </a:solidFill>
              </a:rPr>
              <a:t>hash tables</a:t>
            </a:r>
            <a:r>
              <a:rPr lang="en-ZA" dirty="0" smtClean="0"/>
              <a:t> allows direct access: O(1)</a:t>
            </a:r>
            <a:endParaRPr lang="en-ZA" dirty="0"/>
          </a:p>
          <a:p>
            <a:r>
              <a:rPr lang="en-ZA" dirty="0" smtClean="0"/>
              <a:t>What if you are looking for a </a:t>
            </a:r>
            <a:r>
              <a:rPr lang="en-ZA" dirty="0" smtClean="0">
                <a:solidFill>
                  <a:srgbClr val="FF0000"/>
                </a:solidFill>
              </a:rPr>
              <a:t>word</a:t>
            </a:r>
            <a:r>
              <a:rPr lang="en-ZA" dirty="0" smtClean="0"/>
              <a:t> in a piece of </a:t>
            </a:r>
            <a:r>
              <a:rPr lang="en-ZA" dirty="0" smtClean="0">
                <a:solidFill>
                  <a:srgbClr val="0070C0"/>
                </a:solidFill>
              </a:rPr>
              <a:t>text</a:t>
            </a:r>
            <a:r>
              <a:rPr lang="en-ZA" dirty="0" smtClean="0"/>
              <a:t>?</a:t>
            </a:r>
          </a:p>
          <a:p>
            <a:r>
              <a:rPr lang="en-ZA" dirty="0" smtClean="0">
                <a:solidFill>
                  <a:srgbClr val="7030A0"/>
                </a:solidFill>
              </a:rPr>
              <a:t>Can text be considered a data structure?</a:t>
            </a:r>
          </a:p>
          <a:p>
            <a:endParaRPr lang="en-ZA" dirty="0">
              <a:solidFill>
                <a:srgbClr val="00B050"/>
              </a:solidFill>
            </a:endParaRPr>
          </a:p>
          <a:p>
            <a:endParaRPr lang="en-ZA" dirty="0" smtClean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076" y="241560"/>
            <a:ext cx="7886700" cy="606937"/>
          </a:xfrm>
        </p:spPr>
        <p:txBody>
          <a:bodyPr/>
          <a:lstStyle/>
          <a:p>
            <a:r>
              <a:rPr lang="en-ZA" dirty="0" smtClean="0"/>
              <a:t>The Problem of Searching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64" y="4043313"/>
            <a:ext cx="3319161" cy="2360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99" y="3689087"/>
            <a:ext cx="4730336" cy="27687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4293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8076" y="1136822"/>
            <a:ext cx="8062269" cy="4917989"/>
          </a:xfrm>
        </p:spPr>
        <p:txBody>
          <a:bodyPr>
            <a:normAutofit/>
          </a:bodyPr>
          <a:lstStyle/>
          <a:p>
            <a:r>
              <a:rPr lang="en-ZA" dirty="0" smtClean="0">
                <a:solidFill>
                  <a:srgbClr val="FF0000"/>
                </a:solidFill>
              </a:rPr>
              <a:t>Language</a:t>
            </a:r>
            <a:endParaRPr lang="en-ZA" dirty="0" smtClean="0"/>
          </a:p>
          <a:p>
            <a:pPr lvl="1"/>
            <a:r>
              <a:rPr lang="en-ZA" dirty="0" smtClean="0"/>
              <a:t>The main communication medium of humans</a:t>
            </a:r>
            <a:endParaRPr lang="en-ZA" dirty="0"/>
          </a:p>
          <a:p>
            <a:pPr lvl="1"/>
            <a:r>
              <a:rPr lang="en-ZA" dirty="0" smtClean="0"/>
              <a:t>It is </a:t>
            </a:r>
            <a:r>
              <a:rPr lang="en-ZA" dirty="0" smtClean="0">
                <a:solidFill>
                  <a:srgbClr val="0070C0"/>
                </a:solidFill>
              </a:rPr>
              <a:t>too complex </a:t>
            </a:r>
            <a:r>
              <a:rPr lang="en-ZA" dirty="0" smtClean="0"/>
              <a:t>for simplistic data structures</a:t>
            </a:r>
          </a:p>
          <a:p>
            <a:r>
              <a:rPr lang="en-ZA" dirty="0" smtClean="0">
                <a:solidFill>
                  <a:srgbClr val="00B050"/>
                </a:solidFill>
              </a:rPr>
              <a:t>String matching</a:t>
            </a:r>
            <a:endParaRPr lang="en-ZA" dirty="0" smtClean="0"/>
          </a:p>
          <a:p>
            <a:pPr lvl="1"/>
            <a:r>
              <a:rPr lang="en-ZA" dirty="0"/>
              <a:t>L</a:t>
            </a:r>
            <a:r>
              <a:rPr lang="en-ZA" dirty="0" smtClean="0"/>
              <a:t>ooking for a particular subset of text in a large text file</a:t>
            </a:r>
          </a:p>
          <a:p>
            <a:pPr lvl="1"/>
            <a:r>
              <a:rPr lang="en-ZA" dirty="0" smtClean="0">
                <a:solidFill>
                  <a:srgbClr val="7030A0"/>
                </a:solidFill>
              </a:rPr>
              <a:t>What is the fastest way of automating the process?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30" y="3429580"/>
            <a:ext cx="6808572" cy="3143291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78076" y="241560"/>
            <a:ext cx="7886700" cy="606937"/>
          </a:xfrm>
        </p:spPr>
        <p:txBody>
          <a:bodyPr/>
          <a:lstStyle/>
          <a:p>
            <a:r>
              <a:rPr lang="en-ZA" dirty="0" smtClean="0"/>
              <a:t>String Matching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2760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78076" y="241560"/>
            <a:ext cx="7886700" cy="606937"/>
          </a:xfrm>
        </p:spPr>
        <p:txBody>
          <a:bodyPr/>
          <a:lstStyle/>
          <a:p>
            <a:r>
              <a:rPr lang="en-ZA" dirty="0" smtClean="0"/>
              <a:t>Differences from Textbook</a:t>
            </a:r>
            <a:endParaRPr lang="en-ZA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678076" y="1136822"/>
            <a:ext cx="8062269" cy="4917989"/>
          </a:xfrm>
        </p:spPr>
        <p:txBody>
          <a:bodyPr>
            <a:normAutofit/>
          </a:bodyPr>
          <a:lstStyle/>
          <a:p>
            <a:r>
              <a:rPr lang="en-ZA" dirty="0" smtClean="0">
                <a:solidFill>
                  <a:srgbClr val="FF0000"/>
                </a:solidFill>
              </a:rPr>
              <a:t>Take careful note!</a:t>
            </a:r>
            <a:endParaRPr lang="en-ZA" dirty="0" smtClean="0"/>
          </a:p>
          <a:p>
            <a:pPr lvl="1"/>
            <a:r>
              <a:rPr lang="en-ZA" dirty="0" smtClean="0"/>
              <a:t>The algorithm pseudocode in these slides differs from the pseudocode given in the textbook, due to errors</a:t>
            </a:r>
          </a:p>
          <a:p>
            <a:pPr lvl="1"/>
            <a:r>
              <a:rPr lang="en-ZA" dirty="0" smtClean="0"/>
              <a:t>When answering questions related to these algorithms, you </a:t>
            </a:r>
            <a:r>
              <a:rPr lang="en-ZA" u="sng" dirty="0" smtClean="0"/>
              <a:t>must</a:t>
            </a:r>
            <a:r>
              <a:rPr lang="en-ZA" dirty="0" smtClean="0"/>
              <a:t> use the algorithms outlined in </a:t>
            </a:r>
            <a:r>
              <a:rPr lang="en-ZA" u="sng" dirty="0" smtClean="0"/>
              <a:t>these slides</a:t>
            </a:r>
          </a:p>
          <a:p>
            <a:pPr lvl="1"/>
            <a:r>
              <a:rPr lang="en-ZA" dirty="0" smtClean="0"/>
              <a:t>This is especially important for the last approach we discuss (the Knuth-Morris-Pratt algorithm and its </a:t>
            </a:r>
            <a:r>
              <a:rPr lang="en-ZA" dirty="0" err="1" smtClean="0">
                <a:latin typeface="Consolas" panose="020B0609020204030204" pitchFamily="49" charset="0"/>
              </a:rPr>
              <a:t>findNext</a:t>
            </a:r>
            <a:r>
              <a:rPr lang="en-ZA" dirty="0" smtClean="0"/>
              <a:t> method)</a:t>
            </a:r>
          </a:p>
          <a:p>
            <a:pPr lvl="1"/>
            <a:r>
              <a:rPr lang="en-ZA" dirty="0" smtClean="0"/>
              <a:t>The errors in the Knuth-Morris-Pratt algorithm also mean that the textbook’s discussion on the algorithm’s time complexity are inaccurate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5191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70"/>
          <p:cNvSpPr>
            <a:spLocks noChangeArrowheads="1"/>
          </p:cNvSpPr>
          <p:nvPr/>
        </p:nvSpPr>
        <p:spPr bwMode="auto">
          <a:xfrm>
            <a:off x="6586902" y="906903"/>
            <a:ext cx="2377586" cy="216205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95" name="Title 2"/>
          <p:cNvSpPr>
            <a:spLocks noGrp="1"/>
          </p:cNvSpPr>
          <p:nvPr>
            <p:ph type="title"/>
          </p:nvPr>
        </p:nvSpPr>
        <p:spPr>
          <a:xfrm>
            <a:off x="678076" y="241560"/>
            <a:ext cx="7886700" cy="606937"/>
          </a:xfrm>
        </p:spPr>
        <p:txBody>
          <a:bodyPr/>
          <a:lstStyle/>
          <a:p>
            <a:r>
              <a:rPr lang="en-ZA" dirty="0" smtClean="0"/>
              <a:t>Brute Force String Matching</a:t>
            </a:r>
            <a:endParaRPr lang="en-ZA" dirty="0"/>
          </a:p>
        </p:txBody>
      </p:sp>
      <p:sp>
        <p:nvSpPr>
          <p:cNvPr id="96" name="Text Box 112"/>
          <p:cNvSpPr txBox="1">
            <a:spLocks noChangeArrowheads="1"/>
          </p:cNvSpPr>
          <p:nvPr/>
        </p:nvSpPr>
        <p:spPr bwMode="auto">
          <a:xfrm>
            <a:off x="6638544" y="1513584"/>
            <a:ext cx="241170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T:</a:t>
            </a:r>
            <a:endParaRPr lang="en-US" b="1" dirty="0"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P: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29036" y="3193626"/>
            <a:ext cx="8335452" cy="280076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bruteForceStringMatching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(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pattern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P,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text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T)</a:t>
            </a:r>
          </a:p>
          <a:p>
            <a:pPr eaLnBrk="1" hangingPunct="1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= 0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;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                      // index for 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eaLnBrk="1" hangingPunct="1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while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≤ |T| - |P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|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         // while P fits into 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eaLnBrk="1" hangingPunct="1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j = 0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;                    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// index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for P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eaLnBrk="1" hangingPunct="1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while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j &lt; |P| 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and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T</a:t>
            </a:r>
            <a:r>
              <a:rPr lang="en-US" sz="16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==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P</a:t>
            </a:r>
            <a:r>
              <a:rPr lang="en-US" sz="16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j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eaLnBrk="1" hangingPunct="1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++;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                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try to match all characters in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P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eaLnBrk="1" hangingPunct="1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j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++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eaLnBrk="1" hangingPunct="1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j == |P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|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              // have we matched the entire P?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eaLnBrk="1" hangingPunct="1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   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match 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- |P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|;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success if the end of P is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reached</a:t>
            </a:r>
          </a:p>
          <a:p>
            <a:pPr eaLnBrk="1" hangingPunct="1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- j + 1;		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// mismatch, so move right 1 in T</a:t>
            </a:r>
          </a:p>
          <a:p>
            <a:pPr eaLnBrk="1" hangingPunct="1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 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no match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;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     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// fail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if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too few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characters left in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T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9036" y="694634"/>
            <a:ext cx="8113241" cy="2468345"/>
          </a:xfrm>
        </p:spPr>
        <p:txBody>
          <a:bodyPr>
            <a:normAutofit fontScale="92500" lnSpcReduction="10000"/>
          </a:bodyPr>
          <a:lstStyle/>
          <a:p>
            <a:endParaRPr lang="en-ZA" sz="2000" dirty="0" smtClean="0">
              <a:solidFill>
                <a:srgbClr val="FF0000"/>
              </a:solidFill>
            </a:endParaRPr>
          </a:p>
          <a:p>
            <a:r>
              <a:rPr lang="en-ZA" sz="2000" dirty="0" smtClean="0">
                <a:solidFill>
                  <a:srgbClr val="FF0000"/>
                </a:solidFill>
              </a:rPr>
              <a:t>Exact</a:t>
            </a:r>
            <a:r>
              <a:rPr lang="en-ZA" sz="2000" dirty="0" smtClean="0"/>
              <a:t> string matching</a:t>
            </a:r>
          </a:p>
          <a:p>
            <a:pPr lvl="1"/>
            <a:r>
              <a:rPr lang="en-ZA" sz="1700" dirty="0" smtClean="0">
                <a:solidFill>
                  <a:srgbClr val="0070C0"/>
                </a:solidFill>
              </a:rPr>
              <a:t>Find pattern </a:t>
            </a:r>
            <a:r>
              <a:rPr lang="en-ZA" sz="17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ZA" sz="1700" dirty="0" smtClean="0">
                <a:solidFill>
                  <a:srgbClr val="0070C0"/>
                </a:solidFill>
              </a:rPr>
              <a:t> in text </a:t>
            </a:r>
            <a:r>
              <a:rPr lang="en-ZA" sz="17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</a:p>
          <a:p>
            <a:r>
              <a:rPr lang="en-ZA" dirty="0"/>
              <a:t>Naïve </a:t>
            </a:r>
            <a:r>
              <a:rPr lang="en-ZA" dirty="0" smtClean="0"/>
              <a:t>approach</a:t>
            </a:r>
          </a:p>
          <a:p>
            <a:pPr lvl="1"/>
            <a:r>
              <a:rPr lang="en-ZA" dirty="0" smtClean="0"/>
              <a:t>Brute force string matching</a:t>
            </a:r>
          </a:p>
          <a:p>
            <a:pPr lvl="1"/>
            <a:r>
              <a:rPr lang="en-ZA" dirty="0" smtClean="0"/>
              <a:t>Run through </a:t>
            </a:r>
            <a:r>
              <a:rPr lang="en-ZA" dirty="0" smtClean="0">
                <a:latin typeface="Consolas" panose="020B0609020204030204" pitchFamily="49" charset="0"/>
              </a:rPr>
              <a:t>T</a:t>
            </a:r>
            <a:r>
              <a:rPr lang="en-ZA" dirty="0" smtClean="0"/>
              <a:t> letter-by-letter</a:t>
            </a:r>
          </a:p>
          <a:p>
            <a:pPr lvl="1"/>
            <a:r>
              <a:rPr lang="en-ZA" dirty="0" smtClean="0"/>
              <a:t>At every letter of </a:t>
            </a:r>
            <a:r>
              <a:rPr lang="en-ZA" dirty="0" smtClean="0">
                <a:latin typeface="Consolas" panose="020B0609020204030204" pitchFamily="49" charset="0"/>
              </a:rPr>
              <a:t>T</a:t>
            </a:r>
            <a:r>
              <a:rPr lang="en-ZA" dirty="0" smtClean="0"/>
              <a:t>, compare </a:t>
            </a:r>
            <a:r>
              <a:rPr lang="en-ZA" dirty="0" smtClean="0">
                <a:latin typeface="Consolas" panose="020B0609020204030204" pitchFamily="49" charset="0"/>
              </a:rPr>
              <a:t>P</a:t>
            </a:r>
            <a:r>
              <a:rPr lang="en-ZA" dirty="0" smtClean="0"/>
              <a:t> to </a:t>
            </a:r>
            <a:r>
              <a:rPr lang="en-ZA" dirty="0" smtClean="0">
                <a:latin typeface="Consolas" panose="020B0609020204030204" pitchFamily="49" charset="0"/>
              </a:rPr>
              <a:t>T</a:t>
            </a:r>
            <a:r>
              <a:rPr lang="en-ZA" dirty="0" smtClean="0"/>
              <a:t> letter-by-letter</a:t>
            </a:r>
          </a:p>
          <a:p>
            <a:pPr lvl="1"/>
            <a:r>
              <a:rPr lang="en-ZA" dirty="0" smtClean="0"/>
              <a:t>Reset </a:t>
            </a:r>
            <a:r>
              <a:rPr lang="en-ZA" dirty="0" smtClean="0">
                <a:latin typeface="Consolas" panose="020B0609020204030204" pitchFamily="49" charset="0"/>
              </a:rPr>
              <a:t>P</a:t>
            </a:r>
            <a:r>
              <a:rPr lang="en-ZA" dirty="0" smtClean="0"/>
              <a:t> each time a mismatch is found</a:t>
            </a:r>
            <a:endParaRPr lang="en-ZA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7099135" y="1204241"/>
            <a:ext cx="1" cy="346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038637" y="932210"/>
            <a:ext cx="12374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7099900" y="2348880"/>
            <a:ext cx="0" cy="3389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018367" y="2660402"/>
            <a:ext cx="16662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j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7255346" y="1204241"/>
            <a:ext cx="0" cy="346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205583" y="932210"/>
            <a:ext cx="10462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7253441" y="2348880"/>
            <a:ext cx="0" cy="34065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192973" y="2660402"/>
            <a:ext cx="12485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j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7408888" y="1204241"/>
            <a:ext cx="0" cy="346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354754" y="932210"/>
            <a:ext cx="10518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7563484" y="1204241"/>
            <a:ext cx="1" cy="346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7507183" y="932210"/>
            <a:ext cx="114101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H="1">
            <a:off x="7717918" y="1204241"/>
            <a:ext cx="1" cy="346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672154" y="932210"/>
            <a:ext cx="92954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7865710" y="1204241"/>
            <a:ext cx="0" cy="346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7812360" y="932210"/>
            <a:ext cx="107289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H="1">
            <a:off x="8017235" y="1204241"/>
            <a:ext cx="0" cy="346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7969711" y="932210"/>
            <a:ext cx="9913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8181596" y="1204241"/>
            <a:ext cx="1" cy="346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8126352" y="932210"/>
            <a:ext cx="108531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 flipH="1">
            <a:off x="7416507" y="2348880"/>
            <a:ext cx="0" cy="3389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7338609" y="2660402"/>
            <a:ext cx="155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j</a:t>
            </a:r>
          </a:p>
        </p:txBody>
      </p:sp>
      <p:sp>
        <p:nvSpPr>
          <p:cNvPr id="82" name="Line 104"/>
          <p:cNvSpPr>
            <a:spLocks noChangeShapeType="1"/>
          </p:cNvSpPr>
          <p:nvPr/>
        </p:nvSpPr>
        <p:spPr bwMode="auto">
          <a:xfrm>
            <a:off x="8335102" y="1204242"/>
            <a:ext cx="1" cy="34604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105"/>
          <p:cNvSpPr>
            <a:spLocks noChangeShapeType="1"/>
          </p:cNvSpPr>
          <p:nvPr/>
        </p:nvSpPr>
        <p:spPr bwMode="auto">
          <a:xfrm flipH="1">
            <a:off x="8476873" y="1204241"/>
            <a:ext cx="0" cy="346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106"/>
          <p:cNvSpPr txBox="1">
            <a:spLocks noChangeArrowheads="1"/>
          </p:cNvSpPr>
          <p:nvPr/>
        </p:nvSpPr>
        <p:spPr bwMode="auto">
          <a:xfrm>
            <a:off x="8414104" y="932210"/>
            <a:ext cx="12976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87" name="Text Box 109"/>
          <p:cNvSpPr txBox="1">
            <a:spLocks noChangeArrowheads="1"/>
          </p:cNvSpPr>
          <p:nvPr/>
        </p:nvSpPr>
        <p:spPr bwMode="auto">
          <a:xfrm>
            <a:off x="8270705" y="932210"/>
            <a:ext cx="131054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1867543" y="6122273"/>
            <a:ext cx="1878227" cy="618396"/>
          </a:xfrm>
          <a:prstGeom prst="round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Complexity?</a:t>
            </a:r>
            <a:endParaRPr lang="en-ZA" dirty="0"/>
          </a:p>
        </p:txBody>
      </p:sp>
      <p:sp>
        <p:nvSpPr>
          <p:cNvPr id="92" name="Rounded Rectangle 91"/>
          <p:cNvSpPr/>
          <p:nvPr/>
        </p:nvSpPr>
        <p:spPr>
          <a:xfrm>
            <a:off x="3898532" y="6122273"/>
            <a:ext cx="1608352" cy="618396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O(|T||P|)</a:t>
            </a:r>
            <a:endParaRPr lang="en-ZA" dirty="0"/>
          </a:p>
        </p:txBody>
      </p:sp>
      <p:sp>
        <p:nvSpPr>
          <p:cNvPr id="93" name="Rounded Rectangle 92"/>
          <p:cNvSpPr/>
          <p:nvPr/>
        </p:nvSpPr>
        <p:spPr>
          <a:xfrm>
            <a:off x="5662485" y="6122273"/>
            <a:ext cx="1697079" cy="618396"/>
          </a:xfrm>
          <a:prstGeom prst="round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Can we do better?</a:t>
            </a:r>
            <a:endParaRPr lang="en-ZA" dirty="0"/>
          </a:p>
        </p:txBody>
      </p: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7048162" y="1513359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Text Box 5"/>
          <p:cNvSpPr txBox="1">
            <a:spLocks noChangeArrowheads="1"/>
          </p:cNvSpPr>
          <p:nvPr/>
        </p:nvSpPr>
        <p:spPr bwMode="auto">
          <a:xfrm>
            <a:off x="7200562" y="1513359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Text Box 5"/>
          <p:cNvSpPr txBox="1">
            <a:spLocks noChangeArrowheads="1"/>
          </p:cNvSpPr>
          <p:nvPr/>
        </p:nvSpPr>
        <p:spPr bwMode="auto">
          <a:xfrm>
            <a:off x="7352962" y="1514882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Text Box 5"/>
          <p:cNvSpPr txBox="1">
            <a:spLocks noChangeArrowheads="1"/>
          </p:cNvSpPr>
          <p:nvPr/>
        </p:nvSpPr>
        <p:spPr bwMode="auto">
          <a:xfrm>
            <a:off x="7505362" y="1514882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Text Box 5"/>
          <p:cNvSpPr txBox="1">
            <a:spLocks noChangeArrowheads="1"/>
          </p:cNvSpPr>
          <p:nvPr/>
        </p:nvSpPr>
        <p:spPr bwMode="auto">
          <a:xfrm>
            <a:off x="7657762" y="1513359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Text Box 5"/>
          <p:cNvSpPr txBox="1">
            <a:spLocks noChangeArrowheads="1"/>
          </p:cNvSpPr>
          <p:nvPr/>
        </p:nvSpPr>
        <p:spPr bwMode="auto">
          <a:xfrm>
            <a:off x="7810162" y="1513359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Text Box 5"/>
          <p:cNvSpPr txBox="1">
            <a:spLocks noChangeArrowheads="1"/>
          </p:cNvSpPr>
          <p:nvPr/>
        </p:nvSpPr>
        <p:spPr bwMode="auto">
          <a:xfrm>
            <a:off x="7962562" y="1514882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auto">
          <a:xfrm>
            <a:off x="8114962" y="1514882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 Box 5"/>
          <p:cNvSpPr txBox="1">
            <a:spLocks noChangeArrowheads="1"/>
          </p:cNvSpPr>
          <p:nvPr/>
        </p:nvSpPr>
        <p:spPr bwMode="auto">
          <a:xfrm>
            <a:off x="8269267" y="1514817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 Box 5"/>
          <p:cNvSpPr txBox="1">
            <a:spLocks noChangeArrowheads="1"/>
          </p:cNvSpPr>
          <p:nvPr/>
        </p:nvSpPr>
        <p:spPr bwMode="auto">
          <a:xfrm>
            <a:off x="8419762" y="1514882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 Box 5"/>
          <p:cNvSpPr txBox="1">
            <a:spLocks noChangeArrowheads="1"/>
          </p:cNvSpPr>
          <p:nvPr/>
        </p:nvSpPr>
        <p:spPr bwMode="auto">
          <a:xfrm>
            <a:off x="8573665" y="1513359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ext Box 5"/>
          <p:cNvSpPr txBox="1">
            <a:spLocks noChangeArrowheads="1"/>
          </p:cNvSpPr>
          <p:nvPr/>
        </p:nvSpPr>
        <p:spPr bwMode="auto">
          <a:xfrm>
            <a:off x="7048212" y="1971630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 Box 5"/>
          <p:cNvSpPr txBox="1">
            <a:spLocks noChangeArrowheads="1"/>
          </p:cNvSpPr>
          <p:nvPr/>
        </p:nvSpPr>
        <p:spPr bwMode="auto">
          <a:xfrm>
            <a:off x="7200612" y="1971060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 Box 5"/>
          <p:cNvSpPr txBox="1">
            <a:spLocks noChangeArrowheads="1"/>
          </p:cNvSpPr>
          <p:nvPr/>
        </p:nvSpPr>
        <p:spPr bwMode="auto">
          <a:xfrm>
            <a:off x="7353012" y="1971060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Text Box 5"/>
          <p:cNvSpPr txBox="1">
            <a:spLocks noChangeArrowheads="1"/>
          </p:cNvSpPr>
          <p:nvPr/>
        </p:nvSpPr>
        <p:spPr bwMode="auto">
          <a:xfrm>
            <a:off x="7505412" y="1971060"/>
            <a:ext cx="12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Line 47"/>
          <p:cNvSpPr>
            <a:spLocks noChangeShapeType="1"/>
          </p:cNvSpPr>
          <p:nvPr/>
        </p:nvSpPr>
        <p:spPr bwMode="auto">
          <a:xfrm flipH="1">
            <a:off x="7560523" y="2348880"/>
            <a:ext cx="0" cy="3389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Text Box 48"/>
          <p:cNvSpPr txBox="1">
            <a:spLocks noChangeArrowheads="1"/>
          </p:cNvSpPr>
          <p:nvPr/>
        </p:nvSpPr>
        <p:spPr bwMode="auto">
          <a:xfrm>
            <a:off x="7483389" y="2660402"/>
            <a:ext cx="155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j</a:t>
            </a:r>
          </a:p>
        </p:txBody>
      </p:sp>
      <p:sp>
        <p:nvSpPr>
          <p:cNvPr id="54" name="Line 105"/>
          <p:cNvSpPr>
            <a:spLocks noChangeShapeType="1"/>
          </p:cNvSpPr>
          <p:nvPr/>
        </p:nvSpPr>
        <p:spPr bwMode="auto">
          <a:xfrm flipH="1">
            <a:off x="8629273" y="1210745"/>
            <a:ext cx="0" cy="346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06"/>
          <p:cNvSpPr txBox="1">
            <a:spLocks noChangeArrowheads="1"/>
          </p:cNvSpPr>
          <p:nvPr/>
        </p:nvSpPr>
        <p:spPr bwMode="auto">
          <a:xfrm>
            <a:off x="8566504" y="938714"/>
            <a:ext cx="12976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56" name="Line 47"/>
          <p:cNvSpPr>
            <a:spLocks noChangeShapeType="1"/>
          </p:cNvSpPr>
          <p:nvPr/>
        </p:nvSpPr>
        <p:spPr bwMode="auto">
          <a:xfrm flipH="1">
            <a:off x="7712923" y="2348880"/>
            <a:ext cx="0" cy="3389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48"/>
          <p:cNvSpPr txBox="1">
            <a:spLocks noChangeArrowheads="1"/>
          </p:cNvSpPr>
          <p:nvPr/>
        </p:nvSpPr>
        <p:spPr bwMode="auto">
          <a:xfrm>
            <a:off x="7635789" y="2660402"/>
            <a:ext cx="155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3207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4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6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6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8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0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2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4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6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8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70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2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4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6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8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8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0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0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2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2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4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6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8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0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2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96" grpId="0"/>
      <p:bldP spid="4" grpId="0" animBg="1"/>
      <p:bldP spid="6" grpId="0" animBg="1"/>
      <p:bldP spid="6" grpId="1" animBg="1"/>
      <p:bldP spid="7" grpId="0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9" grpId="0"/>
      <p:bldP spid="9" grpId="1"/>
      <p:bldP spid="9" grpId="2"/>
      <p:bldP spid="9" grpId="3"/>
      <p:bldP spid="9" grpId="4"/>
      <p:bldP spid="12" grpId="0" animBg="1"/>
      <p:bldP spid="12" grpId="1" animBg="1"/>
      <p:bldP spid="12" grpId="2" animBg="1"/>
      <p:bldP spid="12" grpId="3" animBg="1"/>
      <p:bldP spid="13" grpId="0"/>
      <p:bldP spid="13" grpId="1"/>
      <p:bldP spid="13" grpId="2"/>
      <p:bldP spid="13" grpId="3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5" grpId="0"/>
      <p:bldP spid="15" grpId="1"/>
      <p:bldP spid="15" grpId="2"/>
      <p:bldP spid="15" grpId="3"/>
      <p:bldP spid="15" grpId="4"/>
      <p:bldP spid="15" grpId="5"/>
      <p:bldP spid="17" grpId="0" animBg="1"/>
      <p:bldP spid="17" grpId="1" animBg="1"/>
      <p:bldP spid="17" grpId="2" animBg="1"/>
      <p:bldP spid="17" grpId="3" animBg="1"/>
      <p:bldP spid="18" grpId="0"/>
      <p:bldP spid="18" grpId="1"/>
      <p:bldP spid="18" grpId="2"/>
      <p:bldP spid="18" grpId="3"/>
      <p:bldP spid="24" grpId="0" animBg="1"/>
      <p:bldP spid="24" grpId="1" animBg="1"/>
      <p:bldP spid="24" grpId="2" animBg="1"/>
      <p:bldP spid="24" grpId="3" animBg="1"/>
      <p:bldP spid="25" grpId="0"/>
      <p:bldP spid="25" grpId="1"/>
      <p:bldP spid="25" grpId="2"/>
      <p:bldP spid="25" grpId="3"/>
      <p:bldP spid="29" grpId="0" animBg="1"/>
      <p:bldP spid="29" grpId="1" animBg="1"/>
      <p:bldP spid="29" grpId="2" animBg="1"/>
      <p:bldP spid="29" grpId="3" animBg="1"/>
      <p:bldP spid="30" grpId="0"/>
      <p:bldP spid="30" grpId="1"/>
      <p:bldP spid="30" grpId="2"/>
      <p:bldP spid="30" grpId="3"/>
      <p:bldP spid="34" grpId="0" animBg="1"/>
      <p:bldP spid="34" grpId="1" animBg="1"/>
      <p:bldP spid="34" grpId="2" animBg="1"/>
      <p:bldP spid="34" grpId="3" animBg="1"/>
      <p:bldP spid="35" grpId="0"/>
      <p:bldP spid="35" grpId="1"/>
      <p:bldP spid="35" grpId="2"/>
      <p:bldP spid="35" grpId="3"/>
      <p:bldP spid="39" grpId="0" animBg="1"/>
      <p:bldP spid="39" grpId="1" animBg="1"/>
      <p:bldP spid="40" grpId="0"/>
      <p:bldP spid="40" grpId="1"/>
      <p:bldP spid="44" grpId="0" animBg="1"/>
      <p:bldP spid="44" grpId="1" animBg="1"/>
      <p:bldP spid="45" grpId="0"/>
      <p:bldP spid="45" grpId="1"/>
      <p:bldP spid="49" grpId="0" animBg="1"/>
      <p:bldP spid="49" grpId="1" animBg="1"/>
      <p:bldP spid="49" grpId="2" animBg="1"/>
      <p:bldP spid="49" grpId="3" animBg="1"/>
      <p:bldP spid="49" grpId="4" animBg="1"/>
      <p:bldP spid="49" grpId="5" animBg="1"/>
      <p:bldP spid="50" grpId="0"/>
      <p:bldP spid="50" grpId="1"/>
      <p:bldP spid="50" grpId="2"/>
      <p:bldP spid="50" grpId="3"/>
      <p:bldP spid="50" grpId="4"/>
      <p:bldP spid="50" grpId="5"/>
      <p:bldP spid="82" grpId="0" animBg="1"/>
      <p:bldP spid="82" grpId="1" animBg="1"/>
      <p:bldP spid="83" grpId="0" animBg="1"/>
      <p:bldP spid="83" grpId="1" animBg="1"/>
      <p:bldP spid="84" grpId="0"/>
      <p:bldP spid="84" grpId="1"/>
      <p:bldP spid="87" grpId="0"/>
      <p:bldP spid="87" grpId="1"/>
      <p:bldP spid="91" grpId="0" animBg="1"/>
      <p:bldP spid="92" grpId="0" animBg="1"/>
      <p:bldP spid="93" grpId="0" animBg="1"/>
      <p:bldP spid="97" grpId="0"/>
      <p:bldP spid="97" grpId="1"/>
      <p:bldP spid="98" grpId="0"/>
      <p:bldP spid="98" grpId="1"/>
      <p:bldP spid="99" grpId="0"/>
      <p:bldP spid="99" grpId="1"/>
      <p:bldP spid="99" grpId="2"/>
      <p:bldP spid="99" grpId="3"/>
      <p:bldP spid="100" grpId="0"/>
      <p:bldP spid="100" grpId="1"/>
      <p:bldP spid="101" grpId="0"/>
      <p:bldP spid="101" grpId="1"/>
      <p:bldP spid="101" grpId="2"/>
      <p:bldP spid="101" grpId="3"/>
      <p:bldP spid="102" grpId="0"/>
      <p:bldP spid="102" grpId="1"/>
      <p:bldP spid="102" grpId="2"/>
      <p:bldP spid="102" grpId="3"/>
      <p:bldP spid="103" grpId="0"/>
      <p:bldP spid="103" grpId="1"/>
      <p:bldP spid="104" grpId="0"/>
      <p:bldP spid="104" grpId="1"/>
      <p:bldP spid="105" grpId="0"/>
      <p:bldP spid="105" grpId="1"/>
      <p:bldP spid="106" grpId="0"/>
      <p:bldP spid="106" grpId="1"/>
      <p:bldP spid="108" grpId="0"/>
      <p:bldP spid="109" grpId="0"/>
      <p:bldP spid="109" grpId="1"/>
      <p:bldP spid="109" grpId="2"/>
      <p:bldP spid="109" grpId="3"/>
      <p:bldP spid="109" grpId="4"/>
      <p:bldP spid="110" grpId="0"/>
      <p:bldP spid="110" grpId="1"/>
      <p:bldP spid="110" grpId="2"/>
      <p:bldP spid="110" grpId="3"/>
      <p:bldP spid="110" grpId="4"/>
      <p:bldP spid="111" grpId="0"/>
      <p:bldP spid="111" grpId="1"/>
      <p:bldP spid="111" grpId="2"/>
      <p:bldP spid="112" grpId="0" animBg="1"/>
      <p:bldP spid="112" grpId="1" animBg="1"/>
      <p:bldP spid="112" grpId="2" animBg="1"/>
      <p:bldP spid="112" grpId="3" animBg="1"/>
      <p:bldP spid="113" grpId="0"/>
      <p:bldP spid="113" grpId="1"/>
      <p:bldP spid="113" grpId="2"/>
      <p:bldP spid="113" grpId="3"/>
      <p:bldP spid="54" grpId="0" animBg="1"/>
      <p:bldP spid="55" grpId="0"/>
      <p:bldP spid="56" grpId="0" animBg="1"/>
      <p:bldP spid="57" grpId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972065"/>
            <a:ext cx="8113241" cy="5774723"/>
          </a:xfrm>
        </p:spPr>
        <p:txBody>
          <a:bodyPr>
            <a:normAutofit/>
          </a:bodyPr>
          <a:lstStyle/>
          <a:p>
            <a:r>
              <a:rPr lang="en-ZA" sz="2000" dirty="0" err="1" smtClean="0">
                <a:solidFill>
                  <a:srgbClr val="7030A0"/>
                </a:solidFill>
              </a:rPr>
              <a:t>Hancart</a:t>
            </a:r>
            <a:r>
              <a:rPr lang="en-ZA" sz="2000" dirty="0" smtClean="0"/>
              <a:t> proposed an improvement to basic brute force</a:t>
            </a:r>
          </a:p>
          <a:p>
            <a:pPr lvl="1"/>
            <a:r>
              <a:rPr lang="en-ZA" sz="1700" dirty="0" smtClean="0"/>
              <a:t>Start comparisons from the </a:t>
            </a:r>
            <a:r>
              <a:rPr lang="en-ZA" sz="1700" dirty="0" smtClean="0">
                <a:solidFill>
                  <a:srgbClr val="FF0000"/>
                </a:solidFill>
              </a:rPr>
              <a:t>second character </a:t>
            </a:r>
            <a:r>
              <a:rPr lang="en-ZA" sz="1700" dirty="0" smtClean="0"/>
              <a:t>of </a:t>
            </a:r>
            <a:r>
              <a:rPr lang="en-ZA" sz="1700" dirty="0" smtClean="0">
                <a:latin typeface="Consolas" panose="020B0609020204030204" pitchFamily="49" charset="0"/>
              </a:rPr>
              <a:t>P</a:t>
            </a:r>
            <a:r>
              <a:rPr lang="en-ZA" sz="1700" dirty="0" smtClean="0"/>
              <a:t> and </a:t>
            </a:r>
            <a:r>
              <a:rPr lang="en-ZA" sz="1700" dirty="0" smtClean="0">
                <a:latin typeface="Consolas" panose="020B0609020204030204" pitchFamily="49" charset="0"/>
              </a:rPr>
              <a:t>T</a:t>
            </a:r>
          </a:p>
          <a:p>
            <a:pPr lvl="1"/>
            <a:r>
              <a:rPr lang="en-ZA" sz="1700" dirty="0"/>
              <a:t>C</a:t>
            </a:r>
            <a:r>
              <a:rPr lang="en-ZA" sz="1700" dirty="0" smtClean="0"/>
              <a:t>ompare the first character in </a:t>
            </a:r>
            <a:r>
              <a:rPr lang="en-ZA" sz="1700" dirty="0" smtClean="0">
                <a:latin typeface="Consolas" panose="020B0609020204030204" pitchFamily="49" charset="0"/>
              </a:rPr>
              <a:t>P</a:t>
            </a:r>
            <a:r>
              <a:rPr lang="en-ZA" sz="1700" dirty="0" smtClean="0"/>
              <a:t> and </a:t>
            </a:r>
            <a:r>
              <a:rPr lang="en-ZA" sz="1700" dirty="0" smtClean="0">
                <a:latin typeface="Consolas" panose="020B0609020204030204" pitchFamily="49" charset="0"/>
              </a:rPr>
              <a:t>T</a:t>
            </a:r>
            <a:r>
              <a:rPr lang="en-ZA" sz="1700" dirty="0" smtClean="0"/>
              <a:t> last</a:t>
            </a:r>
          </a:p>
          <a:p>
            <a:pPr lvl="1"/>
            <a:r>
              <a:rPr lang="en-ZA" sz="1700" dirty="0" smtClean="0"/>
              <a:t>Allows optimisation of how </a:t>
            </a:r>
            <a:r>
              <a:rPr lang="en-ZA" sz="1700" dirty="0" err="1" smtClean="0">
                <a:latin typeface="Consolas" panose="020B0609020204030204" pitchFamily="49" charset="0"/>
              </a:rPr>
              <a:t>i</a:t>
            </a:r>
            <a:r>
              <a:rPr lang="en-ZA" sz="1700" dirty="0" smtClean="0"/>
              <a:t> is updated after a mismatch is found</a:t>
            </a:r>
          </a:p>
          <a:p>
            <a:pPr lvl="1"/>
            <a:r>
              <a:rPr lang="en-ZA" sz="1700" dirty="0" smtClean="0"/>
              <a:t>Optimisation is based on whether 1</a:t>
            </a:r>
            <a:r>
              <a:rPr lang="en-ZA" sz="1700" baseline="30000" dirty="0" smtClean="0"/>
              <a:t>st</a:t>
            </a:r>
            <a:r>
              <a:rPr lang="en-ZA" sz="1700" dirty="0" smtClean="0"/>
              <a:t> two characters in </a:t>
            </a:r>
            <a:r>
              <a:rPr lang="en-ZA" sz="1700" dirty="0" smtClean="0">
                <a:latin typeface="Consolas" panose="020B0609020204030204" pitchFamily="49" charset="0"/>
              </a:rPr>
              <a:t>P</a:t>
            </a:r>
            <a:r>
              <a:rPr lang="en-ZA" sz="1700" dirty="0" smtClean="0"/>
              <a:t> match</a:t>
            </a:r>
          </a:p>
          <a:p>
            <a:r>
              <a:rPr lang="en-ZA" sz="2000" dirty="0" smtClean="0"/>
              <a:t>If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P</a:t>
            </a:r>
            <a:r>
              <a:rPr lang="en-US" sz="2000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!=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P</a:t>
            </a:r>
            <a:r>
              <a:rPr lang="en-US" sz="2000" baseline="-25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</a:t>
            </a:r>
            <a:r>
              <a:rPr lang="en-ZA" sz="2000" dirty="0">
                <a:latin typeface="Consolas" panose="020B0609020204030204" pitchFamily="49" charset="0"/>
                <a:sym typeface="Symbol" pitchFamily="18" charset="2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&amp;&amp;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T</a:t>
            </a:r>
            <a:r>
              <a:rPr lang="en-US" sz="2000" baseline="-25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i+1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!= P</a:t>
            </a:r>
            <a:r>
              <a:rPr lang="en-US" sz="2000" baseline="-25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</a:t>
            </a:r>
            <a:endParaRPr lang="en-US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lvl="1"/>
            <a:r>
              <a:rPr lang="en-US" sz="1700" dirty="0" smtClean="0">
                <a:latin typeface="+mj-lt"/>
                <a:cs typeface="Consolas" panose="020B0609020204030204" pitchFamily="49" charset="0"/>
                <a:sym typeface="Symbol" pitchFamily="18" charset="2"/>
              </a:rPr>
              <a:t>Increment index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</a:t>
            </a:r>
            <a:r>
              <a:rPr lang="en-US" sz="1700" dirty="0" smtClean="0">
                <a:latin typeface="+mj-lt"/>
                <a:cs typeface="Consolas" panose="020B0609020204030204" pitchFamily="49" charset="0"/>
                <a:sym typeface="Symbol" pitchFamily="18" charset="2"/>
              </a:rPr>
              <a:t> by one and start search again</a:t>
            </a:r>
          </a:p>
          <a:p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r>
              <a:rPr lang="en-ZA" sz="2000" dirty="0"/>
              <a:t>If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P</a:t>
            </a:r>
            <a:r>
              <a:rPr lang="en-US" sz="2000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!= P</a:t>
            </a:r>
            <a:r>
              <a:rPr lang="en-US" sz="2000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&amp;&amp;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T</a:t>
            </a:r>
            <a:r>
              <a:rPr lang="en-US" sz="2000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i+1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== P</a:t>
            </a:r>
            <a:r>
              <a:rPr lang="en-US" sz="2000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lvl="1"/>
            <a:r>
              <a:rPr lang="en-US" sz="1700" dirty="0" smtClean="0">
                <a:cs typeface="Consolas" panose="020B0609020204030204" pitchFamily="49" charset="0"/>
                <a:sym typeface="Symbol" pitchFamily="18" charset="2"/>
              </a:rPr>
              <a:t>Look ahead in T, matching P character by character</a:t>
            </a:r>
          </a:p>
          <a:p>
            <a:pPr lvl="1">
              <a:lnSpc>
                <a:spcPct val="100000"/>
              </a:lnSpc>
            </a:pPr>
            <a:r>
              <a:rPr lang="en-US" sz="1700" dirty="0" smtClean="0">
                <a:cs typeface="Consolas" panose="020B0609020204030204" pitchFamily="49" charset="0"/>
                <a:sym typeface="Symbol" pitchFamily="18" charset="2"/>
              </a:rPr>
              <a:t>If we match against all remaining characters in P</a:t>
            </a:r>
            <a:br>
              <a:rPr lang="en-US" sz="1700" dirty="0" smtClean="0">
                <a:cs typeface="Consolas" panose="020B0609020204030204" pitchFamily="49" charset="0"/>
                <a:sym typeface="Symbol" pitchFamily="18" charset="2"/>
              </a:rPr>
            </a:br>
            <a:r>
              <a:rPr lang="en-US" sz="1700" dirty="0" smtClean="0">
                <a:cs typeface="Consolas" panose="020B0609020204030204" pitchFamily="49" charset="0"/>
                <a:sym typeface="Symbol" pitchFamily="18" charset="2"/>
              </a:rPr>
              <a:t>and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T</a:t>
            </a:r>
            <a:r>
              <a:rPr lang="en-US" sz="1600" baseline="-25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</a:t>
            </a:r>
            <a:r>
              <a:rPr lang="en-US" sz="1700" dirty="0" smtClean="0">
                <a:cs typeface="Consolas" panose="020B0609020204030204" pitchFamily="49" charset="0"/>
                <a:sym typeface="Symbol" pitchFamily="18" charset="2"/>
              </a:rPr>
              <a:t> also matches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P</a:t>
            </a:r>
            <a:r>
              <a:rPr lang="en-US" sz="1600" baseline="-25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0</a:t>
            </a:r>
            <a:endParaRPr lang="en-US" sz="1700" dirty="0" smtClean="0">
              <a:cs typeface="Consolas" panose="020B0609020204030204" pitchFamily="49" charset="0"/>
              <a:sym typeface="Symbol" pitchFamily="18" charset="2"/>
            </a:endParaRPr>
          </a:p>
          <a:p>
            <a:pPr lvl="2"/>
            <a:r>
              <a:rPr lang="en-US" dirty="0" smtClean="0">
                <a:cs typeface="Consolas" panose="020B0609020204030204" pitchFamily="49" charset="0"/>
                <a:sym typeface="Symbol" pitchFamily="18" charset="2"/>
              </a:rPr>
              <a:t>Report that a match has been found</a:t>
            </a:r>
          </a:p>
          <a:p>
            <a:pPr lvl="1"/>
            <a:r>
              <a:rPr lang="en-US" sz="1700" dirty="0" smtClean="0">
                <a:cs typeface="Consolas" panose="020B0609020204030204" pitchFamily="49" charset="0"/>
                <a:sym typeface="Symbol" pitchFamily="18" charset="2"/>
              </a:rPr>
              <a:t>If a mismatch is found during the look ahead (e.g. between </a:t>
            </a:r>
            <a:r>
              <a:rPr lang="en-US" sz="17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b</a:t>
            </a:r>
            <a:r>
              <a:rPr lang="en-US" sz="1700" dirty="0" smtClean="0">
                <a:cs typeface="Consolas" panose="020B0609020204030204" pitchFamily="49" charset="0"/>
                <a:sym typeface="Symbol" pitchFamily="18" charset="2"/>
              </a:rPr>
              <a:t> and </a:t>
            </a:r>
            <a:r>
              <a:rPr lang="en-US" sz="17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a</a:t>
            </a:r>
            <a:r>
              <a:rPr lang="en-US" sz="1700" dirty="0" smtClean="0">
                <a:cs typeface="Consolas" panose="020B0609020204030204" pitchFamily="49" charset="0"/>
                <a:sym typeface="Symbol" pitchFamily="18" charset="2"/>
              </a:rPr>
              <a:t>)</a:t>
            </a:r>
          </a:p>
          <a:p>
            <a:pPr lvl="2"/>
            <a:r>
              <a:rPr lang="en-US" dirty="0" smtClean="0">
                <a:cs typeface="Consolas" panose="020B0609020204030204" pitchFamily="49" charset="0"/>
                <a:sym typeface="Symbol" pitchFamily="18" charset="2"/>
              </a:rPr>
              <a:t>Because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T</a:t>
            </a:r>
            <a:r>
              <a:rPr lang="en-US" sz="1600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i+1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== P</a:t>
            </a:r>
            <a:r>
              <a:rPr lang="en-US" sz="1600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</a:t>
            </a:r>
            <a:r>
              <a:rPr lang="en-US" dirty="0" smtClean="0">
                <a:cs typeface="Consolas" panose="020B0609020204030204" pitchFamily="49" charset="0"/>
                <a:sym typeface="Symbol" pitchFamily="18" charset="2"/>
              </a:rPr>
              <a:t> and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P</a:t>
            </a:r>
            <a:r>
              <a:rPr lang="en-US" baseline="-25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0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!= P</a:t>
            </a:r>
            <a:r>
              <a:rPr lang="en-US" baseline="-25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</a:t>
            </a:r>
            <a:r>
              <a:rPr lang="en-US" dirty="0" smtClean="0">
                <a:cs typeface="Consolas" panose="020B0609020204030204" pitchFamily="49" charset="0"/>
                <a:sym typeface="Symbol" pitchFamily="18" charset="2"/>
              </a:rPr>
              <a:t>, </a:t>
            </a:r>
            <a:r>
              <a:rPr lang="en-US" dirty="0">
                <a:cs typeface="Consolas" panose="020B0609020204030204" pitchFamily="49" charset="0"/>
                <a:sym typeface="Symbol" pitchFamily="18" charset="2"/>
              </a:rPr>
              <a:t>we already know that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T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i+1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!= P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0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</a:p>
          <a:p>
            <a:pPr lvl="2"/>
            <a:r>
              <a:rPr lang="en-US" dirty="0" smtClean="0">
                <a:cs typeface="Consolas" panose="020B0609020204030204" pitchFamily="49" charset="0"/>
                <a:sym typeface="Symbol" pitchFamily="18" charset="2"/>
              </a:rPr>
              <a:t>Increment index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</a:t>
            </a:r>
            <a:r>
              <a:rPr lang="en-US" dirty="0" smtClean="0">
                <a:cs typeface="Consolas" panose="020B0609020204030204" pitchFamily="49" charset="0"/>
                <a:sym typeface="Symbol" pitchFamily="18" charset="2"/>
              </a:rPr>
              <a:t> by two and start search again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678076" y="241560"/>
            <a:ext cx="7886700" cy="606937"/>
          </a:xfrm>
        </p:spPr>
        <p:txBody>
          <a:bodyPr/>
          <a:lstStyle/>
          <a:p>
            <a:r>
              <a:rPr lang="en-ZA" dirty="0" smtClean="0"/>
              <a:t>Improving Brute Force</a:t>
            </a:r>
            <a:endParaRPr lang="en-ZA" dirty="0"/>
          </a:p>
        </p:txBody>
      </p:sp>
      <p:sp>
        <p:nvSpPr>
          <p:cNvPr id="6" name="TextBox 5"/>
          <p:cNvSpPr txBox="1"/>
          <p:nvPr/>
        </p:nvSpPr>
        <p:spPr>
          <a:xfrm>
            <a:off x="6849807" y="2649686"/>
            <a:ext cx="2114681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</a:rPr>
            </a:br>
            <a:r>
              <a:rPr lang="en-US" b="1" dirty="0" smtClean="0">
                <a:latin typeface="Courier New" pitchFamily="49" charset="0"/>
              </a:rPr>
              <a:t>T:a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d</a:t>
            </a:r>
            <a:r>
              <a:rPr lang="en-US" b="1" dirty="0" smtClean="0">
                <a:latin typeface="Courier New" pitchFamily="49" charset="0"/>
              </a:rPr>
              <a:t>abcabcaba…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b="1" dirty="0" smtClean="0">
                <a:latin typeface="Courier New" pitchFamily="49" charset="0"/>
              </a:rPr>
              <a:t>P:</a:t>
            </a:r>
            <a:r>
              <a:rPr lang="en-US" b="1" u="sng" dirty="0" smtClean="0">
                <a:latin typeface="Courier New" pitchFamily="49" charset="0"/>
              </a:rPr>
              <a:t>a</a:t>
            </a:r>
            <a:r>
              <a:rPr lang="en-US" b="1" u="sng" dirty="0" smtClean="0">
                <a:solidFill>
                  <a:srgbClr val="FF0000"/>
                </a:solidFill>
                <a:latin typeface="Courier New" pitchFamily="49" charset="0"/>
              </a:rPr>
              <a:t>b</a:t>
            </a:r>
            <a:r>
              <a:rPr lang="en-US" b="1" dirty="0">
                <a:latin typeface="Courier New" pitchFamily="49" charset="0"/>
              </a:rPr>
              <a:t>a</a:t>
            </a:r>
            <a:r>
              <a:rPr lang="en-US" b="1" dirty="0" smtClean="0">
                <a:latin typeface="Courier New" pitchFamily="49" charset="0"/>
              </a:rPr>
              <a:t>abd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 flipH="1">
            <a:off x="7272633" y="2880950"/>
            <a:ext cx="0" cy="12052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7210735" y="2592918"/>
            <a:ext cx="12374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29" name="Line 4"/>
          <p:cNvSpPr>
            <a:spLocks noChangeShapeType="1"/>
          </p:cNvSpPr>
          <p:nvPr/>
        </p:nvSpPr>
        <p:spPr bwMode="auto">
          <a:xfrm flipH="1">
            <a:off x="7409793" y="2880950"/>
            <a:ext cx="0" cy="12052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7347895" y="2592918"/>
            <a:ext cx="12374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44566" y="3845808"/>
            <a:ext cx="2114681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</a:rPr>
            </a:br>
            <a:r>
              <a:rPr lang="en-US" b="1" dirty="0" smtClean="0">
                <a:latin typeface="Courier New" pitchFamily="49" charset="0"/>
              </a:rPr>
              <a:t>T:</a:t>
            </a:r>
            <a:r>
              <a:rPr lang="en-US" b="1" dirty="0">
                <a:latin typeface="Courier New" pitchFamily="49" charset="0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d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ab</a:t>
            </a:r>
            <a:r>
              <a:rPr lang="en-US" b="1" dirty="0">
                <a:latin typeface="Courier New" pitchFamily="49" charset="0"/>
              </a:rPr>
              <a:t>cabcaba</a:t>
            </a:r>
            <a:r>
              <a:rPr lang="en-US" b="1" dirty="0" smtClean="0">
                <a:latin typeface="Courier New" pitchFamily="49" charset="0"/>
              </a:rPr>
              <a:t>…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b="1" dirty="0" smtClean="0">
                <a:latin typeface="Courier New" pitchFamily="49" charset="0"/>
              </a:rPr>
              <a:t>P:</a:t>
            </a:r>
            <a:r>
              <a:rPr lang="en-US" b="1" u="sng" dirty="0" smtClean="0">
                <a:latin typeface="Courier New" pitchFamily="49" charset="0"/>
              </a:rPr>
              <a:t>c</a:t>
            </a:r>
            <a:r>
              <a:rPr lang="en-US" b="1" u="sng" dirty="0" smtClean="0">
                <a:solidFill>
                  <a:srgbClr val="FF0000"/>
                </a:solidFill>
                <a:latin typeface="Courier New" pitchFamily="49" charset="0"/>
              </a:rPr>
              <a:t>d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</a:rPr>
              <a:t>aa</a:t>
            </a:r>
            <a:r>
              <a:rPr lang="en-US" b="1" dirty="0" smtClean="0">
                <a:latin typeface="Courier New" pitchFamily="49" charset="0"/>
              </a:rPr>
              <a:t>bd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32" name="Line 4"/>
          <p:cNvSpPr>
            <a:spLocks noChangeShapeType="1"/>
          </p:cNvSpPr>
          <p:nvPr/>
        </p:nvSpPr>
        <p:spPr bwMode="auto">
          <a:xfrm flipH="1">
            <a:off x="7271998" y="4072548"/>
            <a:ext cx="0" cy="12052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7210100" y="3784516"/>
            <a:ext cx="12374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 flipH="1">
            <a:off x="7546392" y="4072548"/>
            <a:ext cx="0" cy="12052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7484494" y="3784516"/>
            <a:ext cx="12374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8416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7" grpId="1" animBg="1"/>
      <p:bldP spid="28" grpId="0"/>
      <p:bldP spid="29" grpId="0" animBg="1"/>
      <p:bldP spid="31" grpId="0" animBg="1"/>
      <p:bldP spid="32" grpId="0" animBg="1"/>
      <p:bldP spid="32" grpId="1" animBg="1"/>
      <p:bldP spid="33" grpId="0"/>
      <p:bldP spid="34" grpId="0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972065"/>
            <a:ext cx="8113241" cy="5774723"/>
          </a:xfrm>
        </p:spPr>
        <p:txBody>
          <a:bodyPr>
            <a:normAutofit/>
          </a:bodyPr>
          <a:lstStyle/>
          <a:p>
            <a:r>
              <a:rPr lang="en-ZA" sz="2000" dirty="0" err="1">
                <a:solidFill>
                  <a:srgbClr val="7030A0"/>
                </a:solidFill>
              </a:rPr>
              <a:t>Hancart</a:t>
            </a:r>
            <a:r>
              <a:rPr lang="en-ZA" sz="2000" dirty="0"/>
              <a:t> proposed an improvement to basic brute force</a:t>
            </a:r>
            <a:endParaRPr lang="en-ZA" sz="2000" dirty="0" smtClean="0"/>
          </a:p>
          <a:p>
            <a:r>
              <a:rPr lang="en-ZA" sz="2000" dirty="0" smtClean="0"/>
              <a:t>If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P</a:t>
            </a:r>
            <a:r>
              <a:rPr lang="en-US" sz="2000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== P</a:t>
            </a:r>
            <a:r>
              <a:rPr lang="en-US" sz="2000" baseline="-25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</a:t>
            </a:r>
            <a:r>
              <a:rPr lang="en-ZA" sz="2000" dirty="0">
                <a:latin typeface="Consolas" panose="020B0609020204030204" pitchFamily="49" charset="0"/>
                <a:sym typeface="Symbol" pitchFamily="18" charset="2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&amp;&amp;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T</a:t>
            </a:r>
            <a:r>
              <a:rPr lang="en-US" sz="2000" baseline="-25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i+1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!= P</a:t>
            </a:r>
            <a:r>
              <a:rPr lang="en-US" sz="2000" baseline="-25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</a:t>
            </a:r>
            <a:endParaRPr lang="en-US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sz="1700" dirty="0" smtClean="0">
                <a:cs typeface="Consolas" panose="020B0609020204030204" pitchFamily="49" charset="0"/>
                <a:sym typeface="Symbol" pitchFamily="18" charset="2"/>
              </a:rPr>
              <a:t>Because </a:t>
            </a:r>
            <a:r>
              <a:rPr lang="en-US" sz="17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T</a:t>
            </a:r>
            <a:r>
              <a:rPr lang="en-US" sz="1700" baseline="-25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i+1</a:t>
            </a:r>
            <a:r>
              <a:rPr lang="en-US" sz="17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!= P</a:t>
            </a:r>
            <a:r>
              <a:rPr lang="en-US" sz="1700" baseline="-25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</a:t>
            </a:r>
            <a:r>
              <a:rPr lang="en-US" sz="1700" dirty="0" smtClean="0">
                <a:cs typeface="Consolas" panose="020B0609020204030204" pitchFamily="49" charset="0"/>
                <a:sym typeface="Symbol" pitchFamily="18" charset="2"/>
              </a:rPr>
              <a:t> and </a:t>
            </a:r>
            <a:r>
              <a:rPr lang="en-US" sz="17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P</a:t>
            </a:r>
            <a:r>
              <a:rPr lang="en-US" sz="17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0</a:t>
            </a:r>
            <a:r>
              <a:rPr lang="en-US" sz="17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== P</a:t>
            </a:r>
            <a:r>
              <a:rPr lang="en-US" sz="1700" baseline="-25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</a:t>
            </a:r>
            <a:r>
              <a:rPr lang="en-US" sz="1700" dirty="0" smtClean="0">
                <a:cs typeface="Consolas" panose="020B0609020204030204" pitchFamily="49" charset="0"/>
                <a:sym typeface="Symbol" pitchFamily="18" charset="2"/>
              </a:rPr>
              <a:t>, we</a:t>
            </a:r>
            <a:br>
              <a:rPr lang="en-US" sz="1700" dirty="0" smtClean="0">
                <a:cs typeface="Consolas" panose="020B0609020204030204" pitchFamily="49" charset="0"/>
                <a:sym typeface="Symbol" pitchFamily="18" charset="2"/>
              </a:rPr>
            </a:br>
            <a:r>
              <a:rPr lang="en-US" sz="1700" dirty="0" smtClean="0">
                <a:cs typeface="Consolas" panose="020B0609020204030204" pitchFamily="49" charset="0"/>
                <a:sym typeface="Symbol" pitchFamily="18" charset="2"/>
              </a:rPr>
              <a:t>already know that </a:t>
            </a:r>
            <a:r>
              <a:rPr lang="en-US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T</a:t>
            </a:r>
            <a:r>
              <a:rPr lang="en-US" sz="1700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i+1</a:t>
            </a:r>
            <a:r>
              <a:rPr lang="en-US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!= P</a:t>
            </a:r>
            <a:r>
              <a:rPr lang="en-US" sz="1700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0</a:t>
            </a:r>
            <a:r>
              <a:rPr lang="en-US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</a:p>
          <a:p>
            <a:pPr lvl="1"/>
            <a:r>
              <a:rPr lang="en-US" sz="1700" dirty="0">
                <a:cs typeface="Consolas" panose="020B0609020204030204" pitchFamily="49" charset="0"/>
                <a:sym typeface="Symbol" pitchFamily="18" charset="2"/>
              </a:rPr>
              <a:t>Increment index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</a:t>
            </a:r>
            <a:r>
              <a:rPr lang="en-US" sz="1700" dirty="0">
                <a:cs typeface="Consolas" panose="020B0609020204030204" pitchFamily="49" charset="0"/>
                <a:sym typeface="Symbol" pitchFamily="18" charset="2"/>
              </a:rPr>
              <a:t> by two and start search again</a:t>
            </a:r>
            <a:endParaRPr lang="en-US" sz="1700" dirty="0" smtClean="0">
              <a:latin typeface="+mj-lt"/>
              <a:cs typeface="Consolas" panose="020B0609020204030204" pitchFamily="49" charset="0"/>
              <a:sym typeface="Symbol" pitchFamily="18" charset="2"/>
            </a:endParaRPr>
          </a:p>
          <a:p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r>
              <a:rPr lang="en-ZA" sz="2000" dirty="0"/>
              <a:t>If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P</a:t>
            </a:r>
            <a:r>
              <a:rPr lang="en-US" sz="2000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==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P</a:t>
            </a:r>
            <a:r>
              <a:rPr lang="en-US" sz="2000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&amp;&amp;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T</a:t>
            </a:r>
            <a:r>
              <a:rPr lang="en-US" sz="2000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i+1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== P</a:t>
            </a:r>
            <a:r>
              <a:rPr lang="en-US" sz="2000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1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lvl="1"/>
            <a:r>
              <a:rPr lang="en-US" sz="1700" dirty="0">
                <a:cs typeface="Consolas" panose="020B0609020204030204" pitchFamily="49" charset="0"/>
                <a:sym typeface="Symbol" pitchFamily="18" charset="2"/>
              </a:rPr>
              <a:t>Look ahead in T, matching P character by character</a:t>
            </a:r>
          </a:p>
          <a:p>
            <a:pPr lvl="1">
              <a:lnSpc>
                <a:spcPct val="100000"/>
              </a:lnSpc>
            </a:pPr>
            <a:r>
              <a:rPr lang="en-US" sz="1700" dirty="0">
                <a:cs typeface="Consolas" panose="020B0609020204030204" pitchFamily="49" charset="0"/>
                <a:sym typeface="Symbol" pitchFamily="18" charset="2"/>
              </a:rPr>
              <a:t>If we match against all remaining characters in P</a:t>
            </a:r>
            <a:br>
              <a:rPr lang="en-US" sz="1700" dirty="0">
                <a:cs typeface="Consolas" panose="020B0609020204030204" pitchFamily="49" charset="0"/>
                <a:sym typeface="Symbol" pitchFamily="18" charset="2"/>
              </a:rPr>
            </a:br>
            <a:r>
              <a:rPr lang="en-US" sz="1700" dirty="0">
                <a:cs typeface="Consolas" panose="020B0609020204030204" pitchFamily="49" charset="0"/>
                <a:sym typeface="Symbol" pitchFamily="18" charset="2"/>
              </a:rPr>
              <a:t>and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T</a:t>
            </a:r>
            <a:r>
              <a:rPr lang="en-US" sz="1600" baseline="-25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</a:t>
            </a:r>
            <a:r>
              <a:rPr lang="en-US" sz="1700" dirty="0">
                <a:cs typeface="Consolas" panose="020B0609020204030204" pitchFamily="49" charset="0"/>
                <a:sym typeface="Symbol" pitchFamily="18" charset="2"/>
              </a:rPr>
              <a:t> also matches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P</a:t>
            </a:r>
            <a:r>
              <a:rPr lang="en-US" sz="1600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0</a:t>
            </a:r>
            <a:endParaRPr lang="en-US" sz="1700" dirty="0">
              <a:cs typeface="Consolas" panose="020B0609020204030204" pitchFamily="49" charset="0"/>
              <a:sym typeface="Symbol" pitchFamily="18" charset="2"/>
            </a:endParaRPr>
          </a:p>
          <a:p>
            <a:pPr lvl="2"/>
            <a:r>
              <a:rPr lang="en-US" dirty="0">
                <a:cs typeface="Consolas" panose="020B0609020204030204" pitchFamily="49" charset="0"/>
                <a:sym typeface="Symbol" pitchFamily="18" charset="2"/>
              </a:rPr>
              <a:t>Report that a match has been found</a:t>
            </a:r>
          </a:p>
          <a:p>
            <a:pPr lvl="1"/>
            <a:r>
              <a:rPr lang="en-US" sz="1700" dirty="0">
                <a:cs typeface="Consolas" panose="020B0609020204030204" pitchFamily="49" charset="0"/>
                <a:sym typeface="Symbol" pitchFamily="18" charset="2"/>
              </a:rPr>
              <a:t>If a mismatch is found during the look ahead (e.g. between </a:t>
            </a:r>
            <a:r>
              <a:rPr lang="en-US" sz="17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b</a:t>
            </a:r>
            <a:r>
              <a:rPr lang="en-US" sz="1700" dirty="0">
                <a:cs typeface="Consolas" panose="020B0609020204030204" pitchFamily="49" charset="0"/>
                <a:sym typeface="Symbol" pitchFamily="18" charset="2"/>
              </a:rPr>
              <a:t> and </a:t>
            </a:r>
            <a:r>
              <a:rPr lang="en-US" sz="17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a</a:t>
            </a:r>
            <a:r>
              <a:rPr lang="en-US" sz="1700" dirty="0">
                <a:cs typeface="Consolas" panose="020B0609020204030204" pitchFamily="49" charset="0"/>
                <a:sym typeface="Symbol" pitchFamily="18" charset="2"/>
              </a:rPr>
              <a:t>)</a:t>
            </a:r>
            <a:endParaRPr lang="en-US" sz="1700" dirty="0" smtClean="0">
              <a:cs typeface="Consolas" panose="020B0609020204030204" pitchFamily="49" charset="0"/>
              <a:sym typeface="Symbol" pitchFamily="18" charset="2"/>
            </a:endParaRPr>
          </a:p>
          <a:p>
            <a:pPr lvl="2"/>
            <a:r>
              <a:rPr lang="en-US" dirty="0" smtClean="0">
                <a:cs typeface="Consolas" panose="020B0609020204030204" pitchFamily="49" charset="0"/>
                <a:sym typeface="Symbol" pitchFamily="18" charset="2"/>
              </a:rPr>
              <a:t>Increment </a:t>
            </a:r>
            <a:r>
              <a:rPr lang="en-US" dirty="0">
                <a:cs typeface="Consolas" panose="020B0609020204030204" pitchFamily="49" charset="0"/>
                <a:sym typeface="Symbol" pitchFamily="18" charset="2"/>
              </a:rPr>
              <a:t>index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</a:t>
            </a:r>
            <a:r>
              <a:rPr lang="en-US" dirty="0">
                <a:cs typeface="Consolas" panose="020B0609020204030204" pitchFamily="49" charset="0"/>
                <a:sym typeface="Symbol" pitchFamily="18" charset="2"/>
              </a:rPr>
              <a:t> by one and start search again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2123728" y="5877272"/>
            <a:ext cx="1656184" cy="675502"/>
          </a:xfrm>
          <a:prstGeom prst="round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Complexity?</a:t>
            </a:r>
            <a:endParaRPr lang="en-ZA" dirty="0"/>
          </a:p>
        </p:txBody>
      </p:sp>
      <p:sp>
        <p:nvSpPr>
          <p:cNvPr id="107" name="Rounded Rectangle 106"/>
          <p:cNvSpPr/>
          <p:nvPr/>
        </p:nvSpPr>
        <p:spPr>
          <a:xfrm>
            <a:off x="3995936" y="5877272"/>
            <a:ext cx="1656184" cy="67550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O(|T||P|)</a:t>
            </a:r>
          </a:p>
          <a:p>
            <a:pPr algn="ctr"/>
            <a:r>
              <a:rPr lang="en-ZA" dirty="0" smtClean="0"/>
              <a:t>(worst case)</a:t>
            </a:r>
            <a:endParaRPr lang="en-ZA" dirty="0"/>
          </a:p>
        </p:txBody>
      </p:sp>
      <p:sp>
        <p:nvSpPr>
          <p:cNvPr id="108" name="Rounded Rectangle 107"/>
          <p:cNvSpPr/>
          <p:nvPr/>
        </p:nvSpPr>
        <p:spPr>
          <a:xfrm>
            <a:off x="2039236" y="5013176"/>
            <a:ext cx="5557100" cy="67160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Difference from brute force: Sometimes, we can take a step of 2 in the text T instead of 1</a:t>
            </a:r>
            <a:endParaRPr lang="en-ZA" dirty="0"/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678076" y="241560"/>
            <a:ext cx="7886700" cy="606937"/>
          </a:xfrm>
        </p:spPr>
        <p:txBody>
          <a:bodyPr/>
          <a:lstStyle/>
          <a:p>
            <a:r>
              <a:rPr lang="en-ZA" dirty="0" smtClean="0"/>
              <a:t>Improving Brute Force</a:t>
            </a:r>
            <a:endParaRPr lang="en-ZA" dirty="0"/>
          </a:p>
        </p:txBody>
      </p:sp>
      <p:sp>
        <p:nvSpPr>
          <p:cNvPr id="6" name="TextBox 5"/>
          <p:cNvSpPr txBox="1"/>
          <p:nvPr/>
        </p:nvSpPr>
        <p:spPr>
          <a:xfrm>
            <a:off x="6849807" y="1469544"/>
            <a:ext cx="2114681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</a:rPr>
            </a:br>
            <a:r>
              <a:rPr lang="en-US" b="1" dirty="0" smtClean="0">
                <a:latin typeface="Courier New" pitchFamily="49" charset="0"/>
              </a:rPr>
              <a:t>T:a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d</a:t>
            </a:r>
            <a:r>
              <a:rPr lang="en-US" b="1" dirty="0" smtClean="0">
                <a:latin typeface="Courier New" pitchFamily="49" charset="0"/>
              </a:rPr>
              <a:t>abcabcaba…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b="1" dirty="0" smtClean="0">
                <a:latin typeface="Courier New" pitchFamily="49" charset="0"/>
              </a:rPr>
              <a:t>P:</a:t>
            </a:r>
            <a:r>
              <a:rPr lang="en-US" b="1" u="sng" dirty="0" smtClean="0">
                <a:latin typeface="Courier New" pitchFamily="49" charset="0"/>
              </a:rPr>
              <a:t>b</a:t>
            </a:r>
            <a:r>
              <a:rPr lang="en-US" b="1" u="sng" dirty="0" smtClean="0">
                <a:solidFill>
                  <a:srgbClr val="FF0000"/>
                </a:solidFill>
                <a:latin typeface="Courier New" pitchFamily="49" charset="0"/>
              </a:rPr>
              <a:t>b</a:t>
            </a:r>
            <a:r>
              <a:rPr lang="en-US" b="1" dirty="0" smtClean="0">
                <a:latin typeface="Courier New" pitchFamily="49" charset="0"/>
              </a:rPr>
              <a:t>aabd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 flipH="1">
            <a:off x="7272633" y="1700808"/>
            <a:ext cx="0" cy="12052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7210735" y="1412776"/>
            <a:ext cx="12374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29" name="Line 4"/>
          <p:cNvSpPr>
            <a:spLocks noChangeShapeType="1"/>
          </p:cNvSpPr>
          <p:nvPr/>
        </p:nvSpPr>
        <p:spPr bwMode="auto">
          <a:xfrm flipH="1">
            <a:off x="7409793" y="3164458"/>
            <a:ext cx="0" cy="12052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7347895" y="2876426"/>
            <a:ext cx="12374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44566" y="2937718"/>
            <a:ext cx="2114681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</a:rPr>
            </a:br>
            <a:r>
              <a:rPr lang="en-US" b="1" dirty="0" smtClean="0">
                <a:latin typeface="Courier New" pitchFamily="49" charset="0"/>
              </a:rPr>
              <a:t>T:</a:t>
            </a:r>
            <a:r>
              <a:rPr lang="en-US" b="1" dirty="0">
                <a:latin typeface="Courier New" pitchFamily="49" charset="0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d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ab</a:t>
            </a:r>
            <a:r>
              <a:rPr lang="en-US" b="1" dirty="0">
                <a:latin typeface="Courier New" pitchFamily="49" charset="0"/>
              </a:rPr>
              <a:t>cabcaba</a:t>
            </a:r>
            <a:r>
              <a:rPr lang="en-US" b="1" dirty="0" smtClean="0">
                <a:latin typeface="Courier New" pitchFamily="49" charset="0"/>
              </a:rPr>
              <a:t>…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b="1" dirty="0" smtClean="0">
                <a:latin typeface="Courier New" pitchFamily="49" charset="0"/>
              </a:rPr>
              <a:t>P:</a:t>
            </a:r>
            <a:r>
              <a:rPr lang="en-US" b="1" u="sng" dirty="0" smtClean="0">
                <a:latin typeface="Courier New" pitchFamily="49" charset="0"/>
              </a:rPr>
              <a:t>d</a:t>
            </a:r>
            <a:r>
              <a:rPr lang="en-US" b="1" u="sng" dirty="0" smtClean="0">
                <a:solidFill>
                  <a:srgbClr val="FF0000"/>
                </a:solidFill>
                <a:latin typeface="Courier New" pitchFamily="49" charset="0"/>
              </a:rPr>
              <a:t>d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</a:rPr>
              <a:t>aa</a:t>
            </a:r>
            <a:r>
              <a:rPr lang="en-US" b="1" dirty="0" smtClean="0">
                <a:latin typeface="Courier New" pitchFamily="49" charset="0"/>
              </a:rPr>
              <a:t>bd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32" name="Line 4"/>
          <p:cNvSpPr>
            <a:spLocks noChangeShapeType="1"/>
          </p:cNvSpPr>
          <p:nvPr/>
        </p:nvSpPr>
        <p:spPr bwMode="auto">
          <a:xfrm flipH="1">
            <a:off x="7271998" y="3164458"/>
            <a:ext cx="0" cy="12052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7210100" y="2876426"/>
            <a:ext cx="12374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 flipH="1">
            <a:off x="7546392" y="1700808"/>
            <a:ext cx="0" cy="12052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7484494" y="1412776"/>
            <a:ext cx="12374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868144" y="5877272"/>
            <a:ext cx="1656184" cy="675502"/>
          </a:xfrm>
          <a:prstGeom prst="roundRect">
            <a:avLst/>
          </a:prstGeom>
          <a:gradFill>
            <a:gsLst>
              <a:gs pos="0">
                <a:schemeClr val="accent6"/>
              </a:gs>
              <a:gs pos="48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1"/>
          </a:gra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Better on average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2213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6" grpId="0" animBg="1"/>
      <p:bldP spid="27" grpId="0" animBg="1"/>
      <p:bldP spid="27" grpId="1" animBg="1"/>
      <p:bldP spid="28" grpId="0"/>
      <p:bldP spid="29" grpId="0" animBg="1"/>
      <p:bldP spid="31" grpId="0" animBg="1"/>
      <p:bldP spid="32" grpId="0" animBg="1"/>
      <p:bldP spid="32" grpId="1" animBg="1"/>
      <p:bldP spid="33" grpId="0"/>
      <p:bldP spid="34" grpId="0" animBg="1"/>
      <p:bldP spid="17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7168135" y="5677453"/>
            <a:ext cx="320675" cy="3079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7317946" y="5209256"/>
            <a:ext cx="307975" cy="30797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7629001" y="5209257"/>
            <a:ext cx="320675" cy="3079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0344" y="979674"/>
            <a:ext cx="7886700" cy="5648150"/>
          </a:xfrm>
        </p:spPr>
        <p:txBody>
          <a:bodyPr>
            <a:normAutofit/>
          </a:bodyPr>
          <a:lstStyle/>
          <a:p>
            <a:r>
              <a:rPr lang="en-ZA" sz="2000" dirty="0" smtClean="0"/>
              <a:t>Consider the following situation</a:t>
            </a:r>
          </a:p>
          <a:p>
            <a:pPr lvl="1"/>
            <a:r>
              <a:rPr lang="en-ZA" sz="1600" dirty="0" smtClean="0"/>
              <a:t>The first part of </a:t>
            </a:r>
            <a:r>
              <a:rPr lang="en-ZA" sz="1600" dirty="0" smtClean="0">
                <a:latin typeface="Consolas" panose="020B0609020204030204" pitchFamily="49" charset="0"/>
              </a:rPr>
              <a:t>P</a:t>
            </a:r>
            <a:r>
              <a:rPr lang="en-ZA" sz="1600" dirty="0" smtClean="0"/>
              <a:t> (i.e. </a:t>
            </a:r>
            <a:r>
              <a:rPr lang="en-ZA" sz="1600" dirty="0" err="1" smtClean="0">
                <a:latin typeface="Consolas" panose="020B0609020204030204" pitchFamily="49" charset="0"/>
              </a:rPr>
              <a:t>abcab</a:t>
            </a:r>
            <a:r>
              <a:rPr lang="en-ZA" sz="1600" dirty="0" smtClean="0"/>
              <a:t>) has been matched in </a:t>
            </a:r>
            <a:r>
              <a:rPr lang="en-ZA" sz="1600" dirty="0" smtClean="0">
                <a:latin typeface="Consolas" panose="020B0609020204030204" pitchFamily="49" charset="0"/>
              </a:rPr>
              <a:t>T</a:t>
            </a:r>
          </a:p>
          <a:p>
            <a:pPr lvl="1"/>
            <a:r>
              <a:rPr lang="en-ZA" sz="1600" dirty="0" smtClean="0"/>
              <a:t>The last character in </a:t>
            </a:r>
            <a:r>
              <a:rPr lang="en-ZA" sz="1600" dirty="0" smtClean="0">
                <a:latin typeface="Consolas" panose="020B0609020204030204" pitchFamily="49" charset="0"/>
              </a:rPr>
              <a:t>P</a:t>
            </a:r>
            <a:r>
              <a:rPr lang="en-ZA" sz="1600" dirty="0" smtClean="0"/>
              <a:t> (i.e. </a:t>
            </a:r>
            <a:r>
              <a:rPr lang="en-ZA" sz="1600" dirty="0" smtClean="0">
                <a:latin typeface="Consolas" panose="020B0609020204030204" pitchFamily="49" charset="0"/>
              </a:rPr>
              <a:t>a</a:t>
            </a:r>
            <a:r>
              <a:rPr lang="en-ZA" sz="1600" dirty="0" smtClean="0"/>
              <a:t>) doesn’t match the last character in </a:t>
            </a:r>
            <a:r>
              <a:rPr lang="en-ZA" sz="1600" dirty="0" smtClean="0">
                <a:latin typeface="Consolas" panose="020B0609020204030204" pitchFamily="49" charset="0"/>
              </a:rPr>
              <a:t>P</a:t>
            </a:r>
            <a:r>
              <a:rPr lang="en-ZA" sz="1600" dirty="0" smtClean="0"/>
              <a:t> (i.e. </a:t>
            </a:r>
            <a:r>
              <a:rPr lang="en-ZA" sz="1600" dirty="0" smtClean="0">
                <a:latin typeface="Consolas" panose="020B0609020204030204" pitchFamily="49" charset="0"/>
              </a:rPr>
              <a:t>d</a:t>
            </a:r>
            <a:r>
              <a:rPr lang="en-ZA" sz="1600" dirty="0" smtClean="0"/>
              <a:t>)</a:t>
            </a:r>
          </a:p>
          <a:p>
            <a:r>
              <a:rPr lang="en-ZA" sz="2000" dirty="0" smtClean="0"/>
              <a:t>Brute force</a:t>
            </a:r>
          </a:p>
          <a:p>
            <a:pPr lvl="1"/>
            <a:r>
              <a:rPr lang="en-ZA" sz="1600" dirty="0" smtClean="0"/>
              <a:t>Shifts one position to the right from the start of the partial match in </a:t>
            </a:r>
            <a:r>
              <a:rPr lang="en-ZA" sz="1600" dirty="0" smtClean="0">
                <a:latin typeface="Consolas" panose="020B0609020204030204" pitchFamily="49" charset="0"/>
              </a:rPr>
              <a:t>T</a:t>
            </a:r>
            <a:endParaRPr lang="en-ZA" sz="1600" dirty="0">
              <a:latin typeface="Consolas" panose="020B0609020204030204" pitchFamily="49" charset="0"/>
            </a:endParaRPr>
          </a:p>
          <a:p>
            <a:r>
              <a:rPr lang="en-ZA" sz="2000" dirty="0" smtClean="0"/>
              <a:t>Knuth-Morris-Pratt (KMP) algorithm</a:t>
            </a:r>
          </a:p>
          <a:p>
            <a:pPr lvl="1"/>
            <a:r>
              <a:rPr lang="en-ZA" sz="1600" dirty="0" smtClean="0"/>
              <a:t>Shift as far to the right as possible in </a:t>
            </a:r>
            <a:r>
              <a:rPr lang="en-ZA" sz="1600" dirty="0" smtClean="0">
                <a:latin typeface="Consolas" panose="020B0609020204030204" pitchFamily="49" charset="0"/>
              </a:rPr>
              <a:t>T</a:t>
            </a:r>
            <a:r>
              <a:rPr lang="en-ZA" sz="1600" dirty="0" smtClean="0"/>
              <a:t> and </a:t>
            </a:r>
            <a:r>
              <a:rPr lang="en-ZA" sz="1600" dirty="0" smtClean="0">
                <a:latin typeface="Consolas" panose="020B0609020204030204" pitchFamily="49" charset="0"/>
              </a:rPr>
              <a:t>P</a:t>
            </a:r>
          </a:p>
          <a:p>
            <a:pPr lvl="1"/>
            <a:endParaRPr lang="en-ZA" sz="1600" dirty="0">
              <a:latin typeface="Consolas" panose="020B0609020204030204" pitchFamily="49" charset="0"/>
            </a:endParaRPr>
          </a:p>
          <a:p>
            <a:pPr lvl="1"/>
            <a:endParaRPr lang="en-ZA" sz="1600" dirty="0" smtClean="0">
              <a:latin typeface="Consolas" panose="020B0609020204030204" pitchFamily="49" charset="0"/>
            </a:endParaRPr>
          </a:p>
          <a:p>
            <a:pPr lvl="1"/>
            <a:endParaRPr lang="en-ZA" sz="1600" dirty="0">
              <a:latin typeface="Consolas" panose="020B0609020204030204" pitchFamily="49" charset="0"/>
            </a:endParaRPr>
          </a:p>
          <a:p>
            <a:pPr lvl="1"/>
            <a:endParaRPr lang="en-ZA" sz="1600" dirty="0" smtClean="0">
              <a:latin typeface="Consolas" panose="020B0609020204030204" pitchFamily="49" charset="0"/>
            </a:endParaRPr>
          </a:p>
          <a:p>
            <a:pPr lvl="1"/>
            <a:endParaRPr lang="en-ZA" sz="1600" dirty="0">
              <a:latin typeface="Consolas" panose="020B0609020204030204" pitchFamily="49" charset="0"/>
            </a:endParaRPr>
          </a:p>
          <a:p>
            <a:pPr lvl="1"/>
            <a:endParaRPr lang="en-ZA" sz="1600" dirty="0" smtClean="0">
              <a:latin typeface="Consolas" panose="020B0609020204030204" pitchFamily="49" charset="0"/>
            </a:endParaRPr>
          </a:p>
          <a:p>
            <a:pPr lvl="1"/>
            <a:endParaRPr lang="en-ZA" sz="1600" dirty="0">
              <a:latin typeface="Consolas" panose="020B0609020204030204" pitchFamily="49" charset="0"/>
            </a:endParaRPr>
          </a:p>
          <a:p>
            <a:pPr lvl="1"/>
            <a:endParaRPr lang="en-ZA" sz="1600" dirty="0" smtClean="0">
              <a:latin typeface="Consolas" panose="020B0609020204030204" pitchFamily="49" charset="0"/>
            </a:endParaRPr>
          </a:p>
          <a:p>
            <a:pPr lvl="1"/>
            <a:endParaRPr lang="en-ZA" sz="1600" dirty="0">
              <a:latin typeface="Consolas" panose="020B0609020204030204" pitchFamily="49" charset="0"/>
            </a:endParaRPr>
          </a:p>
          <a:p>
            <a:pPr lvl="1"/>
            <a:r>
              <a:rPr lang="en-ZA" sz="1600" dirty="0" smtClean="0">
                <a:latin typeface="Consolas" panose="020B0609020204030204" pitchFamily="49" charset="0"/>
              </a:rPr>
              <a:t>b</a:t>
            </a:r>
            <a:r>
              <a:rPr lang="en-ZA" sz="1600" dirty="0" smtClean="0">
                <a:latin typeface="+mj-lt"/>
              </a:rPr>
              <a:t> and </a:t>
            </a:r>
            <a:r>
              <a:rPr lang="en-ZA" sz="1600" dirty="0" smtClean="0">
                <a:latin typeface="Consolas" panose="020B0609020204030204" pitchFamily="49" charset="0"/>
              </a:rPr>
              <a:t>c</a:t>
            </a:r>
            <a:r>
              <a:rPr lang="en-ZA" sz="1600" dirty="0" smtClean="0">
                <a:latin typeface="+mj-lt"/>
              </a:rPr>
              <a:t> in </a:t>
            </a:r>
            <a:r>
              <a:rPr lang="en-ZA" sz="1600" dirty="0" smtClean="0">
                <a:latin typeface="Consolas" panose="020B0609020204030204" pitchFamily="49" charset="0"/>
              </a:rPr>
              <a:t>T</a:t>
            </a:r>
            <a:r>
              <a:rPr lang="en-ZA" sz="1600" dirty="0" smtClean="0">
                <a:latin typeface="+mj-lt"/>
              </a:rPr>
              <a:t> can’t match to start of P (so skip them)</a:t>
            </a:r>
          </a:p>
          <a:p>
            <a:pPr lvl="1"/>
            <a:r>
              <a:rPr lang="en-ZA" sz="1600" dirty="0" smtClean="0">
                <a:latin typeface="Consolas" panose="020B0609020204030204" pitchFamily="49" charset="0"/>
              </a:rPr>
              <a:t>ab</a:t>
            </a:r>
            <a:r>
              <a:rPr lang="en-ZA" sz="1600" dirty="0" smtClean="0">
                <a:latin typeface="+mj-lt"/>
              </a:rPr>
              <a:t> in </a:t>
            </a:r>
            <a:r>
              <a:rPr lang="en-ZA" sz="1600" dirty="0" smtClean="0">
                <a:latin typeface="Consolas" panose="020B0609020204030204" pitchFamily="49" charset="0"/>
              </a:rPr>
              <a:t>T</a:t>
            </a:r>
            <a:r>
              <a:rPr lang="en-ZA" sz="1600" dirty="0" smtClean="0">
                <a:latin typeface="+mj-lt"/>
              </a:rPr>
              <a:t> matches to start of </a:t>
            </a:r>
            <a:r>
              <a:rPr lang="en-ZA" sz="1600" dirty="0" smtClean="0">
                <a:latin typeface="Consolas" panose="020B0609020204030204" pitchFamily="49" charset="0"/>
              </a:rPr>
              <a:t>P</a:t>
            </a:r>
            <a:r>
              <a:rPr lang="en-ZA" sz="1600" dirty="0" smtClean="0">
                <a:latin typeface="+mj-lt"/>
              </a:rPr>
              <a:t> (so skip them in </a:t>
            </a:r>
            <a:r>
              <a:rPr lang="en-ZA" sz="1600" dirty="0" smtClean="0">
                <a:latin typeface="Consolas" panose="020B0609020204030204" pitchFamily="49" charset="0"/>
              </a:rPr>
              <a:t>T</a:t>
            </a:r>
            <a:r>
              <a:rPr lang="en-ZA" sz="1600" dirty="0" smtClean="0">
                <a:latin typeface="+mj-lt"/>
              </a:rPr>
              <a:t> and </a:t>
            </a:r>
            <a:r>
              <a:rPr lang="en-ZA" sz="1600" dirty="0" smtClean="0">
                <a:latin typeface="Consolas" panose="020B0609020204030204" pitchFamily="49" charset="0"/>
              </a:rPr>
              <a:t>P</a:t>
            </a:r>
            <a:r>
              <a:rPr lang="en-ZA" sz="1600" dirty="0" smtClean="0">
                <a:latin typeface="+mj-lt"/>
              </a:rPr>
              <a:t>)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6781105" y="5167213"/>
            <a:ext cx="21113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T:abcab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a</a:t>
            </a:r>
            <a:r>
              <a:rPr lang="en-US" b="1" dirty="0">
                <a:latin typeface="Courier New" pitchFamily="49" charset="0"/>
              </a:rPr>
              <a:t>…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P:ab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c</a:t>
            </a:r>
            <a:r>
              <a:rPr lang="en-US" b="1" dirty="0" smtClean="0">
                <a:latin typeface="Courier New" pitchFamily="49" charset="0"/>
              </a:rPr>
              <a:t>abd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6741417" y="4676627"/>
            <a:ext cx="1728788" cy="184871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758570" y="4373686"/>
            <a:ext cx="16129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T: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abcaba</a:t>
            </a:r>
            <a:r>
              <a:rPr lang="en-US" b="1" dirty="0">
                <a:latin typeface="Courier New" pitchFamily="49" charset="0"/>
              </a:rPr>
              <a:t>…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P: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abcabd</a:t>
            </a:r>
            <a:endParaRPr lang="en-US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2982706" y="4210173"/>
            <a:ext cx="0" cy="226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2771375" y="3884538"/>
            <a:ext cx="42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rot="-2700000">
            <a:off x="3525285" y="3464987"/>
            <a:ext cx="3141558" cy="15122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326326" y="3573016"/>
            <a:ext cx="1536700" cy="52322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400" dirty="0" smtClean="0">
                <a:latin typeface="+mj-lt"/>
              </a:rPr>
              <a:t>Brute</a:t>
            </a:r>
            <a:br>
              <a:rPr lang="en-US" sz="1400" dirty="0" smtClean="0">
                <a:latin typeface="+mj-lt"/>
              </a:rPr>
            </a:br>
            <a:r>
              <a:rPr lang="en-US" sz="1400" dirty="0" smtClean="0">
                <a:latin typeface="+mj-lt"/>
              </a:rPr>
              <a:t>force</a:t>
            </a:r>
            <a:endParaRPr lang="en-US" sz="1400" dirty="0">
              <a:latin typeface="+mj-lt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781105" y="3222997"/>
            <a:ext cx="16129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T:a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b</a:t>
            </a:r>
            <a:r>
              <a:rPr lang="en-US" b="1" dirty="0" smtClean="0">
                <a:latin typeface="Courier New" pitchFamily="49" charset="0"/>
              </a:rPr>
              <a:t>caba</a:t>
            </a:r>
            <a:r>
              <a:rPr lang="en-US" b="1" dirty="0">
                <a:latin typeface="Courier New" pitchFamily="49" charset="0"/>
              </a:rPr>
              <a:t>…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P: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a</a:t>
            </a:r>
            <a:r>
              <a:rPr lang="en-US" b="1" dirty="0" smtClean="0">
                <a:latin typeface="Courier New" pitchFamily="49" charset="0"/>
              </a:rPr>
              <a:t>bcabd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7402089" y="3068960"/>
            <a:ext cx="0" cy="2160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7186873" y="2732410"/>
            <a:ext cx="42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8005336" y="5004269"/>
            <a:ext cx="0" cy="2249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7799085" y="4676626"/>
            <a:ext cx="42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>
                <a:latin typeface="Arial" charset="0"/>
              </a:rPr>
              <a:t>i</a:t>
            </a:r>
            <a:endParaRPr lang="en-US" sz="1600" dirty="0">
              <a:latin typeface="Arial" charset="0"/>
            </a:endParaRPr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 rot="-2700000">
            <a:off x="4173741" y="3733585"/>
            <a:ext cx="1833351" cy="2836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4326326" y="5229200"/>
            <a:ext cx="1536700" cy="52322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400" dirty="0" smtClean="0">
                <a:latin typeface="+mj-lt"/>
              </a:rPr>
              <a:t>KMP</a:t>
            </a:r>
            <a:br>
              <a:rPr lang="en-US" sz="1400" dirty="0" smtClean="0">
                <a:latin typeface="+mj-lt"/>
              </a:rPr>
            </a:br>
            <a:r>
              <a:rPr lang="en-US" sz="1400" dirty="0" smtClean="0">
                <a:latin typeface="+mj-lt"/>
              </a:rPr>
              <a:t>algorithm</a:t>
            </a:r>
            <a:endParaRPr lang="en-US" sz="1400" dirty="0">
              <a:latin typeface="+mj-lt"/>
            </a:endParaRP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1710630" y="3884538"/>
            <a:ext cx="1728787" cy="184871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6741417" y="2708920"/>
            <a:ext cx="1728788" cy="184871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2982706" y="5146277"/>
            <a:ext cx="0" cy="226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2767490" y="5373216"/>
            <a:ext cx="42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j</a:t>
            </a:r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 flipH="1">
            <a:off x="7249108" y="4014936"/>
            <a:ext cx="1" cy="206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7042857" y="4172570"/>
            <a:ext cx="42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j</a:t>
            </a:r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7564323" y="5959301"/>
            <a:ext cx="0" cy="20600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27"/>
          <p:cNvSpPr txBox="1">
            <a:spLocks noChangeArrowheads="1"/>
          </p:cNvSpPr>
          <p:nvPr/>
        </p:nvSpPr>
        <p:spPr bwMode="auto">
          <a:xfrm>
            <a:off x="7357264" y="6165304"/>
            <a:ext cx="42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j</a:t>
            </a:r>
          </a:p>
        </p:txBody>
      </p:sp>
      <p:sp>
        <p:nvSpPr>
          <p:cNvPr id="41" name="Title 2"/>
          <p:cNvSpPr>
            <a:spLocks noGrp="1"/>
          </p:cNvSpPr>
          <p:nvPr>
            <p:ph type="title"/>
          </p:nvPr>
        </p:nvSpPr>
        <p:spPr>
          <a:xfrm>
            <a:off x="678076" y="241560"/>
            <a:ext cx="7886700" cy="606937"/>
          </a:xfrm>
        </p:spPr>
        <p:txBody>
          <a:bodyPr/>
          <a:lstStyle/>
          <a:p>
            <a:r>
              <a:rPr lang="en-ZA" dirty="0" smtClean="0"/>
              <a:t>Knuth-Morris-Pratt Algorithm</a:t>
            </a:r>
            <a:endParaRPr lang="en-ZA" dirty="0"/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7849118" y="5166335"/>
            <a:ext cx="3476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a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7391742" y="5623530"/>
            <a:ext cx="3476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642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3" grpId="0" animBg="1"/>
      <p:bldP spid="16" grpId="0" animBg="1"/>
      <p:bldP spid="25" grpId="0"/>
      <p:bldP spid="31" grpId="0" animBg="1"/>
      <p:bldP spid="20" grpId="0" animBg="1"/>
      <p:bldP spid="21" grpId="0"/>
      <p:bldP spid="22" grpId="0"/>
      <p:bldP spid="23" grpId="0" animBg="1"/>
      <p:bldP spid="24" grpId="0"/>
      <p:bldP spid="26" grpId="0" animBg="1"/>
      <p:bldP spid="27" grpId="0"/>
      <p:bldP spid="28" grpId="0" animBg="1"/>
      <p:bldP spid="29" grpId="0"/>
      <p:bldP spid="32" grpId="0" animBg="1"/>
      <p:bldP spid="35" grpId="0" animBg="1"/>
      <p:bldP spid="36" grpId="0"/>
      <p:bldP spid="37" grpId="0" animBg="1"/>
      <p:bldP spid="38" grpId="0"/>
      <p:bldP spid="39" grpId="0"/>
      <p:bldP spid="39" grpId="1"/>
      <p:bldP spid="42" grpId="0"/>
      <p:bldP spid="42" grpId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0344" y="979674"/>
            <a:ext cx="7886700" cy="5833702"/>
          </a:xfrm>
        </p:spPr>
        <p:txBody>
          <a:bodyPr>
            <a:normAutofit/>
          </a:bodyPr>
          <a:lstStyle/>
          <a:p>
            <a:r>
              <a:rPr lang="en-ZA" sz="2000" dirty="0" smtClean="0"/>
              <a:t>How do we know how far to skip ahead?</a:t>
            </a:r>
          </a:p>
          <a:p>
            <a:pPr lvl="1"/>
            <a:endParaRPr lang="en-ZA" sz="1600" dirty="0" smtClean="0"/>
          </a:p>
          <a:p>
            <a:pPr lvl="1"/>
            <a:endParaRPr lang="en-ZA" sz="1600" dirty="0"/>
          </a:p>
          <a:p>
            <a:pPr lvl="1"/>
            <a:endParaRPr lang="en-ZA" sz="1600" dirty="0" smtClean="0"/>
          </a:p>
          <a:p>
            <a:pPr lvl="1"/>
            <a:r>
              <a:rPr lang="en-ZA" sz="1600" dirty="0" smtClean="0"/>
              <a:t>Here we haven’t found a partial match yet</a:t>
            </a:r>
          </a:p>
          <a:p>
            <a:pPr lvl="1"/>
            <a:r>
              <a:rPr lang="en-ZA" sz="1600" dirty="0" smtClean="0"/>
              <a:t>We can only skip ahead one space in </a:t>
            </a:r>
            <a:r>
              <a:rPr lang="en-ZA" sz="1600" dirty="0" smtClean="0">
                <a:latin typeface="Consolas" panose="020B0609020204030204" pitchFamily="49" charset="0"/>
              </a:rPr>
              <a:t>T</a:t>
            </a:r>
          </a:p>
          <a:p>
            <a:pPr lvl="1"/>
            <a:endParaRPr lang="en-ZA" sz="1600" dirty="0" smtClean="0"/>
          </a:p>
          <a:p>
            <a:pPr lvl="1"/>
            <a:endParaRPr lang="en-ZA" sz="1600" dirty="0"/>
          </a:p>
          <a:p>
            <a:pPr lvl="1"/>
            <a:endParaRPr lang="en-ZA" sz="1600" dirty="0" smtClean="0"/>
          </a:p>
          <a:p>
            <a:pPr lvl="1"/>
            <a:endParaRPr lang="en-ZA" sz="1600" dirty="0"/>
          </a:p>
          <a:p>
            <a:pPr lvl="1"/>
            <a:endParaRPr lang="en-ZA" sz="1000" dirty="0" smtClean="0"/>
          </a:p>
          <a:p>
            <a:pPr lvl="1"/>
            <a:r>
              <a:rPr lang="en-ZA" sz="1600" dirty="0" smtClean="0"/>
              <a:t>Here we have a partial match ending with characters (</a:t>
            </a:r>
            <a:r>
              <a:rPr lang="en-ZA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ab</a:t>
            </a:r>
            <a:r>
              <a:rPr lang="en-ZA" sz="1600" dirty="0" smtClean="0"/>
              <a:t>) at start of </a:t>
            </a:r>
            <a:r>
              <a:rPr lang="en-ZA" sz="1600" dirty="0" smtClean="0">
                <a:latin typeface="Consolas" panose="020B0609020204030204" pitchFamily="49" charset="0"/>
              </a:rPr>
              <a:t>P</a:t>
            </a:r>
          </a:p>
          <a:p>
            <a:pPr lvl="1"/>
            <a:r>
              <a:rPr lang="en-ZA" sz="1600" dirty="0"/>
              <a:t>S</a:t>
            </a:r>
            <a:r>
              <a:rPr lang="en-ZA" sz="1600" dirty="0" smtClean="0"/>
              <a:t>kip ahead, match from after characters (</a:t>
            </a:r>
            <a:r>
              <a:rPr lang="en-ZA" sz="1600" dirty="0" smtClean="0">
                <a:latin typeface="Consolas" panose="020B0609020204030204" pitchFamily="49" charset="0"/>
              </a:rPr>
              <a:t>ab</a:t>
            </a:r>
            <a:r>
              <a:rPr lang="en-ZA" sz="1600" dirty="0" smtClean="0"/>
              <a:t>) at the end of partial match</a:t>
            </a:r>
            <a:endParaRPr lang="en-ZA" sz="1600" dirty="0" smtClean="0">
              <a:latin typeface="Consolas" panose="020B0609020204030204" pitchFamily="49" charset="0"/>
            </a:endParaRPr>
          </a:p>
          <a:p>
            <a:pPr lvl="1"/>
            <a:endParaRPr lang="en-ZA" sz="1600" dirty="0" smtClean="0"/>
          </a:p>
          <a:p>
            <a:pPr lvl="1"/>
            <a:endParaRPr lang="en-ZA" sz="1600" dirty="0"/>
          </a:p>
          <a:p>
            <a:pPr lvl="1"/>
            <a:endParaRPr lang="en-ZA" sz="1600" dirty="0" smtClean="0"/>
          </a:p>
          <a:p>
            <a:pPr lvl="1"/>
            <a:endParaRPr lang="en-ZA" sz="1600" dirty="0" smtClean="0"/>
          </a:p>
          <a:p>
            <a:pPr lvl="1"/>
            <a:endParaRPr lang="en-ZA" sz="1200" dirty="0"/>
          </a:p>
          <a:p>
            <a:pPr lvl="1"/>
            <a:r>
              <a:rPr lang="en-ZA" sz="1600" dirty="0" smtClean="0"/>
              <a:t>Here we have a partial match </a:t>
            </a:r>
            <a:r>
              <a:rPr lang="en-ZA" sz="1600" u="sng" dirty="0" smtClean="0"/>
              <a:t>not</a:t>
            </a:r>
            <a:r>
              <a:rPr lang="en-ZA" sz="1600" dirty="0" smtClean="0"/>
              <a:t> ending with characters at start of </a:t>
            </a:r>
            <a:r>
              <a:rPr lang="en-ZA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</a:p>
          <a:p>
            <a:pPr lvl="1"/>
            <a:r>
              <a:rPr lang="en-ZA" sz="1600" dirty="0" smtClean="0"/>
              <a:t>We can skip over the entire partial match, begin again from start of </a:t>
            </a:r>
            <a:r>
              <a:rPr lang="en-ZA" sz="1600" dirty="0" smtClean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41" name="Title 2"/>
          <p:cNvSpPr>
            <a:spLocks noGrp="1"/>
          </p:cNvSpPr>
          <p:nvPr>
            <p:ph type="title"/>
          </p:nvPr>
        </p:nvSpPr>
        <p:spPr>
          <a:xfrm>
            <a:off x="678076" y="241560"/>
            <a:ext cx="7886700" cy="606937"/>
          </a:xfrm>
        </p:spPr>
        <p:txBody>
          <a:bodyPr/>
          <a:lstStyle/>
          <a:p>
            <a:r>
              <a:rPr lang="en-ZA" dirty="0" smtClean="0"/>
              <a:t>Knuth-Morris-Pratt Algorithm</a:t>
            </a:r>
            <a:endParaRPr lang="en-ZA" dirty="0"/>
          </a:p>
        </p:txBody>
      </p:sp>
      <p:sp>
        <p:nvSpPr>
          <p:cNvPr id="39" name="Rectangle 38"/>
          <p:cNvSpPr/>
          <p:nvPr/>
        </p:nvSpPr>
        <p:spPr>
          <a:xfrm>
            <a:off x="1475656" y="180475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</a:rPr>
              <a:t>P: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a</a:t>
            </a:r>
            <a:r>
              <a:rPr lang="en-US" sz="2000" b="1" dirty="0" smtClean="0">
                <a:latin typeface="Courier New" pitchFamily="49" charset="0"/>
              </a:rPr>
              <a:t>bcabd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75656" y="1300698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</a:rPr>
              <a:t>T: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b</a:t>
            </a:r>
            <a:r>
              <a:rPr lang="en-US" sz="2000" b="1" dirty="0" smtClean="0">
                <a:latin typeface="Courier New" pitchFamily="49" charset="0"/>
              </a:rPr>
              <a:t>anana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935580" y="1660737"/>
            <a:ext cx="0" cy="1970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475656" y="3388930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</a:rPr>
              <a:t>P:</a:t>
            </a:r>
            <a:r>
              <a:rPr lang="en-US" sz="2000" b="1" u="sng" dirty="0" smtClean="0">
                <a:solidFill>
                  <a:srgbClr val="0070C0"/>
                </a:solidFill>
                <a:latin typeface="Courier New" pitchFamily="49" charset="0"/>
              </a:rPr>
              <a:t>ab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c</a:t>
            </a:r>
            <a:r>
              <a:rPr lang="en-US" sz="2000" b="1" u="sng" dirty="0" smtClean="0">
                <a:solidFill>
                  <a:srgbClr val="0070C0"/>
                </a:solidFill>
                <a:latin typeface="Courier New" pitchFamily="49" charset="0"/>
              </a:rPr>
              <a:t>ab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b</a:t>
            </a:r>
            <a:r>
              <a:rPr lang="en-US" sz="2000" b="1" dirty="0" smtClean="0">
                <a:latin typeface="Courier New" pitchFamily="49" charset="0"/>
              </a:rPr>
              <a:t>d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75656" y="2884874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</a:rPr>
              <a:t>T: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abc</a:t>
            </a:r>
            <a:r>
              <a:rPr lang="en-US" sz="2000" b="1" u="sng" dirty="0" smtClean="0">
                <a:solidFill>
                  <a:srgbClr val="0070C0"/>
                </a:solidFill>
                <a:latin typeface="Courier New" pitchFamily="49" charset="0"/>
              </a:rPr>
              <a:t>ab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d</a:t>
            </a:r>
            <a:r>
              <a:rPr lang="en-US" sz="2000" b="1" dirty="0" smtClean="0">
                <a:latin typeface="Courier New" pitchFamily="49" charset="0"/>
              </a:rPr>
              <a:t>ab…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2699791" y="3241881"/>
            <a:ext cx="1" cy="2000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229130" y="3748970"/>
            <a:ext cx="49351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sng" dirty="0" err="1" smtClean="0">
                <a:latin typeface="Courier New" pitchFamily="49" charset="0"/>
              </a:rPr>
              <a:t>ab</a:t>
            </a:r>
            <a:r>
              <a:rPr lang="en-US" sz="2000" b="1" dirty="0" err="1" smtClean="0">
                <a:latin typeface="Courier New" pitchFamily="49" charset="0"/>
              </a:rPr>
              <a:t>cabbd</a:t>
            </a: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1600" dirty="0" smtClean="0">
                <a:latin typeface="+mj-lt"/>
              </a:rPr>
              <a:t>(move </a:t>
            </a:r>
            <a:r>
              <a:rPr lang="en-US" sz="1600" dirty="0" smtClean="0">
                <a:latin typeface="Consolas" panose="020B0609020204030204" pitchFamily="49" charset="0"/>
              </a:rPr>
              <a:t>P</a:t>
            </a:r>
            <a:r>
              <a:rPr lang="en-US" sz="1600" dirty="0" smtClean="0">
                <a:latin typeface="+mj-lt"/>
              </a:rPr>
              <a:t> three spaces to the right)</a:t>
            </a:r>
            <a:endParaRPr lang="en-US" sz="2000" dirty="0">
              <a:latin typeface="+mj-lt"/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 flipH="1">
            <a:off x="1852835" y="3964994"/>
            <a:ext cx="4041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475656" y="536508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</a:rPr>
              <a:t>P: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axyz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b</a:t>
            </a:r>
            <a:r>
              <a:rPr lang="en-US" sz="2000" b="1" dirty="0" smtClean="0">
                <a:latin typeface="Courier New" pitchFamily="49" charset="0"/>
              </a:rPr>
              <a:t>d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475656" y="4846889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</a:rPr>
              <a:t>T: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axyz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d</a:t>
            </a:r>
            <a:r>
              <a:rPr lang="en-US" sz="2000" b="1" dirty="0" smtClean="0">
                <a:latin typeface="Courier New" pitchFamily="49" charset="0"/>
              </a:rPr>
              <a:t>ab…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2" name="Line 22"/>
          <p:cNvSpPr>
            <a:spLocks noChangeShapeType="1"/>
          </p:cNvSpPr>
          <p:nvPr/>
        </p:nvSpPr>
        <p:spPr bwMode="auto">
          <a:xfrm>
            <a:off x="2556352" y="5206096"/>
            <a:ext cx="0" cy="1742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394988" y="5693186"/>
            <a:ext cx="51293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 smtClean="0">
                <a:latin typeface="Courier New" pitchFamily="49" charset="0"/>
              </a:rPr>
              <a:t>axyzbd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/>
              <a:t>(Move P four spaces to the right)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 flipH="1" flipV="1">
            <a:off x="1890348" y="5914301"/>
            <a:ext cx="5760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995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  <p:bldP spid="43" grpId="0" animBg="1"/>
      <p:bldP spid="44" grpId="0"/>
      <p:bldP spid="45" grpId="0"/>
      <p:bldP spid="46" grpId="0" animBg="1"/>
      <p:bldP spid="47" grpId="0"/>
      <p:bldP spid="48" grpId="0" animBg="1"/>
      <p:bldP spid="50" grpId="0"/>
      <p:bldP spid="51" grpId="0"/>
      <p:bldP spid="52" grpId="0" animBg="1"/>
      <p:bldP spid="53" grpId="0"/>
      <p:bldP spid="54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40.2|9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2|10|71.9|80.9|32.4|5.7|23|6.8|27.3|7.6|21.2|3.3|6.6|18.1|6|31.4|8.4|17.3|6.6|27.6|7.7|9.5|18.8|4|25|8.4|13.2|3.5|7.2|1.4|6.4|3.7|2.3|8.6|4.2|3.5|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|254.7|5.9|20|12.5|7|9.9|4.8|2.7|4|7|2|4.9|1.3|11.7|5|3.8|12.9|15|1.1|28.2|4.1|24.8|12.6|13.3|5|2.6|3.2|2.8|18.9|13.3|24.2|5.3|4.8|7.6|19.3|31.4|49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3|9.4|28|26.3|9|209.9|45.5|14.5|43|7.9|13.5|29.9|25|5.7|33.9|7.1|23.7|5.3|36|13|33.6|11.1|23.2|8|21.7|26.3|16.5|16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92.1|28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18.4|20|2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8|4.7|5.5|5.7|12|31.1|325|13.5|35.4|13.4|48.7|17.9|17.4|6.3|9|30.3|8.1|4.2|3.5|13.1|5.7|3.9|6.7|39.3|19.4|99.4|24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|34|10.7|11.1|54.3|22|8|41.5|8.8|15.7|6.4|33.4|67|18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34.7|67.2|22.7|6.5|29.2|11.9|19.7|8.2|49.4|17.8|9.6|28.4|3.8|12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39.8|21.6|29.9|31.3|2.4|16.2|21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8|8.2|11.7|22.4|5.9|30|7.9|26.8|16.5|20.2|11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2|13.4|4.2|10.8|3.7|2.4|5.2|12.9|17|2.5|7.3|4|3.9|7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11724</TotalTime>
  <Words>1592</Words>
  <Application>Microsoft Office PowerPoint</Application>
  <PresentationFormat>On-screen Show (4:3)</PresentationFormat>
  <Paragraphs>423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Consolas</vt:lpstr>
      <vt:lpstr>Courier New</vt:lpstr>
      <vt:lpstr>Symbol</vt:lpstr>
      <vt:lpstr>Times New Roman</vt:lpstr>
      <vt:lpstr>Wingdings</vt:lpstr>
      <vt:lpstr>WP MathA</vt:lpstr>
      <vt:lpstr>Office Theme</vt:lpstr>
      <vt:lpstr>Presentation level design</vt:lpstr>
      <vt:lpstr>COS 212 String Matching</vt:lpstr>
      <vt:lpstr>The Problem of Searching</vt:lpstr>
      <vt:lpstr>String Matching</vt:lpstr>
      <vt:lpstr>Differences from Textbook</vt:lpstr>
      <vt:lpstr>Brute Force String Matching</vt:lpstr>
      <vt:lpstr>Improving Brute Force</vt:lpstr>
      <vt:lpstr>Improving Brute Force</vt:lpstr>
      <vt:lpstr>Knuth-Morris-Pratt Algorithm</vt:lpstr>
      <vt:lpstr>Knuth-Morris-Pratt Algorithm</vt:lpstr>
      <vt:lpstr>Knuth-Morris-Pratt Algorithm</vt:lpstr>
      <vt:lpstr>Knuth-Morris-Pratt Algorithm</vt:lpstr>
      <vt:lpstr>Knuth-Morris-Pratt Algorithm</vt:lpstr>
      <vt:lpstr>Knuth-Morris-Pratt Algorithm</vt:lpstr>
    </vt:vector>
  </TitlesOfParts>
  <Company>University of Pretoria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212 Sorting</dc:title>
  <dc:creator>User</dc:creator>
  <cp:lastModifiedBy>Will van Heerden</cp:lastModifiedBy>
  <cp:revision>641</cp:revision>
  <dcterms:created xsi:type="dcterms:W3CDTF">2016-05-09T11:50:19Z</dcterms:created>
  <dcterms:modified xsi:type="dcterms:W3CDTF">2020-07-02T14:38:40Z</dcterms:modified>
</cp:coreProperties>
</file>