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1171" r:id="rId2"/>
    <p:sldId id="535" r:id="rId3"/>
    <p:sldId id="1064" r:id="rId4"/>
    <p:sldId id="1100" r:id="rId5"/>
    <p:sldId id="1101" r:id="rId6"/>
    <p:sldId id="1065" r:id="rId7"/>
    <p:sldId id="1102" r:id="rId8"/>
    <p:sldId id="976" r:id="rId9"/>
    <p:sldId id="990" r:id="rId10"/>
    <p:sldId id="1103" r:id="rId11"/>
    <p:sldId id="1104" r:id="rId12"/>
    <p:sldId id="1105" r:id="rId13"/>
    <p:sldId id="1073" r:id="rId14"/>
    <p:sldId id="1075" r:id="rId15"/>
    <p:sldId id="1077" r:id="rId16"/>
    <p:sldId id="1106" r:id="rId17"/>
    <p:sldId id="1172" r:id="rId18"/>
    <p:sldId id="1109" r:id="rId19"/>
    <p:sldId id="1110" r:id="rId20"/>
    <p:sldId id="1111" r:id="rId21"/>
    <p:sldId id="1112" r:id="rId22"/>
    <p:sldId id="111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78F"/>
    <a:srgbClr val="B165AF"/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6" autoAdjust="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0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E64A3E-F2BA-47CE-8950-345A7C80B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92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smtClean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426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D500CA-6312-46F3-82DF-96BFCDC85B58}" type="slidenum">
              <a:rPr lang="en-US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4965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389D36-B4A4-4400-A4F4-A2B272594239}" type="slidenum">
              <a:rPr lang="en-US" altLang="en-US" sz="1200" b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898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3936F5-2316-4FB6-9D9B-2CF121E6FD24}" type="slidenum">
              <a:rPr lang="en-US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255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27A436-7586-44D7-95C0-78A292FBE49B}" type="slidenum">
              <a:rPr lang="en-US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3254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37043F-61EF-426B-8F0D-2D08898740B4}" type="slidenum">
              <a:rPr lang="en-US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734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9373B-ED11-494A-941A-285FAFAA0E76}" type="slidenum">
              <a:rPr lang="en-US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381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5F7FE2-D425-4E5A-BC32-423C9390A4FC}" type="slidenum">
              <a:rPr lang="en-US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5201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5F7FE2-D425-4E5A-BC32-423C9390A4FC}" type="slidenum">
              <a:rPr lang="en-US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5596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D9F9AD-D54C-40DB-B9D4-A37CDC265D14}" type="slidenum">
              <a:rPr lang="en-US" altLang="en-US" sz="1200" b="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0964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EAF7E6-F05F-4075-A293-5B26F322ACFC}" type="slidenum">
              <a:rPr lang="en-US" altLang="en-US" sz="1200" b="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918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0EA3B-2E8E-4379-B8D5-C6D4CEC3694F}" type="slidenum">
              <a:rPr lang="en-US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7663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36312-1AB9-48DD-8E2A-1EEC2828F802}" type="slidenum">
              <a:rPr lang="en-US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6846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9E3DAA-9D2A-4037-B1DB-F2204FEF0D3C}" type="slidenum">
              <a:rPr lang="en-US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3098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1A97C7-9086-45D4-8070-51837094F728}" type="slidenum">
              <a:rPr lang="en-US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032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14830C-53AB-493E-AD51-FEA678FA8975}" type="slidenum">
              <a:rPr lang="en-US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597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1ABBA-90FB-4B7F-B019-33289686F464}" type="slidenum">
              <a:rPr lang="en-US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021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75AFF4-4E07-452B-B826-CCAF53B35575}" type="slidenum">
              <a:rPr lang="en-US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120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C4E4CC-082B-44C0-96C1-A820A5CB229F}" type="slidenum">
              <a:rPr lang="en-US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190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49339E-4DF4-41CB-B897-D2291AF8C60E}" type="slidenum">
              <a:rPr lang="en-US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155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B7A20A-6565-48F6-8767-58C7BDB7E954}" type="slidenum">
              <a:rPr lang="en-US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49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FAA85-7931-4AFF-AED9-7F3938CD7689}" type="slidenum">
              <a:rPr lang="en-US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067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 smtClean="0">
                <a:latin typeface="McGrawHill-Italic" pitchFamily="2" charset="0"/>
              </a:rPr>
              <a:t>McGraw-Hill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smtClean="0">
                <a:latin typeface="McGrawHill-Italic" pitchFamily="2" charset="0"/>
              </a:rPr>
              <a:t>The McGraw-Hill Companies, Inc., 2000</a:t>
            </a: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6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DDA0C392-F585-4DC9-AC67-43B79DB16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8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5FEDFCE4-DE46-4AA4-A3EB-8FBF0E2CF8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1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BA394C51-3CC5-4C47-A711-777F573B8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1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C9721D6-46E7-4787-B75D-AA6E45843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BD031ADA-D873-40ED-86DC-056ED582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7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11A82B6-1312-4562-A5AD-6B7582D1E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FF6B71D-C793-4A91-B8E4-6980C7D47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33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323382E-64ED-4E5E-B8EC-099C87A26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1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21AD1BFC-86A7-4F89-8607-254182488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EA806263-0368-4069-AAA4-B322CE1F6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48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CA2071E7-EB9D-48BE-94E0-5472CD99E5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19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12.</a:t>
            </a:r>
            <a:fld id="{37DA90E7-AB25-4640-97E1-D0D528412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4800" dirty="0"/>
              <a:t> CHAPTER </a:t>
            </a:r>
            <a:r>
              <a:rPr lang="en-US" altLang="en-US" sz="4800" dirty="0" smtClean="0"/>
              <a:t>12 </a:t>
            </a:r>
            <a:r>
              <a:rPr lang="en-US" altLang="en-US" sz="3600" dirty="0" smtClean="0"/>
              <a:t>(Part 1)</a:t>
            </a:r>
            <a:endParaRPr lang="en-US" altLang="en-US" sz="4800" dirty="0"/>
          </a:p>
          <a:p>
            <a:r>
              <a:rPr lang="en-US" altLang="en-US" sz="4800" i="1" dirty="0"/>
              <a:t> Abstract Data Type</a:t>
            </a:r>
          </a:p>
        </p:txBody>
      </p:sp>
      <p:pic>
        <p:nvPicPr>
          <p:cNvPr id="409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2073275"/>
            <a:ext cx="294798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76200" y="0"/>
            <a:ext cx="3128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152400" y="685800"/>
            <a:ext cx="8915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push</a:t>
            </a:r>
            <a:r>
              <a:rPr lang="en-US" altLang="en-US" sz="2800" b="0" dirty="0">
                <a:latin typeface="Times New Roman" panose="02020603050405020304" pitchFamily="18" charset="0"/>
              </a:rPr>
              <a:t> operation inserts an item at the top of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stack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447800"/>
            <a:ext cx="3271837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2819400"/>
            <a:ext cx="8610600" cy="2819400"/>
            <a:chOff x="228600" y="2819400"/>
            <a:chExt cx="8610600" cy="2819400"/>
          </a:xfrm>
        </p:grpSpPr>
        <p:sp>
          <p:nvSpPr>
            <p:cNvPr id="24582" name="Text Box 7"/>
            <p:cNvSpPr txBox="1">
              <a:spLocks noChangeArrowheads="1"/>
            </p:cNvSpPr>
            <p:nvPr/>
          </p:nvSpPr>
          <p:spPr bwMode="auto">
            <a:xfrm>
              <a:off x="228600" y="2819400"/>
              <a:ext cx="3451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12.4  </a:t>
              </a:r>
              <a:r>
                <a:rPr lang="en-US" altLang="en-US" sz="2000">
                  <a:latin typeface="Times New Roman" panose="02020603050405020304" pitchFamily="18" charset="0"/>
                </a:rPr>
                <a:t>Push operation</a:t>
              </a:r>
            </a:p>
          </p:txBody>
        </p:sp>
        <p:pic>
          <p:nvPicPr>
            <p:cNvPr id="2458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75" y="3462338"/>
              <a:ext cx="8328025" cy="1871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584" name="Straight Connector 7"/>
            <p:cNvCxnSpPr>
              <a:cxnSpLocks noChangeShapeType="1"/>
            </p:cNvCxnSpPr>
            <p:nvPr/>
          </p:nvCxnSpPr>
          <p:spPr bwMode="auto">
            <a:xfrm>
              <a:off x="304800" y="32766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5" name="Straight Connector 8"/>
            <p:cNvCxnSpPr>
              <a:cxnSpLocks noChangeShapeType="1"/>
            </p:cNvCxnSpPr>
            <p:nvPr/>
          </p:nvCxnSpPr>
          <p:spPr bwMode="auto">
            <a:xfrm>
              <a:off x="304800" y="2819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6" name="Straight Connector 9"/>
            <p:cNvCxnSpPr>
              <a:cxnSpLocks noChangeShapeType="1"/>
            </p:cNvCxnSpPr>
            <p:nvPr/>
          </p:nvCxnSpPr>
          <p:spPr bwMode="auto">
            <a:xfrm>
              <a:off x="815975" y="5638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6200" y="0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pop operation deletes the item at the top of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stack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627" y="1533427"/>
            <a:ext cx="31448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2819400"/>
            <a:ext cx="8397875" cy="2743200"/>
            <a:chOff x="228600" y="3276600"/>
            <a:chExt cx="8397875" cy="2743200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33385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12.5  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Pop operation</a:t>
              </a:r>
            </a:p>
          </p:txBody>
        </p:sp>
        <p:pic>
          <p:nvPicPr>
            <p:cNvPr id="266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038600"/>
              <a:ext cx="8245475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632" name="Straight Connector 7"/>
            <p:cNvCxnSpPr>
              <a:cxnSpLocks noChangeShapeType="1"/>
            </p:cNvCxnSpPr>
            <p:nvPr/>
          </p:nvCxnSpPr>
          <p:spPr bwMode="auto">
            <a:xfrm>
              <a:off x="304800" y="37338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3" name="Straight Connector 8"/>
            <p:cNvCxnSpPr>
              <a:cxnSpLocks noChangeShapeType="1"/>
            </p:cNvCxnSpPr>
            <p:nvPr/>
          </p:nvCxnSpPr>
          <p:spPr bwMode="auto">
            <a:xfrm>
              <a:off x="304800" y="3276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4" name="Straight Connector 9"/>
            <p:cNvCxnSpPr>
              <a:cxnSpLocks noChangeShapeType="1"/>
            </p:cNvCxnSpPr>
            <p:nvPr/>
          </p:nvCxnSpPr>
          <p:spPr bwMode="auto">
            <a:xfrm>
              <a:off x="381000" y="6019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6200" y="0"/>
            <a:ext cx="336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empty operation checks the status of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stack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Returns </a:t>
            </a:r>
            <a:r>
              <a:rPr lang="en-US" altLang="en-US" sz="2800" b="0" dirty="0">
                <a:latin typeface="Times New Roman" panose="02020603050405020304" pitchFamily="18" charset="0"/>
              </a:rPr>
              <a:t>true if the stack is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empty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Returns false </a:t>
            </a:r>
            <a:r>
              <a:rPr lang="en-US" altLang="en-US" sz="2800" b="0" dirty="0">
                <a:latin typeface="Times New Roman" panose="02020603050405020304" pitchFamily="18" charset="0"/>
              </a:rPr>
              <a:t>if the stack is not empty</a:t>
            </a:r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2303463"/>
            <a:ext cx="24130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0" y="0"/>
            <a:ext cx="31226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12.2.2  Stack ADT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We define a stack as an ADT as shown below: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676400"/>
            <a:ext cx="8556625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944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Example 12.1</a:t>
            </a:r>
            <a:endParaRPr lang="en-US" altLang="en-US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4131" name="Rectangle 3"/>
          <p:cNvSpPr>
            <a:spLocks noChangeArrowheads="1"/>
          </p:cNvSpPr>
          <p:nvPr/>
        </p:nvSpPr>
        <p:spPr bwMode="auto">
          <a:xfrm>
            <a:off x="152400" y="685800"/>
            <a:ext cx="822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segment of an algorithm that applies the previously defined operations on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stack named S 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2286000"/>
            <a:ext cx="8099425" cy="3962400"/>
            <a:chOff x="228600" y="2286000"/>
            <a:chExt cx="8099425" cy="3962400"/>
          </a:xfrm>
        </p:grpSpPr>
        <p:sp>
          <p:nvSpPr>
            <p:cNvPr id="32773" name="Text Box 6"/>
            <p:cNvSpPr txBox="1">
              <a:spLocks noChangeArrowheads="1"/>
            </p:cNvSpPr>
            <p:nvPr/>
          </p:nvSpPr>
          <p:spPr bwMode="auto">
            <a:xfrm>
              <a:off x="228600" y="2286000"/>
              <a:ext cx="3275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12.6  </a:t>
              </a:r>
              <a:r>
                <a:rPr lang="en-US" altLang="en-US" sz="2000">
                  <a:latin typeface="Times New Roman" panose="02020603050405020304" pitchFamily="18" charset="0"/>
                </a:rPr>
                <a:t>Example 12.1</a:t>
              </a:r>
            </a:p>
          </p:txBody>
        </p:sp>
        <p:pic>
          <p:nvPicPr>
            <p:cNvPr id="3277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913" y="2951163"/>
              <a:ext cx="5475287" cy="2992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2775" name="Straight Connector 6"/>
            <p:cNvCxnSpPr>
              <a:cxnSpLocks noChangeShapeType="1"/>
            </p:cNvCxnSpPr>
            <p:nvPr/>
          </p:nvCxnSpPr>
          <p:spPr bwMode="auto">
            <a:xfrm>
              <a:off x="304800" y="2743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6" name="Straight Connector 7"/>
            <p:cNvCxnSpPr>
              <a:cxnSpLocks noChangeShapeType="1"/>
            </p:cNvCxnSpPr>
            <p:nvPr/>
          </p:nvCxnSpPr>
          <p:spPr bwMode="auto">
            <a:xfrm>
              <a:off x="304800" y="2286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7" name="Straight Connector 8"/>
            <p:cNvCxnSpPr>
              <a:cxnSpLocks noChangeShapeType="1"/>
            </p:cNvCxnSpPr>
            <p:nvPr/>
          </p:nvCxnSpPr>
          <p:spPr bwMode="auto">
            <a:xfrm>
              <a:off x="304800" y="6248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extBox 5"/>
          <p:cNvSpPr txBox="1"/>
          <p:nvPr/>
        </p:nvSpPr>
        <p:spPr>
          <a:xfrm>
            <a:off x="7218299" y="463877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0" dirty="0" smtClean="0"/>
              <a:t>x: 12</a:t>
            </a:r>
            <a:endParaRPr lang="en-ZA" sz="16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7220146" y="5214619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0" dirty="0" smtClean="0"/>
              <a:t>x: 12</a:t>
            </a:r>
            <a:endParaRPr lang="en-ZA" sz="16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0" y="0"/>
            <a:ext cx="4476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12.2.3  Stack applications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Stack applications can be classified into four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categories</a:t>
            </a: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 smtClean="0">
                <a:latin typeface="Times New Roman" panose="02020603050405020304" pitchFamily="18" charset="0"/>
              </a:rPr>
              <a:t>Reversing data</a:t>
            </a: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 smtClean="0">
                <a:latin typeface="Times New Roman" panose="02020603050405020304" pitchFamily="18" charset="0"/>
              </a:rPr>
              <a:t>Pairing data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 smtClean="0">
                <a:latin typeface="Times New Roman" panose="02020603050405020304" pitchFamily="18" charset="0"/>
              </a:rPr>
              <a:t>Postponing </a:t>
            </a:r>
            <a:r>
              <a:rPr lang="en-US" altLang="en-US" sz="2800" i="1" dirty="0">
                <a:latin typeface="Times New Roman" panose="02020603050405020304" pitchFamily="18" charset="0"/>
              </a:rPr>
              <a:t>data</a:t>
            </a:r>
            <a:r>
              <a:rPr lang="en-US" altLang="en-US" sz="2800" b="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usage</a:t>
            </a: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i="1" dirty="0" smtClean="0">
                <a:latin typeface="Times New Roman" panose="02020603050405020304" pitchFamily="18" charset="0"/>
              </a:rPr>
              <a:t>Backtracking steps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6200" y="3382962"/>
            <a:ext cx="336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Reversing data items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52400" y="3868737"/>
            <a:ext cx="89154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require </a:t>
            </a:r>
            <a:r>
              <a:rPr lang="en-US" altLang="en-US" sz="2800" b="0" dirty="0">
                <a:latin typeface="Times New Roman" panose="02020603050405020304" pitchFamily="18" charset="0"/>
              </a:rPr>
              <a:t>that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set </a:t>
            </a:r>
            <a:r>
              <a:rPr lang="en-US" altLang="en-US" sz="2800" b="0" dirty="0">
                <a:latin typeface="Times New Roman" panose="02020603050405020304" pitchFamily="18" charset="0"/>
              </a:rPr>
              <a:t>of data items be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reordered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>
                <a:latin typeface="Times New Roman" panose="02020603050405020304" pitchFamily="18" charset="0"/>
              </a:rPr>
              <a:t>first and last items are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exchanged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Positions </a:t>
            </a:r>
            <a:r>
              <a:rPr lang="en-US" altLang="en-US" sz="2800" b="0" dirty="0">
                <a:latin typeface="Times New Roman" panose="02020603050405020304" pitchFamily="18" charset="0"/>
              </a:rPr>
              <a:t>between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first and </a:t>
            </a:r>
            <a:r>
              <a:rPr lang="en-US" altLang="en-US" sz="2800" b="0" dirty="0">
                <a:latin typeface="Times New Roman" panose="02020603050405020304" pitchFamily="18" charset="0"/>
              </a:rPr>
              <a:t>last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are also relatively exchanged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example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(2</a:t>
            </a:r>
            <a:r>
              <a:rPr lang="en-US" altLang="en-US" sz="2800" b="0" dirty="0">
                <a:latin typeface="Times New Roman" panose="02020603050405020304" pitchFamily="18" charset="0"/>
              </a:rPr>
              <a:t>, 4, 7, 1, 6, 8) becomes (8, 6, 1, 7, 4, 2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)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7" name="Rectangle 3"/>
          <p:cNvSpPr>
            <a:spLocks noChangeArrowheads="1"/>
          </p:cNvSpPr>
          <p:nvPr/>
        </p:nvSpPr>
        <p:spPr bwMode="auto">
          <a:xfrm>
            <a:off x="328367" y="609600"/>
            <a:ext cx="88392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Read in user input, and print it in reverse order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LIFO structure of a stack can correctly reverse input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Read user input character by character, pushing each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Pop characters from stack, printing as you go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b="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90600" y="3613605"/>
            <a:ext cx="53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514573" y="3461205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998455" y="3461205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016689" y="301076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</a:t>
            </a:r>
            <a:endParaRPr lang="en-ZA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444602" y="3613605"/>
            <a:ext cx="53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2978002" y="3461205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2452457" y="3461205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470691" y="301076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</a:t>
            </a:r>
            <a:endParaRPr lang="en-ZA" dirty="0"/>
          </a:p>
        </p:txBody>
      </p:sp>
      <p:sp>
        <p:nvSpPr>
          <p:cNvPr id="18" name="TextBox 17"/>
          <p:cNvSpPr txBox="1"/>
          <p:nvPr/>
        </p:nvSpPr>
        <p:spPr>
          <a:xfrm>
            <a:off x="2471724" y="254680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962400" y="3613605"/>
            <a:ext cx="53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4486373" y="3461205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970255" y="3461205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988489" y="301076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</a:t>
            </a:r>
            <a:endParaRPr lang="en-ZA" dirty="0"/>
          </a:p>
        </p:txBody>
      </p:sp>
      <p:sp>
        <p:nvSpPr>
          <p:cNvPr id="23" name="TextBox 22"/>
          <p:cNvSpPr txBox="1"/>
          <p:nvPr/>
        </p:nvSpPr>
        <p:spPr>
          <a:xfrm>
            <a:off x="3989522" y="254680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1254" y="20574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T</a:t>
            </a:r>
            <a:endParaRPr lang="en-ZA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990600" y="5684669"/>
            <a:ext cx="53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1524000" y="5532269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998455" y="5532269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1016689" y="508182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</a:t>
            </a:r>
            <a:endParaRPr lang="en-ZA" dirty="0"/>
          </a:p>
        </p:txBody>
      </p:sp>
      <p:sp>
        <p:nvSpPr>
          <p:cNvPr id="29" name="TextBox 28"/>
          <p:cNvSpPr txBox="1"/>
          <p:nvPr/>
        </p:nvSpPr>
        <p:spPr>
          <a:xfrm>
            <a:off x="1017722" y="461786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5819001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Pop and print T</a:t>
            </a:r>
            <a:endParaRPr lang="en-ZA" sz="1200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2481688" y="5684669"/>
            <a:ext cx="53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3015088" y="5532269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2489543" y="5532269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507777" y="508182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</a:t>
            </a:r>
            <a:endParaRPr lang="en-ZA" dirty="0"/>
          </a:p>
        </p:txBody>
      </p:sp>
      <p:sp>
        <p:nvSpPr>
          <p:cNvPr id="36" name="TextBox 35"/>
          <p:cNvSpPr txBox="1"/>
          <p:nvPr/>
        </p:nvSpPr>
        <p:spPr>
          <a:xfrm>
            <a:off x="2176888" y="5819001"/>
            <a:ext cx="132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Pop and print A</a:t>
            </a:r>
            <a:endParaRPr lang="en-ZA" sz="1200" dirty="0"/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4005688" y="5677912"/>
            <a:ext cx="53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4539088" y="5525512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4013543" y="5525512"/>
            <a:ext cx="0" cy="152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3700888" y="5812244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Pop and print C</a:t>
            </a:r>
            <a:endParaRPr lang="en-ZA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14400" y="369656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Push C</a:t>
            </a:r>
            <a:endParaRPr lang="en-ZA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362200" y="3696562"/>
            <a:ext cx="709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Push A</a:t>
            </a:r>
            <a:endParaRPr lang="en-ZA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872770" y="3689805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 smtClean="0"/>
              <a:t>Push T</a:t>
            </a:r>
            <a:endParaRPr lang="en-ZA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7" name="Rectangle 3"/>
          <p:cNvSpPr>
            <a:spLocks noChangeArrowheads="1"/>
          </p:cNvSpPr>
          <p:nvPr/>
        </p:nvSpPr>
        <p:spPr bwMode="auto">
          <a:xfrm>
            <a:off x="328367" y="304800"/>
            <a:ext cx="8434633" cy="6186309"/>
          </a:xfrm>
          <a:prstGeom prst="rect">
            <a:avLst/>
          </a:prstGeom>
          <a:noFill/>
          <a:ln w="25400">
            <a:solidFill>
              <a:srgbClr val="92278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eaLnBrk="1" hangingPunct="1">
              <a:defRPr/>
            </a:pPr>
            <a:r>
              <a:rPr lang="en-US" altLang="en-US" sz="1800" dirty="0" smtClean="0">
                <a:solidFill>
                  <a:srgbClr val="92278F"/>
                </a:solidFill>
                <a:cs typeface="Arial" panose="020B0604020202020204" pitchFamily="34" charset="0"/>
              </a:rPr>
              <a:t>Algorithm:</a:t>
            </a:r>
            <a:r>
              <a:rPr lang="en-US" altLang="en-US" sz="1800" b="0" dirty="0" smtClean="0">
                <a:cs typeface="Arial" panose="020B0604020202020204" pitchFamily="34" charset="0"/>
              </a:rPr>
              <a:t> </a:t>
            </a:r>
            <a:r>
              <a:rPr lang="en-US" altLang="en-US" sz="1800" b="0" dirty="0" err="1" smtClean="0">
                <a:cs typeface="Arial" panose="020B0604020202020204" pitchFamily="34" charset="0"/>
              </a:rPr>
              <a:t>PrintReverse</a:t>
            </a:r>
            <a:r>
              <a:rPr lang="en-US" altLang="en-US" sz="1800" b="0" dirty="0" smtClean="0">
                <a:cs typeface="Arial" panose="020B0604020202020204" pitchFamily="34" charset="0"/>
              </a:rPr>
              <a:t>()</a:t>
            </a:r>
          </a:p>
          <a:p>
            <a:pPr eaLnBrk="1" hangingPunct="1">
              <a:defRPr/>
            </a:pPr>
            <a:r>
              <a:rPr lang="en-US" altLang="en-US" sz="1800" dirty="0" smtClean="0">
                <a:solidFill>
                  <a:srgbClr val="92278F"/>
                </a:solidFill>
                <a:cs typeface="Arial" panose="020B0604020202020204" pitchFamily="34" charset="0"/>
              </a:rPr>
              <a:t>Purpose:</a:t>
            </a:r>
            <a:r>
              <a:rPr lang="en-US" altLang="en-US" sz="1800" b="0" dirty="0" smtClean="0">
                <a:cs typeface="Arial" panose="020B0604020202020204" pitchFamily="34" charset="0"/>
              </a:rPr>
              <a:t> Read input from user and print it in reverse</a:t>
            </a:r>
          </a:p>
          <a:p>
            <a:pPr eaLnBrk="1" hangingPunct="1">
              <a:defRPr/>
            </a:pPr>
            <a:r>
              <a:rPr lang="en-US" altLang="en-US" sz="1800" dirty="0" smtClean="0">
                <a:solidFill>
                  <a:srgbClr val="92278F"/>
                </a:solidFill>
                <a:cs typeface="Arial" panose="020B0604020202020204" pitchFamily="34" charset="0"/>
              </a:rPr>
              <a:t>Pre:</a:t>
            </a:r>
            <a:r>
              <a:rPr lang="en-US" altLang="en-US" sz="1800" b="0" dirty="0" smtClean="0">
                <a:cs typeface="Arial" panose="020B0604020202020204" pitchFamily="34" charset="0"/>
              </a:rPr>
              <a:t> Input is typed one character at a time</a:t>
            </a:r>
          </a:p>
          <a:p>
            <a:pPr eaLnBrk="1" hangingPunct="1">
              <a:defRPr/>
            </a:pPr>
            <a:r>
              <a:rPr lang="en-US" altLang="en-US" sz="1800" dirty="0" smtClean="0">
                <a:solidFill>
                  <a:srgbClr val="92278F"/>
                </a:solidFill>
                <a:cs typeface="Arial" panose="020B0604020202020204" pitchFamily="34" charset="0"/>
              </a:rPr>
              <a:t>Post:</a:t>
            </a:r>
            <a:r>
              <a:rPr lang="en-US" altLang="en-US" sz="1800" b="0" dirty="0" smtClean="0">
                <a:cs typeface="Arial" panose="020B0604020202020204" pitchFamily="34" charset="0"/>
              </a:rPr>
              <a:t> Input is printed in reverse order</a:t>
            </a:r>
          </a:p>
          <a:p>
            <a:pPr eaLnBrk="1" hangingPunct="1">
              <a:defRPr/>
            </a:pPr>
            <a:r>
              <a:rPr lang="en-US" altLang="en-US" sz="1800" dirty="0" smtClean="0">
                <a:solidFill>
                  <a:srgbClr val="92278F"/>
                </a:solidFill>
                <a:cs typeface="Arial" panose="020B0604020202020204" pitchFamily="34" charset="0"/>
              </a:rPr>
              <a:t>Return:</a:t>
            </a:r>
            <a:r>
              <a:rPr lang="en-US" altLang="en-US" sz="1800" b="0" dirty="0" smtClean="0">
                <a:cs typeface="Arial" panose="020B0604020202020204" pitchFamily="34" charset="0"/>
              </a:rPr>
              <a:t> None</a:t>
            </a:r>
          </a:p>
          <a:p>
            <a:pPr eaLnBrk="1" hangingPunct="1">
              <a:defRPr/>
            </a:pPr>
            <a:r>
              <a:rPr lang="en-US" altLang="en-US" sz="1800" b="0" dirty="0" smtClean="0">
                <a:cs typeface="Arial" panose="020B060402020202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altLang="en-US" sz="1800" b="0" dirty="0" smtClean="0">
                <a:cs typeface="Arial" panose="020B0604020202020204" pitchFamily="34" charset="0"/>
              </a:rPr>
              <a:t>	</a:t>
            </a:r>
            <a:r>
              <a:rPr lang="en-US" altLang="en-US" sz="1800" b="0" dirty="0" smtClean="0">
                <a:cs typeface="Arial" panose="020B0604020202020204" pitchFamily="34" charset="0"/>
              </a:rPr>
              <a:t>stack (</a:t>
            </a:r>
            <a:r>
              <a:rPr lang="en-US" altLang="en-US" sz="1800" b="0" dirty="0" smtClean="0">
                <a:cs typeface="Arial" panose="020B0604020202020204" pitchFamily="34" charset="0"/>
              </a:rPr>
              <a:t>S)</a:t>
            </a:r>
          </a:p>
          <a:p>
            <a:pPr eaLnBrk="1" hangingPunct="1">
              <a:defRPr/>
            </a:pPr>
            <a:endParaRPr lang="en-US" altLang="en-US" sz="1800" b="0" dirty="0" smtClean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1800" b="0" dirty="0" smtClean="0">
                <a:cs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rgbClr val="92278F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800" b="0" dirty="0" smtClean="0">
                <a:cs typeface="Arial" panose="020B0604020202020204" pitchFamily="34" charset="0"/>
              </a:rPr>
              <a:t> (user has not typed enter)</a:t>
            </a:r>
          </a:p>
          <a:p>
            <a:pPr eaLnBrk="1" hangingPunct="1">
              <a:defRPr/>
            </a:pPr>
            <a:r>
              <a:rPr lang="en-US" altLang="en-US" sz="1800" b="0" dirty="0">
                <a:cs typeface="Arial" panose="020B0604020202020204" pitchFamily="34" charset="0"/>
              </a:rPr>
              <a:t>	</a:t>
            </a:r>
            <a:r>
              <a:rPr lang="en-US" altLang="en-US" sz="1800" b="0" dirty="0" smtClean="0">
                <a:cs typeface="Arial" panose="020B060402020202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altLang="en-US" sz="1800" b="0" dirty="0" smtClean="0">
                <a:cs typeface="Arial" panose="020B0604020202020204" pitchFamily="34" charset="0"/>
              </a:rPr>
              <a:t>		in </a:t>
            </a:r>
            <a:r>
              <a:rPr lang="en-US" altLang="en-US" sz="1800" b="0" dirty="0" smtClean="0">
                <a:cs typeface="Arial" panose="020B0604020202020204" pitchFamily="34" charset="0"/>
              </a:rPr>
              <a:t>← </a:t>
            </a:r>
            <a:r>
              <a:rPr lang="en-US" altLang="en-US" sz="1800" b="0" dirty="0" smtClean="0">
                <a:cs typeface="Arial" panose="020B0604020202020204" pitchFamily="34" charset="0"/>
              </a:rPr>
              <a:t>next character typed by user</a:t>
            </a:r>
          </a:p>
          <a:p>
            <a:pPr eaLnBrk="1" hangingPunct="1">
              <a:defRPr/>
            </a:pPr>
            <a:r>
              <a:rPr lang="en-US" altLang="en-US" sz="1800" b="0" dirty="0">
                <a:cs typeface="Arial" panose="020B0604020202020204" pitchFamily="34" charset="0"/>
              </a:rPr>
              <a:t>	</a:t>
            </a:r>
            <a:r>
              <a:rPr lang="en-US" altLang="en-US" sz="1800" b="0" dirty="0" smtClean="0">
                <a:cs typeface="Arial" panose="020B0604020202020204" pitchFamily="34" charset="0"/>
              </a:rPr>
              <a:t>	push (S, in)</a:t>
            </a:r>
            <a:endParaRPr lang="en-US" altLang="en-US" sz="1800" b="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1800" b="0" dirty="0" smtClean="0">
                <a:cs typeface="Arial" panose="020B0604020202020204" pitchFamily="34" charset="0"/>
              </a:rPr>
              <a:t>	}</a:t>
            </a:r>
          </a:p>
          <a:p>
            <a:pPr eaLnBrk="1" hangingPunct="1">
              <a:defRPr/>
            </a:pPr>
            <a:endParaRPr lang="en-US" altLang="en-US" sz="1800" b="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1800" b="0" dirty="0" smtClean="0">
                <a:cs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rgbClr val="92278F"/>
                </a:solidFill>
                <a:cs typeface="Arial" panose="020B0604020202020204" pitchFamily="34" charset="0"/>
              </a:rPr>
              <a:t>while</a:t>
            </a:r>
            <a:r>
              <a:rPr lang="en-US" altLang="en-US" sz="1800" b="0" dirty="0" smtClean="0">
                <a:cs typeface="Arial" panose="020B0604020202020204" pitchFamily="34" charset="0"/>
              </a:rPr>
              <a:t> (not empty (S))</a:t>
            </a:r>
          </a:p>
          <a:p>
            <a:pPr eaLnBrk="1" hangingPunct="1">
              <a:defRPr/>
            </a:pPr>
            <a:r>
              <a:rPr lang="en-US" altLang="en-US" sz="1800" b="0" dirty="0">
                <a:cs typeface="Arial" panose="020B0604020202020204" pitchFamily="34" charset="0"/>
              </a:rPr>
              <a:t>	</a:t>
            </a:r>
            <a:r>
              <a:rPr lang="en-US" altLang="en-US" sz="1800" b="0" dirty="0" smtClean="0">
                <a:cs typeface="Arial" panose="020B060402020202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altLang="en-US" sz="1800" b="0" dirty="0" smtClean="0">
                <a:cs typeface="Arial" panose="020B0604020202020204" pitchFamily="34" charset="0"/>
              </a:rPr>
              <a:t>		pop (S, x)</a:t>
            </a:r>
          </a:p>
          <a:p>
            <a:pPr eaLnBrk="1" hangingPunct="1">
              <a:defRPr/>
            </a:pPr>
            <a:r>
              <a:rPr lang="en-US" altLang="en-US" sz="1800" b="0" dirty="0">
                <a:cs typeface="Arial" panose="020B0604020202020204" pitchFamily="34" charset="0"/>
              </a:rPr>
              <a:t>	</a:t>
            </a:r>
            <a:r>
              <a:rPr lang="en-US" altLang="en-US" sz="1800" b="0" dirty="0" smtClean="0">
                <a:cs typeface="Arial" panose="020B0604020202020204" pitchFamily="34" charset="0"/>
              </a:rPr>
              <a:t>	print (x)</a:t>
            </a:r>
            <a:endParaRPr lang="en-US" altLang="en-US" sz="1800" b="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1800" b="0" dirty="0" smtClean="0">
                <a:cs typeface="Arial" panose="020B0604020202020204" pitchFamily="34" charset="0"/>
              </a:rPr>
              <a:t>	}</a:t>
            </a:r>
          </a:p>
          <a:p>
            <a:pPr eaLnBrk="1" hangingPunct="1">
              <a:defRPr/>
            </a:pPr>
            <a:r>
              <a:rPr lang="en-US" altLang="en-US" sz="1800" b="0" dirty="0">
                <a:cs typeface="Arial" panose="020B0604020202020204" pitchFamily="34" charset="0"/>
              </a:rPr>
              <a:t>	</a:t>
            </a:r>
            <a:endParaRPr lang="en-US" altLang="en-US" sz="1800" b="0" dirty="0" smtClean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1800" b="0" dirty="0">
                <a:cs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rgbClr val="92278F"/>
                </a:solidFill>
                <a:cs typeface="Arial" panose="020B0604020202020204" pitchFamily="34" charset="0"/>
              </a:rPr>
              <a:t>return</a:t>
            </a:r>
            <a:endParaRPr lang="en-US" altLang="en-US" sz="1800" dirty="0">
              <a:solidFill>
                <a:srgbClr val="92278F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1800" b="0" dirty="0" smtClean="0">
                <a:cs typeface="Arial" panose="020B0604020202020204" pitchFamily="34" charset="0"/>
              </a:rPr>
              <a:t>}</a:t>
            </a:r>
            <a:endParaRPr lang="en-US" altLang="en-US" sz="1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1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76200" y="1524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Pairing data items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152400" y="685800"/>
            <a:ext cx="89154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We often need to pair some characters in an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expression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example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Mathematical expressions </a:t>
            </a:r>
            <a:r>
              <a:rPr lang="en-US" altLang="en-US" sz="2800" b="0" dirty="0">
                <a:latin typeface="Times New Roman" panose="02020603050405020304" pitchFamily="18" charset="0"/>
              </a:rPr>
              <a:t>in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programming language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Parentheses change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precedence of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operators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Following expressions </a:t>
            </a:r>
            <a:r>
              <a:rPr lang="en-US" altLang="en-US" sz="2800" b="0" dirty="0">
                <a:latin typeface="Times New Roman" panose="02020603050405020304" pitchFamily="18" charset="0"/>
              </a:rPr>
              <a:t>are evaluated differently because of the parentheses in the second expression:</a:t>
            </a: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276600"/>
            <a:ext cx="79835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28600" y="4267200"/>
            <a:ext cx="89154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When we type an expression with a lot of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parentheses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often forget to pair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parentheses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compiler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must check this </a:t>
            </a:r>
            <a:r>
              <a:rPr lang="en-US" altLang="en-US" sz="2800" b="0" dirty="0">
                <a:latin typeface="Times New Roman" panose="02020603050405020304" pitchFamily="18" charset="0"/>
              </a:rPr>
              <a:t>for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us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It can use </a:t>
            </a:r>
            <a:r>
              <a:rPr lang="en-US" altLang="en-US" sz="2800" b="0" dirty="0">
                <a:latin typeface="Times New Roman" panose="02020603050405020304" pitchFamily="18" charset="0"/>
              </a:rPr>
              <a:t>a stack to check that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each </a:t>
            </a:r>
            <a:r>
              <a:rPr lang="en-US" altLang="en-US" sz="2800" b="0" dirty="0">
                <a:latin typeface="Times New Roman" panose="02020603050405020304" pitchFamily="18" charset="0"/>
              </a:rPr>
              <a:t>opening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parenthesis is </a:t>
            </a:r>
            <a:r>
              <a:rPr lang="en-US" altLang="en-US" sz="2800" b="0" dirty="0">
                <a:latin typeface="Times New Roman" panose="02020603050405020304" pitchFamily="18" charset="0"/>
              </a:rPr>
              <a:t>paired with a closing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parenthesis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96239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12.3</a:t>
            </a:r>
            <a:endParaRPr lang="en-US" altLang="en-US" sz="2000" i="1" dirty="0">
              <a:solidFill>
                <a:srgbClr val="B165A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07350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76200" y="53975"/>
            <a:ext cx="44719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12-1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   </a:t>
            </a:r>
            <a:r>
              <a:rPr lang="en-US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BACKGROUND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152400" y="685800"/>
            <a:ext cx="8763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Computer-based problem </a:t>
            </a:r>
            <a:r>
              <a:rPr lang="en-US" altLang="en-US" sz="2800" b="0" dirty="0">
                <a:latin typeface="Times New Roman" panose="02020603050405020304" pitchFamily="18" charset="0"/>
              </a:rPr>
              <a:t>solving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means </a:t>
            </a:r>
            <a:r>
              <a:rPr lang="en-US" altLang="en-US" sz="2800" b="0" dirty="0">
                <a:latin typeface="Times New Roman" panose="02020603050405020304" pitchFamily="18" charset="0"/>
              </a:rPr>
              <a:t>processing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data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To do this, define </a:t>
            </a:r>
            <a:r>
              <a:rPr lang="en-US" altLang="en-US" sz="2800" b="0" dirty="0">
                <a:latin typeface="Times New Roman" panose="02020603050405020304" pitchFamily="18" charset="0"/>
              </a:rPr>
              <a:t>an </a:t>
            </a:r>
            <a:r>
              <a:rPr lang="en-US" altLang="en-US" sz="2800" dirty="0">
                <a:latin typeface="Times New Roman" panose="02020603050405020304" pitchFamily="18" charset="0"/>
              </a:rPr>
              <a:t>abstract data type (ADT)</a:t>
            </a:r>
            <a:endParaRPr lang="en-US" altLang="en-US" sz="2800" b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An ADT consists of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>
                <a:latin typeface="Times New Roman" panose="02020603050405020304" pitchFamily="18" charset="0"/>
              </a:rPr>
              <a:t>data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type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>
                <a:latin typeface="Times New Roman" panose="02020603050405020304" pitchFamily="18" charset="0"/>
              </a:rPr>
              <a:t>operation to be performed on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Purpose of an ADT is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abstraction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Hide </a:t>
            </a:r>
            <a:r>
              <a:rPr lang="en-US" altLang="en-US" sz="2800" b="0" dirty="0">
                <a:latin typeface="Times New Roman" panose="02020603050405020304" pitchFamily="18" charset="0"/>
              </a:rPr>
              <a:t>how the operation is performed on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data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Users </a:t>
            </a:r>
            <a:r>
              <a:rPr lang="en-US" altLang="en-US" sz="2800" b="0" dirty="0">
                <a:latin typeface="Times New Roman" panose="02020603050405020304" pitchFamily="18" charset="0"/>
              </a:rPr>
              <a:t>of an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ADT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Only need to </a:t>
            </a:r>
            <a:r>
              <a:rPr lang="en-US" altLang="en-US" sz="2800" b="0" dirty="0">
                <a:latin typeface="Times New Roman" panose="02020603050405020304" pitchFamily="18" charset="0"/>
              </a:rPr>
              <a:t>know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which </a:t>
            </a:r>
            <a:r>
              <a:rPr lang="en-US" altLang="en-US" sz="2800" b="0" dirty="0">
                <a:latin typeface="Times New Roman" panose="02020603050405020304" pitchFamily="18" charset="0"/>
              </a:rPr>
              <a:t>operations are available for the data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type</a:t>
            </a:r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Don’t </a:t>
            </a:r>
            <a:r>
              <a:rPr lang="en-US" altLang="en-US" sz="2800" b="0" dirty="0">
                <a:latin typeface="Times New Roman" panose="02020603050405020304" pitchFamily="18" charset="0"/>
              </a:rPr>
              <a:t>need to know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how operations </a:t>
            </a:r>
            <a:r>
              <a:rPr lang="en-US" altLang="en-US" sz="2800" b="0" dirty="0">
                <a:latin typeface="Times New Roman" panose="02020603050405020304" pitchFamily="18" charset="0"/>
              </a:rPr>
              <a:t>are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performed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28135" y="1202322"/>
            <a:ext cx="8007350" cy="3598278"/>
            <a:chOff x="457200" y="181560"/>
            <a:chExt cx="8007350" cy="3598277"/>
          </a:xfrm>
        </p:grpSpPr>
        <p:pic>
          <p:nvPicPr>
            <p:cNvPr id="4710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658812"/>
              <a:ext cx="8007350" cy="312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1959" name="Rectangle 7"/>
            <p:cNvSpPr>
              <a:spLocks noChangeArrowheads="1"/>
            </p:cNvSpPr>
            <p:nvPr/>
          </p:nvSpPr>
          <p:spPr bwMode="auto">
            <a:xfrm>
              <a:off x="494908" y="181560"/>
              <a:ext cx="4114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 eaLnBrk="1" hangingPunct="1">
                <a:defRPr/>
              </a:pPr>
              <a:r>
                <a:rPr lang="en-US" altLang="en-US" sz="1600" dirty="0">
                  <a:cs typeface="Arial" panose="020B0604020202020204" pitchFamily="34" charset="0"/>
                </a:rPr>
                <a:t>Algorithm 12.2</a:t>
              </a:r>
              <a:r>
                <a:rPr lang="en-US" altLang="en-US" sz="1600" b="0" dirty="0">
                  <a:cs typeface="Arial" panose="020B0604020202020204" pitchFamily="34" charset="0"/>
                </a:rPr>
                <a:t>  </a:t>
              </a:r>
              <a:r>
                <a:rPr lang="en-US" altLang="en-US" sz="1600" b="0" dirty="0" smtClean="0">
                  <a:cs typeface="Arial" panose="020B0604020202020204" pitchFamily="34" charset="0"/>
                </a:rPr>
                <a:t> </a:t>
              </a:r>
              <a:r>
                <a:rPr lang="en-US" altLang="en-US" sz="1600" b="0" dirty="0" smtClean="0">
                  <a:solidFill>
                    <a:srgbClr val="B165AF"/>
                  </a:solidFill>
                  <a:cs typeface="Arial" panose="020B0604020202020204" pitchFamily="34" charset="0"/>
                </a:rPr>
                <a:t>Example 12.3 (continued)</a:t>
              </a:r>
              <a:endParaRPr lang="en-US" altLang="en-US" sz="1600" b="0" dirty="0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0" y="0"/>
            <a:ext cx="51514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12.2.4  Stack implementation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At the ADT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level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W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 </a:t>
            </a:r>
            <a:r>
              <a:rPr lang="en-US" altLang="en-US" sz="2800" b="0" dirty="0">
                <a:latin typeface="Times New Roman" panose="02020603050405020304" pitchFamily="18" charset="0"/>
              </a:rPr>
              <a:t>use the stack and its four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At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implementation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level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W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 </a:t>
            </a:r>
            <a:r>
              <a:rPr lang="en-US" altLang="en-US" sz="2800" b="0" dirty="0">
                <a:latin typeface="Times New Roman" panose="02020603050405020304" pitchFamily="18" charset="0"/>
              </a:rPr>
              <a:t>need to choose a data structure to implement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Stack </a:t>
            </a:r>
            <a:r>
              <a:rPr lang="en-US" altLang="en-US" sz="2800" b="0" dirty="0">
                <a:latin typeface="Times New Roman" panose="02020603050405020304" pitchFamily="18" charset="0"/>
              </a:rPr>
              <a:t>ADTs can be implemented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using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An array or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800" b="0" dirty="0">
                <a:latin typeface="Times New Roman" panose="02020603050405020304" pitchFamily="18" charset="0"/>
              </a:rPr>
              <a:t>linked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2819400"/>
            <a:ext cx="8534400" cy="3886200"/>
            <a:chOff x="304800" y="1066800"/>
            <a:chExt cx="8534400" cy="3886200"/>
          </a:xfrm>
        </p:grpSpPr>
        <p:sp>
          <p:nvSpPr>
            <p:cNvPr id="51203" name="Text Box 4"/>
            <p:cNvSpPr txBox="1">
              <a:spLocks noChangeArrowheads="1"/>
            </p:cNvSpPr>
            <p:nvPr/>
          </p:nvSpPr>
          <p:spPr bwMode="auto">
            <a:xfrm>
              <a:off x="304800" y="1066800"/>
              <a:ext cx="4279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12.7  </a:t>
              </a:r>
              <a:r>
                <a:rPr lang="en-US" altLang="en-US" sz="2000">
                  <a:latin typeface="Times New Roman" panose="02020603050405020304" pitchFamily="18" charset="0"/>
                </a:rPr>
                <a:t>Stack implementations</a:t>
              </a:r>
            </a:p>
          </p:txBody>
        </p:sp>
        <p:pic>
          <p:nvPicPr>
            <p:cNvPr id="5120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50" y="1876425"/>
              <a:ext cx="8528050" cy="277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205" name="Straight Connector 4"/>
            <p:cNvCxnSpPr>
              <a:cxnSpLocks noChangeShapeType="1"/>
            </p:cNvCxnSpPr>
            <p:nvPr/>
          </p:nvCxnSpPr>
          <p:spPr bwMode="auto">
            <a:xfrm>
              <a:off x="304800" y="15240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6" name="Straight Connector 5"/>
            <p:cNvCxnSpPr>
              <a:cxnSpLocks noChangeShapeType="1"/>
            </p:cNvCxnSpPr>
            <p:nvPr/>
          </p:nvCxnSpPr>
          <p:spPr bwMode="auto">
            <a:xfrm>
              <a:off x="304800" y="10668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07" name="Straight Connector 6"/>
            <p:cNvCxnSpPr>
              <a:cxnSpLocks noChangeShapeType="1"/>
            </p:cNvCxnSpPr>
            <p:nvPr/>
          </p:nvCxnSpPr>
          <p:spPr bwMode="auto">
            <a:xfrm>
              <a:off x="815975" y="4953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52400"/>
            <a:ext cx="89154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Array implementation </a:t>
            </a:r>
            <a:r>
              <a:rPr lang="en-US" altLang="en-US" sz="2800" b="0" dirty="0">
                <a:latin typeface="Times New Roman" panose="02020603050405020304" pitchFamily="18" charset="0"/>
              </a:rPr>
              <a:t>u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ses a </a:t>
            </a:r>
            <a:r>
              <a:rPr lang="en-US" altLang="en-US" sz="2800" b="0" dirty="0">
                <a:latin typeface="Times New Roman" panose="02020603050405020304" pitchFamily="18" charset="0"/>
              </a:rPr>
              <a:t>record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with </a:t>
            </a:r>
            <a:r>
              <a:rPr lang="en-US" altLang="en-US" sz="2800" b="0" dirty="0">
                <a:latin typeface="Times New Roman" panose="02020603050405020304" pitchFamily="18" charset="0"/>
              </a:rPr>
              <a:t>two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fields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First </a:t>
            </a:r>
            <a:r>
              <a:rPr lang="en-US" altLang="en-US" sz="2800" b="0" dirty="0">
                <a:latin typeface="Times New Roman" panose="02020603050405020304" pitchFamily="18" charset="0"/>
              </a:rPr>
              <a:t>field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stores number of data items in the stack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Second field stores index of the top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Linked </a:t>
            </a:r>
            <a:r>
              <a:rPr lang="en-US" altLang="en-US" sz="2800" b="0" dirty="0">
                <a:latin typeface="Times New Roman" panose="02020603050405020304" pitchFamily="18" charset="0"/>
              </a:rPr>
              <a:t>list implementation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uses a similar record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First field stores number of data items in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stack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Second field is </a:t>
            </a:r>
            <a:r>
              <a:rPr lang="en-US" altLang="en-US" sz="2800" b="0" dirty="0">
                <a:latin typeface="Times New Roman" panose="02020603050405020304" pitchFamily="18" charset="0"/>
              </a:rPr>
              <a:t>a pointer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to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 top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element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3511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12.1.1  Simple ADTs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685800"/>
            <a:ext cx="87630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Many programming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languages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Define </a:t>
            </a:r>
            <a:r>
              <a:rPr lang="en-US" altLang="en-US" sz="2800" b="0" dirty="0">
                <a:latin typeface="Times New Roman" panose="02020603050405020304" pitchFamily="18" charset="0"/>
              </a:rPr>
              <a:t>some simple ADTs as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parts </a:t>
            </a:r>
            <a:r>
              <a:rPr lang="en-US" altLang="en-US" sz="2800" b="0" dirty="0">
                <a:latin typeface="Times New Roman" panose="02020603050405020304" pitchFamily="18" charset="0"/>
              </a:rPr>
              <a:t>of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language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For example, C++ defines a simple integer ADT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Its data type is an </a:t>
            </a:r>
            <a:r>
              <a:rPr lang="en-US" altLang="en-US" sz="2800" b="0" dirty="0">
                <a:latin typeface="Times New Roman" panose="02020603050405020304" pitchFamily="18" charset="0"/>
              </a:rPr>
              <a:t>integer with predefined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ranges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Several </a:t>
            </a:r>
            <a:r>
              <a:rPr lang="en-US" altLang="en-US" sz="2800" b="0" dirty="0">
                <a:latin typeface="Times New Roman" panose="02020603050405020304" pitchFamily="18" charset="0"/>
              </a:rPr>
              <a:t>operation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can </a:t>
            </a:r>
            <a:r>
              <a:rPr lang="en-US" altLang="en-US" sz="2800" b="0" dirty="0">
                <a:latin typeface="Times New Roman" panose="02020603050405020304" pitchFamily="18" charset="0"/>
              </a:rPr>
              <a:t>be applied on this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ADT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ddition</a:t>
            </a:r>
            <a:r>
              <a:rPr lang="en-US" altLang="en-US" sz="2800" b="0" dirty="0">
                <a:latin typeface="Times New Roman" panose="02020603050405020304" pitchFamily="18" charset="0"/>
              </a:rPr>
              <a:t>, subtraction, multiplication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, etc.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C++ defines </a:t>
            </a:r>
            <a:r>
              <a:rPr lang="en-US" altLang="en-US" sz="2800" b="0" dirty="0">
                <a:latin typeface="Times New Roman" panose="02020603050405020304" pitchFamily="18" charset="0"/>
              </a:rPr>
              <a:t>these operations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and </a:t>
            </a:r>
            <a:r>
              <a:rPr lang="en-US" altLang="en-US" sz="2800" b="0" dirty="0">
                <a:latin typeface="Times New Roman" panose="02020603050405020304" pitchFamily="18" charset="0"/>
              </a:rPr>
              <a:t>what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we can </a:t>
            </a:r>
            <a:r>
              <a:rPr lang="en-US" altLang="en-US" sz="2800" b="0" dirty="0">
                <a:latin typeface="Times New Roman" panose="02020603050405020304" pitchFamily="18" charset="0"/>
              </a:rPr>
              <a:t>expect as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results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0" y="0"/>
            <a:ext cx="38385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12.1.2  Complex ADTs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Most programming languages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Provide several </a:t>
            </a:r>
            <a:r>
              <a:rPr lang="en-US" altLang="en-US" sz="2800" b="0" dirty="0">
                <a:latin typeface="Times New Roman" panose="02020603050405020304" pitchFamily="18" charset="0"/>
              </a:rPr>
              <a:t>simple ADTs, such as integer, real, character, pointer, and so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But many </a:t>
            </a:r>
            <a:r>
              <a:rPr lang="en-US" altLang="en-US" sz="2800" b="0" dirty="0">
                <a:latin typeface="Times New Roman" panose="02020603050405020304" pitchFamily="18" charset="0"/>
              </a:rPr>
              <a:t>useful complex ADTs are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not provided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>
                <a:latin typeface="Times New Roman" panose="02020603050405020304" pitchFamily="18" charset="0"/>
              </a:rPr>
              <a:t>will see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that complex ADTs can be provided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</a:rPr>
              <a:t>list ADT, a stack ADT, a queue ADT, and so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To </a:t>
            </a:r>
            <a:r>
              <a:rPr lang="en-US" altLang="en-US" sz="2800" b="0" dirty="0">
                <a:latin typeface="Times New Roman" panose="02020603050405020304" pitchFamily="18" charset="0"/>
              </a:rPr>
              <a:t>be efficient, these ADTs should be created and stored in a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library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04800" y="4740275"/>
            <a:ext cx="8382000" cy="1384995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The concept of abstraction means:</a:t>
            </a:r>
          </a:p>
          <a:p>
            <a:pPr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1. A user knows what a data type can do</a:t>
            </a:r>
          </a:p>
          <a:p>
            <a:pPr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2. How it is done is hidden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0" y="0"/>
            <a:ext cx="31194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12.1.3  Definition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Definition of </a:t>
            </a:r>
            <a:r>
              <a:rPr lang="en-US" altLang="en-US" sz="2800" b="0" dirty="0">
                <a:latin typeface="Times New Roman" panose="02020603050405020304" pitchFamily="18" charset="0"/>
              </a:rPr>
              <a:t>an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ADT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 data </a:t>
            </a:r>
            <a:r>
              <a:rPr lang="en-US" altLang="en-US" sz="2800" b="0" dirty="0">
                <a:latin typeface="Times New Roman" panose="02020603050405020304" pitchFamily="18" charset="0"/>
              </a:rPr>
              <a:t>type packaged with the operations that are meaningful for the data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type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Data </a:t>
            </a:r>
            <a:r>
              <a:rPr lang="en-US" altLang="en-US" sz="2800" b="0" dirty="0">
                <a:latin typeface="Times New Roman" panose="02020603050405020304" pitchFamily="18" charset="0"/>
              </a:rPr>
              <a:t>and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operations are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encapsulated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, to </a:t>
            </a:r>
            <a:r>
              <a:rPr lang="en-US" altLang="en-US" sz="2800" b="0" dirty="0">
                <a:latin typeface="Times New Roman" panose="02020603050405020304" pitchFamily="18" charset="0"/>
              </a:rPr>
              <a:t>hide them from the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user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4800" y="3749675"/>
            <a:ext cx="8382000" cy="1876425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Abstract data type:</a:t>
            </a:r>
          </a:p>
          <a:p>
            <a:pPr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1. Definition of data</a:t>
            </a:r>
          </a:p>
          <a:p>
            <a:pPr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2. Definition of operations</a:t>
            </a:r>
          </a:p>
          <a:p>
            <a:pPr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3. Encapsulation of data and operation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68024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12.1.4  Model for an abstract data type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1371600"/>
            <a:ext cx="8534400" cy="4508500"/>
            <a:chOff x="304800" y="2121236"/>
            <a:chExt cx="8534400" cy="4508164"/>
          </a:xfrm>
        </p:grpSpPr>
        <p:sp>
          <p:nvSpPr>
            <p:cNvPr id="16389" name="Text Box 4"/>
            <p:cNvSpPr txBox="1">
              <a:spLocks noChangeArrowheads="1"/>
            </p:cNvSpPr>
            <p:nvPr/>
          </p:nvSpPr>
          <p:spPr bwMode="auto">
            <a:xfrm>
              <a:off x="304800" y="2121236"/>
              <a:ext cx="4278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12.1  </a:t>
              </a:r>
              <a:r>
                <a:rPr lang="en-US" altLang="en-US" sz="2000">
                  <a:latin typeface="Times New Roman" panose="02020603050405020304" pitchFamily="18" charset="0"/>
                </a:rPr>
                <a:t>The model for an ADT</a:t>
              </a:r>
            </a:p>
          </p:txBody>
        </p:sp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288" y="2852738"/>
              <a:ext cx="6035675" cy="3624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391" name="Straight Connector 9"/>
            <p:cNvCxnSpPr>
              <a:cxnSpLocks noChangeShapeType="1"/>
            </p:cNvCxnSpPr>
            <p:nvPr/>
          </p:nvCxnSpPr>
          <p:spPr bwMode="auto">
            <a:xfrm>
              <a:off x="304800" y="25908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2" name="Straight Connector 10"/>
            <p:cNvCxnSpPr>
              <a:cxnSpLocks noChangeShapeType="1"/>
            </p:cNvCxnSpPr>
            <p:nvPr/>
          </p:nvCxnSpPr>
          <p:spPr bwMode="auto">
            <a:xfrm>
              <a:off x="304800" y="21336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3" name="Straight Connector 11"/>
            <p:cNvCxnSpPr>
              <a:cxnSpLocks noChangeShapeType="1"/>
            </p:cNvCxnSpPr>
            <p:nvPr/>
          </p:nvCxnSpPr>
          <p:spPr bwMode="auto">
            <a:xfrm>
              <a:off x="815975" y="6629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0"/>
            <a:ext cx="4168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12.1.5  Implementation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2400" y="685800"/>
            <a:ext cx="8763000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Most programming languages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Do </a:t>
            </a:r>
            <a:r>
              <a:rPr lang="en-US" altLang="en-US" sz="2800" b="0" dirty="0">
                <a:latin typeface="Times New Roman" panose="02020603050405020304" pitchFamily="18" charset="0"/>
              </a:rPr>
              <a:t>not provide complex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ADTs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Instead they are implemented </a:t>
            </a:r>
            <a:r>
              <a:rPr lang="en-US" altLang="en-US" sz="2800" b="0" dirty="0">
                <a:latin typeface="Times New Roman" panose="02020603050405020304" pitchFamily="18" charset="0"/>
              </a:rPr>
              <a:t>and kept in 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This chapter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Introduces </a:t>
            </a:r>
            <a:r>
              <a:rPr lang="en-US" altLang="en-US" sz="2800" b="0" dirty="0">
                <a:latin typeface="Times New Roman" panose="02020603050405020304" pitchFamily="18" charset="0"/>
              </a:rPr>
              <a:t>some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ADTs </a:t>
            </a:r>
            <a:r>
              <a:rPr lang="en-US" altLang="en-US" sz="2800" b="0" dirty="0">
                <a:latin typeface="Times New Roman" panose="02020603050405020304" pitchFamily="18" charset="0"/>
              </a:rPr>
              <a:t>and their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applications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Briefly discusses </a:t>
            </a:r>
            <a:r>
              <a:rPr lang="en-US" altLang="en-US" sz="2800" b="0" dirty="0">
                <a:latin typeface="Times New Roman" panose="02020603050405020304" pitchFamily="18" charset="0"/>
              </a:rPr>
              <a:t>each ADT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implementation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>
                <a:latin typeface="Times New Roman" panose="02020603050405020304" pitchFamily="18" charset="0"/>
              </a:rPr>
              <a:t>pseudocode algorithms of the implementations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are left as </a:t>
            </a:r>
            <a:r>
              <a:rPr lang="en-US" altLang="en-US" sz="2800" b="0" dirty="0">
                <a:latin typeface="Times New Roman" panose="02020603050405020304" pitchFamily="18" charset="0"/>
              </a:rPr>
              <a:t>challenging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exercises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3" name="Text Box 3"/>
          <p:cNvSpPr txBox="1">
            <a:spLocks noChangeArrowheads="1"/>
          </p:cNvSpPr>
          <p:nvPr/>
        </p:nvSpPr>
        <p:spPr bwMode="auto">
          <a:xfrm>
            <a:off x="76200" y="0"/>
            <a:ext cx="30114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FF0000"/>
                </a:solidFill>
                <a:latin typeface="Calibri" panose="020F0502020204030204" pitchFamily="34" charset="0"/>
              </a:rPr>
              <a:t>12-2   STACKS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77285" name="Rectangle 5"/>
          <p:cNvSpPr>
            <a:spLocks noChangeArrowheads="1"/>
          </p:cNvSpPr>
          <p:nvPr/>
        </p:nvSpPr>
        <p:spPr bwMode="auto">
          <a:xfrm>
            <a:off x="152400" y="685800"/>
            <a:ext cx="8763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>
                <a:latin typeface="Times New Roman" panose="02020603050405020304" pitchFamily="18" charset="0"/>
              </a:rPr>
              <a:t>A stack is a restricted linear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list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Additions </a:t>
            </a:r>
            <a:r>
              <a:rPr lang="en-US" altLang="en-US" sz="2800" b="0" dirty="0">
                <a:latin typeface="Times New Roman" panose="02020603050405020304" pitchFamily="18" charset="0"/>
              </a:rPr>
              <a:t>and deletions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happen </a:t>
            </a:r>
            <a:r>
              <a:rPr lang="en-US" altLang="en-US" sz="2800" b="0" dirty="0">
                <a:latin typeface="Times New Roman" panose="02020603050405020304" pitchFamily="18" charset="0"/>
              </a:rPr>
              <a:t>at one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end (the top)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If </a:t>
            </a:r>
            <a:r>
              <a:rPr lang="en-US" altLang="en-US" sz="2800" b="0" dirty="0">
                <a:latin typeface="Times New Roman" panose="02020603050405020304" pitchFamily="18" charset="0"/>
              </a:rPr>
              <a:t>we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insert </a:t>
            </a:r>
            <a:r>
              <a:rPr lang="en-US" altLang="en-US" sz="2800" b="0" dirty="0">
                <a:latin typeface="Times New Roman" panose="02020603050405020304" pitchFamily="18" charset="0"/>
              </a:rPr>
              <a:t>data items into a stack and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remove them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>
                <a:latin typeface="Times New Roman" panose="02020603050405020304" pitchFamily="18" charset="0"/>
              </a:rPr>
              <a:t>order of the data is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reversed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Stacks are </a:t>
            </a:r>
            <a:r>
              <a:rPr lang="en-US" altLang="en-US" sz="2800" b="0" dirty="0">
                <a:latin typeface="Times New Roman" panose="02020603050405020304" pitchFamily="18" charset="0"/>
              </a:rPr>
              <a:t>last in, first out (LIFO) data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structures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3581400"/>
            <a:ext cx="8023225" cy="2590800"/>
            <a:chOff x="304800" y="3962400"/>
            <a:chExt cx="8023225" cy="2590800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304800" y="3962400"/>
              <a:ext cx="5197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12.2  </a:t>
              </a:r>
              <a:r>
                <a:rPr lang="en-US" altLang="en-US" sz="2000">
                  <a:latin typeface="Times New Roman" panose="02020603050405020304" pitchFamily="18" charset="0"/>
                </a:rPr>
                <a:t>Three representations of stacks</a:t>
              </a:r>
            </a:p>
          </p:txBody>
        </p:sp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8" y="4483100"/>
              <a:ext cx="6691312" cy="191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488" name="Straight Connector 8"/>
            <p:cNvCxnSpPr>
              <a:cxnSpLocks noChangeShapeType="1"/>
            </p:cNvCxnSpPr>
            <p:nvPr/>
          </p:nvCxnSpPr>
          <p:spPr bwMode="auto">
            <a:xfrm>
              <a:off x="304800" y="44196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9" name="Straight Connector 9"/>
            <p:cNvCxnSpPr>
              <a:cxnSpLocks noChangeShapeType="1"/>
            </p:cNvCxnSpPr>
            <p:nvPr/>
          </p:nvCxnSpPr>
          <p:spPr bwMode="auto">
            <a:xfrm>
              <a:off x="304800" y="39624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0" name="Straight Connector 10"/>
            <p:cNvCxnSpPr>
              <a:cxnSpLocks noChangeShapeType="1"/>
            </p:cNvCxnSpPr>
            <p:nvPr/>
          </p:nvCxnSpPr>
          <p:spPr bwMode="auto">
            <a:xfrm>
              <a:off x="304800" y="65532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49641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12.2.1  Operations on stacks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685800"/>
            <a:ext cx="8915400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Four </a:t>
            </a:r>
            <a:r>
              <a:rPr lang="en-US" altLang="en-US" sz="2800" b="0" dirty="0">
                <a:latin typeface="Times New Roman" panose="02020603050405020304" pitchFamily="18" charset="0"/>
              </a:rPr>
              <a:t>basic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operations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 smtClean="0">
                <a:latin typeface="Times New Roman" panose="02020603050405020304" pitchFamily="18" charset="0"/>
              </a:rPr>
              <a:t>stack</a:t>
            </a:r>
            <a:r>
              <a:rPr lang="en-US" altLang="en-US" sz="2800" b="0" dirty="0">
                <a:latin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push</a:t>
            </a:r>
            <a:r>
              <a:rPr lang="en-US" altLang="en-US" sz="2800" b="0" dirty="0">
                <a:latin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pop</a:t>
            </a:r>
            <a:r>
              <a:rPr lang="en-US" altLang="en-US" sz="2800" b="0" dirty="0">
                <a:latin typeface="Times New Roman" panose="02020603050405020304" pitchFamily="18" charset="0"/>
              </a:rPr>
              <a:t>, and </a:t>
            </a:r>
            <a:r>
              <a:rPr lang="en-US" altLang="en-US" sz="2800" b="0" i="1" dirty="0" smtClean="0">
                <a:latin typeface="Times New Roman" panose="02020603050405020304" pitchFamily="18" charset="0"/>
              </a:rPr>
              <a:t>empty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 operations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52400" y="1828800"/>
            <a:ext cx="316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152400" y="2438400"/>
            <a:ext cx="8915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0" i="1" dirty="0">
                <a:latin typeface="Times New Roman" panose="02020603050405020304" pitchFamily="18" charset="0"/>
              </a:rPr>
              <a:t>stack</a:t>
            </a:r>
            <a:r>
              <a:rPr lang="en-US" altLang="en-US" sz="2800" b="0" dirty="0">
                <a:latin typeface="Times New Roman" panose="02020603050405020304" pitchFamily="18" charset="0"/>
              </a:rPr>
              <a:t> operation creates an empty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stack</a:t>
            </a:r>
            <a:endParaRPr lang="en-US" altLang="en-US" sz="2800" b="0" dirty="0">
              <a:latin typeface="Times New Roman" panose="02020603050405020304" pitchFamily="18" charset="0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048000"/>
            <a:ext cx="21844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8600" y="4038600"/>
            <a:ext cx="8229600" cy="2432050"/>
            <a:chOff x="228600" y="4191000"/>
            <a:chExt cx="8229600" cy="2432050"/>
          </a:xfrm>
        </p:grpSpPr>
        <p:sp>
          <p:nvSpPr>
            <p:cNvPr id="22536" name="Text Box 9"/>
            <p:cNvSpPr txBox="1">
              <a:spLocks noChangeArrowheads="1"/>
            </p:cNvSpPr>
            <p:nvPr/>
          </p:nvSpPr>
          <p:spPr bwMode="auto">
            <a:xfrm>
              <a:off x="228600" y="4191000"/>
              <a:ext cx="3521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Figure 12.3  </a:t>
              </a:r>
              <a:r>
                <a:rPr lang="en-US" altLang="en-US" sz="2000">
                  <a:latin typeface="Times New Roman" panose="02020603050405020304" pitchFamily="18" charset="0"/>
                </a:rPr>
                <a:t>Stack operation</a:t>
              </a:r>
            </a:p>
          </p:txBody>
        </p:sp>
        <p:pic>
          <p:nvPicPr>
            <p:cNvPr id="22537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800" y="5295900"/>
              <a:ext cx="4470400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538" name="Straight Connector 9"/>
            <p:cNvCxnSpPr>
              <a:cxnSpLocks noChangeShapeType="1"/>
            </p:cNvCxnSpPr>
            <p:nvPr/>
          </p:nvCxnSpPr>
          <p:spPr bwMode="auto">
            <a:xfrm>
              <a:off x="304800" y="4648200"/>
              <a:ext cx="8023225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9" name="Straight Connector 10"/>
            <p:cNvCxnSpPr>
              <a:cxnSpLocks noChangeShapeType="1"/>
            </p:cNvCxnSpPr>
            <p:nvPr/>
          </p:nvCxnSpPr>
          <p:spPr bwMode="auto">
            <a:xfrm>
              <a:off x="304800" y="419100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0" name="Straight Connector 11"/>
            <p:cNvCxnSpPr>
              <a:cxnSpLocks noChangeShapeType="1"/>
            </p:cNvCxnSpPr>
            <p:nvPr/>
          </p:nvCxnSpPr>
          <p:spPr bwMode="auto">
            <a:xfrm>
              <a:off x="434975" y="6623050"/>
              <a:ext cx="8023225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7520</TotalTime>
  <Words>938</Words>
  <Application>Microsoft Office PowerPoint</Application>
  <PresentationFormat>On-screen Show (4:3)</PresentationFormat>
  <Paragraphs>194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McGrawHill-Italic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Will van Heerden</cp:lastModifiedBy>
  <cp:revision>408</cp:revision>
  <dcterms:created xsi:type="dcterms:W3CDTF">2000-01-15T04:50:39Z</dcterms:created>
  <dcterms:modified xsi:type="dcterms:W3CDTF">2022-03-24T16:41:35Z</dcterms:modified>
</cp:coreProperties>
</file>