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1171" r:id="rId2"/>
    <p:sldId id="977" r:id="rId3"/>
    <p:sldId id="1042" r:id="rId4"/>
    <p:sldId id="1114" r:id="rId5"/>
    <p:sldId id="1115" r:id="rId6"/>
    <p:sldId id="1116" r:id="rId7"/>
    <p:sldId id="1117" r:id="rId8"/>
    <p:sldId id="1118" r:id="rId9"/>
    <p:sldId id="1119" r:id="rId10"/>
    <p:sldId id="1120" r:id="rId11"/>
    <p:sldId id="1121" r:id="rId12"/>
    <p:sldId id="1122" r:id="rId13"/>
    <p:sldId id="1124" r:id="rId14"/>
    <p:sldId id="1125" r:id="rId15"/>
    <p:sldId id="1173" r:id="rId16"/>
    <p:sldId id="1174" r:id="rId17"/>
    <p:sldId id="1127" r:id="rId18"/>
    <p:sldId id="1128" r:id="rId19"/>
    <p:sldId id="1129" r:id="rId20"/>
    <p:sldId id="1141" r:id="rId21"/>
    <p:sldId id="1143" r:id="rId22"/>
    <p:sldId id="1142" r:id="rId23"/>
    <p:sldId id="1132" r:id="rId24"/>
    <p:sldId id="1133" r:id="rId25"/>
    <p:sldId id="1134" r:id="rId26"/>
    <p:sldId id="1135" r:id="rId27"/>
    <p:sldId id="1136" r:id="rId28"/>
    <p:sldId id="1144" r:id="rId29"/>
    <p:sldId id="1145" r:id="rId30"/>
    <p:sldId id="1139" r:id="rId31"/>
    <p:sldId id="1140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165AF"/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6" autoAdjust="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0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E64A3E-F2BA-47CE-8950-345A7C80B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592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smtClean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426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A25FEE-15DE-4DFA-AD0F-96869C363B81}" type="slidenum">
              <a:rPr lang="en-US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492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22E273-2756-47E5-9A0D-426676FE97AB}" type="slidenum">
              <a:rPr lang="en-US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7819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BF6D53-982C-4F98-9D1C-261A6AE4C38D}" type="slidenum">
              <a:rPr lang="en-US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8637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A9BD3D-FA85-4221-BC83-0BD5441C424C}" type="slidenum">
              <a:rPr lang="en-US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9769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2E1D3-34DC-4840-BE90-1ED40AD6D603}" type="slidenum">
              <a:rPr lang="en-US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1188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1A97C7-9086-45D4-8070-51837094F728}" type="slidenum">
              <a:rPr lang="en-US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1371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1A97C7-9086-45D4-8070-51837094F728}" type="slidenum">
              <a:rPr lang="en-US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884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CE138A-1782-4BCE-975A-885CCACA2A20}" type="slidenum">
              <a:rPr lang="en-US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7670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0D6D54-25AF-477F-A2E8-0D9C01CD40C3}" type="slidenum">
              <a:rPr lang="en-US" altLang="en-US" sz="12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3014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731471-8609-46D8-8EEA-ACBD8B301A8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569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BF9061-69BC-4732-B101-4DAD92D5E1A9}" type="slidenum">
              <a:rPr lang="en-US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4983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AE8F12-7699-477A-918C-8B5D88C7A361}" type="slidenum">
              <a:rPr lang="en-US" altLang="en-US" sz="12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0658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066961-C983-455D-ADA1-58519BEF8390}" type="slidenum">
              <a:rPr lang="en-US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650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D0E265-07D9-4461-8E2A-3FE7C0905099}" type="slidenum">
              <a:rPr lang="en-US" altLang="en-US" sz="1200" b="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8047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7345CF-F94F-4D1D-BC98-9BB3F7DF2C60}" type="slidenum">
              <a:rPr lang="en-US" altLang="en-US" sz="1200" b="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8989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1D6FC5-A329-4298-9F33-6DCF1C2B679F}" type="slidenum">
              <a:rPr lang="en-US" altLang="en-US" sz="12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1136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CE737-2627-4ABB-BFD7-694E59F62144}" type="slidenum">
              <a:rPr lang="en-US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0409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D8E41B-5BFB-4572-B26A-2A401DD1F7D6}" type="slidenum">
              <a:rPr lang="en-US" altLang="en-US" sz="1200" b="0" smtClean="0">
                <a:latin typeface="Times New Roman" panose="02020603050405020304" pitchFamily="18" charset="0"/>
              </a:rPr>
              <a:pPr/>
              <a:t>26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7563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FD61A2-1261-4F81-8812-9DFC1F75C2CE}" type="slidenum">
              <a:rPr lang="en-US" altLang="en-US" sz="12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2764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D12485-30D1-45A1-9652-05C1343DE48A}" type="slidenum">
              <a:rPr lang="en-US" altLang="en-US" sz="12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7223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7E53DF-1D3B-4218-97B0-9DC71F570E3C}" type="slidenum">
              <a:rPr lang="en-US" altLang="en-US" sz="1200" b="0" smtClean="0">
                <a:latin typeface="Times New Roman" panose="02020603050405020304" pitchFamily="18" charset="0"/>
              </a:rPr>
              <a:pPr/>
              <a:t>29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570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1A7F00-857F-42E8-B449-C1EADE092D09}" type="slidenum">
              <a:rPr lang="en-US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1629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42BBD4-2D47-4980-8BA5-281AA429A3AF}" type="slidenum">
              <a:rPr lang="en-US" altLang="en-US" sz="1200" b="0" smtClean="0">
                <a:latin typeface="Times New Roman" panose="02020603050405020304" pitchFamily="18" charset="0"/>
              </a:rPr>
              <a:pPr/>
              <a:t>30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0236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822C5-8966-4457-84FA-1101850EE4B3}" type="slidenum">
              <a:rPr lang="en-US" altLang="en-US" sz="1200" b="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460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701796-FB5C-4813-A203-1E1F427CA17C}" type="slidenum">
              <a:rPr lang="en-US" altLang="en-US" sz="1200" b="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969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26CA8F-77E6-4F69-ABA3-F46942F0B06B}" type="slidenum">
              <a:rPr lang="en-US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252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E5D8C6-CDC8-4F02-88FA-92348E093938}" type="slidenum">
              <a:rPr lang="en-US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267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E13FF3-D987-4079-B983-A93067DC4359}" type="slidenum">
              <a:rPr lang="en-US" altLang="en-US" sz="1200" b="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514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90645D-1D75-4368-ACDB-41A6908B1828}" type="slidenum">
              <a:rPr lang="en-US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604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8F80DE-3114-42AA-B601-E230D7FFBEFD}" type="slidenum">
              <a:rPr lang="en-US" altLang="en-US" sz="1200" b="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920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 smtClean="0">
                <a:latin typeface="McGrawHill-Italic" pitchFamily="2" charset="0"/>
              </a:rPr>
              <a:t>McGraw-Hill</a:t>
            </a:r>
            <a:endParaRPr lang="en-US" alt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 smtClean="0">
                <a:latin typeface="McGrawHill-Italic" pitchFamily="2" charset="0"/>
              </a:rPr>
              <a:t>The McGraw-Hill Companies, Inc., 2000</a:t>
            </a:r>
            <a:endParaRPr lang="en-US" alt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6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DDA0C392-F585-4DC9-AC67-43B79DB16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8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5FEDFCE4-DE46-4AA4-A3EB-8FBF0E2CF8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1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BA394C51-3CC5-4C47-A711-777F573B8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11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C9721D6-46E7-4787-B75D-AA6E45843D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BD031ADA-D873-40ED-86DC-056ED5824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70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11A82B6-1312-4562-A5AD-6B7582D1EC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FF6B71D-C793-4A91-B8E4-6980C7D47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33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323382E-64ED-4E5E-B8EC-099C87A26C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1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1AD1BFC-86A7-4F89-8607-254182488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0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EA806263-0368-4069-AAA4-B322CE1F6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48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CA2071E7-EB9D-48BE-94E0-5472CD99E5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19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12.</a:t>
            </a:r>
            <a:fld id="{37DA90E7-AB25-4640-97E1-D0D528412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4800" dirty="0"/>
              <a:t> CHAPTER </a:t>
            </a:r>
            <a:r>
              <a:rPr lang="en-US" altLang="en-US" sz="4800" dirty="0" smtClean="0"/>
              <a:t>12 </a:t>
            </a:r>
            <a:r>
              <a:rPr lang="en-US" altLang="en-US" sz="3600" dirty="0" smtClean="0"/>
              <a:t>(Part 2)</a:t>
            </a:r>
            <a:endParaRPr lang="en-US" altLang="en-US" sz="4800" dirty="0"/>
          </a:p>
          <a:p>
            <a:r>
              <a:rPr lang="en-US" altLang="en-US" sz="4800" i="1" dirty="0"/>
              <a:t> Abstract Data Type</a:t>
            </a:r>
          </a:p>
        </p:txBody>
      </p:sp>
      <p:pic>
        <p:nvPicPr>
          <p:cNvPr id="409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2073275"/>
            <a:ext cx="294798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1944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Example 12.5</a:t>
            </a:r>
            <a:endParaRPr lang="en-US" altLang="en-US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0387" name="Rectangle 3"/>
          <p:cNvSpPr>
            <a:spLocks noChangeArrowheads="1"/>
          </p:cNvSpPr>
          <p:nvPr/>
        </p:nvSpPr>
        <p:spPr bwMode="auto">
          <a:xfrm>
            <a:off x="76200" y="823347"/>
            <a:ext cx="8991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Organize </a:t>
            </a:r>
            <a:r>
              <a:rPr lang="en-US" altLang="en-US" sz="2800" b="0" dirty="0">
                <a:latin typeface="Times New Roman" panose="02020603050405020304" pitchFamily="18" charset="0"/>
              </a:rPr>
              <a:t>databases by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 data characteristic, using queues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example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</a:t>
            </a:r>
            <a:r>
              <a:rPr lang="en-US" altLang="en-US" sz="2800" b="0" dirty="0">
                <a:latin typeface="Times New Roman" panose="02020603050405020304" pitchFamily="18" charset="0"/>
              </a:rPr>
              <a:t>have a list of sorted data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in </a:t>
            </a:r>
            <a:r>
              <a:rPr lang="en-US" altLang="en-US" sz="2800" b="0" dirty="0">
                <a:latin typeface="Times New Roman" panose="02020603050405020304" pitchFamily="18" charset="0"/>
              </a:rPr>
              <a:t>two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categories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Data values less </a:t>
            </a:r>
            <a:r>
              <a:rPr lang="en-US" altLang="en-US" sz="2800" b="0" dirty="0">
                <a:latin typeface="Times New Roman" panose="02020603050405020304" pitchFamily="18" charset="0"/>
              </a:rPr>
              <a:t>than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1000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Data values greater than or equal to 1000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</a:t>
            </a:r>
            <a:r>
              <a:rPr lang="en-US" altLang="en-US" sz="2800" b="0" dirty="0">
                <a:latin typeface="Times New Roman" panose="02020603050405020304" pitchFamily="18" charset="0"/>
              </a:rPr>
              <a:t>can use two queues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to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S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eparate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categories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Also maintain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order of data in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each category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914400"/>
            <a:ext cx="8053387" cy="47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84200" y="838200"/>
            <a:ext cx="8026400" cy="4038600"/>
            <a:chOff x="304800" y="1752600"/>
            <a:chExt cx="8026400" cy="4038600"/>
          </a:xfrm>
        </p:grpSpPr>
        <p:pic>
          <p:nvPicPr>
            <p:cNvPr id="7373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195513"/>
              <a:ext cx="8026400" cy="3595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84486" name="Rectangle 6"/>
            <p:cNvSpPr>
              <a:spLocks noChangeArrowheads="1"/>
            </p:cNvSpPr>
            <p:nvPr/>
          </p:nvSpPr>
          <p:spPr bwMode="auto">
            <a:xfrm>
              <a:off x="311346" y="1752600"/>
              <a:ext cx="4114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 eaLnBrk="1" hangingPunct="1">
                <a:defRPr/>
              </a:pPr>
              <a:r>
                <a:rPr lang="en-US" altLang="en-US" sz="1600" dirty="0">
                  <a:cs typeface="Arial" panose="020B0604020202020204" pitchFamily="34" charset="0"/>
                </a:rPr>
                <a:t>Algorithm 12.3</a:t>
              </a:r>
              <a:r>
                <a:rPr lang="en-US" altLang="en-US" sz="1600" b="0" dirty="0">
                  <a:cs typeface="Arial" panose="020B0604020202020204" pitchFamily="34" charset="0"/>
                </a:rPr>
                <a:t> </a:t>
              </a:r>
              <a:r>
                <a:rPr lang="en-US" altLang="en-US" sz="1600" b="0" dirty="0" smtClean="0">
                  <a:cs typeface="Arial" panose="020B0604020202020204" pitchFamily="34" charset="0"/>
                </a:rPr>
                <a:t> </a:t>
              </a:r>
              <a:r>
                <a:rPr lang="en-US" altLang="en-US" sz="1600" b="0" dirty="0" smtClean="0">
                  <a:solidFill>
                    <a:srgbClr val="B165AF"/>
                  </a:solidFill>
                  <a:cs typeface="Arial" panose="020B0604020202020204" pitchFamily="34" charset="0"/>
                </a:rPr>
                <a:t>Example 12.5 (continued)</a:t>
              </a:r>
              <a:endParaRPr lang="en-US" altLang="en-US" sz="1600" b="0" dirty="0">
                <a:solidFill>
                  <a:srgbClr val="B165AF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225895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12.6</a:t>
            </a:r>
            <a:endParaRPr lang="en-US" altLang="en-US" sz="2800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8579" name="Rectangle 3"/>
          <p:cNvSpPr>
            <a:spLocks noChangeArrowheads="1"/>
          </p:cNvSpPr>
          <p:nvPr/>
        </p:nvSpPr>
        <p:spPr bwMode="auto">
          <a:xfrm>
            <a:off x="152400" y="685800"/>
            <a:ext cx="86868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>
                <a:latin typeface="Times New Roman" panose="02020603050405020304" pitchFamily="18" charset="0"/>
              </a:rPr>
              <a:t>queue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can </a:t>
            </a:r>
            <a:r>
              <a:rPr lang="en-US" altLang="en-US" sz="2800" b="0" dirty="0">
                <a:latin typeface="Times New Roman" panose="02020603050405020304" pitchFamily="18" charset="0"/>
              </a:rPr>
              <a:t>adjust and create a balance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between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>
                <a:latin typeface="Times New Roman" panose="02020603050405020304" pitchFamily="18" charset="0"/>
              </a:rPr>
              <a:t>fast producer of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data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>
                <a:latin typeface="Times New Roman" panose="02020603050405020304" pitchFamily="18" charset="0"/>
              </a:rPr>
              <a:t>slow consumer of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2800" b="0" dirty="0">
                <a:latin typeface="Times New Roman" panose="02020603050405020304" pitchFamily="18" charset="0"/>
              </a:rPr>
              <a:t>example,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if </a:t>
            </a:r>
            <a:r>
              <a:rPr lang="en-US" altLang="en-US" sz="2800" b="0" dirty="0">
                <a:latin typeface="Times New Roman" panose="02020603050405020304" pitchFamily="18" charset="0"/>
              </a:rPr>
              <a:t>a CPU is connected to 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printer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Printer </a:t>
            </a:r>
            <a:r>
              <a:rPr lang="en-US" altLang="en-US" sz="2800" b="0" dirty="0">
                <a:latin typeface="Times New Roman" panose="02020603050405020304" pitchFamily="18" charset="0"/>
              </a:rPr>
              <a:t>speed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is slower than CPU speed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If CPU </a:t>
            </a:r>
            <a:r>
              <a:rPr lang="en-US" altLang="en-US" sz="2800" b="0" dirty="0">
                <a:latin typeface="Times New Roman" panose="02020603050405020304" pitchFamily="18" charset="0"/>
              </a:rPr>
              <a:t>waits for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printer </a:t>
            </a:r>
            <a:r>
              <a:rPr lang="en-US" altLang="en-US" sz="2800" b="0" dirty="0">
                <a:latin typeface="Times New Roman" panose="02020603050405020304" pitchFamily="18" charset="0"/>
              </a:rPr>
              <a:t>to print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data from CPU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CPU </a:t>
            </a:r>
            <a:r>
              <a:rPr lang="en-US" altLang="en-US" sz="2800" b="0" dirty="0">
                <a:latin typeface="Times New Roman" panose="02020603050405020304" pitchFamily="18" charset="0"/>
              </a:rPr>
              <a:t>would be idle for a long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time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Solution </a:t>
            </a:r>
            <a:r>
              <a:rPr lang="en-US" altLang="en-US" sz="2800" b="0" dirty="0">
                <a:latin typeface="Times New Roman" panose="02020603050405020304" pitchFamily="18" charset="0"/>
              </a:rPr>
              <a:t>is 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queue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CPU </a:t>
            </a:r>
            <a:r>
              <a:rPr lang="en-US" altLang="en-US" sz="2800" b="0" dirty="0">
                <a:latin typeface="Times New Roman" panose="02020603050405020304" pitchFamily="18" charset="0"/>
              </a:rPr>
              <a:t>creates as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many data </a:t>
            </a:r>
            <a:r>
              <a:rPr lang="en-US" altLang="en-US" sz="2800" b="0" dirty="0">
                <a:latin typeface="Times New Roman" panose="02020603050405020304" pitchFamily="18" charset="0"/>
              </a:rPr>
              <a:t>chunks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as queue </a:t>
            </a:r>
            <a:r>
              <a:rPr lang="en-US" altLang="en-US" sz="2800" b="0" dirty="0">
                <a:latin typeface="Times New Roman" panose="02020603050405020304" pitchFamily="18" charset="0"/>
              </a:rPr>
              <a:t>can hold and sends them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to queue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CPU </a:t>
            </a:r>
            <a:r>
              <a:rPr lang="en-US" altLang="en-US" sz="2800" b="0" dirty="0">
                <a:latin typeface="Times New Roman" panose="02020603050405020304" pitchFamily="18" charset="0"/>
              </a:rPr>
              <a:t>is now free to do other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jobs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Data </a:t>
            </a:r>
            <a:r>
              <a:rPr lang="en-US" altLang="en-US" sz="2800" b="0" dirty="0">
                <a:latin typeface="Times New Roman" panose="02020603050405020304" pitchFamily="18" charset="0"/>
              </a:rPr>
              <a:t>chunks </a:t>
            </a:r>
            <a:r>
              <a:rPr lang="en-US" altLang="en-US" sz="2800" b="0" dirty="0" err="1" smtClean="0">
                <a:latin typeface="Times New Roman" panose="02020603050405020304" pitchFamily="18" charset="0"/>
              </a:rPr>
              <a:t>dequeued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b="0" dirty="0">
                <a:latin typeface="Times New Roman" panose="02020603050405020304" pitchFamily="18" charset="0"/>
              </a:rPr>
              <a:t>slowly and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printed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Queue is </a:t>
            </a:r>
            <a:r>
              <a:rPr lang="en-US" altLang="en-US" sz="2800" b="0" dirty="0">
                <a:latin typeface="Times New Roman" panose="02020603050405020304" pitchFamily="18" charset="0"/>
              </a:rPr>
              <a:t>normally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called </a:t>
            </a:r>
            <a:r>
              <a:rPr lang="en-US" altLang="en-US" sz="2800" b="0" dirty="0">
                <a:latin typeface="Times New Roman" panose="02020603050405020304" pitchFamily="18" charset="0"/>
              </a:rPr>
              <a:t>a spool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queue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0" y="0"/>
            <a:ext cx="5389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12.3.4  Queue implementation</a:t>
            </a:r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3108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At the ADT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level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</a:t>
            </a:r>
            <a:r>
              <a:rPr lang="en-US" altLang="en-US" sz="2800" b="0" dirty="0">
                <a:latin typeface="Times New Roman" panose="02020603050405020304" pitchFamily="18" charset="0"/>
              </a:rPr>
              <a:t>use the queue and its four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At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implementation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level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</a:t>
            </a:r>
            <a:r>
              <a:rPr lang="en-US" altLang="en-US" sz="2800" b="0" dirty="0">
                <a:latin typeface="Times New Roman" panose="02020603050405020304" pitchFamily="18" charset="0"/>
              </a:rPr>
              <a:t>need to choose a data structure to implement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Queue ADTs </a:t>
            </a:r>
            <a:r>
              <a:rPr lang="en-US" altLang="en-US" sz="2800" b="0" dirty="0">
                <a:latin typeface="Times New Roman" panose="02020603050405020304" pitchFamily="18" charset="0"/>
              </a:rPr>
              <a:t>can be implemented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using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An </a:t>
            </a:r>
            <a:r>
              <a:rPr lang="en-US" altLang="en-US" sz="2800" b="0" dirty="0">
                <a:latin typeface="Times New Roman" panose="02020603050405020304" pitchFamily="18" charset="0"/>
              </a:rPr>
              <a:t>array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or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b="0" dirty="0">
                <a:latin typeface="Times New Roman" panose="02020603050405020304" pitchFamily="18" charset="0"/>
              </a:rPr>
              <a:t>linked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52400"/>
            <a:ext cx="891540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Array implementation uses a record with three fields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First field stores number of data items in queue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Second field stores index of the front element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Third field stores index of the rear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element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6050" y="2362200"/>
            <a:ext cx="8921750" cy="3657600"/>
            <a:chOff x="146050" y="685800"/>
            <a:chExt cx="8921750" cy="3657600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304800" y="685800"/>
              <a:ext cx="44323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12.13  </a:t>
              </a:r>
              <a:r>
                <a:rPr lang="en-US" altLang="en-US" sz="2000">
                  <a:latin typeface="Times New Roman" panose="02020603050405020304" pitchFamily="18" charset="0"/>
                </a:rPr>
                <a:t>Queue implementation</a:t>
              </a:r>
            </a:p>
          </p:txBody>
        </p:sp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149"/>
            <a:stretch/>
          </p:blipFill>
          <p:spPr bwMode="auto">
            <a:xfrm>
              <a:off x="146050" y="1524001"/>
              <a:ext cx="8921750" cy="274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Connector 4"/>
            <p:cNvCxnSpPr>
              <a:cxnSpLocks noChangeShapeType="1"/>
            </p:cNvCxnSpPr>
            <p:nvPr/>
          </p:nvCxnSpPr>
          <p:spPr bwMode="auto">
            <a:xfrm>
              <a:off x="304800" y="11430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5"/>
            <p:cNvCxnSpPr>
              <a:cxnSpLocks noChangeShapeType="1"/>
            </p:cNvCxnSpPr>
            <p:nvPr/>
          </p:nvCxnSpPr>
          <p:spPr bwMode="auto">
            <a:xfrm>
              <a:off x="304800" y="685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6"/>
            <p:cNvCxnSpPr>
              <a:cxnSpLocks noChangeShapeType="1"/>
            </p:cNvCxnSpPr>
            <p:nvPr/>
          </p:nvCxnSpPr>
          <p:spPr bwMode="auto">
            <a:xfrm>
              <a:off x="381000" y="4343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127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52400"/>
            <a:ext cx="891540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Linked list </a:t>
            </a:r>
            <a:r>
              <a:rPr lang="en-US" altLang="en-US" sz="2800" b="0" dirty="0">
                <a:latin typeface="Times New Roman" panose="02020603050405020304" pitchFamily="18" charset="0"/>
              </a:rPr>
              <a:t>implementation uses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 similar record</a:t>
            </a: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First field stores number of data items in queue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Second field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is a pointer to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front element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Third field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is a pointer to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rear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element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6050" y="2362200"/>
            <a:ext cx="8921750" cy="2514600"/>
            <a:chOff x="146050" y="685800"/>
            <a:chExt cx="8921750" cy="2514600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304800" y="685800"/>
              <a:ext cx="44323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12.13  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Queue implementation</a:t>
              </a:r>
            </a:p>
          </p:txBody>
        </p:sp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79" b="-4454"/>
            <a:stretch/>
          </p:blipFill>
          <p:spPr bwMode="auto">
            <a:xfrm>
              <a:off x="146050" y="1295400"/>
              <a:ext cx="892175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Connector 4"/>
            <p:cNvCxnSpPr>
              <a:cxnSpLocks noChangeShapeType="1"/>
            </p:cNvCxnSpPr>
            <p:nvPr/>
          </p:nvCxnSpPr>
          <p:spPr bwMode="auto">
            <a:xfrm>
              <a:off x="304800" y="11430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5"/>
            <p:cNvCxnSpPr>
              <a:cxnSpLocks noChangeShapeType="1"/>
            </p:cNvCxnSpPr>
            <p:nvPr/>
          </p:nvCxnSpPr>
          <p:spPr bwMode="auto">
            <a:xfrm>
              <a:off x="304800" y="685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6"/>
            <p:cNvCxnSpPr>
              <a:cxnSpLocks noChangeShapeType="1"/>
            </p:cNvCxnSpPr>
            <p:nvPr/>
          </p:nvCxnSpPr>
          <p:spPr bwMode="auto">
            <a:xfrm>
              <a:off x="381000" y="31242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0032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3" name="Text Box 3"/>
          <p:cNvSpPr txBox="1">
            <a:spLocks noChangeArrowheads="1"/>
          </p:cNvSpPr>
          <p:nvPr/>
        </p:nvSpPr>
        <p:spPr bwMode="auto">
          <a:xfrm>
            <a:off x="0" y="0"/>
            <a:ext cx="62960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FF0000"/>
                </a:solidFill>
                <a:latin typeface="Calibri" panose="020F0502020204030204" pitchFamily="34" charset="0"/>
              </a:rPr>
              <a:t>12-4   GENERAL LINEAR LISTS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94725" name="Rectangle 5"/>
          <p:cNvSpPr>
            <a:spLocks noChangeArrowheads="1"/>
          </p:cNvSpPr>
          <p:nvPr/>
        </p:nvSpPr>
        <p:spPr bwMode="auto">
          <a:xfrm>
            <a:off x="228600" y="838200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Stacks and queues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are </a:t>
            </a:r>
            <a:r>
              <a:rPr lang="en-US" altLang="en-US" sz="2800" dirty="0">
                <a:latin typeface="Times New Roman" panose="02020603050405020304" pitchFamily="18" charset="0"/>
              </a:rPr>
              <a:t>restricted linear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lists</a:t>
            </a:r>
            <a:endParaRPr lang="en-US" altLang="en-US" sz="2800" b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dirty="0">
                <a:latin typeface="Times New Roman" panose="02020603050405020304" pitchFamily="18" charset="0"/>
              </a:rPr>
              <a:t>general linear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list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is a list in </a:t>
            </a:r>
            <a:r>
              <a:rPr lang="en-US" altLang="en-US" sz="2800" b="0" dirty="0">
                <a:latin typeface="Times New Roman" panose="02020603050405020304" pitchFamily="18" charset="0"/>
              </a:rPr>
              <a:t>which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operations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example insertions </a:t>
            </a:r>
            <a:r>
              <a:rPr lang="en-US" altLang="en-US" sz="2800" b="0" dirty="0">
                <a:latin typeface="Times New Roman" panose="02020603050405020304" pitchFamily="18" charset="0"/>
              </a:rPr>
              <a:t>and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deletions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Can </a:t>
            </a:r>
            <a:r>
              <a:rPr lang="en-US" altLang="en-US" sz="2800" b="0" dirty="0">
                <a:latin typeface="Times New Roman" panose="02020603050405020304" pitchFamily="18" charset="0"/>
              </a:rPr>
              <a:t>be done anywhere in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At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beginning, in the middle, or at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end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also assume that data in the list is sorted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3854450"/>
            <a:ext cx="8153400" cy="2012950"/>
            <a:chOff x="304800" y="4343400"/>
            <a:chExt cx="8153400" cy="2012950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304800" y="4343400"/>
              <a:ext cx="3916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12.14  </a:t>
              </a:r>
              <a:r>
                <a:rPr lang="en-US" altLang="en-US" sz="2000">
                  <a:latin typeface="Times New Roman" panose="02020603050405020304" pitchFamily="18" charset="0"/>
                </a:rPr>
                <a:t>General linear list</a:t>
              </a:r>
            </a:p>
          </p:txBody>
        </p:sp>
        <p:pic>
          <p:nvPicPr>
            <p:cNvPr id="8192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675" y="5095875"/>
              <a:ext cx="8137525" cy="126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1928" name="Straight Connector 8"/>
            <p:cNvCxnSpPr>
              <a:cxnSpLocks noChangeShapeType="1"/>
            </p:cNvCxnSpPr>
            <p:nvPr/>
          </p:nvCxnSpPr>
          <p:spPr bwMode="auto">
            <a:xfrm>
              <a:off x="304800" y="48768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929" name="Straight Connector 9"/>
            <p:cNvCxnSpPr>
              <a:cxnSpLocks noChangeShapeType="1"/>
            </p:cNvCxnSpPr>
            <p:nvPr/>
          </p:nvCxnSpPr>
          <p:spPr bwMode="auto">
            <a:xfrm>
              <a:off x="304800" y="4343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930" name="Straight Connector 10"/>
            <p:cNvCxnSpPr>
              <a:cxnSpLocks noChangeShapeType="1"/>
            </p:cNvCxnSpPr>
            <p:nvPr/>
          </p:nvCxnSpPr>
          <p:spPr bwMode="auto">
            <a:xfrm>
              <a:off x="304800" y="6324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0" y="0"/>
            <a:ext cx="7027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12.4.1  Operations on general linear lists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Six </a:t>
            </a:r>
            <a:r>
              <a:rPr lang="en-US" altLang="en-US" sz="2800" b="0" dirty="0">
                <a:latin typeface="Times New Roman" panose="02020603050405020304" pitchFamily="18" charset="0"/>
              </a:rPr>
              <a:t>common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operations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list</a:t>
            </a:r>
            <a:r>
              <a:rPr lang="en-US" altLang="en-US" sz="2800" b="0" dirty="0">
                <a:latin typeface="Times New Roman" panose="02020603050405020304" pitchFamily="18" charset="0"/>
              </a:rPr>
              <a:t>,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insert</a:t>
            </a:r>
            <a:r>
              <a:rPr lang="en-US" altLang="en-US" sz="2800" b="0" dirty="0">
                <a:latin typeface="Times New Roman" panose="02020603050405020304" pitchFamily="18" charset="0"/>
              </a:rPr>
              <a:t>,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delete</a:t>
            </a:r>
            <a:r>
              <a:rPr lang="en-US" altLang="en-US" sz="2800" b="0" dirty="0">
                <a:latin typeface="Times New Roman" panose="02020603050405020304" pitchFamily="18" charset="0"/>
              </a:rPr>
              <a:t>,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retrieve</a:t>
            </a:r>
            <a:r>
              <a:rPr lang="en-US" altLang="en-US" sz="2800" b="0" dirty="0">
                <a:latin typeface="Times New Roman" panose="02020603050405020304" pitchFamily="18" charset="0"/>
              </a:rPr>
              <a:t>,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traverse</a:t>
            </a:r>
            <a:r>
              <a:rPr lang="en-US" altLang="en-US" sz="2800" b="0" dirty="0">
                <a:latin typeface="Times New Roman" panose="02020603050405020304" pitchFamily="18" charset="0"/>
              </a:rPr>
              <a:t>, and </a:t>
            </a:r>
            <a:r>
              <a:rPr lang="en-US" altLang="en-US" sz="2800" b="0" i="1" dirty="0" smtClean="0">
                <a:latin typeface="Times New Roman" panose="02020603050405020304" pitchFamily="18" charset="0"/>
              </a:rPr>
              <a:t>empty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operations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152400" y="2178050"/>
            <a:ext cx="2849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152400" y="2635250"/>
            <a:ext cx="89154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list</a:t>
            </a:r>
            <a:r>
              <a:rPr lang="en-US" altLang="en-US" sz="2800" b="0" dirty="0">
                <a:latin typeface="Times New Roman" panose="02020603050405020304" pitchFamily="18" charset="0"/>
              </a:rPr>
              <a:t> operation creates an empty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839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52800"/>
            <a:ext cx="17097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76200" y="0"/>
            <a:ext cx="324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</a:t>
            </a:r>
            <a:r>
              <a:rPr lang="en-US" altLang="en-US" sz="2800" b="0" dirty="0">
                <a:latin typeface="Times New Roman" panose="02020603050405020304" pitchFamily="18" charset="0"/>
              </a:rPr>
              <a:t>assume that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data elements are sorted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I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nsertion </a:t>
            </a:r>
            <a:r>
              <a:rPr lang="en-US" altLang="en-US" sz="2800" b="0" dirty="0">
                <a:latin typeface="Times New Roman" panose="02020603050405020304" pitchFamily="18" charset="0"/>
              </a:rPr>
              <a:t>must be done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so </a:t>
            </a:r>
            <a:r>
              <a:rPr lang="en-US" altLang="en-US" sz="2800" b="0" dirty="0">
                <a:latin typeface="Times New Roman" panose="02020603050405020304" pitchFamily="18" charset="0"/>
              </a:rPr>
              <a:t>that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order is maintained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Must </a:t>
            </a:r>
            <a:r>
              <a:rPr lang="en-US" altLang="en-US" sz="2800" b="0" dirty="0">
                <a:latin typeface="Times New Roman" panose="02020603050405020304" pitchFamily="18" charset="0"/>
              </a:rPr>
              <a:t>determine where the element is to be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placed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Searching </a:t>
            </a:r>
            <a:r>
              <a:rPr lang="en-US" altLang="en-US" sz="2800" b="0" dirty="0">
                <a:latin typeface="Times New Roman" panose="02020603050405020304" pitchFamily="18" charset="0"/>
              </a:rPr>
              <a:t>is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needed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At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implementation, not the ADT level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860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16250"/>
            <a:ext cx="347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3810000"/>
            <a:ext cx="8175625" cy="2895600"/>
            <a:chOff x="228600" y="3581400"/>
            <a:chExt cx="8175625" cy="2895600"/>
          </a:xfrm>
        </p:grpSpPr>
        <p:sp>
          <p:nvSpPr>
            <p:cNvPr id="86022" name="Text Box 8"/>
            <p:cNvSpPr txBox="1">
              <a:spLocks noChangeArrowheads="1"/>
            </p:cNvSpPr>
            <p:nvPr/>
          </p:nvSpPr>
          <p:spPr bwMode="auto">
            <a:xfrm>
              <a:off x="228600" y="3581400"/>
              <a:ext cx="41735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12.15  </a:t>
              </a:r>
              <a:r>
                <a:rPr lang="en-US" altLang="en-US" sz="2000">
                  <a:latin typeface="Times New Roman" panose="02020603050405020304" pitchFamily="18" charset="0"/>
                </a:rPr>
                <a:t>The insert operation</a:t>
              </a:r>
            </a:p>
          </p:txBody>
        </p:sp>
        <p:pic>
          <p:nvPicPr>
            <p:cNvPr id="8602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4335463"/>
              <a:ext cx="6810375" cy="2141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6024" name="Straight Connector 7"/>
            <p:cNvCxnSpPr>
              <a:cxnSpLocks noChangeShapeType="1"/>
            </p:cNvCxnSpPr>
            <p:nvPr/>
          </p:nvCxnSpPr>
          <p:spPr bwMode="auto">
            <a:xfrm>
              <a:off x="304800" y="40386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025" name="Straight Connector 8"/>
            <p:cNvCxnSpPr>
              <a:cxnSpLocks noChangeShapeType="1"/>
            </p:cNvCxnSpPr>
            <p:nvPr/>
          </p:nvCxnSpPr>
          <p:spPr bwMode="auto">
            <a:xfrm>
              <a:off x="304800" y="3581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026" name="Straight Connector 9"/>
            <p:cNvCxnSpPr>
              <a:cxnSpLocks noChangeShapeType="1"/>
            </p:cNvCxnSpPr>
            <p:nvPr/>
          </p:nvCxnSpPr>
          <p:spPr bwMode="auto">
            <a:xfrm>
              <a:off x="381000" y="6477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1" name="Text Box 3"/>
          <p:cNvSpPr txBox="1">
            <a:spLocks noChangeArrowheads="1"/>
          </p:cNvSpPr>
          <p:nvPr/>
        </p:nvSpPr>
        <p:spPr bwMode="auto">
          <a:xfrm>
            <a:off x="76200" y="53975"/>
            <a:ext cx="32273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FF0000"/>
                </a:solidFill>
                <a:latin typeface="Calibri" panose="020F0502020204030204" pitchFamily="34" charset="0"/>
              </a:rPr>
              <a:t>12-3   QUEUES</a:t>
            </a:r>
          </a:p>
        </p:txBody>
      </p:sp>
      <p:sp>
        <p:nvSpPr>
          <p:cNvPr id="1379333" name="Rectangle 5"/>
          <p:cNvSpPr>
            <a:spLocks noChangeArrowheads="1"/>
          </p:cNvSpPr>
          <p:nvPr/>
        </p:nvSpPr>
        <p:spPr bwMode="auto">
          <a:xfrm>
            <a:off x="152400" y="685800"/>
            <a:ext cx="8915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A </a:t>
            </a:r>
            <a:r>
              <a:rPr lang="en-US" altLang="en-US" sz="2800" dirty="0">
                <a:latin typeface="Times New Roman" panose="02020603050405020304" pitchFamily="18" charset="0"/>
              </a:rPr>
              <a:t>queue</a:t>
            </a:r>
            <a:r>
              <a:rPr lang="en-US" altLang="en-US" sz="2800" b="0" dirty="0">
                <a:latin typeface="Times New Roman" panose="02020603050405020304" pitchFamily="18" charset="0"/>
              </a:rPr>
              <a:t> is 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restricted linear list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Data </a:t>
            </a:r>
            <a:r>
              <a:rPr lang="en-US" altLang="en-US" sz="2800" b="0" dirty="0">
                <a:latin typeface="Times New Roman" panose="02020603050405020304" pitchFamily="18" charset="0"/>
              </a:rPr>
              <a:t>can only be inserted at one end,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rear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Data can only be </a:t>
            </a:r>
            <a:r>
              <a:rPr lang="en-US" altLang="en-US" sz="2800" b="0" dirty="0">
                <a:latin typeface="Times New Roman" panose="02020603050405020304" pitchFamily="18" charset="0"/>
              </a:rPr>
              <a:t>deleted from the other end,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front</a:t>
            </a: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Data </a:t>
            </a:r>
            <a:r>
              <a:rPr lang="en-US" altLang="en-US" sz="2800" b="0" dirty="0">
                <a:latin typeface="Times New Roman" panose="02020603050405020304" pitchFamily="18" charset="0"/>
              </a:rPr>
              <a:t>is processed through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queue </a:t>
            </a:r>
            <a:r>
              <a:rPr lang="en-US" altLang="en-US" sz="2800" b="0" dirty="0">
                <a:latin typeface="Times New Roman" panose="02020603050405020304" pitchFamily="18" charset="0"/>
              </a:rPr>
              <a:t>in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order it </a:t>
            </a:r>
            <a:r>
              <a:rPr lang="en-US" altLang="en-US" sz="2800" b="0" dirty="0">
                <a:latin typeface="Times New Roman" panose="02020603050405020304" pitchFamily="18" charset="0"/>
              </a:rPr>
              <a:t>is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received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Queues are </a:t>
            </a:r>
            <a:r>
              <a:rPr lang="en-US" altLang="en-US" sz="2800" dirty="0">
                <a:latin typeface="Times New Roman" panose="02020603050405020304" pitchFamily="18" charset="0"/>
              </a:rPr>
              <a:t>first in, first out (FIFO)</a:t>
            </a:r>
            <a:r>
              <a:rPr lang="en-US" altLang="en-US" sz="2800" b="0" dirty="0">
                <a:latin typeface="Times New Roman" panose="02020603050405020304" pitchFamily="18" charset="0"/>
              </a:rPr>
              <a:t>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data structures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3505200"/>
            <a:ext cx="8610600" cy="2514600"/>
            <a:chOff x="228600" y="3886200"/>
            <a:chExt cx="8610600" cy="2514600"/>
          </a:xfrm>
        </p:grpSpPr>
        <p:sp>
          <p:nvSpPr>
            <p:cNvPr id="53253" name="Text Box 4"/>
            <p:cNvSpPr txBox="1">
              <a:spLocks noChangeArrowheads="1"/>
            </p:cNvSpPr>
            <p:nvPr/>
          </p:nvSpPr>
          <p:spPr bwMode="auto">
            <a:xfrm>
              <a:off x="8229600" y="6019800"/>
              <a:ext cx="184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228600" y="3886200"/>
              <a:ext cx="5016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12.8  </a:t>
              </a:r>
              <a:r>
                <a:rPr lang="en-US" altLang="en-US" sz="2000">
                  <a:latin typeface="Times New Roman" panose="02020603050405020304" pitchFamily="18" charset="0"/>
                </a:rPr>
                <a:t>Two representation of queues</a:t>
              </a:r>
            </a:p>
          </p:txBody>
        </p:sp>
        <p:pic>
          <p:nvPicPr>
            <p:cNvPr id="5325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50" y="4811713"/>
              <a:ext cx="8235950" cy="1589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256" name="Straight Connector 8"/>
            <p:cNvCxnSpPr>
              <a:cxnSpLocks noChangeShapeType="1"/>
            </p:cNvCxnSpPr>
            <p:nvPr/>
          </p:nvCxnSpPr>
          <p:spPr bwMode="auto">
            <a:xfrm>
              <a:off x="304800" y="43434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7" name="Straight Connector 9"/>
            <p:cNvCxnSpPr>
              <a:cxnSpLocks noChangeShapeType="1"/>
            </p:cNvCxnSpPr>
            <p:nvPr/>
          </p:nvCxnSpPr>
          <p:spPr bwMode="auto">
            <a:xfrm>
              <a:off x="304800" y="38862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8" name="Straight Connector 10"/>
            <p:cNvCxnSpPr>
              <a:cxnSpLocks noChangeShapeType="1"/>
            </p:cNvCxnSpPr>
            <p:nvPr/>
          </p:nvCxnSpPr>
          <p:spPr bwMode="auto">
            <a:xfrm>
              <a:off x="282575" y="6400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6200" y="0"/>
            <a:ext cx="3303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delete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S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earch must be performed to </a:t>
            </a:r>
            <a:r>
              <a:rPr lang="en-US" altLang="en-US" sz="2800" b="0" dirty="0">
                <a:latin typeface="Times New Roman" panose="02020603050405020304" pitchFamily="18" charset="0"/>
              </a:rPr>
              <a:t>locate the data to be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deleted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After data </a:t>
            </a:r>
            <a:r>
              <a:rPr lang="en-US" altLang="en-US" sz="2800" b="0" dirty="0">
                <a:latin typeface="Times New Roman" panose="02020603050405020304" pitchFamily="18" charset="0"/>
              </a:rPr>
              <a:t>is found, deletion can be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done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880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752600"/>
            <a:ext cx="36290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2895600"/>
            <a:ext cx="8099425" cy="3281362"/>
            <a:chOff x="304800" y="3043238"/>
            <a:chExt cx="8099425" cy="3281362"/>
          </a:xfrm>
        </p:grpSpPr>
        <p:sp>
          <p:nvSpPr>
            <p:cNvPr id="88070" name="Text Box 4"/>
            <p:cNvSpPr txBox="1">
              <a:spLocks noChangeArrowheads="1"/>
            </p:cNvSpPr>
            <p:nvPr/>
          </p:nvSpPr>
          <p:spPr bwMode="auto">
            <a:xfrm>
              <a:off x="381000" y="3043238"/>
              <a:ext cx="4221163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12.16  </a:t>
              </a:r>
              <a:r>
                <a:rPr lang="en-US" altLang="en-US" sz="2000">
                  <a:latin typeface="Times New Roman" panose="02020603050405020304" pitchFamily="18" charset="0"/>
                </a:rPr>
                <a:t>The delete operation</a:t>
              </a:r>
            </a:p>
          </p:txBody>
        </p:sp>
        <p:pic>
          <p:nvPicPr>
            <p:cNvPr id="88071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75" y="3692525"/>
              <a:ext cx="7121525" cy="2327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8072" name="Straight Connector 7"/>
            <p:cNvCxnSpPr>
              <a:cxnSpLocks noChangeShapeType="1"/>
            </p:cNvCxnSpPr>
            <p:nvPr/>
          </p:nvCxnSpPr>
          <p:spPr bwMode="auto">
            <a:xfrm>
              <a:off x="304800" y="35052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073" name="Straight Connector 8"/>
            <p:cNvCxnSpPr>
              <a:cxnSpLocks noChangeShapeType="1"/>
            </p:cNvCxnSpPr>
            <p:nvPr/>
          </p:nvCxnSpPr>
          <p:spPr bwMode="auto">
            <a:xfrm>
              <a:off x="304800" y="3048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074" name="Straight Connector 9"/>
            <p:cNvCxnSpPr>
              <a:cxnSpLocks noChangeShapeType="1"/>
            </p:cNvCxnSpPr>
            <p:nvPr/>
          </p:nvCxnSpPr>
          <p:spPr bwMode="auto">
            <a:xfrm>
              <a:off x="381000" y="6324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6200" y="0"/>
            <a:ext cx="359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retrieve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b="0" i="1" dirty="0" smtClean="0">
                <a:latin typeface="Times New Roman" panose="02020603050405020304" pitchFamily="18" charset="0"/>
              </a:rPr>
              <a:t>retrieve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operation accesses a </a:t>
            </a:r>
            <a:r>
              <a:rPr lang="en-US" altLang="en-US" sz="2800" b="0" dirty="0">
                <a:latin typeface="Times New Roman" panose="02020603050405020304" pitchFamily="18" charset="0"/>
              </a:rPr>
              <a:t>single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element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First search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general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If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data is found, it can be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retrieved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901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2286000"/>
            <a:ext cx="347345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3048000"/>
            <a:ext cx="8175625" cy="2971800"/>
            <a:chOff x="228600" y="3048000"/>
            <a:chExt cx="8175625" cy="2971800"/>
          </a:xfrm>
        </p:grpSpPr>
        <p:sp>
          <p:nvSpPr>
            <p:cNvPr id="90118" name="Text Box 4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43989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12.17  </a:t>
              </a:r>
              <a:r>
                <a:rPr lang="en-US" altLang="en-US" sz="2000">
                  <a:latin typeface="Times New Roman" panose="02020603050405020304" pitchFamily="18" charset="0"/>
                </a:rPr>
                <a:t>The retrieve operation</a:t>
              </a:r>
            </a:p>
          </p:txBody>
        </p:sp>
        <p:pic>
          <p:nvPicPr>
            <p:cNvPr id="9011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00" y="3617913"/>
              <a:ext cx="7340600" cy="2173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0120" name="Straight Connector 7"/>
            <p:cNvCxnSpPr>
              <a:cxnSpLocks noChangeShapeType="1"/>
            </p:cNvCxnSpPr>
            <p:nvPr/>
          </p:nvCxnSpPr>
          <p:spPr bwMode="auto">
            <a:xfrm>
              <a:off x="304800" y="35052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121" name="Straight Connector 8"/>
            <p:cNvCxnSpPr>
              <a:cxnSpLocks noChangeShapeType="1"/>
            </p:cNvCxnSpPr>
            <p:nvPr/>
          </p:nvCxnSpPr>
          <p:spPr bwMode="auto">
            <a:xfrm>
              <a:off x="304800" y="3048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122" name="Straight Connector 9"/>
            <p:cNvCxnSpPr>
              <a:cxnSpLocks noChangeShapeType="1"/>
            </p:cNvCxnSpPr>
            <p:nvPr/>
          </p:nvCxnSpPr>
          <p:spPr bwMode="auto">
            <a:xfrm>
              <a:off x="381000" y="6019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76200" y="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traverse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Previous </a:t>
            </a:r>
            <a:r>
              <a:rPr lang="en-US" altLang="en-US" sz="2800" b="0" dirty="0">
                <a:latin typeface="Times New Roman" panose="02020603050405020304" pitchFamily="18" charset="0"/>
              </a:rPr>
              <a:t>operations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involve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single list element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Randomly </a:t>
            </a:r>
            <a:r>
              <a:rPr lang="en-US" altLang="en-US" sz="2800" b="0" dirty="0">
                <a:latin typeface="Times New Roman" panose="02020603050405020304" pitchFamily="18" charset="0"/>
              </a:rPr>
              <a:t>accessing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List traversal involves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S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equential access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All </a:t>
            </a:r>
            <a:r>
              <a:rPr lang="en-US" altLang="en-US" sz="2800" b="0" dirty="0">
                <a:latin typeface="Times New Roman" panose="02020603050405020304" pitchFamily="18" charset="0"/>
              </a:rPr>
              <a:t>elements in the list are processed one by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one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921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427413"/>
            <a:ext cx="26050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6" name="Text Box 7"/>
          <p:cNvSpPr txBox="1">
            <a:spLocks noChangeArrowheads="1"/>
          </p:cNvSpPr>
          <p:nvPr/>
        </p:nvSpPr>
        <p:spPr bwMode="auto">
          <a:xfrm>
            <a:off x="76200" y="4100513"/>
            <a:ext cx="336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92167" name="Rectangle 8"/>
          <p:cNvSpPr>
            <a:spLocks noChangeArrowheads="1"/>
          </p:cNvSpPr>
          <p:nvPr/>
        </p:nvSpPr>
        <p:spPr bwMode="auto">
          <a:xfrm>
            <a:off x="152400" y="4710113"/>
            <a:ext cx="89154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The empty operation checks the status of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Returns true if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 is </a:t>
            </a:r>
            <a:r>
              <a:rPr lang="en-US" altLang="en-US" sz="2800" b="0" dirty="0">
                <a:latin typeface="Times New Roman" panose="02020603050405020304" pitchFamily="18" charset="0"/>
              </a:rPr>
              <a:t>empty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Returns false if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 is </a:t>
            </a:r>
            <a:r>
              <a:rPr lang="en-US" altLang="en-US" sz="2800" b="0" dirty="0">
                <a:latin typeface="Times New Roman" panose="02020603050405020304" pitchFamily="18" charset="0"/>
              </a:rPr>
              <a:t>not empty</a:t>
            </a:r>
          </a:p>
        </p:txBody>
      </p:sp>
      <p:pic>
        <p:nvPicPr>
          <p:cNvPr id="9216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6161088"/>
            <a:ext cx="18923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0" y="0"/>
            <a:ext cx="52197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12.4.2  General linear list ADT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We define a general linear list as an ADT as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follows: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989888" cy="296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1944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Example 12.7</a:t>
            </a:r>
            <a:endParaRPr lang="en-US" altLang="en-US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7011" name="Rectangle 3"/>
          <p:cNvSpPr>
            <a:spLocks noChangeArrowheads="1"/>
          </p:cNvSpPr>
          <p:nvPr/>
        </p:nvSpPr>
        <p:spPr bwMode="auto">
          <a:xfrm>
            <a:off x="152400" y="685800"/>
            <a:ext cx="8229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>
                <a:latin typeface="Times New Roman" panose="02020603050405020304" pitchFamily="18" charset="0"/>
              </a:rPr>
              <a:t>segment of an algorithm that applies the previously defined operations on 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 named L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Note third </a:t>
            </a:r>
            <a:r>
              <a:rPr lang="en-US" altLang="en-US" sz="2800" b="0" dirty="0">
                <a:latin typeface="Times New Roman" panose="02020603050405020304" pitchFamily="18" charset="0"/>
              </a:rPr>
              <a:t>and fifth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operations maintain list order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Fourth </a:t>
            </a:r>
            <a:r>
              <a:rPr lang="en-US" altLang="en-US" sz="2800" b="0" dirty="0">
                <a:latin typeface="Times New Roman" panose="02020603050405020304" pitchFamily="18" charset="0"/>
              </a:rPr>
              <a:t>operation does not delete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an item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b="0" dirty="0">
                <a:latin typeface="Times New Roman" panose="02020603050405020304" pitchFamily="18" charset="0"/>
              </a:rPr>
              <a:t>value 3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is </a:t>
            </a:r>
            <a:r>
              <a:rPr lang="en-US" altLang="en-US" sz="2800" b="0" dirty="0">
                <a:latin typeface="Times New Roman" panose="02020603050405020304" pitchFamily="18" charset="0"/>
              </a:rPr>
              <a:t>not in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3124200"/>
            <a:ext cx="8099425" cy="3505200"/>
            <a:chOff x="304800" y="3276600"/>
            <a:chExt cx="8099425" cy="3505200"/>
          </a:xfrm>
        </p:grpSpPr>
        <p:sp>
          <p:nvSpPr>
            <p:cNvPr id="98309" name="Text Box 4"/>
            <p:cNvSpPr txBox="1">
              <a:spLocks noChangeArrowheads="1"/>
            </p:cNvSpPr>
            <p:nvPr/>
          </p:nvSpPr>
          <p:spPr bwMode="auto">
            <a:xfrm>
              <a:off x="304800" y="3276600"/>
              <a:ext cx="3503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 18  </a:t>
              </a:r>
              <a:r>
                <a:rPr lang="en-US" altLang="en-US" sz="2000">
                  <a:latin typeface="Times New Roman" panose="02020603050405020304" pitchFamily="18" charset="0"/>
                </a:rPr>
                <a:t>Example 12.7</a:t>
              </a:r>
            </a:p>
          </p:txBody>
        </p:sp>
        <p:pic>
          <p:nvPicPr>
            <p:cNvPr id="983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938" y="3886200"/>
              <a:ext cx="6316662" cy="279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8311" name="Straight Connector 6"/>
            <p:cNvCxnSpPr>
              <a:cxnSpLocks noChangeShapeType="1"/>
            </p:cNvCxnSpPr>
            <p:nvPr/>
          </p:nvCxnSpPr>
          <p:spPr bwMode="auto">
            <a:xfrm>
              <a:off x="304800" y="37338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312" name="Straight Connector 7"/>
            <p:cNvCxnSpPr>
              <a:cxnSpLocks noChangeShapeType="1"/>
            </p:cNvCxnSpPr>
            <p:nvPr/>
          </p:nvCxnSpPr>
          <p:spPr bwMode="auto">
            <a:xfrm>
              <a:off x="304800" y="3276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313" name="Straight Connector 8"/>
            <p:cNvCxnSpPr>
              <a:cxnSpLocks noChangeShapeType="1"/>
            </p:cNvCxnSpPr>
            <p:nvPr/>
          </p:nvCxnSpPr>
          <p:spPr bwMode="auto">
            <a:xfrm>
              <a:off x="381000" y="6781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Rectangle 3"/>
          <p:cNvSpPr/>
          <p:nvPr/>
        </p:nvSpPr>
        <p:spPr bwMode="auto">
          <a:xfrm>
            <a:off x="4066435" y="5135050"/>
            <a:ext cx="381000" cy="57310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3757" y="5252327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0" dirty="0" smtClean="0"/>
              <a:t>, x)</a:t>
            </a:r>
            <a:endParaRPr lang="en-ZA" sz="16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7941712" y="525780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0" dirty="0" smtClean="0"/>
              <a:t>x: </a:t>
            </a:r>
            <a:r>
              <a:rPr lang="en-ZA" sz="1600" b="0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41712" y="573859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0" dirty="0" smtClean="0"/>
              <a:t>x: </a:t>
            </a:r>
            <a:r>
              <a:rPr lang="en-ZA" sz="1600" b="0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0" y="0"/>
            <a:ext cx="65738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12.4.3  General linear list applications</a:t>
            </a: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General linear lists are used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when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E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lements </a:t>
            </a:r>
            <a:r>
              <a:rPr lang="en-US" altLang="en-US" sz="2800" b="0" dirty="0">
                <a:latin typeface="Times New Roman" panose="02020603050405020304" pitchFamily="18" charset="0"/>
              </a:rPr>
              <a:t>are accessed randomly or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sequentially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2800" b="0" dirty="0">
                <a:latin typeface="Times New Roman" panose="02020603050405020304" pitchFamily="18" charset="0"/>
              </a:rPr>
              <a:t>example, in 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university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Linear </a:t>
            </a:r>
            <a:r>
              <a:rPr lang="en-US" altLang="en-US" sz="2800" b="0" dirty="0">
                <a:latin typeface="Times New Roman" panose="02020603050405020304" pitchFamily="18" charset="0"/>
              </a:rPr>
              <a:t>list can be used to store information about students who are enrolled in each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semester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1944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Example 12.8</a:t>
            </a:r>
            <a:endParaRPr lang="en-US" altLang="en-US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1107" name="Rectangle 3"/>
          <p:cNvSpPr>
            <a:spLocks noChangeArrowheads="1"/>
          </p:cNvSpPr>
          <p:nvPr/>
        </p:nvSpPr>
        <p:spPr bwMode="auto">
          <a:xfrm>
            <a:off x="152400" y="685800"/>
            <a:ext cx="88392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university has </a:t>
            </a:r>
            <a:r>
              <a:rPr lang="en-US" altLang="en-US" sz="2800" b="0" dirty="0">
                <a:latin typeface="Times New Roman" panose="02020603050405020304" pitchFamily="18" charset="0"/>
              </a:rPr>
              <a:t>a general linear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Holds </a:t>
            </a:r>
            <a:r>
              <a:rPr lang="en-US" altLang="en-US" sz="2800" b="0" dirty="0">
                <a:latin typeface="Times New Roman" panose="02020603050405020304" pitchFamily="18" charset="0"/>
              </a:rPr>
              <a:t>information about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students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Each </a:t>
            </a:r>
            <a:r>
              <a:rPr lang="en-US" altLang="en-US" sz="2800" b="0" dirty="0">
                <a:latin typeface="Times New Roman" panose="02020603050405020304" pitchFamily="18" charset="0"/>
              </a:rPr>
              <a:t>data element is a record with three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fields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ID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Name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Grade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need </a:t>
            </a:r>
            <a:r>
              <a:rPr lang="en-US" altLang="en-US" sz="2800" b="0" dirty="0">
                <a:latin typeface="Times New Roman" panose="02020603050405020304" pitchFamily="18" charset="0"/>
              </a:rPr>
              <a:t>an algorithm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to </a:t>
            </a:r>
            <a:r>
              <a:rPr lang="en-US" altLang="en-US" sz="2800" b="0" dirty="0">
                <a:latin typeface="Times New Roman" panose="02020603050405020304" pitchFamily="18" charset="0"/>
              </a:rPr>
              <a:t>change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 student’s grade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Delete </a:t>
            </a:r>
            <a:r>
              <a:rPr lang="en-US" altLang="en-US" sz="2800" b="0" dirty="0">
                <a:latin typeface="Times New Roman" panose="02020603050405020304" pitchFamily="18" charset="0"/>
              </a:rPr>
              <a:t>operation removes an element from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</a:p>
          <a:p>
            <a:pPr marL="1714500" lvl="3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Target is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ID of the student</a:t>
            </a:r>
          </a:p>
          <a:p>
            <a:pPr marL="1714500" lvl="3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Makes element </a:t>
            </a:r>
            <a:r>
              <a:rPr lang="en-US" altLang="en-US" sz="2800" b="0" dirty="0">
                <a:latin typeface="Times New Roman" panose="02020603050405020304" pitchFamily="18" charset="0"/>
              </a:rPr>
              <a:t>available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to </a:t>
            </a:r>
            <a:r>
              <a:rPr lang="en-US" altLang="en-US" sz="2800" b="0" dirty="0">
                <a:latin typeface="Times New Roman" panose="02020603050405020304" pitchFamily="18" charset="0"/>
              </a:rPr>
              <a:t>allow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grade change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Insert </a:t>
            </a:r>
            <a:r>
              <a:rPr lang="en-US" altLang="en-US" sz="2800" b="0" dirty="0">
                <a:latin typeface="Times New Roman" panose="02020603050405020304" pitchFamily="18" charset="0"/>
              </a:rPr>
              <a:t>operation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adds changed </a:t>
            </a:r>
            <a:r>
              <a:rPr lang="en-US" altLang="en-US" sz="2800" b="0" dirty="0">
                <a:latin typeface="Times New Roman" panose="02020603050405020304" pitchFamily="18" charset="0"/>
              </a:rPr>
              <a:t>element back into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076325"/>
            <a:ext cx="7961312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1944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Example 12.9</a:t>
            </a:r>
            <a:endParaRPr lang="en-US" altLang="en-US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9539" name="Rectangle 3"/>
          <p:cNvSpPr>
            <a:spLocks noChangeArrowheads="1"/>
          </p:cNvSpPr>
          <p:nvPr/>
        </p:nvSpPr>
        <p:spPr bwMode="auto">
          <a:xfrm>
            <a:off x="152400" y="685800"/>
            <a:ext cx="8839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Continuing with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the previous example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need an algorithm </a:t>
            </a:r>
            <a:r>
              <a:rPr lang="en-US" altLang="en-US" sz="2800" b="0" dirty="0">
                <a:latin typeface="Times New Roman" panose="02020603050405020304" pitchFamily="18" charset="0"/>
              </a:rPr>
              <a:t>to print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all student records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Assume the </a:t>
            </a:r>
            <a:r>
              <a:rPr lang="en-US" altLang="en-US" sz="2800" b="0" dirty="0">
                <a:latin typeface="Times New Roman" panose="02020603050405020304" pitchFamily="18" charset="0"/>
              </a:rPr>
              <a:t>Print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algorithm </a:t>
            </a:r>
            <a:r>
              <a:rPr lang="en-US" altLang="en-US" sz="2800" b="0" dirty="0">
                <a:latin typeface="Times New Roman" panose="02020603050405020304" pitchFamily="18" charset="0"/>
              </a:rPr>
              <a:t>prints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record contents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2800" b="0" dirty="0">
                <a:latin typeface="Times New Roman" panose="02020603050405020304" pitchFamily="18" charset="0"/>
              </a:rPr>
              <a:t>each node,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traverse operation</a:t>
            </a:r>
          </a:p>
          <a:p>
            <a:pPr marL="1828800" lvl="3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Calls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Print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algorithm</a:t>
            </a:r>
          </a:p>
          <a:p>
            <a:pPr marL="1828800" lvl="3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Passes data </a:t>
            </a:r>
            <a:r>
              <a:rPr lang="en-US" altLang="en-US" sz="2800" b="0" dirty="0">
                <a:latin typeface="Times New Roman" panose="02020603050405020304" pitchFamily="18" charset="0"/>
              </a:rPr>
              <a:t>to be printed to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the Print algorithm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228725"/>
            <a:ext cx="80264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52228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12.3.1  Operations on queues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Four basic operations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queue</a:t>
            </a:r>
            <a:r>
              <a:rPr lang="en-US" altLang="en-US" sz="2800" b="0" dirty="0">
                <a:latin typeface="Times New Roman" panose="02020603050405020304" pitchFamily="18" charset="0"/>
              </a:rPr>
              <a:t>, </a:t>
            </a:r>
            <a:r>
              <a:rPr lang="en-US" altLang="en-US" sz="2800" b="0" i="1" dirty="0" err="1">
                <a:latin typeface="Times New Roman" panose="02020603050405020304" pitchFamily="18" charset="0"/>
              </a:rPr>
              <a:t>enqueue</a:t>
            </a:r>
            <a:r>
              <a:rPr lang="en-US" altLang="en-US" sz="2800" b="0" dirty="0">
                <a:latin typeface="Times New Roman" panose="02020603050405020304" pitchFamily="18" charset="0"/>
              </a:rPr>
              <a:t>, </a:t>
            </a:r>
            <a:r>
              <a:rPr lang="en-US" altLang="en-US" sz="2800" b="0" i="1" dirty="0" err="1">
                <a:latin typeface="Times New Roman" panose="02020603050405020304" pitchFamily="18" charset="0"/>
              </a:rPr>
              <a:t>dequeue</a:t>
            </a:r>
            <a:r>
              <a:rPr lang="en-US" altLang="en-US" sz="2800" b="0" dirty="0">
                <a:latin typeface="Times New Roman" panose="02020603050405020304" pitchFamily="18" charset="0"/>
              </a:rPr>
              <a:t>, and </a:t>
            </a:r>
            <a:r>
              <a:rPr lang="en-US" altLang="en-US" sz="2800" b="0" i="1" dirty="0" smtClean="0">
                <a:latin typeface="Times New Roman" panose="02020603050405020304" pitchFamily="18" charset="0"/>
              </a:rPr>
              <a:t>empty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operations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55300" name="Text Box 7"/>
          <p:cNvSpPr txBox="1">
            <a:spLocks noChangeArrowheads="1"/>
          </p:cNvSpPr>
          <p:nvPr/>
        </p:nvSpPr>
        <p:spPr bwMode="auto">
          <a:xfrm>
            <a:off x="152400" y="1828800"/>
            <a:ext cx="3305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queue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55301" name="Rectangle 8"/>
          <p:cNvSpPr>
            <a:spLocks noChangeArrowheads="1"/>
          </p:cNvSpPr>
          <p:nvPr/>
        </p:nvSpPr>
        <p:spPr bwMode="auto">
          <a:xfrm>
            <a:off x="152400" y="2271712"/>
            <a:ext cx="89154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queue</a:t>
            </a:r>
            <a:r>
              <a:rPr lang="en-US" altLang="en-US" sz="2800" b="0" dirty="0">
                <a:latin typeface="Times New Roman" panose="02020603050405020304" pitchFamily="18" charset="0"/>
              </a:rPr>
              <a:t> operation creates an empty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queue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5530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3048000"/>
            <a:ext cx="246856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1000" y="3952875"/>
            <a:ext cx="8153400" cy="2133600"/>
            <a:chOff x="381000" y="4495800"/>
            <a:chExt cx="8153400" cy="2133600"/>
          </a:xfrm>
        </p:grpSpPr>
        <p:sp>
          <p:nvSpPr>
            <p:cNvPr id="55304" name="Text Box 10"/>
            <p:cNvSpPr txBox="1">
              <a:spLocks noChangeArrowheads="1"/>
            </p:cNvSpPr>
            <p:nvPr/>
          </p:nvSpPr>
          <p:spPr bwMode="auto">
            <a:xfrm>
              <a:off x="381000" y="4495800"/>
              <a:ext cx="40513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12.9  </a:t>
              </a:r>
              <a:r>
                <a:rPr lang="en-US" altLang="en-US" sz="2000">
                  <a:latin typeface="Times New Roman" panose="02020603050405020304" pitchFamily="18" charset="0"/>
                </a:rPr>
                <a:t>The queue operation</a:t>
              </a:r>
            </a:p>
          </p:txBody>
        </p:sp>
        <p:pic>
          <p:nvPicPr>
            <p:cNvPr id="5530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338" y="5391150"/>
              <a:ext cx="3446462" cy="857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306" name="Straight Connector 9"/>
            <p:cNvCxnSpPr>
              <a:cxnSpLocks noChangeShapeType="1"/>
            </p:cNvCxnSpPr>
            <p:nvPr/>
          </p:nvCxnSpPr>
          <p:spPr bwMode="auto">
            <a:xfrm>
              <a:off x="457200" y="49530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307" name="Straight Connector 10"/>
            <p:cNvCxnSpPr>
              <a:cxnSpLocks noChangeShapeType="1"/>
            </p:cNvCxnSpPr>
            <p:nvPr/>
          </p:nvCxnSpPr>
          <p:spPr bwMode="auto">
            <a:xfrm>
              <a:off x="457200" y="4495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308" name="Straight Connector 11"/>
            <p:cNvCxnSpPr>
              <a:cxnSpLocks noChangeShapeType="1"/>
            </p:cNvCxnSpPr>
            <p:nvPr/>
          </p:nvCxnSpPr>
          <p:spPr bwMode="auto">
            <a:xfrm>
              <a:off x="511175" y="6629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0" y="0"/>
            <a:ext cx="72548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12.4.4  General linear list implementation</a:t>
            </a: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3108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At the ADT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level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</a:t>
            </a:r>
            <a:r>
              <a:rPr lang="en-US" altLang="en-US" sz="2800" b="0" dirty="0">
                <a:latin typeface="Times New Roman" panose="02020603050405020304" pitchFamily="18" charset="0"/>
              </a:rPr>
              <a:t>use the list and its six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At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implementation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level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</a:t>
            </a:r>
            <a:r>
              <a:rPr lang="en-US" altLang="en-US" sz="2800" b="0" dirty="0">
                <a:latin typeface="Times New Roman" panose="02020603050405020304" pitchFamily="18" charset="0"/>
              </a:rPr>
              <a:t>need to choose a data structure to implement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>
                <a:latin typeface="Times New Roman" panose="02020603050405020304" pitchFamily="18" charset="0"/>
              </a:rPr>
              <a:t>general list ADT can be implemented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using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An </a:t>
            </a:r>
            <a:r>
              <a:rPr lang="en-US" altLang="en-US" sz="2800" b="0" dirty="0">
                <a:latin typeface="Times New Roman" panose="02020603050405020304" pitchFamily="18" charset="0"/>
              </a:rPr>
              <a:t>array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or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b="0" dirty="0">
                <a:latin typeface="Times New Roman" panose="02020603050405020304" pitchFamily="18" charset="0"/>
              </a:rPr>
              <a:t>linked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1828800"/>
            <a:ext cx="8099425" cy="4267200"/>
            <a:chOff x="228600" y="1066800"/>
            <a:chExt cx="8099425" cy="4267200"/>
          </a:xfrm>
        </p:grpSpPr>
        <p:sp>
          <p:nvSpPr>
            <p:cNvPr id="112643" name="Text Box 2"/>
            <p:cNvSpPr txBox="1">
              <a:spLocks noChangeArrowheads="1"/>
            </p:cNvSpPr>
            <p:nvPr/>
          </p:nvSpPr>
          <p:spPr bwMode="auto">
            <a:xfrm>
              <a:off x="228600" y="1066800"/>
              <a:ext cx="5683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12.19  </a:t>
              </a:r>
              <a:r>
                <a:rPr lang="en-US" altLang="en-US" sz="2000">
                  <a:latin typeface="Times New Roman" panose="02020603050405020304" pitchFamily="18" charset="0"/>
                </a:rPr>
                <a:t>General linear list implementation</a:t>
              </a:r>
            </a:p>
          </p:txBody>
        </p:sp>
        <p:pic>
          <p:nvPicPr>
            <p:cNvPr id="1126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" y="1993900"/>
              <a:ext cx="7321550" cy="318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2645" name="Straight Connector 4"/>
            <p:cNvCxnSpPr>
              <a:cxnSpLocks noChangeShapeType="1"/>
            </p:cNvCxnSpPr>
            <p:nvPr/>
          </p:nvCxnSpPr>
          <p:spPr bwMode="auto">
            <a:xfrm>
              <a:off x="304800" y="15240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646" name="Straight Connector 5"/>
            <p:cNvCxnSpPr>
              <a:cxnSpLocks noChangeShapeType="1"/>
            </p:cNvCxnSpPr>
            <p:nvPr/>
          </p:nvCxnSpPr>
          <p:spPr bwMode="auto">
            <a:xfrm>
              <a:off x="304800" y="1066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647" name="Straight Connector 6"/>
            <p:cNvCxnSpPr>
              <a:cxnSpLocks noChangeShapeType="1"/>
            </p:cNvCxnSpPr>
            <p:nvPr/>
          </p:nvCxnSpPr>
          <p:spPr bwMode="auto">
            <a:xfrm>
              <a:off x="304800" y="5334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52400"/>
            <a:ext cx="8915400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Array and linked list implementations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Use same record structure as stack implementations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" y="0"/>
            <a:ext cx="3660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0" i="1" dirty="0" err="1">
                <a:latin typeface="Times New Roman" panose="02020603050405020304" pitchFamily="18" charset="0"/>
              </a:rPr>
              <a:t>enqueue</a:t>
            </a:r>
            <a:r>
              <a:rPr lang="en-US" altLang="en-US" sz="2800" b="0" dirty="0">
                <a:latin typeface="Times New Roman" panose="02020603050405020304" pitchFamily="18" charset="0"/>
              </a:rPr>
              <a:t> operation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inserts an item </a:t>
            </a:r>
            <a:r>
              <a:rPr lang="en-US" altLang="en-US" sz="2800" b="0" dirty="0">
                <a:latin typeface="Times New Roman" panose="02020603050405020304" pitchFamily="18" charset="0"/>
              </a:rPr>
              <a:t>at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rear </a:t>
            </a:r>
            <a:r>
              <a:rPr lang="en-US" altLang="en-US" sz="2800" b="0" dirty="0">
                <a:latin typeface="Times New Roman" panose="02020603050405020304" pitchFamily="18" charset="0"/>
              </a:rPr>
              <a:t>of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queue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0200"/>
            <a:ext cx="3300412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2819400"/>
            <a:ext cx="8099425" cy="2514600"/>
            <a:chOff x="304800" y="3048000"/>
            <a:chExt cx="8099425" cy="2514600"/>
          </a:xfrm>
        </p:grpSpPr>
        <p:sp>
          <p:nvSpPr>
            <p:cNvPr id="57350" name="Text Box 4"/>
            <p:cNvSpPr txBox="1">
              <a:spLocks noChangeArrowheads="1"/>
            </p:cNvSpPr>
            <p:nvPr/>
          </p:nvSpPr>
          <p:spPr bwMode="auto">
            <a:xfrm>
              <a:off x="304800" y="3048000"/>
              <a:ext cx="4457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12.10  </a:t>
              </a:r>
              <a:r>
                <a:rPr lang="en-US" altLang="en-US" sz="2000">
                  <a:latin typeface="Times New Roman" panose="02020603050405020304" pitchFamily="18" charset="0"/>
                </a:rPr>
                <a:t>The enqueue operation</a:t>
              </a:r>
            </a:p>
          </p:txBody>
        </p:sp>
        <p:pic>
          <p:nvPicPr>
            <p:cNvPr id="5735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275" y="3665538"/>
              <a:ext cx="6664325" cy="1668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7352" name="Straight Connector 7"/>
            <p:cNvCxnSpPr>
              <a:cxnSpLocks noChangeShapeType="1"/>
            </p:cNvCxnSpPr>
            <p:nvPr/>
          </p:nvCxnSpPr>
          <p:spPr bwMode="auto">
            <a:xfrm>
              <a:off x="304800" y="35052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3" name="Straight Connector 8"/>
            <p:cNvCxnSpPr>
              <a:cxnSpLocks noChangeShapeType="1"/>
            </p:cNvCxnSpPr>
            <p:nvPr/>
          </p:nvCxnSpPr>
          <p:spPr bwMode="auto">
            <a:xfrm>
              <a:off x="304800" y="3048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4" name="Straight Connector 9"/>
            <p:cNvCxnSpPr>
              <a:cxnSpLocks noChangeShapeType="1"/>
            </p:cNvCxnSpPr>
            <p:nvPr/>
          </p:nvCxnSpPr>
          <p:spPr bwMode="auto">
            <a:xfrm>
              <a:off x="381000" y="5562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76200" y="0"/>
            <a:ext cx="368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0" i="1" dirty="0" err="1">
                <a:latin typeface="Times New Roman" panose="02020603050405020304" pitchFamily="18" charset="0"/>
              </a:rPr>
              <a:t>dequeue</a:t>
            </a:r>
            <a:r>
              <a:rPr lang="en-US" altLang="en-US" sz="2800" b="0" dirty="0">
                <a:latin typeface="Times New Roman" panose="02020603050405020304" pitchFamily="18" charset="0"/>
              </a:rPr>
              <a:t> operation deletes the item at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front </a:t>
            </a:r>
            <a:r>
              <a:rPr lang="en-US" altLang="en-US" sz="2800" b="0" dirty="0">
                <a:latin typeface="Times New Roman" panose="02020603050405020304" pitchFamily="18" charset="0"/>
              </a:rPr>
              <a:t>of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queue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1524000"/>
            <a:ext cx="3217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2819400"/>
            <a:ext cx="8175625" cy="2514600"/>
            <a:chOff x="228600" y="3048000"/>
            <a:chExt cx="8175625" cy="251460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4457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12.11  </a:t>
              </a:r>
              <a:r>
                <a:rPr lang="en-US" altLang="en-US" sz="2000">
                  <a:latin typeface="Times New Roman" panose="02020603050405020304" pitchFamily="18" charset="0"/>
                </a:rPr>
                <a:t>The dequeue operation</a:t>
              </a:r>
            </a:p>
          </p:txBody>
        </p:sp>
        <p:pic>
          <p:nvPicPr>
            <p:cNvPr id="5939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763" y="3721100"/>
              <a:ext cx="6599237" cy="176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9400" name="Straight Connector 7"/>
            <p:cNvCxnSpPr>
              <a:cxnSpLocks noChangeShapeType="1"/>
            </p:cNvCxnSpPr>
            <p:nvPr/>
          </p:nvCxnSpPr>
          <p:spPr bwMode="auto">
            <a:xfrm>
              <a:off x="304800" y="35052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01" name="Straight Connector 8"/>
            <p:cNvCxnSpPr>
              <a:cxnSpLocks noChangeShapeType="1"/>
            </p:cNvCxnSpPr>
            <p:nvPr/>
          </p:nvCxnSpPr>
          <p:spPr bwMode="auto">
            <a:xfrm>
              <a:off x="304800" y="3048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02" name="Straight Connector 9"/>
            <p:cNvCxnSpPr>
              <a:cxnSpLocks noChangeShapeType="1"/>
            </p:cNvCxnSpPr>
            <p:nvPr/>
          </p:nvCxnSpPr>
          <p:spPr bwMode="auto">
            <a:xfrm>
              <a:off x="381000" y="5562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76200" y="0"/>
            <a:ext cx="336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empty</a:t>
            </a:r>
            <a:r>
              <a:rPr lang="en-US" altLang="en-US" sz="2800" b="0" dirty="0">
                <a:latin typeface="Times New Roman" panose="02020603050405020304" pitchFamily="18" charset="0"/>
              </a:rPr>
              <a:t> operation checks the status of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queue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Returns true if the queue is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empty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Returns false </a:t>
            </a:r>
            <a:r>
              <a:rPr lang="en-US" altLang="en-US" sz="2800" b="0" dirty="0">
                <a:latin typeface="Times New Roman" panose="02020603050405020304" pitchFamily="18" charset="0"/>
              </a:rPr>
              <a:t>if the queue is not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empty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2347912"/>
            <a:ext cx="20939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0" y="0"/>
            <a:ext cx="33543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12.3.2  Queue ADT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We define a queue as an ADT as shown below:</a:t>
            </a: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720850"/>
            <a:ext cx="8537575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1944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Example 12.4</a:t>
            </a:r>
            <a:endParaRPr lang="en-US" altLang="en-US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6291" name="Rectangle 3"/>
          <p:cNvSpPr>
            <a:spLocks noChangeArrowheads="1"/>
          </p:cNvSpPr>
          <p:nvPr/>
        </p:nvSpPr>
        <p:spPr bwMode="auto">
          <a:xfrm>
            <a:off x="152400" y="685800"/>
            <a:ext cx="8229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>
                <a:latin typeface="Times New Roman" panose="02020603050405020304" pitchFamily="18" charset="0"/>
              </a:rPr>
              <a:t>segment of an algorithm that applies the previously defined operations on a queue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Q 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1905000"/>
            <a:ext cx="8175625" cy="4343400"/>
            <a:chOff x="228600" y="1752600"/>
            <a:chExt cx="8175625" cy="4343400"/>
          </a:xfrm>
        </p:grpSpPr>
        <p:sp>
          <p:nvSpPr>
            <p:cNvPr id="65541" name="Text Box 4"/>
            <p:cNvSpPr txBox="1">
              <a:spLocks noChangeArrowheads="1"/>
            </p:cNvSpPr>
            <p:nvPr/>
          </p:nvSpPr>
          <p:spPr bwMode="auto">
            <a:xfrm>
              <a:off x="228600" y="1752600"/>
              <a:ext cx="3427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12.12  </a:t>
              </a:r>
              <a:r>
                <a:rPr lang="en-US" altLang="en-US" sz="2000">
                  <a:latin typeface="Times New Roman" panose="02020603050405020304" pitchFamily="18" charset="0"/>
                </a:rPr>
                <a:t>Example 12.4</a:t>
              </a:r>
            </a:p>
          </p:txBody>
        </p:sp>
        <p:pic>
          <p:nvPicPr>
            <p:cNvPr id="6554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725" y="2714625"/>
              <a:ext cx="5273675" cy="3152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5543" name="Straight Connector 6"/>
            <p:cNvCxnSpPr>
              <a:cxnSpLocks noChangeShapeType="1"/>
            </p:cNvCxnSpPr>
            <p:nvPr/>
          </p:nvCxnSpPr>
          <p:spPr bwMode="auto">
            <a:xfrm>
              <a:off x="304800" y="22098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544" name="Straight Connector 7"/>
            <p:cNvCxnSpPr>
              <a:cxnSpLocks noChangeShapeType="1"/>
            </p:cNvCxnSpPr>
            <p:nvPr/>
          </p:nvCxnSpPr>
          <p:spPr bwMode="auto">
            <a:xfrm>
              <a:off x="304800" y="1752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545" name="Straight Connector 8"/>
            <p:cNvCxnSpPr>
              <a:cxnSpLocks noChangeShapeType="1"/>
            </p:cNvCxnSpPr>
            <p:nvPr/>
          </p:nvCxnSpPr>
          <p:spPr bwMode="auto">
            <a:xfrm>
              <a:off x="381000" y="6096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TextBox 11"/>
          <p:cNvSpPr txBox="1"/>
          <p:nvPr/>
        </p:nvSpPr>
        <p:spPr>
          <a:xfrm>
            <a:off x="7696200" y="463877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0" dirty="0" smtClean="0"/>
              <a:t>x: 10</a:t>
            </a:r>
            <a:endParaRPr lang="en-ZA" sz="16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522404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0" dirty="0" smtClean="0"/>
              <a:t>x: 10</a:t>
            </a:r>
            <a:endParaRPr lang="en-ZA" sz="16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smtClean="0">
                <a:solidFill>
                  <a:schemeClr val="bg2"/>
                </a:solidFill>
              </a:rPr>
              <a:t>12.</a:t>
            </a:r>
            <a:fld id="{44698AD6-43C8-4962-BF7C-9FAA0B53C9C5}" type="slidenum">
              <a:rPr lang="en-US" altLang="en-US" sz="1200" smtClean="0">
                <a:solidFill>
                  <a:schemeClr val="bg2"/>
                </a:solidFill>
              </a:rPr>
              <a:pPr/>
              <a:t>9</a:t>
            </a:fld>
            <a:endParaRPr lang="en-US" altLang="en-US" sz="1200" smtClean="0">
              <a:solidFill>
                <a:schemeClr val="bg2"/>
              </a:solidFill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0" y="0"/>
            <a:ext cx="4708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12.3.3  Queue applications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Queues are one of the most common of all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ADTs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They </a:t>
            </a:r>
            <a:r>
              <a:rPr lang="en-US" altLang="en-US" sz="2800" b="0" dirty="0">
                <a:latin typeface="Times New Roman" panose="02020603050405020304" pitchFamily="18" charset="0"/>
              </a:rPr>
              <a:t>are found in virtually every operating system and network and in countless other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areas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2800" b="0" dirty="0">
                <a:latin typeface="Times New Roman" panose="02020603050405020304" pitchFamily="18" charset="0"/>
              </a:rPr>
              <a:t>example, queues are used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in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O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nline </a:t>
            </a:r>
            <a:r>
              <a:rPr lang="en-US" altLang="en-US" sz="2800" b="0" dirty="0">
                <a:latin typeface="Times New Roman" panose="02020603050405020304" pitchFamily="18" charset="0"/>
              </a:rPr>
              <a:t>business applications such as processing customer requests, jobs, and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orders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In </a:t>
            </a:r>
            <a:r>
              <a:rPr lang="en-US" altLang="en-US" sz="2800" b="0" dirty="0">
                <a:latin typeface="Times New Roman" panose="02020603050405020304" pitchFamily="18" charset="0"/>
              </a:rPr>
              <a:t>a computer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system, queues are used to</a:t>
            </a: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Process jobs</a:t>
            </a: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2800" b="0" dirty="0">
                <a:latin typeface="Times New Roman" panose="02020603050405020304" pitchFamily="18" charset="0"/>
              </a:rPr>
              <a:t>system services such as print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spools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7453</TotalTime>
  <Words>1114</Words>
  <Application>Microsoft Office PowerPoint</Application>
  <PresentationFormat>On-screen Show (4:3)</PresentationFormat>
  <Paragraphs>205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McGrawHill-Italic</vt:lpstr>
      <vt:lpstr>Tahoma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Will van Heerden</cp:lastModifiedBy>
  <cp:revision>440</cp:revision>
  <dcterms:created xsi:type="dcterms:W3CDTF">2000-01-15T04:50:39Z</dcterms:created>
  <dcterms:modified xsi:type="dcterms:W3CDTF">2022-03-09T14:43:17Z</dcterms:modified>
</cp:coreProperties>
</file>