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1171" r:id="rId2"/>
    <p:sldId id="1146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72" r:id="rId11"/>
    <p:sldId id="1156" r:id="rId12"/>
    <p:sldId id="1157" r:id="rId13"/>
    <p:sldId id="1158" r:id="rId14"/>
    <p:sldId id="1159" r:id="rId15"/>
    <p:sldId id="1169" r:id="rId16"/>
    <p:sldId id="1170" r:id="rId17"/>
    <p:sldId id="1161" r:id="rId18"/>
    <p:sldId id="1162" r:id="rId19"/>
    <p:sldId id="1163" r:id="rId20"/>
    <p:sldId id="1164" r:id="rId21"/>
    <p:sldId id="1165" r:id="rId22"/>
    <p:sldId id="1166" r:id="rId23"/>
    <p:sldId id="1167" r:id="rId24"/>
    <p:sldId id="116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65AF"/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6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0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E64A3E-F2BA-47CE-8950-345A7C80B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92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smtClean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426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AFFE6F-77F5-425E-A72A-B926FC01D665}" type="slidenum">
              <a:rPr lang="en-US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30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8C1498-4074-4610-A6A1-46D62EAA9DBB}" type="slidenum">
              <a:rPr lang="en-US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445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8E2167-7A56-4532-A8A4-332FCEE8432C}" type="slidenum">
              <a:rPr lang="en-US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299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5E8C2-B74E-4CAF-9A33-B4270AF234DB}" type="slidenum">
              <a:rPr lang="en-US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445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40A574-DF80-4B64-B3E7-486F44657EA9}" type="slidenum">
              <a:rPr lang="en-US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561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EE9223-8DDC-4CCE-A299-0997E3045893}" type="slidenum">
              <a:rPr lang="en-US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206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114105-B074-404A-A79E-571671AACC42}" type="slidenum">
              <a:rPr lang="en-US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802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922DA8-1036-419A-AFEB-0A966F9A618B}" type="slidenum">
              <a:rPr lang="en-US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6807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D75BBC-999A-4EE7-B0BA-77423908A9A9}" type="slidenum">
              <a:rPr lang="en-US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588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9F461B-AAC9-4DDD-9548-23DD6775A9D4}" type="slidenum">
              <a:rPr lang="en-US" altLang="en-US" sz="12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349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942B5-09A5-466F-A501-E381E8AB377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03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3101B9-5E83-4B32-A64D-A5D9248AEB2E}" type="slidenum">
              <a:rPr lang="en-US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3642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27431E-2B6C-4C1C-8B8D-7178925BA21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1534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7C1C74-C460-4228-8FD2-AFD3776CF10F}" type="slidenum">
              <a:rPr lang="en-US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7829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2963A9-E19F-4E8A-93E9-B7926D8FA16A}" type="slidenum">
              <a:rPr lang="en-US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5384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654BFB-0CF3-44B2-B855-17AE2DE42630}" type="slidenum">
              <a:rPr lang="en-US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124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6E0805-55D8-4451-BF95-A8B8FDCB3101}" type="slidenum">
              <a:rPr lang="en-US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733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033B25-5E6F-4D3B-B5D1-DCC723581AD0}" type="slidenum">
              <a:rPr lang="en-US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719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DEE6C8-A2A1-446A-832D-1742FE5F6EAF}" type="slidenum">
              <a:rPr lang="en-US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608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564BE0-A2ED-41B3-B380-91AE62FD37CC}" type="slidenum">
              <a:rPr lang="en-US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525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0632ED-B76D-4ECB-8FD5-268F52AD6D18}" type="slidenum">
              <a:rPr lang="en-US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518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2C5BB9-31D9-4FC3-9946-ECB1941DF5D1}" type="slidenum">
              <a:rPr lang="en-US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895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2144A0-CBF6-48EC-88B8-BAD48CF08356}" type="slidenum">
              <a:rPr lang="en-US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939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 smtClean="0">
                <a:latin typeface="McGrawHill-Italic" pitchFamily="2" charset="0"/>
              </a:rPr>
              <a:t>McGraw-Hill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smtClean="0">
                <a:latin typeface="McGrawHill-Italic" pitchFamily="2" charset="0"/>
              </a:rPr>
              <a:t>The McGraw-Hill Companies, Inc., 2000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6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DDA0C392-F585-4DC9-AC67-43B79DB16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8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5FEDFCE4-DE46-4AA4-A3EB-8FBF0E2CF8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1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BA394C51-3CC5-4C47-A711-777F573B8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1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C9721D6-46E7-4787-B75D-AA6E45843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BD031ADA-D873-40ED-86DC-056ED582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7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11A82B6-1312-4562-A5AD-6B7582D1E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FF6B71D-C793-4A91-B8E4-6980C7D47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33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323382E-64ED-4E5E-B8EC-099C87A26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1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1AD1BFC-86A7-4F89-8607-254182488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EA806263-0368-4069-AAA4-B322CE1F6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48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CA2071E7-EB9D-48BE-94E0-5472CD99E5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19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12.</a:t>
            </a:r>
            <a:fld id="{37DA90E7-AB25-4640-97E1-D0D528412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4800" dirty="0"/>
              <a:t> CHAPTER </a:t>
            </a:r>
            <a:r>
              <a:rPr lang="en-US" altLang="en-US" sz="4800" dirty="0" smtClean="0"/>
              <a:t>12 </a:t>
            </a:r>
            <a:r>
              <a:rPr lang="en-US" altLang="en-US" sz="3600" dirty="0" smtClean="0"/>
              <a:t>(Part 3)</a:t>
            </a:r>
            <a:endParaRPr lang="en-US" altLang="en-US" sz="4800" dirty="0"/>
          </a:p>
          <a:p>
            <a:r>
              <a:rPr lang="en-US" altLang="en-US" sz="4800" i="1" dirty="0"/>
              <a:t> Abstract Data Type</a:t>
            </a:r>
          </a:p>
        </p:txBody>
      </p:sp>
      <p:pic>
        <p:nvPicPr>
          <p:cNvPr id="409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2073275"/>
            <a:ext cx="294798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76200" y="0"/>
            <a:ext cx="243848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12.10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2895600"/>
            <a:ext cx="8382000" cy="3657600"/>
            <a:chOff x="228600" y="3048000"/>
            <a:chExt cx="8382000" cy="3657600"/>
          </a:xfrm>
        </p:grpSpPr>
        <p:sp>
          <p:nvSpPr>
            <p:cNvPr id="133125" name="Text Box 4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3554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12.25  </a:t>
              </a:r>
              <a:r>
                <a:rPr lang="en-US" altLang="en-US" sz="2000">
                  <a:latin typeface="Times New Roman" panose="02020603050405020304" pitchFamily="18" charset="0"/>
                </a:rPr>
                <a:t>Example 12.10</a:t>
              </a:r>
            </a:p>
          </p:txBody>
        </p:sp>
        <p:pic>
          <p:nvPicPr>
            <p:cNvPr id="1331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63" y="3609975"/>
              <a:ext cx="7907337" cy="301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3127" name="Straight Connector 6"/>
            <p:cNvCxnSpPr>
              <a:cxnSpLocks noChangeShapeType="1"/>
            </p:cNvCxnSpPr>
            <p:nvPr/>
          </p:nvCxnSpPr>
          <p:spPr bwMode="auto">
            <a:xfrm>
              <a:off x="304800" y="3505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28" name="Straight Connector 7"/>
            <p:cNvCxnSpPr>
              <a:cxnSpLocks noChangeShapeType="1"/>
            </p:cNvCxnSpPr>
            <p:nvPr/>
          </p:nvCxnSpPr>
          <p:spPr bwMode="auto">
            <a:xfrm>
              <a:off x="304800" y="3048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129" name="Straight Connector 8"/>
            <p:cNvCxnSpPr>
              <a:cxnSpLocks noChangeShapeType="1"/>
            </p:cNvCxnSpPr>
            <p:nvPr/>
          </p:nvCxnSpPr>
          <p:spPr bwMode="auto">
            <a:xfrm>
              <a:off x="381000" y="6705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685800"/>
            <a:ext cx="8839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ZA" altLang="en-US" sz="2800" b="0" dirty="0">
                <a:latin typeface="Times New Roman" panose="02020603050405020304" pitchFamily="18" charset="0"/>
              </a:rPr>
              <a:t>Figure 12.25 shows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ZA" altLang="en-US" sz="2800" b="0" dirty="0">
                <a:latin typeface="Times New Roman" panose="02020603050405020304" pitchFamily="18" charset="0"/>
              </a:rPr>
              <a:t>Visiting tree nodes with depth-first </a:t>
            </a:r>
            <a:r>
              <a:rPr lang="en-ZA" altLang="en-US" sz="2800" b="0" dirty="0" err="1">
                <a:latin typeface="Times New Roman" panose="02020603050405020304" pitchFamily="18" charset="0"/>
              </a:rPr>
              <a:t>preorder</a:t>
            </a:r>
            <a:r>
              <a:rPr lang="en-ZA" altLang="en-US" sz="2800" b="0" dirty="0">
                <a:latin typeface="Times New Roman" panose="02020603050405020304" pitchFamily="18" charset="0"/>
              </a:rPr>
              <a:t> traversal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ZA" altLang="en-US" sz="2800" b="0" dirty="0">
                <a:latin typeface="Times New Roman" panose="02020603050405020304" pitchFamily="18" charset="0"/>
              </a:rPr>
              <a:t>The walking order: The order nodes are visited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ZA" altLang="en-US" sz="2800" b="0" dirty="0">
                <a:latin typeface="Times New Roman" panose="02020603050405020304" pitchFamily="18" charset="0"/>
              </a:rPr>
              <a:t>In this example: A, B, C, D, E, F</a:t>
            </a:r>
          </a:p>
        </p:txBody>
      </p:sp>
    </p:spTree>
    <p:extLst>
      <p:ext uri="{BB962C8B-B14F-4D97-AF65-F5344CB8AC3E}">
        <p14:creationId xmlns:p14="http://schemas.microsoft.com/office/powerpoint/2010/main" val="26901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76200" y="0"/>
            <a:ext cx="241867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12.11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6163" name="Rectangle 3"/>
          <p:cNvSpPr>
            <a:spLocks noChangeArrowheads="1"/>
          </p:cNvSpPr>
          <p:nvPr/>
        </p:nvSpPr>
        <p:spPr bwMode="auto">
          <a:xfrm>
            <a:off x="152400" y="685800"/>
            <a:ext cx="8839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Figure 12.26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shows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Visiting tree nodes with breadth-first traversal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walking order: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order nodes are visited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In this example: </a:t>
            </a:r>
            <a:r>
              <a:rPr lang="en-US" altLang="en-US" sz="2800" b="0" dirty="0">
                <a:latin typeface="Times New Roman" panose="02020603050405020304" pitchFamily="18" charset="0"/>
              </a:rPr>
              <a:t>A, B, E, C, D,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F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2667000"/>
            <a:ext cx="8534400" cy="3957537"/>
            <a:chOff x="228600" y="2604969"/>
            <a:chExt cx="8610600" cy="4024431"/>
          </a:xfrm>
        </p:grpSpPr>
        <p:sp>
          <p:nvSpPr>
            <p:cNvPr id="135173" name="Text Box 4"/>
            <p:cNvSpPr txBox="1">
              <a:spLocks noChangeArrowheads="1"/>
            </p:cNvSpPr>
            <p:nvPr/>
          </p:nvSpPr>
          <p:spPr bwMode="auto">
            <a:xfrm>
              <a:off x="228600" y="2604969"/>
              <a:ext cx="3554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12.26  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Example 12.11</a:t>
              </a:r>
            </a:p>
          </p:txBody>
        </p:sp>
        <p:pic>
          <p:nvPicPr>
            <p:cNvPr id="13517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045" y="3267129"/>
              <a:ext cx="7611155" cy="3178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5175" name="Straight Connector 6"/>
            <p:cNvCxnSpPr>
              <a:cxnSpLocks noChangeShapeType="1"/>
            </p:cNvCxnSpPr>
            <p:nvPr/>
          </p:nvCxnSpPr>
          <p:spPr bwMode="auto">
            <a:xfrm>
              <a:off x="304800" y="3062169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176" name="Straight Connector 7"/>
            <p:cNvCxnSpPr>
              <a:cxnSpLocks noChangeShapeType="1"/>
            </p:cNvCxnSpPr>
            <p:nvPr/>
          </p:nvCxnSpPr>
          <p:spPr bwMode="auto">
            <a:xfrm>
              <a:off x="304800" y="2604969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177" name="Straight Connector 8"/>
            <p:cNvCxnSpPr>
              <a:cxnSpLocks noChangeShapeType="1"/>
            </p:cNvCxnSpPr>
            <p:nvPr/>
          </p:nvCxnSpPr>
          <p:spPr bwMode="auto">
            <a:xfrm>
              <a:off x="381000" y="6629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0" y="0"/>
            <a:ext cx="5459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12.5.3  Binary tree applications</a:t>
            </a:r>
          </a:p>
        </p:txBody>
      </p:sp>
      <p:sp>
        <p:nvSpPr>
          <p:cNvPr id="135172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Binary trees have many applications in computer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Here </a:t>
            </a:r>
            <a:r>
              <a:rPr lang="en-US" altLang="en-US" sz="2800" b="0" dirty="0">
                <a:latin typeface="Times New Roman" panose="02020603050405020304" pitchFamily="18" charset="0"/>
              </a:rPr>
              <a:t>we mention only two of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them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Huffman coding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E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xpression trees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135173" name="Text Box 4"/>
          <p:cNvSpPr txBox="1">
            <a:spLocks noChangeArrowheads="1"/>
          </p:cNvSpPr>
          <p:nvPr/>
        </p:nvSpPr>
        <p:spPr bwMode="auto">
          <a:xfrm>
            <a:off x="76200" y="278923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Huffman coding</a:t>
            </a:r>
          </a:p>
        </p:txBody>
      </p:sp>
      <p:sp>
        <p:nvSpPr>
          <p:cNvPr id="135174" name="Rectangle 5"/>
          <p:cNvSpPr>
            <a:spLocks noChangeArrowheads="1"/>
          </p:cNvSpPr>
          <p:nvPr/>
        </p:nvSpPr>
        <p:spPr bwMode="auto">
          <a:xfrm>
            <a:off x="152400" y="3429000"/>
            <a:ext cx="89154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Huffman coding is a compression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technique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Uses </a:t>
            </a:r>
            <a:r>
              <a:rPr lang="en-US" altLang="en-US" sz="2800" b="0" dirty="0">
                <a:latin typeface="Times New Roman" panose="02020603050405020304" pitchFamily="18" charset="0"/>
              </a:rPr>
              <a:t>binary trees to generate a variable length binary code from a string of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symbols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Huffman </a:t>
            </a:r>
            <a:r>
              <a:rPr lang="en-US" altLang="en-US" sz="2800" b="0" dirty="0">
                <a:latin typeface="Times New Roman" panose="02020603050405020304" pitchFamily="18" charset="0"/>
              </a:rPr>
              <a:t>coding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is discussed in </a:t>
            </a:r>
            <a:r>
              <a:rPr lang="en-US" altLang="en-US" sz="2800" b="0" dirty="0">
                <a:latin typeface="Times New Roman" panose="02020603050405020304" pitchFamily="18" charset="0"/>
              </a:rPr>
              <a:t>detail in Chapter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15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4"/>
          <p:cNvSpPr txBox="1">
            <a:spLocks noChangeArrowheads="1"/>
          </p:cNvSpPr>
          <p:nvPr/>
        </p:nvSpPr>
        <p:spPr bwMode="auto">
          <a:xfrm>
            <a:off x="76200" y="152400"/>
            <a:ext cx="2679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Expression trees</a:t>
            </a:r>
          </a:p>
        </p:txBody>
      </p:sp>
      <p:sp>
        <p:nvSpPr>
          <p:cNvPr id="137220" name="Rectangle 5"/>
          <p:cNvSpPr>
            <a:spLocks noChangeArrowheads="1"/>
          </p:cNvSpPr>
          <p:nvPr/>
        </p:nvSpPr>
        <p:spPr bwMode="auto">
          <a:xfrm>
            <a:off x="152400" y="685800"/>
            <a:ext cx="8915400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An arithmetic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expression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Can </a:t>
            </a:r>
            <a:r>
              <a:rPr lang="en-US" altLang="en-US" sz="2800" b="0" dirty="0">
                <a:latin typeface="Times New Roman" panose="02020603050405020304" pitchFamily="18" charset="0"/>
              </a:rPr>
              <a:t>be represented in three different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formats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​</a:t>
            </a:r>
            <a:r>
              <a:rPr lang="en-US" altLang="en-US" sz="28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Infix</a:t>
            </a: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Operator </a:t>
            </a:r>
            <a:r>
              <a:rPr lang="en-US" altLang="en-US" sz="2800" b="0" dirty="0">
                <a:latin typeface="Times New Roman" panose="02020603050405020304" pitchFamily="18" charset="0"/>
              </a:rPr>
              <a:t>comes between the two operands</a:t>
            </a:r>
            <a:endParaRPr lang="en-US" altLang="en-US" sz="2800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​</a:t>
            </a:r>
            <a:r>
              <a:rPr lang="en-US" altLang="en-US" sz="28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Postfix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Operator </a:t>
            </a:r>
            <a:r>
              <a:rPr lang="en-US" altLang="en-US" sz="2800" b="0" dirty="0">
                <a:latin typeface="Times New Roman" panose="02020603050405020304" pitchFamily="18" charset="0"/>
              </a:rPr>
              <a:t>comes after its two operands</a:t>
            </a:r>
            <a:endParaRPr lang="en-US" altLang="en-US" sz="2800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​</a:t>
            </a:r>
            <a:r>
              <a:rPr lang="en-US" altLang="en-US" sz="28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Prefix</a:t>
            </a: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Operator </a:t>
            </a:r>
            <a:r>
              <a:rPr lang="en-US" altLang="en-US" sz="2800" b="0" dirty="0">
                <a:latin typeface="Times New Roman" panose="02020603050405020304" pitchFamily="18" charset="0"/>
              </a:rPr>
              <a:t>comes before the two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operands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the + operator and operands A and B: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137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48250"/>
            <a:ext cx="7907337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1295400"/>
            <a:ext cx="8175625" cy="3962400"/>
            <a:chOff x="228600" y="1295400"/>
            <a:chExt cx="8175625" cy="3962400"/>
          </a:xfrm>
        </p:grpSpPr>
        <p:sp>
          <p:nvSpPr>
            <p:cNvPr id="141315" name="Text Box 4"/>
            <p:cNvSpPr txBox="1">
              <a:spLocks noChangeArrowheads="1"/>
            </p:cNvSpPr>
            <p:nvPr/>
          </p:nvSpPr>
          <p:spPr bwMode="auto">
            <a:xfrm>
              <a:off x="228600" y="1295400"/>
              <a:ext cx="3644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12.27  </a:t>
              </a:r>
              <a:r>
                <a:rPr lang="en-US" altLang="en-US" sz="2000">
                  <a:latin typeface="Times New Roman" panose="02020603050405020304" pitchFamily="18" charset="0"/>
                </a:rPr>
                <a:t>Expression tree</a:t>
              </a:r>
            </a:p>
          </p:txBody>
        </p:sp>
        <p:pic>
          <p:nvPicPr>
            <p:cNvPr id="1413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5" y="2030413"/>
              <a:ext cx="6810375" cy="299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1317" name="Straight Connector 4"/>
            <p:cNvCxnSpPr>
              <a:cxnSpLocks noChangeShapeType="1"/>
            </p:cNvCxnSpPr>
            <p:nvPr/>
          </p:nvCxnSpPr>
          <p:spPr bwMode="auto">
            <a:xfrm>
              <a:off x="304800" y="17526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318" name="Straight Connector 5"/>
            <p:cNvCxnSpPr>
              <a:cxnSpLocks noChangeShapeType="1"/>
            </p:cNvCxnSpPr>
            <p:nvPr/>
          </p:nvCxnSpPr>
          <p:spPr bwMode="auto">
            <a:xfrm>
              <a:off x="304800" y="1295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319" name="Straight Connector 6"/>
            <p:cNvCxnSpPr>
              <a:cxnSpLocks noChangeShapeType="1"/>
            </p:cNvCxnSpPr>
            <p:nvPr/>
          </p:nvCxnSpPr>
          <p:spPr bwMode="auto">
            <a:xfrm>
              <a:off x="381000" y="5257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64341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Calibri" panose="020F0502020204030204" pitchFamily="34" charset="0"/>
              </a:rPr>
              <a:t>12.5.4   Binary tree implementation</a:t>
            </a:r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64357" name="Rectangle 5"/>
          <p:cNvSpPr>
            <a:spLocks noChangeArrowheads="1"/>
          </p:cNvSpPr>
          <p:nvPr/>
        </p:nvSpPr>
        <p:spPr bwMode="auto">
          <a:xfrm>
            <a:off x="152400" y="68580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Binary trees can be implemented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using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An array or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linked representation similar to a linked list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Nodes with pointers to subtrees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More </a:t>
            </a:r>
            <a:r>
              <a:rPr lang="en-US" altLang="en-US" sz="2800" b="0" dirty="0">
                <a:latin typeface="Times New Roman" panose="02020603050405020304" pitchFamily="18" charset="0"/>
              </a:rPr>
              <a:t>efficient for insertion and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deletion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More prevalent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5381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Calibri" panose="020F0502020204030204" pitchFamily="34" charset="0"/>
              </a:rPr>
              <a:t>12-5.5   BINARY SEARCH TREES</a:t>
            </a:r>
          </a:p>
        </p:txBody>
      </p:sp>
      <p:sp>
        <p:nvSpPr>
          <p:cNvPr id="1764357" name="Rectangle 5"/>
          <p:cNvSpPr>
            <a:spLocks noChangeArrowheads="1"/>
          </p:cNvSpPr>
          <p:nvPr/>
        </p:nvSpPr>
        <p:spPr bwMode="auto">
          <a:xfrm>
            <a:off x="152400" y="68580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A binary search tree (BST) is a binary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tree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Key </a:t>
            </a:r>
            <a:r>
              <a:rPr lang="en-US" altLang="en-US" sz="2800" b="0" dirty="0">
                <a:latin typeface="Times New Roman" panose="02020603050405020304" pitchFamily="18" charset="0"/>
              </a:rPr>
              <a:t>value of each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node n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G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reater </a:t>
            </a:r>
            <a:r>
              <a:rPr lang="en-US" altLang="en-US" sz="2800" b="0" dirty="0">
                <a:latin typeface="Times New Roman" panose="02020603050405020304" pitchFamily="18" charset="0"/>
              </a:rPr>
              <a:t>than the key values of all nodes in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n’s </a:t>
            </a:r>
            <a:r>
              <a:rPr lang="en-US" altLang="en-US" sz="2800" b="0" dirty="0">
                <a:latin typeface="Times New Roman" panose="02020603050405020304" pitchFamily="18" charset="0"/>
              </a:rPr>
              <a:t>left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subtree</a:t>
            </a: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Smaller </a:t>
            </a:r>
            <a:r>
              <a:rPr lang="en-US" altLang="en-US" sz="2800" b="0" dirty="0">
                <a:latin typeface="Times New Roman" panose="02020603050405020304" pitchFamily="18" charset="0"/>
              </a:rPr>
              <a:t>than the value of all nodes in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n’s right subtree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1000" y="3810000"/>
            <a:ext cx="8185150" cy="2652713"/>
            <a:chOff x="228600" y="4114800"/>
            <a:chExt cx="8185150" cy="2652713"/>
          </a:xfrm>
        </p:grpSpPr>
        <p:sp>
          <p:nvSpPr>
            <p:cNvPr id="145413" name="Text Box 4"/>
            <p:cNvSpPr txBox="1">
              <a:spLocks noChangeArrowheads="1"/>
            </p:cNvSpPr>
            <p:nvPr/>
          </p:nvSpPr>
          <p:spPr bwMode="auto">
            <a:xfrm>
              <a:off x="8229600" y="6400800"/>
              <a:ext cx="184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228600" y="4114800"/>
              <a:ext cx="46751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12.28  </a:t>
              </a:r>
              <a:r>
                <a:rPr lang="en-US" altLang="en-US" sz="2000">
                  <a:latin typeface="Times New Roman" panose="02020603050405020304" pitchFamily="18" charset="0"/>
                </a:rPr>
                <a:t>Binary search tree (BST)</a:t>
              </a:r>
            </a:p>
          </p:txBody>
        </p:sp>
        <p:pic>
          <p:nvPicPr>
            <p:cNvPr id="14541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450" y="4803775"/>
              <a:ext cx="3638550" cy="167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5416" name="Straight Connector 8"/>
            <p:cNvCxnSpPr>
              <a:cxnSpLocks noChangeShapeType="1"/>
            </p:cNvCxnSpPr>
            <p:nvPr/>
          </p:nvCxnSpPr>
          <p:spPr bwMode="auto">
            <a:xfrm>
              <a:off x="304800" y="45720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17" name="Straight Connector 9"/>
            <p:cNvCxnSpPr>
              <a:cxnSpLocks noChangeShapeType="1"/>
            </p:cNvCxnSpPr>
            <p:nvPr/>
          </p:nvCxnSpPr>
          <p:spPr bwMode="auto">
            <a:xfrm>
              <a:off x="304800" y="4114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418" name="Straight Connector 10"/>
            <p:cNvCxnSpPr>
              <a:cxnSpLocks noChangeShapeType="1"/>
            </p:cNvCxnSpPr>
            <p:nvPr/>
          </p:nvCxnSpPr>
          <p:spPr bwMode="auto">
            <a:xfrm>
              <a:off x="381000" y="6629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14338" y="1752600"/>
            <a:ext cx="8196262" cy="3124200"/>
            <a:chOff x="228600" y="2286000"/>
            <a:chExt cx="8196262" cy="3124200"/>
          </a:xfrm>
        </p:grpSpPr>
        <p:sp>
          <p:nvSpPr>
            <p:cNvPr id="147461" name="Text Box 4"/>
            <p:cNvSpPr txBox="1">
              <a:spLocks noChangeArrowheads="1"/>
            </p:cNvSpPr>
            <p:nvPr/>
          </p:nvSpPr>
          <p:spPr bwMode="auto">
            <a:xfrm>
              <a:off x="228600" y="2286000"/>
              <a:ext cx="3554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12.29  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Example 12.12</a:t>
              </a:r>
            </a:p>
          </p:txBody>
        </p:sp>
        <p:pic>
          <p:nvPicPr>
            <p:cNvPr id="14746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192463"/>
              <a:ext cx="8043862" cy="176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7463" name="Straight Connector 6"/>
            <p:cNvCxnSpPr>
              <a:cxnSpLocks noChangeShapeType="1"/>
            </p:cNvCxnSpPr>
            <p:nvPr/>
          </p:nvCxnSpPr>
          <p:spPr bwMode="auto">
            <a:xfrm>
              <a:off x="304800" y="2743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464" name="Straight Connector 7"/>
            <p:cNvCxnSpPr>
              <a:cxnSpLocks noChangeShapeType="1"/>
            </p:cNvCxnSpPr>
            <p:nvPr/>
          </p:nvCxnSpPr>
          <p:spPr bwMode="auto">
            <a:xfrm>
              <a:off x="304800" y="2286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465" name="Straight Connector 8"/>
            <p:cNvCxnSpPr>
              <a:cxnSpLocks noChangeShapeType="1"/>
            </p:cNvCxnSpPr>
            <p:nvPr/>
          </p:nvCxnSpPr>
          <p:spPr bwMode="auto">
            <a:xfrm>
              <a:off x="381000" y="54102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52400" y="152400"/>
            <a:ext cx="8915400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 very interesting property of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BST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If </a:t>
            </a:r>
            <a:r>
              <a:rPr lang="en-US" altLang="en-US" sz="2800" b="0" dirty="0">
                <a:latin typeface="Times New Roman" panose="02020603050405020304" pitchFamily="18" charset="0"/>
              </a:rPr>
              <a:t>we apply the inorder traversal of a binary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tree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Elements </a:t>
            </a:r>
            <a:r>
              <a:rPr lang="en-US" altLang="en-US" sz="2800" b="0" dirty="0">
                <a:latin typeface="Times New Roman" panose="02020603050405020304" pitchFamily="18" charset="0"/>
              </a:rPr>
              <a:t>visited are sorted in ascending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order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example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Consider the following BSTs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When </a:t>
            </a:r>
            <a:r>
              <a:rPr lang="en-US" altLang="en-US" sz="2800" b="0" dirty="0">
                <a:latin typeface="Times New Roman" panose="02020603050405020304" pitchFamily="18" charset="0"/>
              </a:rPr>
              <a:t>traversed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inorder</a:t>
            </a:r>
            <a:r>
              <a:rPr lang="en-US" altLang="en-US" sz="2800" b="0" dirty="0">
                <a:latin typeface="Times New Roman" panose="02020603050405020304" pitchFamily="18" charset="0"/>
              </a:rPr>
              <a:t>, gives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lists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800" b="0" dirty="0">
                <a:latin typeface="Times New Roman" panose="02020603050405020304" pitchFamily="18" charset="0"/>
              </a:rPr>
              <a:t>3, 6, 17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)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800" b="0" dirty="0">
                <a:latin typeface="Times New Roman" panose="02020603050405020304" pitchFamily="18" charset="0"/>
              </a:rPr>
              <a:t>17, 19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)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(3</a:t>
            </a:r>
            <a:r>
              <a:rPr lang="en-US" altLang="en-US" sz="2800" b="0" dirty="0">
                <a:latin typeface="Times New Roman" panose="02020603050405020304" pitchFamily="18" charset="0"/>
              </a:rPr>
              <a:t>, 6, 14, 17, 19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)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51"/>
          <a:stretch/>
        </p:blipFill>
        <p:spPr bwMode="auto">
          <a:xfrm>
            <a:off x="1905000" y="2506663"/>
            <a:ext cx="4267200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152400" y="152400"/>
            <a:ext cx="8915400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can easily use BSTs for a binary search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recursive search based on the current node’s key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1371600"/>
            <a:ext cx="8099425" cy="4572000"/>
            <a:chOff x="304800" y="2133600"/>
            <a:chExt cx="8099425" cy="4572000"/>
          </a:xfrm>
        </p:grpSpPr>
        <p:sp>
          <p:nvSpPr>
            <p:cNvPr id="151556" name="Text Box 7"/>
            <p:cNvSpPr txBox="1">
              <a:spLocks noChangeArrowheads="1"/>
            </p:cNvSpPr>
            <p:nvPr/>
          </p:nvSpPr>
          <p:spPr bwMode="auto">
            <a:xfrm>
              <a:off x="304800" y="2133600"/>
              <a:ext cx="6343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12.30  </a:t>
              </a:r>
              <a:r>
                <a:rPr lang="en-US" altLang="en-US" sz="2000">
                  <a:latin typeface="Times New Roman" panose="02020603050405020304" pitchFamily="18" charset="0"/>
                </a:rPr>
                <a:t>Inorder traversal of a binary search tree</a:t>
              </a:r>
            </a:p>
          </p:txBody>
        </p:sp>
        <p:pic>
          <p:nvPicPr>
            <p:cNvPr id="15155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663" y="2814638"/>
              <a:ext cx="5246687" cy="3814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1558" name="Straight Connector 5"/>
            <p:cNvCxnSpPr>
              <a:cxnSpLocks noChangeShapeType="1"/>
            </p:cNvCxnSpPr>
            <p:nvPr/>
          </p:nvCxnSpPr>
          <p:spPr bwMode="auto">
            <a:xfrm>
              <a:off x="304800" y="25908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559" name="Straight Connector 6"/>
            <p:cNvCxnSpPr>
              <a:cxnSpLocks noChangeShapeType="1"/>
            </p:cNvCxnSpPr>
            <p:nvPr/>
          </p:nvCxnSpPr>
          <p:spPr bwMode="auto">
            <a:xfrm>
              <a:off x="304800" y="2133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560" name="Straight Connector 7"/>
            <p:cNvCxnSpPr>
              <a:cxnSpLocks noChangeShapeType="1"/>
            </p:cNvCxnSpPr>
            <p:nvPr/>
          </p:nvCxnSpPr>
          <p:spPr bwMode="auto">
            <a:xfrm>
              <a:off x="381000" y="6705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Text Box 3"/>
          <p:cNvSpPr txBox="1">
            <a:spLocks noChangeArrowheads="1"/>
          </p:cNvSpPr>
          <p:nvPr/>
        </p:nvSpPr>
        <p:spPr bwMode="auto">
          <a:xfrm>
            <a:off x="76200" y="76200"/>
            <a:ext cx="27463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FF0000"/>
                </a:solidFill>
                <a:latin typeface="Calibri" panose="020F0502020204030204" pitchFamily="34" charset="0"/>
              </a:rPr>
              <a:t>12-5   TREES</a:t>
            </a:r>
          </a:p>
        </p:txBody>
      </p:sp>
      <p:sp>
        <p:nvSpPr>
          <p:cNvPr id="1733637" name="Rectangle 5"/>
          <p:cNvSpPr>
            <a:spLocks noChangeArrowheads="1"/>
          </p:cNvSpPr>
          <p:nvPr/>
        </p:nvSpPr>
        <p:spPr bwMode="auto">
          <a:xfrm>
            <a:off x="152400" y="685800"/>
            <a:ext cx="8458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A </a:t>
            </a:r>
            <a:r>
              <a:rPr lang="en-US" altLang="en-US" sz="2800" dirty="0">
                <a:latin typeface="Times New Roman" panose="02020603050405020304" pitchFamily="18" charset="0"/>
              </a:rPr>
              <a:t>tree</a:t>
            </a:r>
            <a:r>
              <a:rPr lang="en-US" altLang="en-US" sz="2800" b="0" dirty="0">
                <a:latin typeface="Times New Roman" panose="02020603050405020304" pitchFamily="18" charset="0"/>
              </a:rPr>
              <a:t> consists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of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</a:rPr>
              <a:t>finite set of elements, called </a:t>
            </a:r>
            <a:r>
              <a:rPr lang="en-US" altLang="en-US" sz="2800" dirty="0">
                <a:latin typeface="Times New Roman" panose="02020603050405020304" pitchFamily="18" charset="0"/>
              </a:rPr>
              <a:t>nodes</a:t>
            </a:r>
            <a:r>
              <a:rPr lang="en-US" altLang="en-US" sz="2800" b="0" dirty="0">
                <a:latin typeface="Times New Roman" panose="02020603050405020304" pitchFamily="18" charset="0"/>
              </a:rPr>
              <a:t> (or </a:t>
            </a:r>
            <a:r>
              <a:rPr lang="en-US" altLang="en-US" sz="2800" dirty="0">
                <a:latin typeface="Times New Roman" panose="02020603050405020304" pitchFamily="18" charset="0"/>
              </a:rPr>
              <a:t>vertices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)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finite set of directed </a:t>
            </a:r>
            <a:r>
              <a:rPr lang="en-US" altLang="en-US" sz="2800" dirty="0">
                <a:latin typeface="Times New Roman" panose="02020603050405020304" pitchFamily="18" charset="0"/>
              </a:rPr>
              <a:t>lines</a:t>
            </a:r>
            <a:r>
              <a:rPr lang="en-US" altLang="en-US" sz="2800" b="0" dirty="0">
                <a:latin typeface="Times New Roman" panose="02020603050405020304" pitchFamily="18" charset="0"/>
              </a:rPr>
              <a:t>, called </a:t>
            </a:r>
            <a:r>
              <a:rPr lang="en-US" altLang="en-US" sz="2800" dirty="0">
                <a:latin typeface="Times New Roman" panose="02020603050405020304" pitchFamily="18" charset="0"/>
              </a:rPr>
              <a:t>arcs</a:t>
            </a:r>
            <a:r>
              <a:rPr lang="en-US" altLang="en-US" sz="2800" b="0" dirty="0">
                <a:latin typeface="Times New Roman" panose="02020603050405020304" pitchFamily="18" charset="0"/>
              </a:rPr>
              <a:t>, that connect pairs of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nodes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2819400"/>
            <a:ext cx="8108950" cy="3033713"/>
            <a:chOff x="304800" y="2819400"/>
            <a:chExt cx="8108950" cy="3033713"/>
          </a:xfrm>
        </p:grpSpPr>
        <p:sp>
          <p:nvSpPr>
            <p:cNvPr id="116741" name="Text Box 4"/>
            <p:cNvSpPr txBox="1">
              <a:spLocks noChangeArrowheads="1"/>
            </p:cNvSpPr>
            <p:nvPr/>
          </p:nvSpPr>
          <p:spPr bwMode="auto">
            <a:xfrm>
              <a:off x="8229600" y="5486400"/>
              <a:ext cx="184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6742" name="Text Box 6"/>
            <p:cNvSpPr txBox="1">
              <a:spLocks noChangeArrowheads="1"/>
            </p:cNvSpPr>
            <p:nvPr/>
          </p:nvSpPr>
          <p:spPr bwMode="auto">
            <a:xfrm>
              <a:off x="304800" y="2895600"/>
              <a:ext cx="4110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12.20  </a:t>
              </a:r>
              <a:r>
                <a:rPr lang="en-US" altLang="en-US" sz="2000">
                  <a:latin typeface="Times New Roman" panose="02020603050405020304" pitchFamily="18" charset="0"/>
                </a:rPr>
                <a:t>Tree representation</a:t>
              </a:r>
            </a:p>
          </p:txBody>
        </p:sp>
        <p:pic>
          <p:nvPicPr>
            <p:cNvPr id="1167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775075"/>
              <a:ext cx="7440613" cy="1863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6744" name="Straight Connector 8"/>
            <p:cNvCxnSpPr>
              <a:cxnSpLocks noChangeShapeType="1"/>
            </p:cNvCxnSpPr>
            <p:nvPr/>
          </p:nvCxnSpPr>
          <p:spPr bwMode="auto">
            <a:xfrm>
              <a:off x="304800" y="3505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745" name="Straight Connector 9"/>
            <p:cNvCxnSpPr>
              <a:cxnSpLocks noChangeShapeType="1"/>
            </p:cNvCxnSpPr>
            <p:nvPr/>
          </p:nvCxnSpPr>
          <p:spPr bwMode="auto">
            <a:xfrm>
              <a:off x="304800" y="2819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746" name="Straight Connector 10"/>
            <p:cNvCxnSpPr>
              <a:cxnSpLocks noChangeShapeType="1"/>
            </p:cNvCxnSpPr>
            <p:nvPr/>
          </p:nvCxnSpPr>
          <p:spPr bwMode="auto">
            <a:xfrm>
              <a:off x="381000" y="5715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0" y="0"/>
            <a:ext cx="451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Binary search tree ADTs</a:t>
            </a:r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ADT for a binary search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tree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S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imilar </a:t>
            </a:r>
            <a:r>
              <a:rPr lang="en-US" altLang="en-US" sz="2800" b="0" dirty="0">
                <a:latin typeface="Times New Roman" panose="02020603050405020304" pitchFamily="18" charset="0"/>
              </a:rPr>
              <a:t>to general linear list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with same operations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Searching more efficient for a </a:t>
            </a:r>
            <a:r>
              <a:rPr lang="en-US" altLang="en-US" sz="2800" b="0" dirty="0">
                <a:latin typeface="Times New Roman" panose="02020603050405020304" pitchFamily="18" charset="0"/>
              </a:rPr>
              <a:t>BST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than </a:t>
            </a:r>
            <a:r>
              <a:rPr lang="en-US" altLang="en-US" sz="2800" b="0" dirty="0">
                <a:latin typeface="Times New Roman" panose="02020603050405020304" pitchFamily="18" charset="0"/>
              </a:rPr>
              <a:t>a linear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general linear list uses sequential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searching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BST uses </a:t>
            </a:r>
            <a:r>
              <a:rPr lang="en-US" altLang="en-US" sz="2800" b="0" dirty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binary search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0" y="0"/>
            <a:ext cx="3783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BST implementation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BST </a:t>
            </a:r>
            <a:r>
              <a:rPr lang="en-US" altLang="en-US" sz="2800" b="0" dirty="0">
                <a:latin typeface="Times New Roman" panose="02020603050405020304" pitchFamily="18" charset="0"/>
              </a:rPr>
              <a:t>can be implemented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using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An array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 linked representation similar to a linked list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Nodes with two pointers, left and right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More common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More efficient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3429000"/>
            <a:ext cx="8175625" cy="3276600"/>
            <a:chOff x="228600" y="3429000"/>
            <a:chExt cx="8175625" cy="3276600"/>
          </a:xfrm>
        </p:grpSpPr>
        <p:sp>
          <p:nvSpPr>
            <p:cNvPr id="155653" name="Text Box 4"/>
            <p:cNvSpPr txBox="1">
              <a:spLocks noChangeArrowheads="1"/>
            </p:cNvSpPr>
            <p:nvPr/>
          </p:nvSpPr>
          <p:spPr bwMode="auto">
            <a:xfrm>
              <a:off x="228600" y="3429000"/>
              <a:ext cx="44561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12.31  </a:t>
              </a:r>
              <a:r>
                <a:rPr lang="en-US" altLang="en-US" sz="2000">
                  <a:latin typeface="Times New Roman" panose="02020603050405020304" pitchFamily="18" charset="0"/>
                </a:rPr>
                <a:t>A BST implementation</a:t>
              </a:r>
            </a:p>
          </p:txBody>
        </p:sp>
        <p:pic>
          <p:nvPicPr>
            <p:cNvPr id="15565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038600"/>
              <a:ext cx="6938512" cy="251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5655" name="Straight Connector 6"/>
            <p:cNvCxnSpPr>
              <a:cxnSpLocks noChangeShapeType="1"/>
            </p:cNvCxnSpPr>
            <p:nvPr/>
          </p:nvCxnSpPr>
          <p:spPr bwMode="auto">
            <a:xfrm>
              <a:off x="304800" y="3886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656" name="Straight Connector 7"/>
            <p:cNvCxnSpPr>
              <a:cxnSpLocks noChangeShapeType="1"/>
            </p:cNvCxnSpPr>
            <p:nvPr/>
          </p:nvCxnSpPr>
          <p:spPr bwMode="auto">
            <a:xfrm>
              <a:off x="304800" y="3429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657" name="Straight Connector 8"/>
            <p:cNvCxnSpPr>
              <a:cxnSpLocks noChangeShapeType="1"/>
            </p:cNvCxnSpPr>
            <p:nvPr/>
          </p:nvCxnSpPr>
          <p:spPr bwMode="auto">
            <a:xfrm>
              <a:off x="381000" y="6705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3" name="Text Box 3"/>
          <p:cNvSpPr txBox="1">
            <a:spLocks noChangeArrowheads="1"/>
          </p:cNvSpPr>
          <p:nvPr/>
        </p:nvSpPr>
        <p:spPr bwMode="auto">
          <a:xfrm>
            <a:off x="0" y="0"/>
            <a:ext cx="32321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FF0000"/>
                </a:solidFill>
                <a:latin typeface="Calibri" panose="020F0502020204030204" pitchFamily="34" charset="0"/>
              </a:rPr>
              <a:t>12-8   GRAPHS</a:t>
            </a: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776645" name="Rectangle 5"/>
          <p:cNvSpPr>
            <a:spLocks noChangeArrowheads="1"/>
          </p:cNvSpPr>
          <p:nvPr/>
        </p:nvSpPr>
        <p:spPr bwMode="auto">
          <a:xfrm>
            <a:off x="152400" y="685800"/>
            <a:ext cx="8686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A graph is an ADT made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of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Nodes</a:t>
            </a:r>
            <a:r>
              <a:rPr lang="en-US" altLang="en-US" sz="2800" b="0" dirty="0">
                <a:latin typeface="Times New Roman" panose="02020603050405020304" pitchFamily="18" charset="0"/>
              </a:rPr>
              <a:t>, called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vertices</a:t>
            </a: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Lines </a:t>
            </a:r>
            <a:r>
              <a:rPr lang="en-US" altLang="en-US" sz="2800" b="0" dirty="0">
                <a:latin typeface="Times New Roman" panose="02020603050405020304" pitchFamily="18" charset="0"/>
              </a:rPr>
              <a:t>connecting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two </a:t>
            </a:r>
            <a:r>
              <a:rPr lang="en-US" altLang="en-US" sz="2800" b="0" dirty="0">
                <a:latin typeface="Times New Roman" panose="02020603050405020304" pitchFamily="18" charset="0"/>
              </a:rPr>
              <a:t>vertices, called </a:t>
            </a:r>
            <a:r>
              <a:rPr lang="en-US" altLang="en-US" sz="2800" dirty="0">
                <a:latin typeface="Times New Roman" panose="02020603050405020304" pitchFamily="18" charset="0"/>
              </a:rPr>
              <a:t>edges</a:t>
            </a:r>
            <a:r>
              <a:rPr lang="en-US" altLang="en-US" sz="2800" b="0" dirty="0">
                <a:latin typeface="Times New Roman" panose="02020603050405020304" pitchFamily="18" charset="0"/>
              </a:rPr>
              <a:t> or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arcs</a:t>
            </a: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tree </a:t>
            </a:r>
            <a:r>
              <a:rPr lang="en-US" altLang="en-US" sz="2800" b="0" dirty="0">
                <a:latin typeface="Times New Roman" panose="02020603050405020304" pitchFamily="18" charset="0"/>
              </a:rPr>
              <a:t>defines a hierarchical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structure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node can have only one single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parent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graph defines a non-hierarchical structure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Each </a:t>
            </a:r>
            <a:r>
              <a:rPr lang="en-US" altLang="en-US" sz="2800" b="0" dirty="0">
                <a:latin typeface="Times New Roman" panose="02020603050405020304" pitchFamily="18" charset="0"/>
              </a:rPr>
              <a:t>node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can be connected to any number of nodes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Graphs </a:t>
            </a:r>
            <a:r>
              <a:rPr lang="en-US" altLang="en-US" sz="2800" b="0" dirty="0">
                <a:latin typeface="Times New Roman" panose="02020603050405020304" pitchFamily="18" charset="0"/>
              </a:rPr>
              <a:t>may be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either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Directed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(a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digraph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)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Each edge </a:t>
            </a:r>
            <a:r>
              <a:rPr lang="en-US" altLang="en-US" sz="2800" b="0" dirty="0">
                <a:latin typeface="Times New Roman" panose="02020603050405020304" pitchFamily="18" charset="0"/>
              </a:rPr>
              <a:t>has a direction from one vertex to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next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Undirected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Edges have no direction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1371600"/>
            <a:ext cx="8099425" cy="3505200"/>
            <a:chOff x="304800" y="1371600"/>
            <a:chExt cx="8099425" cy="3505200"/>
          </a:xfrm>
        </p:grpSpPr>
        <p:sp>
          <p:nvSpPr>
            <p:cNvPr id="159747" name="Text Box 4"/>
            <p:cNvSpPr txBox="1">
              <a:spLocks noChangeArrowheads="1"/>
            </p:cNvSpPr>
            <p:nvPr/>
          </p:nvSpPr>
          <p:spPr bwMode="auto">
            <a:xfrm>
              <a:off x="304800" y="1371600"/>
              <a:ext cx="2778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12.32  </a:t>
              </a:r>
              <a:r>
                <a:rPr lang="en-US" altLang="en-US" sz="2000">
                  <a:latin typeface="Times New Roman" panose="02020603050405020304" pitchFamily="18" charset="0"/>
                </a:rPr>
                <a:t>Graphs</a:t>
              </a:r>
            </a:p>
          </p:txBody>
        </p:sp>
        <p:pic>
          <p:nvPicPr>
            <p:cNvPr id="15974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25" y="2112963"/>
              <a:ext cx="7331075" cy="2611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9749" name="Straight Connector 4"/>
            <p:cNvCxnSpPr>
              <a:cxnSpLocks noChangeShapeType="1"/>
            </p:cNvCxnSpPr>
            <p:nvPr/>
          </p:nvCxnSpPr>
          <p:spPr bwMode="auto">
            <a:xfrm>
              <a:off x="304800" y="18288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750" name="Straight Connector 5"/>
            <p:cNvCxnSpPr>
              <a:cxnSpLocks noChangeShapeType="1"/>
            </p:cNvCxnSpPr>
            <p:nvPr/>
          </p:nvCxnSpPr>
          <p:spPr bwMode="auto">
            <a:xfrm>
              <a:off x="304800" y="1371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751" name="Straight Connector 6"/>
            <p:cNvCxnSpPr>
              <a:cxnSpLocks noChangeShapeType="1"/>
            </p:cNvCxnSpPr>
            <p:nvPr/>
          </p:nvCxnSpPr>
          <p:spPr bwMode="auto">
            <a:xfrm>
              <a:off x="381000" y="4876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2097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Example 12.13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0739" name="Rectangle 3"/>
          <p:cNvSpPr>
            <a:spLocks noChangeArrowheads="1"/>
          </p:cNvSpPr>
          <p:nvPr/>
        </p:nvSpPr>
        <p:spPr bwMode="auto">
          <a:xfrm>
            <a:off x="76200" y="673051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>
                <a:latin typeface="Times New Roman" panose="02020603050405020304" pitchFamily="18" charset="0"/>
              </a:rPr>
              <a:t>A map of cities and the roads connecting the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cities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>
                <a:latin typeface="Times New Roman" panose="02020603050405020304" pitchFamily="18" charset="0"/>
              </a:rPr>
              <a:t>C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an </a:t>
            </a:r>
            <a:r>
              <a:rPr lang="en-US" altLang="en-US" sz="2400" b="0" dirty="0">
                <a:latin typeface="Times New Roman" panose="02020603050405020304" pitchFamily="18" charset="0"/>
              </a:rPr>
              <a:t>be represented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using </a:t>
            </a:r>
            <a:r>
              <a:rPr lang="en-US" altLang="en-US" sz="2400" b="0" dirty="0">
                <a:latin typeface="Times New Roman" panose="02020603050405020304" pitchFamily="18" charset="0"/>
              </a:rPr>
              <a:t>an undirected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graph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Cities </a:t>
            </a:r>
            <a:r>
              <a:rPr lang="en-US" altLang="en-US" sz="2400" b="0" dirty="0">
                <a:latin typeface="Times New Roman" panose="02020603050405020304" pitchFamily="18" charset="0"/>
              </a:rPr>
              <a:t>are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vertices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>
                <a:latin typeface="Times New Roman" panose="02020603050405020304" pitchFamily="18" charset="0"/>
              </a:rPr>
              <a:t>U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ndirected </a:t>
            </a:r>
            <a:r>
              <a:rPr lang="en-US" altLang="en-US" sz="2400" b="0" dirty="0">
                <a:latin typeface="Times New Roman" panose="02020603050405020304" pitchFamily="18" charset="0"/>
              </a:rPr>
              <a:t>edges are the roads that connect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cities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If </a:t>
            </a:r>
            <a:r>
              <a:rPr lang="en-US" altLang="en-US" sz="2400" b="0" dirty="0">
                <a:latin typeface="Times New Roman" panose="02020603050405020304" pitchFamily="18" charset="0"/>
              </a:rPr>
              <a:t>we want to show the distances between the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cities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Can </a:t>
            </a:r>
            <a:r>
              <a:rPr lang="en-US" altLang="en-US" sz="2400" b="0" dirty="0">
                <a:latin typeface="Times New Roman" panose="02020603050405020304" pitchFamily="18" charset="0"/>
              </a:rPr>
              <a:t>use weighted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graphs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Each </a:t>
            </a:r>
            <a:r>
              <a:rPr lang="en-US" altLang="en-US" sz="2400" b="0" dirty="0">
                <a:latin typeface="Times New Roman" panose="02020603050405020304" pitchFamily="18" charset="0"/>
              </a:rPr>
              <a:t>edge has a weight that represent a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 distance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228600" y="3352800"/>
            <a:ext cx="2097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12.14</a:t>
            </a:r>
            <a:endParaRPr lang="en-US" altLang="en-US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0742" name="Rectangle 6"/>
          <p:cNvSpPr>
            <a:spLocks noChangeArrowheads="1"/>
          </p:cNvSpPr>
          <p:nvPr/>
        </p:nvSpPr>
        <p:spPr bwMode="auto">
          <a:xfrm>
            <a:off x="228600" y="3873451"/>
            <a:ext cx="8763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Computer networks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Can be represented using a graph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Nodes or hubs are vertices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Edges </a:t>
            </a:r>
            <a:r>
              <a:rPr lang="en-US" altLang="en-US" sz="2400" b="0" dirty="0">
                <a:latin typeface="Times New Roman" panose="02020603050405020304" pitchFamily="18" charset="0"/>
              </a:rPr>
              <a:t>can represent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a connection</a:t>
            </a:r>
          </a:p>
          <a:p>
            <a:pPr marL="1714500" lvl="3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Weight is cost </a:t>
            </a:r>
            <a:r>
              <a:rPr lang="en-US" altLang="en-US" sz="2400" b="0" dirty="0">
                <a:latin typeface="Times New Roman" panose="02020603050405020304" pitchFamily="18" charset="0"/>
              </a:rPr>
              <a:t>of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transmission </a:t>
            </a:r>
            <a:r>
              <a:rPr lang="en-US" altLang="en-US" sz="2400" b="0" dirty="0">
                <a:latin typeface="Times New Roman" panose="02020603050405020304" pitchFamily="18" charset="0"/>
              </a:rPr>
              <a:t>from one hub to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another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400" b="0" dirty="0">
                <a:latin typeface="Times New Roman" panose="02020603050405020304" pitchFamily="18" charset="0"/>
              </a:rPr>
              <a:t>router can use graph algorithms to find the shortest path between itself and the final destination of a </a:t>
            </a:r>
            <a:r>
              <a:rPr lang="en-US" altLang="en-US" sz="2400" b="0" dirty="0" smtClean="0">
                <a:latin typeface="Times New Roman" panose="02020603050405020304" pitchFamily="18" charset="0"/>
              </a:rPr>
              <a:t>packet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52400" y="152400"/>
            <a:ext cx="87630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Three categories of vertices </a:t>
            </a:r>
            <a:r>
              <a:rPr lang="en-US" altLang="en-US" sz="2800" b="0" dirty="0">
                <a:latin typeface="Times New Roman" panose="02020603050405020304" pitchFamily="18" charset="0"/>
              </a:rPr>
              <a:t>in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tree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 smtClean="0">
                <a:latin typeface="Times New Roman" panose="02020603050405020304" pitchFamily="18" charset="0"/>
              </a:rPr>
              <a:t>Root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 smtClean="0">
                <a:latin typeface="Times New Roman" panose="02020603050405020304" pitchFamily="18" charset="0"/>
              </a:rPr>
              <a:t>Leaves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 smtClean="0">
                <a:latin typeface="Times New Roman" panose="02020603050405020304" pitchFamily="18" charset="0"/>
              </a:rPr>
              <a:t>Internal nodes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1167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2590800"/>
            <a:ext cx="6846887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152400" y="152400"/>
            <a:ext cx="8915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Each node in a tree may have a </a:t>
            </a:r>
            <a:r>
              <a:rPr lang="en-US" altLang="en-US" sz="28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subtree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One </a:t>
            </a:r>
            <a:r>
              <a:rPr lang="en-US" altLang="en-US" sz="2800" b="0" dirty="0">
                <a:latin typeface="Times New Roman" panose="02020603050405020304" pitchFamily="18" charset="0"/>
              </a:rPr>
              <a:t>of its children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and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ll </a:t>
            </a:r>
            <a:r>
              <a:rPr lang="en-US" altLang="en-US" sz="2800" b="0" dirty="0" err="1">
                <a:latin typeface="Times New Roman" panose="02020603050405020304" pitchFamily="18" charset="0"/>
              </a:rPr>
              <a:t>descendents</a:t>
            </a:r>
            <a:r>
              <a:rPr lang="en-US" altLang="en-US" sz="2800" b="0" dirty="0">
                <a:latin typeface="Times New Roman" panose="02020603050405020304" pitchFamily="18" charset="0"/>
              </a:rPr>
              <a:t> of that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child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2133600"/>
            <a:ext cx="8175625" cy="4038600"/>
            <a:chOff x="228600" y="2590800"/>
            <a:chExt cx="8175625" cy="4038600"/>
          </a:xfrm>
        </p:grpSpPr>
        <p:sp>
          <p:nvSpPr>
            <p:cNvPr id="120836" name="Text Box 4"/>
            <p:cNvSpPr txBox="1">
              <a:spLocks noChangeArrowheads="1"/>
            </p:cNvSpPr>
            <p:nvPr/>
          </p:nvSpPr>
          <p:spPr bwMode="auto">
            <a:xfrm>
              <a:off x="228600" y="2590800"/>
              <a:ext cx="2905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12.21  </a:t>
              </a:r>
              <a:r>
                <a:rPr lang="en-US" altLang="en-US" sz="2000">
                  <a:latin typeface="Times New Roman" panose="02020603050405020304" pitchFamily="18" charset="0"/>
                </a:rPr>
                <a:t>Subtrees</a:t>
              </a:r>
            </a:p>
          </p:txBody>
        </p:sp>
        <p:pic>
          <p:nvPicPr>
            <p:cNvPr id="12083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213" y="3609975"/>
              <a:ext cx="7138987" cy="294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0838" name="Straight Connector 5"/>
            <p:cNvCxnSpPr>
              <a:cxnSpLocks noChangeShapeType="1"/>
            </p:cNvCxnSpPr>
            <p:nvPr/>
          </p:nvCxnSpPr>
          <p:spPr bwMode="auto">
            <a:xfrm>
              <a:off x="304800" y="30480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839" name="Straight Connector 6"/>
            <p:cNvCxnSpPr>
              <a:cxnSpLocks noChangeShapeType="1"/>
            </p:cNvCxnSpPr>
            <p:nvPr/>
          </p:nvCxnSpPr>
          <p:spPr bwMode="auto">
            <a:xfrm>
              <a:off x="304800" y="2590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840" name="Straight Connector 7"/>
            <p:cNvCxnSpPr>
              <a:cxnSpLocks noChangeShapeType="1"/>
            </p:cNvCxnSpPr>
            <p:nvPr/>
          </p:nvCxnSpPr>
          <p:spPr bwMode="auto">
            <a:xfrm>
              <a:off x="381000" y="6629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27" name="Text Box 3"/>
          <p:cNvSpPr txBox="1">
            <a:spLocks noChangeArrowheads="1"/>
          </p:cNvSpPr>
          <p:nvPr/>
        </p:nvSpPr>
        <p:spPr bwMode="auto">
          <a:xfrm>
            <a:off x="0" y="0"/>
            <a:ext cx="403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Calibri" panose="020F0502020204030204" pitchFamily="34" charset="0"/>
              </a:rPr>
              <a:t>12-5.1    BINARY TREES</a:t>
            </a:r>
          </a:p>
        </p:txBody>
      </p:sp>
      <p:sp>
        <p:nvSpPr>
          <p:cNvPr id="1741829" name="Rectangle 5"/>
          <p:cNvSpPr>
            <a:spLocks noChangeArrowheads="1"/>
          </p:cNvSpPr>
          <p:nvPr/>
        </p:nvSpPr>
        <p:spPr bwMode="auto">
          <a:xfrm>
            <a:off x="152400" y="679896"/>
            <a:ext cx="8610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A binary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tree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</a:rPr>
              <a:t>tree in which no node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has </a:t>
            </a:r>
            <a:r>
              <a:rPr lang="en-US" altLang="en-US" sz="2800" b="0" dirty="0">
                <a:latin typeface="Times New Roman" panose="02020603050405020304" pitchFamily="18" charset="0"/>
              </a:rPr>
              <a:t>more than two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subtrees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So, </a:t>
            </a:r>
            <a:r>
              <a:rPr lang="en-US" altLang="en-US" sz="2800" b="0" dirty="0">
                <a:latin typeface="Times New Roman" panose="02020603050405020304" pitchFamily="18" charset="0"/>
              </a:rPr>
              <a:t>a node can have zero, one, or two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subtrees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2819400"/>
            <a:ext cx="8185150" cy="3719513"/>
            <a:chOff x="228600" y="3048000"/>
            <a:chExt cx="8185150" cy="3719513"/>
          </a:xfrm>
        </p:grpSpPr>
        <p:sp>
          <p:nvSpPr>
            <p:cNvPr id="122885" name="Text Box 4"/>
            <p:cNvSpPr txBox="1">
              <a:spLocks noChangeArrowheads="1"/>
            </p:cNvSpPr>
            <p:nvPr/>
          </p:nvSpPr>
          <p:spPr bwMode="auto">
            <a:xfrm>
              <a:off x="8229600" y="6400800"/>
              <a:ext cx="184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2886" name="Text Box 6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3413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12.22  </a:t>
              </a:r>
              <a:r>
                <a:rPr lang="en-US" altLang="en-US" sz="2000">
                  <a:latin typeface="Times New Roman" panose="02020603050405020304" pitchFamily="18" charset="0"/>
                </a:rPr>
                <a:t>A binary tree</a:t>
              </a:r>
            </a:p>
          </p:txBody>
        </p:sp>
        <p:pic>
          <p:nvPicPr>
            <p:cNvPr id="12288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775" y="3733800"/>
              <a:ext cx="5813425" cy="2754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2888" name="Straight Connector 8"/>
            <p:cNvCxnSpPr>
              <a:cxnSpLocks noChangeShapeType="1"/>
            </p:cNvCxnSpPr>
            <p:nvPr/>
          </p:nvCxnSpPr>
          <p:spPr bwMode="auto">
            <a:xfrm>
              <a:off x="304800" y="3505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889" name="Straight Connector 9"/>
            <p:cNvCxnSpPr>
              <a:cxnSpLocks noChangeShapeType="1"/>
            </p:cNvCxnSpPr>
            <p:nvPr/>
          </p:nvCxnSpPr>
          <p:spPr bwMode="auto">
            <a:xfrm>
              <a:off x="304800" y="3048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890" name="Straight Connector 10"/>
            <p:cNvCxnSpPr>
              <a:cxnSpLocks noChangeShapeType="1"/>
            </p:cNvCxnSpPr>
            <p:nvPr/>
          </p:nvCxnSpPr>
          <p:spPr bwMode="auto">
            <a:xfrm>
              <a:off x="381000" y="65532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0" y="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Recursive definition of binary trees</a:t>
            </a:r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In Chapter 8 we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saw </a:t>
            </a:r>
            <a:r>
              <a:rPr lang="en-US" altLang="en-US" sz="2800" b="0" dirty="0">
                <a:latin typeface="Times New Roman" panose="02020603050405020304" pitchFamily="18" charset="0"/>
              </a:rPr>
              <a:t>recursive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algorithm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can also define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many ADTs recursively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example </a:t>
            </a:r>
            <a:r>
              <a:rPr lang="en-US" altLang="en-US" sz="2800" b="0" dirty="0">
                <a:latin typeface="Times New Roman" panose="02020603050405020304" pitchFamily="18" charset="0"/>
              </a:rPr>
              <a:t>a binary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tree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Note that </a:t>
            </a:r>
            <a:r>
              <a:rPr lang="en-US" altLang="en-US" sz="2800" b="0" dirty="0">
                <a:latin typeface="Times New Roman" panose="02020603050405020304" pitchFamily="18" charset="0"/>
              </a:rPr>
              <a:t>a binary tree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has </a:t>
            </a:r>
            <a:r>
              <a:rPr lang="en-US" altLang="en-US" sz="2800" b="0" dirty="0">
                <a:latin typeface="Times New Roman" panose="02020603050405020304" pitchFamily="18" charset="0"/>
              </a:rPr>
              <a:t>a root, but each subtree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also has </a:t>
            </a:r>
            <a:r>
              <a:rPr lang="en-US" altLang="en-US" sz="2800" b="0" dirty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root</a:t>
            </a:r>
            <a:r>
              <a:rPr lang="en-US" altLang="en-US" sz="2800" b="0" dirty="0"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1228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3886200"/>
            <a:ext cx="8647113" cy="123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ChangeArrowheads="1"/>
          </p:cNvSpPr>
          <p:nvPr/>
        </p:nvSpPr>
        <p:spPr bwMode="auto">
          <a:xfrm>
            <a:off x="152400" y="152400"/>
            <a:ext cx="8915400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Eight example binary trees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first is </a:t>
            </a:r>
            <a:r>
              <a:rPr lang="en-US" altLang="en-US" sz="2800" b="0" dirty="0">
                <a:latin typeface="Times New Roman" panose="02020603050405020304" pitchFamily="18" charset="0"/>
              </a:rPr>
              <a:t>an empty binary tree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(a </a:t>
            </a:r>
            <a:r>
              <a:rPr lang="en-US" altLang="en-US" sz="2800" b="0" dirty="0">
                <a:latin typeface="Times New Roman" panose="02020603050405020304" pitchFamily="18" charset="0"/>
              </a:rPr>
              <a:t>null binary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tree)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1447800"/>
            <a:ext cx="8099425" cy="4953000"/>
            <a:chOff x="304800" y="1676400"/>
            <a:chExt cx="8099425" cy="4953000"/>
          </a:xfrm>
        </p:grpSpPr>
        <p:sp>
          <p:nvSpPr>
            <p:cNvPr id="126980" name="Text Box 5"/>
            <p:cNvSpPr txBox="1">
              <a:spLocks noChangeArrowheads="1"/>
            </p:cNvSpPr>
            <p:nvPr/>
          </p:nvSpPr>
          <p:spPr bwMode="auto">
            <a:xfrm>
              <a:off x="304800" y="1676400"/>
              <a:ext cx="4659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12.23  </a:t>
              </a:r>
              <a:r>
                <a:rPr lang="en-US" altLang="en-US" sz="2000">
                  <a:latin typeface="Times New Roman" panose="02020603050405020304" pitchFamily="18" charset="0"/>
                </a:rPr>
                <a:t>Examples of binary trees</a:t>
              </a:r>
            </a:p>
          </p:txBody>
        </p:sp>
        <p:pic>
          <p:nvPicPr>
            <p:cNvPr id="12698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38" y="2830513"/>
              <a:ext cx="6773862" cy="3798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6982" name="Straight Connector 5"/>
            <p:cNvCxnSpPr>
              <a:cxnSpLocks noChangeShapeType="1"/>
            </p:cNvCxnSpPr>
            <p:nvPr/>
          </p:nvCxnSpPr>
          <p:spPr bwMode="auto">
            <a:xfrm>
              <a:off x="304800" y="21336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983" name="Straight Connector 6"/>
            <p:cNvCxnSpPr>
              <a:cxnSpLocks noChangeShapeType="1"/>
            </p:cNvCxnSpPr>
            <p:nvPr/>
          </p:nvCxnSpPr>
          <p:spPr bwMode="auto">
            <a:xfrm>
              <a:off x="304800" y="1676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984" name="Straight Connector 7"/>
            <p:cNvCxnSpPr>
              <a:cxnSpLocks noChangeShapeType="1"/>
            </p:cNvCxnSpPr>
            <p:nvPr/>
          </p:nvCxnSpPr>
          <p:spPr bwMode="auto">
            <a:xfrm>
              <a:off x="381000" y="6629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0" y="0"/>
            <a:ext cx="59737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12.5.2  Operations on binary trees</a:t>
            </a:r>
          </a:p>
        </p:txBody>
      </p:sp>
      <p:sp>
        <p:nvSpPr>
          <p:cNvPr id="126980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six most common operations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2800" b="0" dirty="0">
                <a:latin typeface="Times New Roman" panose="02020603050405020304" pitchFamily="18" charset="0"/>
              </a:rPr>
              <a:t>a binary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tree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latin typeface="Times New Roman" panose="02020603050405020304" pitchFamily="18" charset="0"/>
              </a:rPr>
              <a:t>tree</a:t>
            </a:r>
            <a:r>
              <a:rPr lang="en-US" altLang="en-US" sz="2800" b="0" dirty="0">
                <a:latin typeface="Times New Roman" panose="02020603050405020304" pitchFamily="18" charset="0"/>
              </a:rPr>
              <a:t>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 (creates </a:t>
            </a:r>
            <a:r>
              <a:rPr lang="en-US" altLang="en-US" sz="2800" b="0" dirty="0">
                <a:latin typeface="Times New Roman" panose="02020603050405020304" pitchFamily="18" charset="0"/>
              </a:rPr>
              <a:t>an empty tree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insert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operation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delete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operation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retrieve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operation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latin typeface="Times New Roman" panose="02020603050405020304" pitchFamily="18" charset="0"/>
              </a:rPr>
              <a:t>empty</a:t>
            </a:r>
            <a:r>
              <a:rPr lang="en-US" altLang="en-US" sz="2800" b="0" dirty="0">
                <a:latin typeface="Times New Roman" panose="02020603050405020304" pitchFamily="18" charset="0"/>
              </a:rPr>
              <a:t>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traversal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First </a:t>
            </a:r>
            <a:r>
              <a:rPr lang="en-US" altLang="en-US" sz="2800" b="0" dirty="0">
                <a:latin typeface="Times New Roman" panose="02020603050405020304" pitchFamily="18" charset="0"/>
              </a:rPr>
              <a:t>five are complex and beyond the scope of this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book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76200" y="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Binary tree traversals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 binary tree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traversal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Each tree node is </a:t>
            </a:r>
            <a:r>
              <a:rPr lang="en-US" altLang="en-US" sz="2800" b="0" dirty="0">
                <a:latin typeface="Times New Roman" panose="02020603050405020304" pitchFamily="18" charset="0"/>
              </a:rPr>
              <a:t>processed once and only once in a predetermined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Two </a:t>
            </a:r>
            <a:r>
              <a:rPr lang="en-US" altLang="en-US" sz="2800" b="0" dirty="0">
                <a:latin typeface="Times New Roman" panose="02020603050405020304" pitchFamily="18" charset="0"/>
              </a:rPr>
              <a:t>general approaches to the traversal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sequence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Depth-first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Breadth-first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1175" y="3429000"/>
            <a:ext cx="8099425" cy="3276600"/>
            <a:chOff x="304800" y="3048000"/>
            <a:chExt cx="8099425" cy="3276600"/>
          </a:xfrm>
        </p:grpSpPr>
        <p:sp>
          <p:nvSpPr>
            <p:cNvPr id="131077" name="Text Box 5"/>
            <p:cNvSpPr txBox="1">
              <a:spLocks noChangeArrowheads="1"/>
            </p:cNvSpPr>
            <p:nvPr/>
          </p:nvSpPr>
          <p:spPr bwMode="auto">
            <a:xfrm>
              <a:off x="304800" y="3048000"/>
              <a:ext cx="5926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12.24  </a:t>
              </a:r>
              <a:r>
                <a:rPr lang="en-US" altLang="en-US" sz="2000">
                  <a:latin typeface="Times New Roman" panose="02020603050405020304" pitchFamily="18" charset="0"/>
                </a:rPr>
                <a:t>Depth-first traversal of a binary tree</a:t>
              </a:r>
            </a:p>
          </p:txBody>
        </p:sp>
        <p:pic>
          <p:nvPicPr>
            <p:cNvPr id="13107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597275"/>
              <a:ext cx="7659688" cy="2651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1079" name="Straight Connector 6"/>
            <p:cNvCxnSpPr>
              <a:cxnSpLocks noChangeShapeType="1"/>
            </p:cNvCxnSpPr>
            <p:nvPr/>
          </p:nvCxnSpPr>
          <p:spPr bwMode="auto">
            <a:xfrm>
              <a:off x="304800" y="3505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080" name="Straight Connector 7"/>
            <p:cNvCxnSpPr>
              <a:cxnSpLocks noChangeShapeType="1"/>
            </p:cNvCxnSpPr>
            <p:nvPr/>
          </p:nvCxnSpPr>
          <p:spPr bwMode="auto">
            <a:xfrm>
              <a:off x="304800" y="3048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081" name="Straight Connector 8"/>
            <p:cNvCxnSpPr>
              <a:cxnSpLocks noChangeShapeType="1"/>
            </p:cNvCxnSpPr>
            <p:nvPr/>
          </p:nvCxnSpPr>
          <p:spPr bwMode="auto">
            <a:xfrm>
              <a:off x="381000" y="6324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Rectangle 2"/>
          <p:cNvSpPr/>
          <p:nvPr/>
        </p:nvSpPr>
        <p:spPr bwMode="auto">
          <a:xfrm>
            <a:off x="7543800" y="6241331"/>
            <a:ext cx="998635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88770" r="74134"/>
          <a:stretch/>
        </p:blipFill>
        <p:spPr bwMode="auto">
          <a:xfrm>
            <a:off x="7562654" y="6324600"/>
            <a:ext cx="838200" cy="29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7388</TotalTime>
  <Words>912</Words>
  <Application>Microsoft Office PowerPoint</Application>
  <PresentationFormat>On-screen Show (4:3)</PresentationFormat>
  <Paragraphs>181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McGrawHill-Italic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Will van Heerden</cp:lastModifiedBy>
  <cp:revision>426</cp:revision>
  <dcterms:created xsi:type="dcterms:W3CDTF">2000-01-15T04:50:39Z</dcterms:created>
  <dcterms:modified xsi:type="dcterms:W3CDTF">2022-03-27T11:35:42Z</dcterms:modified>
</cp:coreProperties>
</file>