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1171" r:id="rId2"/>
    <p:sldId id="1146" r:id="rId3"/>
    <p:sldId id="1173" r:id="rId4"/>
    <p:sldId id="1174" r:id="rId5"/>
    <p:sldId id="1175" r:id="rId6"/>
    <p:sldId id="1176" r:id="rId7"/>
    <p:sldId id="1177" r:id="rId8"/>
    <p:sldId id="1179" r:id="rId9"/>
    <p:sldId id="1178" r:id="rId10"/>
    <p:sldId id="1187" r:id="rId11"/>
    <p:sldId id="1180" r:id="rId12"/>
    <p:sldId id="1188" r:id="rId13"/>
    <p:sldId id="1181" r:id="rId14"/>
    <p:sldId id="1189" r:id="rId15"/>
    <p:sldId id="1182" r:id="rId16"/>
    <p:sldId id="1190" r:id="rId17"/>
    <p:sldId id="1183" r:id="rId18"/>
    <p:sldId id="1184" r:id="rId19"/>
    <p:sldId id="1185" r:id="rId20"/>
    <p:sldId id="1186" r:id="rId21"/>
    <p:sldId id="1191" r:id="rId22"/>
    <p:sldId id="119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B165AF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6" autoAdjust="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0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E64A3E-F2BA-47CE-8950-345A7C80B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592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smtClean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426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496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9436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174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9643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2523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0848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8884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3277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450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859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403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5690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69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233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690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650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388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157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184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422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233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 smtClean="0">
                <a:latin typeface="McGrawHill-Italic" pitchFamily="2" charset="0"/>
              </a:rPr>
              <a:t>McGraw-Hill</a:t>
            </a: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smtClean="0">
                <a:latin typeface="McGrawHill-Italic" pitchFamily="2" charset="0"/>
              </a:rPr>
              <a:t>The McGraw-Hill Companies, Inc., 2000</a:t>
            </a: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6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DDA0C392-F585-4DC9-AC67-43B79DB16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8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5FEDFCE4-DE46-4AA4-A3EB-8FBF0E2CF8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1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BA394C51-3CC5-4C47-A711-777F573B8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11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C9721D6-46E7-4787-B75D-AA6E45843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BD031ADA-D873-40ED-86DC-056ED582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70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11A82B6-1312-4562-A5AD-6B7582D1E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FF6B71D-C793-4A91-B8E4-6980C7D47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33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323382E-64ED-4E5E-B8EC-099C87A26C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1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1AD1BFC-86A7-4F89-8607-254182488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EA806263-0368-4069-AAA4-B322CE1F6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48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CA2071E7-EB9D-48BE-94E0-5472CD99E5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19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12.</a:t>
            </a:r>
            <a:fld id="{37DA90E7-AB25-4640-97E1-D0D528412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4800" dirty="0"/>
              <a:t> CHAPTER </a:t>
            </a:r>
            <a:r>
              <a:rPr lang="en-US" altLang="en-US" sz="4800" dirty="0" smtClean="0"/>
              <a:t>12 </a:t>
            </a:r>
            <a:r>
              <a:rPr lang="en-US" altLang="en-US" sz="3600" dirty="0" smtClean="0"/>
              <a:t>(Part 4)</a:t>
            </a:r>
            <a:endParaRPr lang="en-US" altLang="en-US" sz="4800" dirty="0"/>
          </a:p>
          <a:p>
            <a:r>
              <a:rPr lang="en-US" altLang="en-US" sz="4800" i="1" dirty="0"/>
              <a:t> Abstract Data </a:t>
            </a:r>
            <a:r>
              <a:rPr lang="en-US" altLang="en-US" sz="4800" i="1" dirty="0" smtClean="0"/>
              <a:t>Type</a:t>
            </a:r>
          </a:p>
          <a:p>
            <a:r>
              <a:rPr lang="en-US" altLang="en-US" sz="4800" i="1" dirty="0"/>
              <a:t> </a:t>
            </a:r>
            <a:r>
              <a:rPr lang="en-US" altLang="en-US" sz="4800" i="1" dirty="0" smtClean="0"/>
              <a:t>Consolidation</a:t>
            </a:r>
            <a:endParaRPr lang="en-US" altLang="en-US" sz="4800" i="1" dirty="0"/>
          </a:p>
        </p:txBody>
      </p:sp>
      <p:pic>
        <p:nvPicPr>
          <p:cNvPr id="409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2073275"/>
            <a:ext cx="294798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13716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	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85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srgbClr val="660066"/>
                </a:solidFill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13716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 A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2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13716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 A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srgbClr val="660066"/>
                </a:solidFill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40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13716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 B E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 A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srgbClr val="660066"/>
                </a:solidFill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21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13716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 E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 A B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srgbClr val="660066"/>
                </a:solidFill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359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13716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 E C D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 A B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	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093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29718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 C D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 A B E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srgbClr val="660066"/>
                </a:solidFill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55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22860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 C D F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 A B E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srgbClr val="660066"/>
                </a:solidFill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443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22860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 D F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 A B E C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srgbClr val="660066"/>
                </a:solidFill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570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22860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 F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 A B E C D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srgbClr val="660066"/>
                </a:solidFill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06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64571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Using Multiple ADTs Together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52400" y="685800"/>
            <a:ext cx="8458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To solve complex problems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often need to combine multiple ADTs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Procedure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Produce output using an operation on one ADT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output becomes the input for another ADT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This process can continue with multiple ADTs to eventually produce a result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8382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38800" y="5377665"/>
            <a:ext cx="2286000" cy="8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Q: | </a:t>
            </a:r>
          </a:p>
          <a:p>
            <a:pPr defTabSz="536575" eaLnBrk="1" hangingPunct="1">
              <a:spcAft>
                <a:spcPts val="100"/>
              </a:spcAft>
              <a:defRPr/>
            </a:pPr>
            <a:endParaRPr lang="en-US" altLang="en-US" sz="1600" b="0" dirty="0" smtClean="0">
              <a:cs typeface="Arial" panose="020B0604020202020204" pitchFamily="34" charset="0"/>
            </a:endParaRP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Printed: A B E C D F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957193"/>
            <a:ext cx="6477000" cy="31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srgbClr val="660066"/>
                </a:solidFill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036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3203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Complex ADTs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52400" y="685800"/>
            <a:ext cx="8458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Sometimes we need more complex ADTs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can store ADTs inside other ADTs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example, consider a directed graph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need nodes that store pointers to other nodes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Like a binary tree node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But we don’t know how many other nodes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 b="14590"/>
          <a:stretch/>
        </p:blipFill>
        <p:spPr bwMode="auto">
          <a:xfrm>
            <a:off x="1828800" y="3941763"/>
            <a:ext cx="2987675" cy="223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019800" y="4648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00800" y="4648200"/>
            <a:ext cx="8382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4648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7467600" y="4838308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791200" y="4839092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126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3203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Complex ADTs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52400" y="685800"/>
            <a:ext cx="8458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How can we achieve this?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linked list can contain any number of nodes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Instead of storing a left and right pointer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Store a linked list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Each linked list node stores a pointer to a node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 b="14590"/>
          <a:stretch/>
        </p:blipFill>
        <p:spPr bwMode="auto">
          <a:xfrm>
            <a:off x="1828800" y="3941763"/>
            <a:ext cx="2987675" cy="223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5654675" y="3810000"/>
            <a:ext cx="2727325" cy="1524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19800" y="4038600"/>
            <a:ext cx="8382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19800" y="4648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6324600" y="4838308"/>
            <a:ext cx="228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6" idx="0"/>
            <a:endCxn id="16" idx="2"/>
          </p:cNvCxnSpPr>
          <p:nvPr/>
        </p:nvCxnSpPr>
        <p:spPr bwMode="auto">
          <a:xfrm>
            <a:off x="6210300" y="46482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33708" y="4876800"/>
            <a:ext cx="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6553200" y="4648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858000" y="4838308"/>
            <a:ext cx="228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26" idx="0"/>
            <a:endCxn id="26" idx="2"/>
          </p:cNvCxnSpPr>
          <p:nvPr/>
        </p:nvCxnSpPr>
        <p:spPr bwMode="auto">
          <a:xfrm>
            <a:off x="6743700" y="46482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667108" y="4876800"/>
            <a:ext cx="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7086600" y="4648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7391400" y="4838308"/>
            <a:ext cx="228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30" idx="0"/>
            <a:endCxn id="30" idx="2"/>
          </p:cNvCxnSpPr>
          <p:nvPr/>
        </p:nvCxnSpPr>
        <p:spPr bwMode="auto">
          <a:xfrm>
            <a:off x="7277100" y="46482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7200508" y="4876800"/>
            <a:ext cx="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 bwMode="auto">
          <a:xfrm>
            <a:off x="7620000" y="4648200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4" idx="0"/>
            <a:endCxn id="34" idx="2"/>
          </p:cNvCxnSpPr>
          <p:nvPr/>
        </p:nvCxnSpPr>
        <p:spPr bwMode="auto">
          <a:xfrm>
            <a:off x="7810500" y="46482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7733908" y="4876800"/>
            <a:ext cx="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34" idx="0"/>
          </p:cNvCxnSpPr>
          <p:nvPr/>
        </p:nvCxnSpPr>
        <p:spPr bwMode="auto">
          <a:xfrm>
            <a:off x="7810500" y="4648200"/>
            <a:ext cx="189717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endCxn id="34" idx="2"/>
          </p:cNvCxnSpPr>
          <p:nvPr/>
        </p:nvCxnSpPr>
        <p:spPr bwMode="auto">
          <a:xfrm flipH="1">
            <a:off x="7810500" y="4648200"/>
            <a:ext cx="189718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393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52400" y="685800"/>
            <a:ext cx="8458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Let’s consider an example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We’ll assume a binary search tree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want to perform a breadth-first traversal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This is not recursive like a depth-first traversal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are processing level by level, not down subtrees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3048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6" b="15142"/>
          <a:stretch/>
        </p:blipFill>
        <p:spPr bwMode="auto">
          <a:xfrm>
            <a:off x="4800600" y="3990975"/>
            <a:ext cx="40386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72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52400" y="685800"/>
            <a:ext cx="8458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How can we print out the node keys in the right order?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need a way to store the nodes to be printed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In the diagram below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First print A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Then A’s left child (B) and right child (E)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Then B’s left child (C) and right child (D)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E’s right child (F)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26670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92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52400" y="685800"/>
            <a:ext cx="8458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In other words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Assume we are processing a node called n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must delay the processing of n’s children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Until all the nodes on n’s level have been processed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In this example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need to delay processing C and 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Until we’ve processed both B and 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26670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42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52400" y="685800"/>
            <a:ext cx="8458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So how can we do this?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Recall that a queue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Processes data in a FIFO order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It takes in data and releases it in the same order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So we can use a queue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To hold data that still needs to be processed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This is exactly what we need to do for a breadth-first traversal!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26670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76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52400" y="685800"/>
            <a:ext cx="8763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Create a queue, Q, and </a:t>
            </a:r>
            <a:r>
              <a:rPr lang="en-US" altLang="en-US" sz="2800" b="0" dirty="0" err="1" smtClean="0">
                <a:latin typeface="Times New Roman" panose="02020603050405020304" pitchFamily="18" charset="0"/>
              </a:rPr>
              <a:t>enqueue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the root node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Now we need to process a node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altLang="en-US" sz="2800" b="0" dirty="0" err="1" smtClean="0">
                <a:latin typeface="Times New Roman" panose="02020603050405020304" pitchFamily="18" charset="0"/>
              </a:rPr>
              <a:t>Dequeue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the node, n, at the front of Q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Process node n </a:t>
            </a:r>
            <a:r>
              <a:rPr lang="en-US" altLang="en-US" sz="2800" b="0" dirty="0">
                <a:latin typeface="Times New Roman" panose="02020603050405020304" pitchFamily="18" charset="0"/>
              </a:rPr>
              <a:t>(print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key of n)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altLang="en-US" sz="2800" b="0" dirty="0" err="1" smtClean="0">
                <a:latin typeface="Times New Roman" panose="02020603050405020304" pitchFamily="18" charset="0"/>
              </a:rPr>
              <a:t>Enqueue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n’s left child, then n’s right child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Stores children in the right order for processing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Start again at step 1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Prints n’s left child and </a:t>
            </a:r>
            <a:r>
              <a:rPr lang="en-US" altLang="en-US" sz="2800" b="0" dirty="0" err="1" smtClean="0">
                <a:latin typeface="Times New Roman" panose="02020603050405020304" pitchFamily="18" charset="0"/>
              </a:rPr>
              <a:t>enqueues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its children, then prints n’s right child and </a:t>
            </a:r>
            <a:r>
              <a:rPr lang="en-US" altLang="en-US" sz="2800" b="0" dirty="0" err="1" smtClean="0">
                <a:latin typeface="Times New Roman" panose="02020603050405020304" pitchFamily="18" charset="0"/>
              </a:rPr>
              <a:t>enqueues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its children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26670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43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52400" y="685800"/>
            <a:ext cx="8763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How do we know when to stop?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When the queue is empty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This means there are no more nodes to process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b="47690"/>
          <a:stretch/>
        </p:blipFill>
        <p:spPr bwMode="auto">
          <a:xfrm>
            <a:off x="2667000" y="4876800"/>
            <a:ext cx="4114800" cy="163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90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405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Breadth-First Traversal</a:t>
            </a:r>
            <a:endParaRPr lang="en-US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600200" y="1103814"/>
            <a:ext cx="6096000" cy="508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defTabSz="536575" eaLnBrk="1" hangingPunct="1">
              <a:lnSpc>
                <a:spcPct val="150000"/>
              </a:lnSpc>
              <a:spcAft>
                <a:spcPts val="100"/>
              </a:spcAft>
              <a:defRPr/>
            </a:pP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Algorithm:</a:t>
            </a:r>
            <a:r>
              <a:rPr lang="en-US" altLang="en-US" sz="1600" b="0" dirty="0" smtClean="0">
                <a:cs typeface="Arial" panose="020B0604020202020204" pitchFamily="34" charset="0"/>
              </a:rPr>
              <a:t> </a:t>
            </a:r>
            <a:r>
              <a:rPr lang="en-US" altLang="en-US" sz="1600" dirty="0" err="1" smtClean="0">
                <a:cs typeface="Arial" panose="020B0604020202020204" pitchFamily="34" charset="0"/>
              </a:rPr>
              <a:t>BreadthFirst</a:t>
            </a:r>
            <a:r>
              <a:rPr lang="en-US" altLang="en-US" sz="1600" b="0" dirty="0" smtClean="0">
                <a:cs typeface="Arial" panose="020B0604020202020204" pitchFamily="34" charset="0"/>
              </a:rPr>
              <a:t>(root)</a:t>
            </a:r>
          </a:p>
          <a:p>
            <a:pPr defTabSz="536575" eaLnBrk="1" hangingPunct="1">
              <a:lnSpc>
                <a:spcPct val="150000"/>
              </a:lnSpc>
              <a:spcAft>
                <a:spcPts val="100"/>
              </a:spcAft>
              <a:defRPr/>
            </a:pP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Purpose:</a:t>
            </a:r>
            <a:r>
              <a:rPr lang="en-US" altLang="en-US" sz="1600" b="0" dirty="0" smtClean="0">
                <a:cs typeface="Arial" panose="020B0604020202020204" pitchFamily="34" charset="0"/>
              </a:rPr>
              <a:t> Performs a breadth-first traversal</a:t>
            </a:r>
          </a:p>
          <a:p>
            <a:pPr defTabSz="536575" eaLnBrk="1" hangingPunct="1">
              <a:lnSpc>
                <a:spcPct val="150000"/>
              </a:lnSpc>
              <a:spcAft>
                <a:spcPts val="100"/>
              </a:spcAft>
              <a:defRPr/>
            </a:pP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Pre:</a:t>
            </a:r>
            <a:r>
              <a:rPr lang="en-US" altLang="en-US" sz="1600" b="0" dirty="0" smtClean="0">
                <a:cs typeface="Arial" panose="020B0604020202020204" pitchFamily="34" charset="0"/>
              </a:rPr>
              <a:t> Given: A pointer to the root node of a binary tree</a:t>
            </a:r>
          </a:p>
          <a:p>
            <a:pPr defTabSz="536575" eaLnBrk="1" hangingPunct="1">
              <a:lnSpc>
                <a:spcPct val="150000"/>
              </a:lnSpc>
              <a:spcAft>
                <a:spcPts val="100"/>
              </a:spcAft>
              <a:defRPr/>
            </a:pP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Post:</a:t>
            </a:r>
            <a:r>
              <a:rPr lang="en-US" altLang="en-US" sz="1600" b="0" dirty="0" smtClean="0">
                <a:cs typeface="Arial" panose="020B0604020202020204" pitchFamily="34" charset="0"/>
              </a:rPr>
              <a:t> Prints the node keys in correct breadth-first order</a:t>
            </a:r>
          </a:p>
          <a:p>
            <a:pPr defTabSz="536575" eaLnBrk="1" hangingPunct="1">
              <a:lnSpc>
                <a:spcPct val="150000"/>
              </a:lnSpc>
              <a:spcAft>
                <a:spcPts val="100"/>
              </a:spcAft>
              <a:defRPr/>
            </a:pP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Return:</a:t>
            </a:r>
            <a:r>
              <a:rPr lang="en-US" altLang="en-US" sz="1600" b="0" dirty="0" smtClean="0">
                <a:cs typeface="Arial" panose="020B0604020202020204" pitchFamily="34" charset="0"/>
              </a:rPr>
              <a:t> None</a:t>
            </a:r>
          </a:p>
          <a:p>
            <a:pPr defTabSz="536575" eaLnBrk="1" hangingPunct="1">
              <a:spcAft>
                <a:spcPts val="10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queue (Q)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root)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600" b="0" dirty="0" smtClean="0">
                <a:cs typeface="Arial" panose="020B0604020202020204" pitchFamily="34" charset="0"/>
              </a:rPr>
              <a:t> (not empty (Q))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{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dequeue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print (n)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n.left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>
                <a:cs typeface="Arial" panose="020B0604020202020204" pitchFamily="34" charset="0"/>
              </a:rPr>
              <a:t>	</a:t>
            </a: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if</a:t>
            </a:r>
            <a:r>
              <a:rPr lang="en-US" altLang="en-US" sz="1600" b="0" dirty="0" smtClean="0">
                <a:cs typeface="Arial" panose="020B0604020202020204" pitchFamily="34" charset="0"/>
              </a:rPr>
              <a:t> (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 is not null)		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enqueue</a:t>
            </a:r>
            <a:r>
              <a:rPr lang="en-US" altLang="en-US" sz="1600" b="0" dirty="0" smtClean="0">
                <a:cs typeface="Arial" panose="020B0604020202020204" pitchFamily="34" charset="0"/>
              </a:rPr>
              <a:t> (Q, </a:t>
            </a:r>
            <a:r>
              <a:rPr lang="en-US" altLang="en-US" sz="1600" b="0" dirty="0" err="1" smtClean="0">
                <a:cs typeface="Arial" panose="020B0604020202020204" pitchFamily="34" charset="0"/>
              </a:rPr>
              <a:t>n.right</a:t>
            </a:r>
            <a:r>
              <a:rPr lang="en-US" altLang="en-US" sz="1600" b="0" dirty="0" smtClean="0">
                <a:cs typeface="Arial" panose="020B0604020202020204" pitchFamily="34" charset="0"/>
              </a:rPr>
              <a:t>)</a:t>
            </a:r>
            <a:endParaRPr lang="en-US" altLang="en-US" sz="1600" b="0" dirty="0">
              <a:cs typeface="Arial" panose="020B0604020202020204" pitchFamily="34" charset="0"/>
            </a:endParaRPr>
          </a:p>
          <a:p>
            <a:pPr defTabSz="536575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}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660066"/>
                </a:solidFill>
                <a:cs typeface="Arial" panose="020B0604020202020204" pitchFamily="34" charset="0"/>
              </a:rPr>
              <a:t>return</a:t>
            </a:r>
          </a:p>
          <a:p>
            <a:pPr defTabSz="536575" eaLnBrk="1" hangingPunct="1">
              <a:spcAft>
                <a:spcPts val="0"/>
              </a:spcAft>
              <a:defRPr/>
            </a:pPr>
            <a:r>
              <a:rPr lang="en-US" altLang="en-US" sz="1600" b="0" dirty="0" smtClean="0">
                <a:cs typeface="Arial" panose="020B0604020202020204" pitchFamily="34" charset="0"/>
              </a:rPr>
              <a:t>}</a:t>
            </a:r>
            <a:endParaRPr lang="en-US" altLang="en-US" sz="16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0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10042</TotalTime>
  <Words>666</Words>
  <Application>Microsoft Office PowerPoint</Application>
  <PresentationFormat>On-screen Show (4:3)</PresentationFormat>
  <Paragraphs>288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McGrawHill-Italic</vt:lpstr>
      <vt:lpstr>Tahoma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Will van Heerden</cp:lastModifiedBy>
  <cp:revision>495</cp:revision>
  <dcterms:created xsi:type="dcterms:W3CDTF">2000-01-15T04:50:39Z</dcterms:created>
  <dcterms:modified xsi:type="dcterms:W3CDTF">2022-04-03T16:50:35Z</dcterms:modified>
</cp:coreProperties>
</file>