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975" r:id="rId2"/>
    <p:sldId id="977" r:id="rId3"/>
    <p:sldId id="940" r:id="rId4"/>
    <p:sldId id="941" r:id="rId5"/>
    <p:sldId id="942" r:id="rId6"/>
    <p:sldId id="943" r:id="rId7"/>
    <p:sldId id="944" r:id="rId8"/>
    <p:sldId id="945" r:id="rId9"/>
    <p:sldId id="946" r:id="rId10"/>
    <p:sldId id="947" r:id="rId11"/>
    <p:sldId id="948" r:id="rId12"/>
    <p:sldId id="949" r:id="rId13"/>
    <p:sldId id="973" r:id="rId14"/>
    <p:sldId id="950" r:id="rId15"/>
    <p:sldId id="951" r:id="rId16"/>
    <p:sldId id="952" r:id="rId17"/>
    <p:sldId id="953" r:id="rId18"/>
    <p:sldId id="954" r:id="rId19"/>
    <p:sldId id="955" r:id="rId20"/>
    <p:sldId id="957" r:id="rId21"/>
    <p:sldId id="907" r:id="rId22"/>
    <p:sldId id="958" r:id="rId23"/>
    <p:sldId id="959" r:id="rId24"/>
    <p:sldId id="960" r:id="rId25"/>
    <p:sldId id="908" r:id="rId26"/>
    <p:sldId id="961" r:id="rId27"/>
    <p:sldId id="962" r:id="rId28"/>
    <p:sldId id="963" r:id="rId29"/>
    <p:sldId id="965" r:id="rId30"/>
    <p:sldId id="966" r:id="rId31"/>
    <p:sldId id="909" r:id="rId32"/>
    <p:sldId id="967" r:id="rId33"/>
    <p:sldId id="968" r:id="rId34"/>
    <p:sldId id="969" r:id="rId35"/>
    <p:sldId id="970" r:id="rId36"/>
    <p:sldId id="971" r:id="rId37"/>
    <p:sldId id="972" r:id="rId38"/>
    <p:sldId id="910" r:id="rId39"/>
    <p:sldId id="976" r:id="rId40"/>
  </p:sldIdLst>
  <p:sldSz cx="9144000" cy="6858000" type="screen4x3"/>
  <p:notesSz cx="6858000" cy="9144000"/>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70196" autoAdjust="0"/>
  </p:normalViewPr>
  <p:slideViewPr>
    <p:cSldViewPr>
      <p:cViewPr varScale="1">
        <p:scale>
          <a:sx n="58" d="100"/>
          <a:sy n="58" d="100"/>
        </p:scale>
        <p:origin x="214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09C23676-7BCF-49B0-A433-C3B61CB1C6E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baseline="0"/>
            </a:lvl1pPr>
          </a:lstStyle>
          <a:p>
            <a:pPr>
              <a:defRPr/>
            </a:pPr>
            <a:endParaRPr lang="en-US" altLang="en-US"/>
          </a:p>
        </p:txBody>
      </p:sp>
      <p:sp>
        <p:nvSpPr>
          <p:cNvPr id="854019" name="Rectangle 3">
            <a:extLst>
              <a:ext uri="{FF2B5EF4-FFF2-40B4-BE49-F238E27FC236}">
                <a16:creationId xmlns:a16="http://schemas.microsoft.com/office/drawing/2014/main" id="{4D30974A-03A2-4A12-9515-BC75A8E40D3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baseline="0"/>
            </a:lvl1pPr>
          </a:lstStyle>
          <a:p>
            <a:pPr>
              <a:defRPr/>
            </a:pPr>
            <a:endParaRPr lang="en-US" altLang="en-US"/>
          </a:p>
        </p:txBody>
      </p:sp>
      <p:sp>
        <p:nvSpPr>
          <p:cNvPr id="3076" name="Rectangle 4">
            <a:extLst>
              <a:ext uri="{FF2B5EF4-FFF2-40B4-BE49-F238E27FC236}">
                <a16:creationId xmlns:a16="http://schemas.microsoft.com/office/drawing/2014/main" id="{73A6523A-D61D-4530-969A-418DDE5D8E1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4021" name="Rectangle 5">
            <a:extLst>
              <a:ext uri="{FF2B5EF4-FFF2-40B4-BE49-F238E27FC236}">
                <a16:creationId xmlns:a16="http://schemas.microsoft.com/office/drawing/2014/main" id="{D1A368C1-39CB-48D9-A582-260D559D1F6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54022" name="Rectangle 6">
            <a:extLst>
              <a:ext uri="{FF2B5EF4-FFF2-40B4-BE49-F238E27FC236}">
                <a16:creationId xmlns:a16="http://schemas.microsoft.com/office/drawing/2014/main" id="{5478EF22-C058-4371-B779-F37659FB820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baseline="0"/>
            </a:lvl1pPr>
          </a:lstStyle>
          <a:p>
            <a:pPr>
              <a:defRPr/>
            </a:pPr>
            <a:endParaRPr lang="en-US" altLang="en-US"/>
          </a:p>
        </p:txBody>
      </p:sp>
      <p:sp>
        <p:nvSpPr>
          <p:cNvPr id="854023" name="Rectangle 7">
            <a:extLst>
              <a:ext uri="{FF2B5EF4-FFF2-40B4-BE49-F238E27FC236}">
                <a16:creationId xmlns:a16="http://schemas.microsoft.com/office/drawing/2014/main" id="{E8ABD992-CFE7-44F6-A48B-D754362BAA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baseline="0"/>
            </a:lvl1pPr>
          </a:lstStyle>
          <a:p>
            <a:fld id="{1D194A77-A355-4963-8932-811EB322C2F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D194A77-A355-4963-8932-811EB322C2FD}" type="slidenum">
              <a:rPr lang="en-US" altLang="en-US" smtClean="0"/>
              <a:pPr/>
              <a:t>2</a:t>
            </a:fld>
            <a:endParaRPr lang="en-US" altLang="en-US"/>
          </a:p>
        </p:txBody>
      </p:sp>
    </p:spTree>
    <p:extLst>
      <p:ext uri="{BB962C8B-B14F-4D97-AF65-F5344CB8AC3E}">
        <p14:creationId xmlns:p14="http://schemas.microsoft.com/office/powerpoint/2010/main" val="908587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D439299-3434-44F2-8B16-17AA6180504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CA1E4EF-1093-4180-BB43-3D8C7F9FC6D6}" type="slidenum">
              <a:rPr lang="en-US" altLang="en-US" sz="1200" b="0" i="0" baseline="0"/>
              <a:pPr/>
              <a:t>11</a:t>
            </a:fld>
            <a:endParaRPr lang="en-US" altLang="en-US" sz="1200" b="0" i="0" baseline="0"/>
          </a:p>
        </p:txBody>
      </p:sp>
      <p:sp>
        <p:nvSpPr>
          <p:cNvPr id="91139" name="Rectangle 2">
            <a:extLst>
              <a:ext uri="{FF2B5EF4-FFF2-40B4-BE49-F238E27FC236}">
                <a16:creationId xmlns:a16="http://schemas.microsoft.com/office/drawing/2014/main" id="{A654BAFD-E30A-483C-BE59-BBDD9FEEA485}"/>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7769C80-C138-4D5E-922A-936D9D56CBA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24A50C8-036C-4227-902B-A11C0EC88F45}"/>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6623057-D6D6-4C72-8CEE-B18E448505C1}" type="slidenum">
              <a:rPr lang="en-US" altLang="en-US" sz="1200" b="0" i="0" baseline="0"/>
              <a:pPr/>
              <a:t>12</a:t>
            </a:fld>
            <a:endParaRPr lang="en-US" altLang="en-US" sz="1200" b="0" i="0" baseline="0"/>
          </a:p>
        </p:txBody>
      </p:sp>
      <p:sp>
        <p:nvSpPr>
          <p:cNvPr id="93187" name="Rectangle 2">
            <a:extLst>
              <a:ext uri="{FF2B5EF4-FFF2-40B4-BE49-F238E27FC236}">
                <a16:creationId xmlns:a16="http://schemas.microsoft.com/office/drawing/2014/main" id="{C0859D15-4ED1-4C46-8FC2-8BE9E872F14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69DCC59-CB4F-49A1-B599-C5AC1365E68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74E0001-8B2B-42BD-9F57-EFC52B9F46F8}"/>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7A84C60-8260-431A-BA33-19F00D9EF212}" type="slidenum">
              <a:rPr lang="en-US" altLang="en-US" sz="1200" b="0" i="0" baseline="0"/>
              <a:pPr/>
              <a:t>13</a:t>
            </a:fld>
            <a:endParaRPr lang="en-US" altLang="en-US" sz="1200" b="0" i="0" baseline="0"/>
          </a:p>
        </p:txBody>
      </p:sp>
      <p:sp>
        <p:nvSpPr>
          <p:cNvPr id="95235" name="Rectangle 2">
            <a:extLst>
              <a:ext uri="{FF2B5EF4-FFF2-40B4-BE49-F238E27FC236}">
                <a16:creationId xmlns:a16="http://schemas.microsoft.com/office/drawing/2014/main" id="{80F7238B-CD18-4BA4-A458-BAB9ACA1F91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50B21566-D903-40C9-B20F-F54D936433E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D4EE23D-0602-489E-82F8-B32C3A455118}"/>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A4BA824-8ABD-46EF-9275-55DC57762ACC}" type="slidenum">
              <a:rPr lang="en-US" altLang="en-US" sz="1200" b="0" i="0" baseline="0"/>
              <a:pPr/>
              <a:t>14</a:t>
            </a:fld>
            <a:endParaRPr lang="en-US" altLang="en-US" sz="1200" b="0" i="0" baseline="0"/>
          </a:p>
        </p:txBody>
      </p:sp>
      <p:sp>
        <p:nvSpPr>
          <p:cNvPr id="97283" name="Rectangle 2">
            <a:extLst>
              <a:ext uri="{FF2B5EF4-FFF2-40B4-BE49-F238E27FC236}">
                <a16:creationId xmlns:a16="http://schemas.microsoft.com/office/drawing/2014/main" id="{CC1034E6-80B3-4A41-90B8-1F721BD7CBD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B11E6DF-B22E-4840-B5C2-493B1616D715}"/>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5540907F-71DB-487B-A490-FFE8008B1A0D}"/>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F8D51A0-5925-4B12-9E17-5E3AD99FACA9}" type="slidenum">
              <a:rPr lang="en-US" altLang="en-US" sz="1200" b="0" i="0" baseline="0"/>
              <a:pPr/>
              <a:t>15</a:t>
            </a:fld>
            <a:endParaRPr lang="en-US" altLang="en-US" sz="1200" b="0" i="0" baseline="0"/>
          </a:p>
        </p:txBody>
      </p:sp>
      <p:sp>
        <p:nvSpPr>
          <p:cNvPr id="99331" name="Rectangle 2">
            <a:extLst>
              <a:ext uri="{FF2B5EF4-FFF2-40B4-BE49-F238E27FC236}">
                <a16:creationId xmlns:a16="http://schemas.microsoft.com/office/drawing/2014/main" id="{6C7C302B-2A74-4D13-A177-93165EA682EF}"/>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BE108F4-7FF8-46B7-8CBD-92D0DF0BAD1E}"/>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DE5BBB3-4649-4D88-B944-5147BEE44A3E}"/>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9B6889A-F68F-46CA-A455-280AACD78B07}" type="slidenum">
              <a:rPr lang="en-US" altLang="en-US" sz="1200" b="0" i="0" baseline="0"/>
              <a:pPr/>
              <a:t>16</a:t>
            </a:fld>
            <a:endParaRPr lang="en-US" altLang="en-US" sz="1200" b="0" i="0" baseline="0"/>
          </a:p>
        </p:txBody>
      </p:sp>
      <p:sp>
        <p:nvSpPr>
          <p:cNvPr id="101379" name="Rectangle 2">
            <a:extLst>
              <a:ext uri="{FF2B5EF4-FFF2-40B4-BE49-F238E27FC236}">
                <a16:creationId xmlns:a16="http://schemas.microsoft.com/office/drawing/2014/main" id="{05E6BBF6-3800-4ED8-8329-22DE72BF347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55FD300-779E-4052-A08C-A710C05A2D0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8ACB4B0-8C38-4BE5-BB9F-8BB2C795F07A}"/>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115E05C-B4D3-4923-B912-526C05AFC047}" type="slidenum">
              <a:rPr lang="en-US" altLang="en-US" sz="1200" b="0" i="0" baseline="0"/>
              <a:pPr/>
              <a:t>17</a:t>
            </a:fld>
            <a:endParaRPr lang="en-US" altLang="en-US" sz="1200" b="0" i="0" baseline="0"/>
          </a:p>
        </p:txBody>
      </p:sp>
      <p:sp>
        <p:nvSpPr>
          <p:cNvPr id="103427" name="Rectangle 2">
            <a:extLst>
              <a:ext uri="{FF2B5EF4-FFF2-40B4-BE49-F238E27FC236}">
                <a16:creationId xmlns:a16="http://schemas.microsoft.com/office/drawing/2014/main" id="{12CEEFE0-43D8-4753-9B44-B4C7B291E646}"/>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0DB177B-0954-4CEB-BAED-8DE7A1079A4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795B5DD-0E0E-4274-B4C5-7C1355EEEEA7}"/>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094CC29-7C08-4EAB-B5F3-7F82F97D1C00}" type="slidenum">
              <a:rPr lang="en-US" altLang="en-US" sz="1200" b="0" i="0" baseline="0"/>
              <a:pPr/>
              <a:t>18</a:t>
            </a:fld>
            <a:endParaRPr lang="en-US" altLang="en-US" sz="1200" b="0" i="0" baseline="0"/>
          </a:p>
        </p:txBody>
      </p:sp>
      <p:sp>
        <p:nvSpPr>
          <p:cNvPr id="105475" name="Rectangle 2">
            <a:extLst>
              <a:ext uri="{FF2B5EF4-FFF2-40B4-BE49-F238E27FC236}">
                <a16:creationId xmlns:a16="http://schemas.microsoft.com/office/drawing/2014/main" id="{D63DC959-52B2-4038-BA18-06188B3BBE7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D9AFBEC1-D87E-4B2B-8659-D1E10F244F2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65A7EAD-C945-478C-A263-7F8BF4073F3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4BBEE58-B2AE-428B-9633-6CE6B63C0E65}" type="slidenum">
              <a:rPr lang="en-US" altLang="en-US" sz="1200" b="0" i="0" baseline="0"/>
              <a:pPr/>
              <a:t>19</a:t>
            </a:fld>
            <a:endParaRPr lang="en-US" altLang="en-US" sz="1200" b="0" i="0" baseline="0"/>
          </a:p>
        </p:txBody>
      </p:sp>
      <p:sp>
        <p:nvSpPr>
          <p:cNvPr id="107523" name="Rectangle 2">
            <a:extLst>
              <a:ext uri="{FF2B5EF4-FFF2-40B4-BE49-F238E27FC236}">
                <a16:creationId xmlns:a16="http://schemas.microsoft.com/office/drawing/2014/main" id="{AB877340-A095-488D-901A-24B19647AAB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E32756-6BA2-408C-BAE8-CC499CE749E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1A27099-D1F1-4F93-B4C0-7B371AA5423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724D934-9140-423D-8F41-89B45A201258}" type="slidenum">
              <a:rPr lang="en-US" altLang="en-US" sz="1200" b="0" i="0" baseline="0"/>
              <a:pPr/>
              <a:t>20</a:t>
            </a:fld>
            <a:endParaRPr lang="en-US" altLang="en-US" sz="1200" b="0" i="0" baseline="0"/>
          </a:p>
        </p:txBody>
      </p:sp>
      <p:sp>
        <p:nvSpPr>
          <p:cNvPr id="109571" name="Rectangle 2">
            <a:extLst>
              <a:ext uri="{FF2B5EF4-FFF2-40B4-BE49-F238E27FC236}">
                <a16:creationId xmlns:a16="http://schemas.microsoft.com/office/drawing/2014/main" id="{AA3292CB-4C21-442C-8835-F1747AEC378A}"/>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ECF9DD85-D0F3-4A67-AF28-8D6214C4A79E}"/>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316B3EC-9873-49B4-8E5C-1C0ABE5F490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146969B-0286-4F3C-A597-4B10A05FCAD8}" type="slidenum">
              <a:rPr lang="en-US" altLang="en-US" sz="1200" b="0" i="0" baseline="0"/>
              <a:pPr/>
              <a:t>3</a:t>
            </a:fld>
            <a:endParaRPr lang="en-US" altLang="en-US" sz="1200" b="0" i="0" baseline="0"/>
          </a:p>
        </p:txBody>
      </p:sp>
      <p:sp>
        <p:nvSpPr>
          <p:cNvPr id="74755" name="Rectangle 2">
            <a:extLst>
              <a:ext uri="{FF2B5EF4-FFF2-40B4-BE49-F238E27FC236}">
                <a16:creationId xmlns:a16="http://schemas.microsoft.com/office/drawing/2014/main" id="{BF8B7D20-4B71-4A35-9453-5B737B85532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772AC741-233F-426A-BB44-E319B6FF59E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C174A31B-898A-45F4-A4C9-7818673DBBBA}"/>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991DBEA-E6E2-4D07-9C9B-581DF2EB10A6}" type="slidenum">
              <a:rPr lang="en-US" altLang="en-US" sz="1200" b="0" i="0" baseline="0"/>
              <a:pPr/>
              <a:t>21</a:t>
            </a:fld>
            <a:endParaRPr lang="en-US" altLang="en-US" sz="1200" b="0" i="0" baseline="0"/>
          </a:p>
        </p:txBody>
      </p:sp>
      <p:sp>
        <p:nvSpPr>
          <p:cNvPr id="111619" name="Rectangle 2">
            <a:extLst>
              <a:ext uri="{FF2B5EF4-FFF2-40B4-BE49-F238E27FC236}">
                <a16:creationId xmlns:a16="http://schemas.microsoft.com/office/drawing/2014/main" id="{330D471F-FEAD-4182-9D34-02A44CABB8D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FE42EF9-8EE6-4664-B652-B2C1D76B989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F39157F-16CA-4F5E-86D0-3BB71C59AC0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EB65BF5-038F-4BED-B245-65CF6F2CFCEE}" type="slidenum">
              <a:rPr lang="en-US" altLang="en-US" sz="1200" b="0" i="0" baseline="0"/>
              <a:pPr/>
              <a:t>22</a:t>
            </a:fld>
            <a:endParaRPr lang="en-US" altLang="en-US" sz="1200" b="0" i="0" baseline="0"/>
          </a:p>
        </p:txBody>
      </p:sp>
      <p:sp>
        <p:nvSpPr>
          <p:cNvPr id="113667" name="Rectangle 2">
            <a:extLst>
              <a:ext uri="{FF2B5EF4-FFF2-40B4-BE49-F238E27FC236}">
                <a16:creationId xmlns:a16="http://schemas.microsoft.com/office/drawing/2014/main" id="{0AD50DC6-14DD-405D-9B36-FA4E5E4DCD12}"/>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16816FD9-2C1B-457C-98CC-B0D6008DF660}"/>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BEA137E-18BD-433C-B696-A2791153A3A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5E8EE18-1D05-4F5C-818D-8A671C2C6D66}" type="slidenum">
              <a:rPr lang="en-US" altLang="en-US" sz="1200" b="0" i="0" baseline="0"/>
              <a:pPr/>
              <a:t>23</a:t>
            </a:fld>
            <a:endParaRPr lang="en-US" altLang="en-US" sz="1200" b="0" i="0" baseline="0"/>
          </a:p>
        </p:txBody>
      </p:sp>
      <p:sp>
        <p:nvSpPr>
          <p:cNvPr id="115715" name="Rectangle 2">
            <a:extLst>
              <a:ext uri="{FF2B5EF4-FFF2-40B4-BE49-F238E27FC236}">
                <a16:creationId xmlns:a16="http://schemas.microsoft.com/office/drawing/2014/main" id="{7EBC9D05-2E4C-4FC7-9165-99DA339EB0AC}"/>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50989754-B36E-4115-85FB-5EBE1D28776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312AE3B8-8FD9-4054-AD35-0BB251EB8544}"/>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E3CC4B4-8DF6-4703-B06E-2EE7B11E88DE}" type="slidenum">
              <a:rPr lang="en-US" altLang="en-US" sz="1200" b="0" i="0" baseline="0"/>
              <a:pPr/>
              <a:t>24</a:t>
            </a:fld>
            <a:endParaRPr lang="en-US" altLang="en-US" sz="1200" b="0" i="0" baseline="0"/>
          </a:p>
        </p:txBody>
      </p:sp>
      <p:sp>
        <p:nvSpPr>
          <p:cNvPr id="117763" name="Rectangle 2">
            <a:extLst>
              <a:ext uri="{FF2B5EF4-FFF2-40B4-BE49-F238E27FC236}">
                <a16:creationId xmlns:a16="http://schemas.microsoft.com/office/drawing/2014/main" id="{5AD0ACA5-11EE-4221-9982-A8058444D2CE}"/>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6C4D7F12-6726-4F8E-BA74-EBE9AFD9168D}"/>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BCC51F8-C8DC-44C4-893C-D6EFA0D0AA8C}"/>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E0B0AA5-564C-4B1B-BC28-3E2AF0DDA858}" type="slidenum">
              <a:rPr lang="en-US" altLang="en-US" sz="1200" b="0" i="0" baseline="0"/>
              <a:pPr/>
              <a:t>25</a:t>
            </a:fld>
            <a:endParaRPr lang="en-US" altLang="en-US" sz="1200" b="0" i="0" baseline="0"/>
          </a:p>
        </p:txBody>
      </p:sp>
      <p:sp>
        <p:nvSpPr>
          <p:cNvPr id="119811" name="Rectangle 2">
            <a:extLst>
              <a:ext uri="{FF2B5EF4-FFF2-40B4-BE49-F238E27FC236}">
                <a16:creationId xmlns:a16="http://schemas.microsoft.com/office/drawing/2014/main" id="{2BBE1E6D-CF99-4AA7-8916-977CF932783E}"/>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B5BC488-59BE-439F-B6D6-DC1E49E8C87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2E9A64A3-C762-4874-9FA3-CEC689853479}"/>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3688B15-02A2-4B55-80CE-966914671918}" type="slidenum">
              <a:rPr lang="en-US" altLang="en-US" sz="1200" b="0" i="0" baseline="0"/>
              <a:pPr/>
              <a:t>26</a:t>
            </a:fld>
            <a:endParaRPr lang="en-US" altLang="en-US" sz="1200" b="0" i="0" baseline="0"/>
          </a:p>
        </p:txBody>
      </p:sp>
      <p:sp>
        <p:nvSpPr>
          <p:cNvPr id="121859" name="Rectangle 2">
            <a:extLst>
              <a:ext uri="{FF2B5EF4-FFF2-40B4-BE49-F238E27FC236}">
                <a16:creationId xmlns:a16="http://schemas.microsoft.com/office/drawing/2014/main" id="{C40B6F97-69D0-4833-93FA-6C39C8FB2B41}"/>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ED458D8F-E907-452C-9F8A-9EAF0ED4F0B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1389247B-83D8-4A8F-B7A1-8003E028C279}"/>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EEC026F-AEF0-4492-96A9-98362DB9D304}" type="slidenum">
              <a:rPr lang="en-US" altLang="en-US" sz="1200" b="0" i="0" baseline="0"/>
              <a:pPr/>
              <a:t>27</a:t>
            </a:fld>
            <a:endParaRPr lang="en-US" altLang="en-US" sz="1200" b="0" i="0" baseline="0"/>
          </a:p>
        </p:txBody>
      </p:sp>
      <p:sp>
        <p:nvSpPr>
          <p:cNvPr id="123907" name="Rectangle 2">
            <a:extLst>
              <a:ext uri="{FF2B5EF4-FFF2-40B4-BE49-F238E27FC236}">
                <a16:creationId xmlns:a16="http://schemas.microsoft.com/office/drawing/2014/main" id="{D6859BE0-C456-4FC7-B0D5-BAA1CE1A52DC}"/>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F68BC72A-C42A-4AF2-A180-C4E8DF6DA5AC}"/>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C6825FD-E22A-4495-ADE2-E8C6D3E4C0A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A7FFB56-AF78-4AC3-848D-D6C4E1A29385}" type="slidenum">
              <a:rPr lang="en-US" altLang="en-US" sz="1200" b="0" i="0" baseline="0"/>
              <a:pPr/>
              <a:t>28</a:t>
            </a:fld>
            <a:endParaRPr lang="en-US" altLang="en-US" sz="1200" b="0" i="0" baseline="0"/>
          </a:p>
        </p:txBody>
      </p:sp>
      <p:sp>
        <p:nvSpPr>
          <p:cNvPr id="125955" name="Rectangle 2">
            <a:extLst>
              <a:ext uri="{FF2B5EF4-FFF2-40B4-BE49-F238E27FC236}">
                <a16:creationId xmlns:a16="http://schemas.microsoft.com/office/drawing/2014/main" id="{A76F6B00-731D-4CA7-A092-9E106F6C129F}"/>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1602F3DC-D8E5-414C-8DAB-EE4833A9F87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B3E40D5-C52E-4E6A-8849-BD563082778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D7444A9-569F-464F-AFC5-FDA7400411F9}" type="slidenum">
              <a:rPr lang="en-US" altLang="en-US" sz="1200" b="0" i="0" baseline="0"/>
              <a:pPr/>
              <a:t>29</a:t>
            </a:fld>
            <a:endParaRPr lang="en-US" altLang="en-US" sz="1200" b="0" i="0" baseline="0"/>
          </a:p>
        </p:txBody>
      </p:sp>
      <p:sp>
        <p:nvSpPr>
          <p:cNvPr id="128003" name="Rectangle 2">
            <a:extLst>
              <a:ext uri="{FF2B5EF4-FFF2-40B4-BE49-F238E27FC236}">
                <a16:creationId xmlns:a16="http://schemas.microsoft.com/office/drawing/2014/main" id="{E4AA3BF4-A4F6-4CCD-B19E-09532127B4F1}"/>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6E207046-69C4-42E7-BE41-9BD2CC2751D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A02374D-54BC-4005-B048-7D679FA94EAD}"/>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B912B70-FFE8-4511-B812-E7ED1B8824AC}" type="slidenum">
              <a:rPr lang="en-US" altLang="en-US" sz="1200" b="0" i="0" baseline="0"/>
              <a:pPr/>
              <a:t>30</a:t>
            </a:fld>
            <a:endParaRPr lang="en-US" altLang="en-US" sz="1200" b="0" i="0" baseline="0"/>
          </a:p>
        </p:txBody>
      </p:sp>
      <p:sp>
        <p:nvSpPr>
          <p:cNvPr id="130051" name="Rectangle 2">
            <a:extLst>
              <a:ext uri="{FF2B5EF4-FFF2-40B4-BE49-F238E27FC236}">
                <a16:creationId xmlns:a16="http://schemas.microsoft.com/office/drawing/2014/main" id="{46BD56CE-C35F-44AF-B61E-FACCA8626289}"/>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95491292-E9F5-442D-A81B-9C152E4915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9CE4C7D-EA12-4458-86CF-7F22ECEF005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D85A9CD-08F4-428A-9D35-DBAE5D2EF1F2}" type="slidenum">
              <a:rPr lang="en-US" altLang="en-US" sz="1200" b="0" i="0" baseline="0"/>
              <a:pPr/>
              <a:t>4</a:t>
            </a:fld>
            <a:endParaRPr lang="en-US" altLang="en-US" sz="1200" b="0" i="0" baseline="0"/>
          </a:p>
        </p:txBody>
      </p:sp>
      <p:sp>
        <p:nvSpPr>
          <p:cNvPr id="76803" name="Rectangle 2">
            <a:extLst>
              <a:ext uri="{FF2B5EF4-FFF2-40B4-BE49-F238E27FC236}">
                <a16:creationId xmlns:a16="http://schemas.microsoft.com/office/drawing/2014/main" id="{AE1FA2D6-3E03-4D8F-A85E-094C1D9784DA}"/>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1F89A01-008E-45F5-BA65-25122D2EDC89}"/>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FC1FF7C7-9F25-480E-8F3F-125C59E7702D}"/>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37020BC-2A2E-49A9-95E3-3D31C35DC093}" type="slidenum">
              <a:rPr lang="en-US" altLang="en-US" sz="1200" b="0" i="0" baseline="0"/>
              <a:pPr/>
              <a:t>31</a:t>
            </a:fld>
            <a:endParaRPr lang="en-US" altLang="en-US" sz="1200" b="0" i="0" baseline="0"/>
          </a:p>
        </p:txBody>
      </p:sp>
      <p:sp>
        <p:nvSpPr>
          <p:cNvPr id="132099" name="Rectangle 2">
            <a:extLst>
              <a:ext uri="{FF2B5EF4-FFF2-40B4-BE49-F238E27FC236}">
                <a16:creationId xmlns:a16="http://schemas.microsoft.com/office/drawing/2014/main" id="{B6FDDCD2-2249-4001-B751-72F4D64A7FA4}"/>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74E1745E-1FB4-456E-B8D8-E879BC72BED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238CB6EE-71F0-42F6-8CD8-CA04F282C46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6E5FBCD-4A5D-4916-A474-8DDADA30B793}" type="slidenum">
              <a:rPr lang="en-US" altLang="en-US" sz="1200" b="0" i="0" baseline="0"/>
              <a:pPr/>
              <a:t>32</a:t>
            </a:fld>
            <a:endParaRPr lang="en-US" altLang="en-US" sz="1200" b="0" i="0" baseline="0"/>
          </a:p>
        </p:txBody>
      </p:sp>
      <p:sp>
        <p:nvSpPr>
          <p:cNvPr id="134147" name="Rectangle 2">
            <a:extLst>
              <a:ext uri="{FF2B5EF4-FFF2-40B4-BE49-F238E27FC236}">
                <a16:creationId xmlns:a16="http://schemas.microsoft.com/office/drawing/2014/main" id="{6EC5A167-C325-42C3-8B8C-779E38733B44}"/>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EDF83398-7DA7-4DEC-8664-3F98E0C4DF9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055B57D-4039-4918-AA45-5F0BE504F95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47FE889-846E-4786-9728-79036B50A3E6}" type="slidenum">
              <a:rPr lang="en-US" altLang="en-US" sz="1200" b="0" i="0" baseline="0"/>
              <a:pPr/>
              <a:t>33</a:t>
            </a:fld>
            <a:endParaRPr lang="en-US" altLang="en-US" sz="1200" b="0" i="0" baseline="0"/>
          </a:p>
        </p:txBody>
      </p:sp>
      <p:sp>
        <p:nvSpPr>
          <p:cNvPr id="136195" name="Rectangle 2">
            <a:extLst>
              <a:ext uri="{FF2B5EF4-FFF2-40B4-BE49-F238E27FC236}">
                <a16:creationId xmlns:a16="http://schemas.microsoft.com/office/drawing/2014/main" id="{5F1B3C38-1BDE-4389-8B32-F0EBD44E0645}"/>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AF56E9B3-2851-446D-B699-D87DC68ABFF6}"/>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5E822747-1FA3-41B0-B1B6-AC0DB6C649A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7E83A55-8A74-4E70-B93C-CD5E012D7191}" type="slidenum">
              <a:rPr lang="en-US" altLang="en-US" sz="1200" b="0" i="0" baseline="0"/>
              <a:pPr/>
              <a:t>34</a:t>
            </a:fld>
            <a:endParaRPr lang="en-US" altLang="en-US" sz="1200" b="0" i="0" baseline="0"/>
          </a:p>
        </p:txBody>
      </p:sp>
      <p:sp>
        <p:nvSpPr>
          <p:cNvPr id="138243" name="Rectangle 2">
            <a:extLst>
              <a:ext uri="{FF2B5EF4-FFF2-40B4-BE49-F238E27FC236}">
                <a16:creationId xmlns:a16="http://schemas.microsoft.com/office/drawing/2014/main" id="{0BBEA323-48E1-4FD3-8536-1EACDCEC6DF1}"/>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5AB007C2-A6E7-4CBE-88A6-38136DA51CA4}"/>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8FE41706-3A8C-4DF8-9E9B-004D3BD05185}"/>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1721902-FB09-4A6B-B927-42BE390FC2CC}" type="slidenum">
              <a:rPr lang="en-US" altLang="en-US" sz="1200" b="0" i="0" baseline="0"/>
              <a:pPr/>
              <a:t>35</a:t>
            </a:fld>
            <a:endParaRPr lang="en-US" altLang="en-US" sz="1200" b="0" i="0" baseline="0"/>
          </a:p>
        </p:txBody>
      </p:sp>
      <p:sp>
        <p:nvSpPr>
          <p:cNvPr id="140291" name="Rectangle 2">
            <a:extLst>
              <a:ext uri="{FF2B5EF4-FFF2-40B4-BE49-F238E27FC236}">
                <a16:creationId xmlns:a16="http://schemas.microsoft.com/office/drawing/2014/main" id="{547A2CCC-7D5C-422A-8248-CE193C2394E2}"/>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C10A2D11-8A49-4BB4-89FA-1E6515A082EA}"/>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664EE77F-142A-4E23-A475-9E8DBE6C8129}"/>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D880C36-2196-4FD4-B70C-AAE09FAAD7F2}" type="slidenum">
              <a:rPr lang="en-US" altLang="en-US" sz="1200" b="0" i="0" baseline="0"/>
              <a:pPr/>
              <a:t>36</a:t>
            </a:fld>
            <a:endParaRPr lang="en-US" altLang="en-US" sz="1200" b="0" i="0" baseline="0"/>
          </a:p>
        </p:txBody>
      </p:sp>
      <p:sp>
        <p:nvSpPr>
          <p:cNvPr id="142339" name="Rectangle 2">
            <a:extLst>
              <a:ext uri="{FF2B5EF4-FFF2-40B4-BE49-F238E27FC236}">
                <a16:creationId xmlns:a16="http://schemas.microsoft.com/office/drawing/2014/main" id="{A935F03A-7610-40C1-9DA3-07BAAEFE2292}"/>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C8172926-DBDD-4AA2-9776-2F91A9B2CEB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36C8C3A3-FE09-47E5-BC08-46975E8399B5}"/>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2814824-8981-4005-B1B8-670D1530EBA3}" type="slidenum">
              <a:rPr lang="en-US" altLang="en-US" sz="1200" b="0" i="0" baseline="0"/>
              <a:pPr/>
              <a:t>37</a:t>
            </a:fld>
            <a:endParaRPr lang="en-US" altLang="en-US" sz="1200" b="0" i="0" baseline="0"/>
          </a:p>
        </p:txBody>
      </p:sp>
      <p:sp>
        <p:nvSpPr>
          <p:cNvPr id="144387" name="Rectangle 2">
            <a:extLst>
              <a:ext uri="{FF2B5EF4-FFF2-40B4-BE49-F238E27FC236}">
                <a16:creationId xmlns:a16="http://schemas.microsoft.com/office/drawing/2014/main" id="{CB8AD905-A9E0-4044-86A6-22C92F89DB62}"/>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8620991A-BD05-4A34-8F01-6C8475B9089A}"/>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ACDE2106-E2D5-4442-9902-BB1A924529C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70F9C5B-2344-4E66-8059-7A4985AC4903}" type="slidenum">
              <a:rPr lang="en-US" altLang="en-US" sz="1200" b="0" i="0" baseline="0"/>
              <a:pPr/>
              <a:t>38</a:t>
            </a:fld>
            <a:endParaRPr lang="en-US" altLang="en-US" sz="1200" b="0" i="0" baseline="0"/>
          </a:p>
        </p:txBody>
      </p:sp>
      <p:sp>
        <p:nvSpPr>
          <p:cNvPr id="146435" name="Rectangle 2">
            <a:extLst>
              <a:ext uri="{FF2B5EF4-FFF2-40B4-BE49-F238E27FC236}">
                <a16:creationId xmlns:a16="http://schemas.microsoft.com/office/drawing/2014/main" id="{8E0F7975-5BFB-4553-ABF3-AD5AB0110ADD}"/>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679CD9E5-639B-4AC6-87D8-0E445E2B576C}"/>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39B903B-0FD3-43EE-BC1C-70950F4A2484}"/>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A570F0A-D1B0-48D1-84E4-EC4D83910658}" type="slidenum">
              <a:rPr lang="en-US" altLang="en-US" sz="1200" b="0" i="0" baseline="0"/>
              <a:pPr/>
              <a:t>5</a:t>
            </a:fld>
            <a:endParaRPr lang="en-US" altLang="en-US" sz="1200" b="0" i="0" baseline="0"/>
          </a:p>
        </p:txBody>
      </p:sp>
      <p:sp>
        <p:nvSpPr>
          <p:cNvPr id="78851" name="Rectangle 2">
            <a:extLst>
              <a:ext uri="{FF2B5EF4-FFF2-40B4-BE49-F238E27FC236}">
                <a16:creationId xmlns:a16="http://schemas.microsoft.com/office/drawing/2014/main" id="{A777D1A4-1FB0-4B91-A2AC-77C9EC464948}"/>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4EADA5E-CFC6-4E1C-B078-139C647F2CF7}"/>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4DDCA93-BA4F-446A-84CB-FD954F942DFC}"/>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4CC7C39-B959-4D37-930B-DD3693362610}" type="slidenum">
              <a:rPr lang="en-US" altLang="en-US" sz="1200" b="0" i="0" baseline="0"/>
              <a:pPr/>
              <a:t>6</a:t>
            </a:fld>
            <a:endParaRPr lang="en-US" altLang="en-US" sz="1200" b="0" i="0" baseline="0"/>
          </a:p>
        </p:txBody>
      </p:sp>
      <p:sp>
        <p:nvSpPr>
          <p:cNvPr id="80899" name="Rectangle 2">
            <a:extLst>
              <a:ext uri="{FF2B5EF4-FFF2-40B4-BE49-F238E27FC236}">
                <a16:creationId xmlns:a16="http://schemas.microsoft.com/office/drawing/2014/main" id="{9DB941C1-5F3F-413F-9BD8-9312DAE081C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6C7D2D7-5968-4A88-87D6-80B4B669A4ED}"/>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62D141D-96E8-4727-ADDB-E5CE3BBF2EA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6F099A8-A615-4EF1-95DA-323AFAFADD59}" type="slidenum">
              <a:rPr lang="en-US" altLang="en-US" sz="1200" b="0" i="0" baseline="0"/>
              <a:pPr/>
              <a:t>7</a:t>
            </a:fld>
            <a:endParaRPr lang="en-US" altLang="en-US" sz="1200" b="0" i="0" baseline="0"/>
          </a:p>
        </p:txBody>
      </p:sp>
      <p:sp>
        <p:nvSpPr>
          <p:cNvPr id="82947" name="Rectangle 2">
            <a:extLst>
              <a:ext uri="{FF2B5EF4-FFF2-40B4-BE49-F238E27FC236}">
                <a16:creationId xmlns:a16="http://schemas.microsoft.com/office/drawing/2014/main" id="{9EC9BE56-B269-4A18-B47B-539D5A7B69B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C29111E-F847-4C8C-AE23-496913DF98E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6329614-1EC2-4DEE-947F-67259B998DF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E48B6D8-5F3B-4CFE-9B38-1FACBCD3052B}" type="slidenum">
              <a:rPr lang="en-US" altLang="en-US" sz="1200" b="0" i="0" baseline="0"/>
              <a:pPr/>
              <a:t>8</a:t>
            </a:fld>
            <a:endParaRPr lang="en-US" altLang="en-US" sz="1200" b="0" i="0" baseline="0"/>
          </a:p>
        </p:txBody>
      </p:sp>
      <p:sp>
        <p:nvSpPr>
          <p:cNvPr id="84995" name="Rectangle 2">
            <a:extLst>
              <a:ext uri="{FF2B5EF4-FFF2-40B4-BE49-F238E27FC236}">
                <a16:creationId xmlns:a16="http://schemas.microsoft.com/office/drawing/2014/main" id="{9241C97E-FB00-4132-88FE-50149F83937C}"/>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27A925F4-41E5-4955-8763-5DC44D789DCE}"/>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0315A5E-02C5-40EC-88BB-ED03CA36704F}"/>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4AA9B70-F900-4D0D-80E2-4C98D3C6A4EA}" type="slidenum">
              <a:rPr lang="en-US" altLang="en-US" sz="1200" b="0" i="0" baseline="0"/>
              <a:pPr/>
              <a:t>9</a:t>
            </a:fld>
            <a:endParaRPr lang="en-US" altLang="en-US" sz="1200" b="0" i="0" baseline="0"/>
          </a:p>
        </p:txBody>
      </p:sp>
      <p:sp>
        <p:nvSpPr>
          <p:cNvPr id="87043" name="Rectangle 2">
            <a:extLst>
              <a:ext uri="{FF2B5EF4-FFF2-40B4-BE49-F238E27FC236}">
                <a16:creationId xmlns:a16="http://schemas.microsoft.com/office/drawing/2014/main" id="{7403235C-2855-4966-8B78-48C103DACC8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5B0F594-1291-4B22-A569-941F5F533A80}"/>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8D895799-08D2-41D3-892B-F0AF4D6A1D76}"/>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35A1D93-135B-4296-8235-C0A412535942}" type="slidenum">
              <a:rPr lang="en-US" altLang="en-US" sz="1200" b="0" i="0" baseline="0"/>
              <a:pPr/>
              <a:t>10</a:t>
            </a:fld>
            <a:endParaRPr lang="en-US" altLang="en-US" sz="1200" b="0" i="0" baseline="0"/>
          </a:p>
        </p:txBody>
      </p:sp>
      <p:sp>
        <p:nvSpPr>
          <p:cNvPr id="89091" name="Rectangle 2">
            <a:extLst>
              <a:ext uri="{FF2B5EF4-FFF2-40B4-BE49-F238E27FC236}">
                <a16:creationId xmlns:a16="http://schemas.microsoft.com/office/drawing/2014/main" id="{5AF3AAB2-338A-4888-9B38-FABB1923DA2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510B8C0-62A9-47A6-B1DB-2EA5614B3E89}"/>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B07C3A7-F6EA-4A70-894A-EFE82AB1FE1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FE14232-A95E-4C47-9C96-51587A157792}"/>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DFFF2481-45F1-459D-B0EB-041CD57BCC1E}"/>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13" name="Rectangle 5">
                <a:extLst>
                  <a:ext uri="{FF2B5EF4-FFF2-40B4-BE49-F238E27FC236}">
                    <a16:creationId xmlns:a16="http://schemas.microsoft.com/office/drawing/2014/main" id="{C529EDC6-CCAD-4354-9CE6-970C8441D7B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02B5176C-1C9B-4E2D-B764-842FB3430327}"/>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9189B9E-70A8-4BDE-8283-29FF4D5931C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11" name="Rectangle 8">
                <a:extLst>
                  <a:ext uri="{FF2B5EF4-FFF2-40B4-BE49-F238E27FC236}">
                    <a16:creationId xmlns:a16="http://schemas.microsoft.com/office/drawing/2014/main" id="{39CBE382-7E77-4C1D-ACA9-627338B5E786}"/>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86B7F053-14DB-4B95-ABC5-2551DB30BBD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8" name="Rectangle 10">
              <a:extLst>
                <a:ext uri="{FF2B5EF4-FFF2-40B4-BE49-F238E27FC236}">
                  <a16:creationId xmlns:a16="http://schemas.microsoft.com/office/drawing/2014/main" id="{5CC55E5C-4518-4838-919E-914A797E32D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9" name="Rectangle 11">
              <a:extLst>
                <a:ext uri="{FF2B5EF4-FFF2-40B4-BE49-F238E27FC236}">
                  <a16:creationId xmlns:a16="http://schemas.microsoft.com/office/drawing/2014/main" id="{1916FB78-D7FF-441E-9AC7-1BE348609B9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04B05541-FA4B-43A5-9C70-9659FF086F9F}"/>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spcBef>
                <a:spcPct val="50000"/>
              </a:spcBef>
              <a:defRPr/>
            </a:pPr>
            <a:r>
              <a:rPr lang="en-US" altLang="en-US" sz="1400" b="0" i="0" baseline="0">
                <a:latin typeface="McGrawHill-Italic" pitchFamily="2" charset="0"/>
              </a:rPr>
              <a:t>McGraw-Hill</a:t>
            </a:r>
            <a:endParaRPr lang="en-US" altLang="en-US" sz="2400" b="0" i="0" baseline="0"/>
          </a:p>
        </p:txBody>
      </p:sp>
      <p:sp>
        <p:nvSpPr>
          <p:cNvPr id="15" name="Text Box 18">
            <a:extLst>
              <a:ext uri="{FF2B5EF4-FFF2-40B4-BE49-F238E27FC236}">
                <a16:creationId xmlns:a16="http://schemas.microsoft.com/office/drawing/2014/main" id="{55E86946-53C8-4CF2-A950-59DAE7F8252F}"/>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baseline="0">
                <a:latin typeface="McGrawHill-Italic" pitchFamily="2" charset="0"/>
              </a:rPr>
              <a:t>The McGraw-Hill Companies, Inc., 2000</a:t>
            </a:r>
            <a:endParaRPr lang="en-US" altLang="en-US" sz="2400" b="0" i="0" baseline="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id="{C2E7CB73-F438-425C-A5B8-053D91992AF3}"/>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id="{6CB4199C-562B-4776-AC3D-C451BDF2BDF9}"/>
              </a:ext>
            </a:extLst>
          </p:cNvPr>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a:defRPr/>
            </a:pPr>
            <a:r>
              <a:rPr lang="en-US" altLang="en-US"/>
              <a:t>3.#</a:t>
            </a:r>
          </a:p>
        </p:txBody>
      </p:sp>
      <p:sp>
        <p:nvSpPr>
          <p:cNvPr id="18" name="Slide Number Placeholder 16">
            <a:extLst>
              <a:ext uri="{FF2B5EF4-FFF2-40B4-BE49-F238E27FC236}">
                <a16:creationId xmlns:a16="http://schemas.microsoft.com/office/drawing/2014/main" id="{435B3728-8F55-4086-B4A5-E81F5DF81BE3}"/>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565FFCD9-1A9E-46F9-8C75-20D13481C60E}" type="slidenum">
              <a:rPr lang="en-US" altLang="en-US"/>
              <a:pPr/>
              <a:t>‹#›</a:t>
            </a:fld>
            <a:endParaRPr lang="en-US" altLang="en-US"/>
          </a:p>
        </p:txBody>
      </p:sp>
    </p:spTree>
    <p:extLst>
      <p:ext uri="{BB962C8B-B14F-4D97-AF65-F5344CB8AC3E}">
        <p14:creationId xmlns:p14="http://schemas.microsoft.com/office/powerpoint/2010/main" val="72033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57D7A433-0E84-4537-8BD6-F57F1A3DA134}"/>
              </a:ext>
            </a:extLst>
          </p:cNvPr>
          <p:cNvSpPr>
            <a:spLocks noGrp="1" noChangeArrowheads="1"/>
          </p:cNvSpPr>
          <p:nvPr>
            <p:ph type="sldNum" sz="quarter" idx="10"/>
          </p:nvPr>
        </p:nvSpPr>
        <p:spPr>
          <a:ln/>
        </p:spPr>
        <p:txBody>
          <a:bodyPr/>
          <a:lstStyle>
            <a:lvl1pPr>
              <a:defRPr/>
            </a:lvl1pPr>
          </a:lstStyle>
          <a:p>
            <a:r>
              <a:rPr lang="en-US" altLang="en-US"/>
              <a:t>3.</a:t>
            </a:r>
            <a:fld id="{FC968370-7B8D-4B86-A01D-3C0EA646F63F}" type="slidenum">
              <a:rPr lang="en-US" altLang="en-US"/>
              <a:pPr/>
              <a:t>‹#›</a:t>
            </a:fld>
            <a:endParaRPr lang="en-US" altLang="en-US"/>
          </a:p>
        </p:txBody>
      </p:sp>
    </p:spTree>
    <p:extLst>
      <p:ext uri="{BB962C8B-B14F-4D97-AF65-F5344CB8AC3E}">
        <p14:creationId xmlns:p14="http://schemas.microsoft.com/office/powerpoint/2010/main" val="2722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21107222-3296-496A-9329-D8036CFCB394}"/>
              </a:ext>
            </a:extLst>
          </p:cNvPr>
          <p:cNvSpPr>
            <a:spLocks noGrp="1" noChangeArrowheads="1"/>
          </p:cNvSpPr>
          <p:nvPr>
            <p:ph type="sldNum" sz="quarter" idx="10"/>
          </p:nvPr>
        </p:nvSpPr>
        <p:spPr>
          <a:ln/>
        </p:spPr>
        <p:txBody>
          <a:bodyPr/>
          <a:lstStyle>
            <a:lvl1pPr>
              <a:defRPr/>
            </a:lvl1pPr>
          </a:lstStyle>
          <a:p>
            <a:r>
              <a:rPr lang="en-US" altLang="en-US"/>
              <a:t>3.</a:t>
            </a:r>
            <a:fld id="{DCFF2FCD-C556-47AF-B981-119C8A2DC59B}" type="slidenum">
              <a:rPr lang="en-US" altLang="en-US"/>
              <a:pPr/>
              <a:t>‹#›</a:t>
            </a:fld>
            <a:endParaRPr lang="en-US" altLang="en-US"/>
          </a:p>
        </p:txBody>
      </p:sp>
    </p:spTree>
    <p:extLst>
      <p:ext uri="{BB962C8B-B14F-4D97-AF65-F5344CB8AC3E}">
        <p14:creationId xmlns:p14="http://schemas.microsoft.com/office/powerpoint/2010/main" val="5896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C65031A1-894A-4D4B-88E7-1B9BB0BD4AF2}"/>
              </a:ext>
            </a:extLst>
          </p:cNvPr>
          <p:cNvSpPr>
            <a:spLocks noGrp="1" noChangeArrowheads="1"/>
          </p:cNvSpPr>
          <p:nvPr>
            <p:ph type="sldNum" sz="quarter" idx="10"/>
          </p:nvPr>
        </p:nvSpPr>
        <p:spPr>
          <a:ln/>
        </p:spPr>
        <p:txBody>
          <a:bodyPr/>
          <a:lstStyle>
            <a:lvl1pPr>
              <a:defRPr/>
            </a:lvl1pPr>
          </a:lstStyle>
          <a:p>
            <a:r>
              <a:rPr lang="en-US" altLang="en-US"/>
              <a:t>3.</a:t>
            </a:r>
            <a:fld id="{4AA57B41-694F-4183-90D8-7864FA3A8E81}" type="slidenum">
              <a:rPr lang="en-US" altLang="en-US"/>
              <a:pPr/>
              <a:t>‹#›</a:t>
            </a:fld>
            <a:endParaRPr lang="en-US" altLang="en-US"/>
          </a:p>
        </p:txBody>
      </p:sp>
    </p:spTree>
    <p:extLst>
      <p:ext uri="{BB962C8B-B14F-4D97-AF65-F5344CB8AC3E}">
        <p14:creationId xmlns:p14="http://schemas.microsoft.com/office/powerpoint/2010/main" val="375272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3">
            <a:extLst>
              <a:ext uri="{FF2B5EF4-FFF2-40B4-BE49-F238E27FC236}">
                <a16:creationId xmlns:a16="http://schemas.microsoft.com/office/drawing/2014/main" id="{C4DB0E8F-19D6-4632-86C5-5A747253AE5D}"/>
              </a:ext>
            </a:extLst>
          </p:cNvPr>
          <p:cNvSpPr>
            <a:spLocks noGrp="1" noChangeArrowheads="1"/>
          </p:cNvSpPr>
          <p:nvPr>
            <p:ph type="sldNum" sz="quarter" idx="10"/>
          </p:nvPr>
        </p:nvSpPr>
        <p:spPr>
          <a:ln/>
        </p:spPr>
        <p:txBody>
          <a:bodyPr/>
          <a:lstStyle>
            <a:lvl1pPr>
              <a:defRPr/>
            </a:lvl1pPr>
          </a:lstStyle>
          <a:p>
            <a:r>
              <a:rPr lang="en-US" altLang="en-US"/>
              <a:t>3.</a:t>
            </a:r>
            <a:fld id="{A37A3827-9D4B-4798-99A9-9242C91E2278}" type="slidenum">
              <a:rPr lang="en-US" altLang="en-US"/>
              <a:pPr/>
              <a:t>‹#›</a:t>
            </a:fld>
            <a:endParaRPr lang="en-US" altLang="en-US"/>
          </a:p>
        </p:txBody>
      </p:sp>
    </p:spTree>
    <p:extLst>
      <p:ext uri="{BB962C8B-B14F-4D97-AF65-F5344CB8AC3E}">
        <p14:creationId xmlns:p14="http://schemas.microsoft.com/office/powerpoint/2010/main" val="8745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F2F478F-DD54-43FE-862F-D78D61B71E60}"/>
              </a:ext>
            </a:extLst>
          </p:cNvPr>
          <p:cNvSpPr>
            <a:spLocks noGrp="1" noChangeArrowheads="1"/>
          </p:cNvSpPr>
          <p:nvPr>
            <p:ph type="sldNum" sz="quarter" idx="10"/>
          </p:nvPr>
        </p:nvSpPr>
        <p:spPr>
          <a:ln/>
        </p:spPr>
        <p:txBody>
          <a:bodyPr/>
          <a:lstStyle>
            <a:lvl1pPr>
              <a:defRPr/>
            </a:lvl1pPr>
          </a:lstStyle>
          <a:p>
            <a:r>
              <a:rPr lang="en-US" altLang="en-US"/>
              <a:t>3.</a:t>
            </a:r>
            <a:fld id="{EF8E4B3D-48F6-4D08-BF95-4D814B6D57DD}" type="slidenum">
              <a:rPr lang="en-US" altLang="en-US"/>
              <a:pPr/>
              <a:t>‹#›</a:t>
            </a:fld>
            <a:endParaRPr lang="en-US" altLang="en-US"/>
          </a:p>
        </p:txBody>
      </p:sp>
    </p:spTree>
    <p:extLst>
      <p:ext uri="{BB962C8B-B14F-4D97-AF65-F5344CB8AC3E}">
        <p14:creationId xmlns:p14="http://schemas.microsoft.com/office/powerpoint/2010/main" val="38577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F110E6CE-C2EF-44DE-850B-28FA38B8B4A8}"/>
              </a:ext>
            </a:extLst>
          </p:cNvPr>
          <p:cNvSpPr>
            <a:spLocks noGrp="1" noChangeArrowheads="1"/>
          </p:cNvSpPr>
          <p:nvPr>
            <p:ph type="sldNum" sz="quarter" idx="10"/>
          </p:nvPr>
        </p:nvSpPr>
        <p:spPr>
          <a:ln/>
        </p:spPr>
        <p:txBody>
          <a:bodyPr/>
          <a:lstStyle>
            <a:lvl1pPr>
              <a:defRPr/>
            </a:lvl1pPr>
          </a:lstStyle>
          <a:p>
            <a:r>
              <a:rPr lang="en-US" altLang="en-US"/>
              <a:t>3.</a:t>
            </a:r>
            <a:fld id="{3C40492A-A5A7-4C71-AD23-90F02B1FCAE9}" type="slidenum">
              <a:rPr lang="en-US" altLang="en-US"/>
              <a:pPr/>
              <a:t>‹#›</a:t>
            </a:fld>
            <a:endParaRPr lang="en-US" altLang="en-US"/>
          </a:p>
        </p:txBody>
      </p:sp>
    </p:spTree>
    <p:extLst>
      <p:ext uri="{BB962C8B-B14F-4D97-AF65-F5344CB8AC3E}">
        <p14:creationId xmlns:p14="http://schemas.microsoft.com/office/powerpoint/2010/main" val="133671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ED0050CB-63B0-4E46-81DE-5300FDEB0EC9}"/>
              </a:ext>
            </a:extLst>
          </p:cNvPr>
          <p:cNvSpPr>
            <a:spLocks noGrp="1" noChangeArrowheads="1"/>
          </p:cNvSpPr>
          <p:nvPr>
            <p:ph type="sldNum" sz="quarter" idx="10"/>
          </p:nvPr>
        </p:nvSpPr>
        <p:spPr>
          <a:ln/>
        </p:spPr>
        <p:txBody>
          <a:bodyPr/>
          <a:lstStyle>
            <a:lvl1pPr>
              <a:defRPr/>
            </a:lvl1pPr>
          </a:lstStyle>
          <a:p>
            <a:r>
              <a:rPr lang="en-US" altLang="en-US"/>
              <a:t>3.</a:t>
            </a:r>
            <a:fld id="{9EFB69AC-7823-45C3-9002-3896781CB628}" type="slidenum">
              <a:rPr lang="en-US" altLang="en-US"/>
              <a:pPr/>
              <a:t>‹#›</a:t>
            </a:fld>
            <a:endParaRPr lang="en-US" altLang="en-US"/>
          </a:p>
        </p:txBody>
      </p:sp>
    </p:spTree>
    <p:extLst>
      <p:ext uri="{BB962C8B-B14F-4D97-AF65-F5344CB8AC3E}">
        <p14:creationId xmlns:p14="http://schemas.microsoft.com/office/powerpoint/2010/main" val="34775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92BF60EB-56A7-482C-876F-A25826456AAB}"/>
              </a:ext>
            </a:extLst>
          </p:cNvPr>
          <p:cNvSpPr>
            <a:spLocks noGrp="1" noChangeArrowheads="1"/>
          </p:cNvSpPr>
          <p:nvPr>
            <p:ph type="sldNum" sz="quarter" idx="10"/>
          </p:nvPr>
        </p:nvSpPr>
        <p:spPr>
          <a:ln/>
        </p:spPr>
        <p:txBody>
          <a:bodyPr/>
          <a:lstStyle>
            <a:lvl1pPr>
              <a:defRPr/>
            </a:lvl1pPr>
          </a:lstStyle>
          <a:p>
            <a:r>
              <a:rPr lang="en-US" altLang="en-US"/>
              <a:t>3.</a:t>
            </a:r>
            <a:fld id="{A51864C6-E46C-4B13-B90C-AC5EE7A488F3}" type="slidenum">
              <a:rPr lang="en-US" altLang="en-US"/>
              <a:pPr/>
              <a:t>‹#›</a:t>
            </a:fld>
            <a:endParaRPr lang="en-US" altLang="en-US"/>
          </a:p>
        </p:txBody>
      </p:sp>
    </p:spTree>
    <p:extLst>
      <p:ext uri="{BB962C8B-B14F-4D97-AF65-F5344CB8AC3E}">
        <p14:creationId xmlns:p14="http://schemas.microsoft.com/office/powerpoint/2010/main" val="329805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DE7F0C9D-1CCC-4A96-8F3D-5C36E2969091}"/>
              </a:ext>
            </a:extLst>
          </p:cNvPr>
          <p:cNvSpPr>
            <a:spLocks noGrp="1" noChangeArrowheads="1"/>
          </p:cNvSpPr>
          <p:nvPr>
            <p:ph type="sldNum" sz="quarter" idx="10"/>
          </p:nvPr>
        </p:nvSpPr>
        <p:spPr>
          <a:ln/>
        </p:spPr>
        <p:txBody>
          <a:bodyPr/>
          <a:lstStyle>
            <a:lvl1pPr>
              <a:defRPr/>
            </a:lvl1pPr>
          </a:lstStyle>
          <a:p>
            <a:r>
              <a:rPr lang="en-US" altLang="en-US"/>
              <a:t>3.</a:t>
            </a:r>
            <a:fld id="{940260C4-AD5B-45AE-B1EA-5C134FACAF9E}" type="slidenum">
              <a:rPr lang="en-US" altLang="en-US"/>
              <a:pPr/>
              <a:t>‹#›</a:t>
            </a:fld>
            <a:endParaRPr lang="en-US" altLang="en-US"/>
          </a:p>
        </p:txBody>
      </p:sp>
    </p:spTree>
    <p:extLst>
      <p:ext uri="{BB962C8B-B14F-4D97-AF65-F5344CB8AC3E}">
        <p14:creationId xmlns:p14="http://schemas.microsoft.com/office/powerpoint/2010/main" val="85864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697E832E-91FA-4117-B008-EF57BC518A00}"/>
              </a:ext>
            </a:extLst>
          </p:cNvPr>
          <p:cNvSpPr>
            <a:spLocks noGrp="1" noChangeArrowheads="1"/>
          </p:cNvSpPr>
          <p:nvPr>
            <p:ph type="sldNum" sz="quarter" idx="10"/>
          </p:nvPr>
        </p:nvSpPr>
        <p:spPr>
          <a:ln/>
        </p:spPr>
        <p:txBody>
          <a:bodyPr/>
          <a:lstStyle>
            <a:lvl1pPr>
              <a:defRPr/>
            </a:lvl1pPr>
          </a:lstStyle>
          <a:p>
            <a:r>
              <a:rPr lang="en-US" altLang="en-US"/>
              <a:t>3.</a:t>
            </a:r>
            <a:fld id="{4E79F204-5736-4488-B611-4335852BDCAA}" type="slidenum">
              <a:rPr lang="en-US" altLang="en-US"/>
              <a:pPr/>
              <a:t>‹#›</a:t>
            </a:fld>
            <a:endParaRPr lang="en-US" altLang="en-US"/>
          </a:p>
        </p:txBody>
      </p:sp>
    </p:spTree>
    <p:extLst>
      <p:ext uri="{BB962C8B-B14F-4D97-AF65-F5344CB8AC3E}">
        <p14:creationId xmlns:p14="http://schemas.microsoft.com/office/powerpoint/2010/main" val="224522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DFB74C02-272D-43BC-88B6-77F73D1A1197}"/>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baseline="0">
                <a:latin typeface="Arial" panose="020B0604020202020204" pitchFamily="34" charset="0"/>
              </a:defRPr>
            </a:lvl1pPr>
          </a:lstStyle>
          <a:p>
            <a:r>
              <a:rPr lang="en-US" altLang="en-US"/>
              <a:t>3.</a:t>
            </a:r>
            <a:fld id="{AB2019FA-B823-4851-9A33-2B603060222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32FDD8-D778-4083-BF2F-5533B13DF86A}"/>
              </a:ext>
            </a:extLst>
          </p:cNvPr>
          <p:cNvSpPr>
            <a:spLocks noGrp="1"/>
          </p:cNvSpPr>
          <p:nvPr>
            <p:ph type="sldNum" sz="quarter" idx="10"/>
          </p:nvPr>
        </p:nvSpPr>
        <p:spPr/>
        <p:txBody>
          <a:bodyPr/>
          <a:lstStyle/>
          <a:p>
            <a:r>
              <a:rPr lang="en-US" altLang="en-US"/>
              <a:t>3.</a:t>
            </a:r>
            <a:fld id="{4AA57B41-694F-4183-90D8-7864FA3A8E81}" type="slidenum">
              <a:rPr lang="en-US" altLang="en-US" smtClean="0"/>
              <a:pPr/>
              <a:t>1</a:t>
            </a:fld>
            <a:endParaRPr lang="en-US" altLang="en-US"/>
          </a:p>
        </p:txBody>
      </p:sp>
      <p:sp>
        <p:nvSpPr>
          <p:cNvPr id="11" name="TextBox 10">
            <a:extLst>
              <a:ext uri="{FF2B5EF4-FFF2-40B4-BE49-F238E27FC236}">
                <a16:creationId xmlns:a16="http://schemas.microsoft.com/office/drawing/2014/main" id="{9BA1A405-5CD1-4DAD-8E93-86E77FF97A13}"/>
              </a:ext>
            </a:extLst>
          </p:cNvPr>
          <p:cNvSpPr txBox="1"/>
          <p:nvPr/>
        </p:nvSpPr>
        <p:spPr>
          <a:xfrm>
            <a:off x="230642" y="1676400"/>
            <a:ext cx="5941558" cy="1528624"/>
          </a:xfrm>
          <a:prstGeom prst="rect">
            <a:avLst/>
          </a:prstGeom>
          <a:noFill/>
        </p:spPr>
        <p:txBody>
          <a:bodyPr wrap="square">
            <a:spAutoFit/>
          </a:bodyPr>
          <a:lstStyle/>
          <a:p>
            <a:r>
              <a:rPr lang="en-US" altLang="en-US" sz="7000" dirty="0">
                <a:latin typeface="Arial" panose="020B0604020202020204" pitchFamily="34" charset="0"/>
                <a:cs typeface="Arial" panose="020B0604020202020204" pitchFamily="34" charset="0"/>
              </a:rPr>
              <a:t>CHAPTER 3 (Part 2)</a:t>
            </a:r>
          </a:p>
          <a:p>
            <a:r>
              <a:rPr lang="en-US" altLang="en-US" sz="7000" i="1" dirty="0">
                <a:latin typeface="Arial" panose="020B0604020202020204" pitchFamily="34" charset="0"/>
                <a:cs typeface="Arial" panose="020B0604020202020204" pitchFamily="34" charset="0"/>
              </a:rPr>
              <a:t> Data Storage</a:t>
            </a:r>
          </a:p>
        </p:txBody>
      </p:sp>
      <p:pic>
        <p:nvPicPr>
          <p:cNvPr id="12" name="Picture 1">
            <a:extLst>
              <a:ext uri="{FF2B5EF4-FFF2-40B4-BE49-F238E27FC236}">
                <a16:creationId xmlns:a16="http://schemas.microsoft.com/office/drawing/2014/main" id="{D745AC0A-63EA-4BF2-BA9C-8D0A4620DD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981200"/>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2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AF687831-F52B-4805-A5AC-D5BB8BF006B9}"/>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B0A22B7-F7F9-4708-B5DD-7B8F93939015}" type="slidenum">
              <a:rPr lang="en-US" altLang="en-US" sz="1200" i="0" baseline="0">
                <a:latin typeface="Arial" panose="020B0604020202020204" pitchFamily="34" charset="0"/>
              </a:rPr>
              <a:pPr/>
              <a:t>10</a:t>
            </a:fld>
            <a:endParaRPr lang="en-US" altLang="en-US" sz="1200" i="0" baseline="0">
              <a:latin typeface="Arial" panose="020B0604020202020204" pitchFamily="34" charset="0"/>
            </a:endParaRPr>
          </a:p>
        </p:txBody>
      </p:sp>
      <p:sp>
        <p:nvSpPr>
          <p:cNvPr id="88067" name="Text Box 2">
            <a:extLst>
              <a:ext uri="{FF2B5EF4-FFF2-40B4-BE49-F238E27FC236}">
                <a16:creationId xmlns:a16="http://schemas.microsoft.com/office/drawing/2014/main" id="{83E33EDE-1993-4B46-B544-604A5644678A}"/>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Normalization</a:t>
            </a:r>
          </a:p>
        </p:txBody>
      </p:sp>
      <p:sp>
        <p:nvSpPr>
          <p:cNvPr id="88068" name="Rectangle 3">
            <a:extLst>
              <a:ext uri="{FF2B5EF4-FFF2-40B4-BE49-F238E27FC236}">
                <a16:creationId xmlns:a16="http://schemas.microsoft.com/office/drawing/2014/main" id="{AC804863-50BC-434E-92F7-721F8C2BABBF}"/>
              </a:ext>
            </a:extLst>
          </p:cNvPr>
          <p:cNvSpPr>
            <a:spLocks noChangeArrowheads="1"/>
          </p:cNvSpPr>
          <p:nvPr/>
        </p:nvSpPr>
        <p:spPr bwMode="auto">
          <a:xfrm>
            <a:off x="76200" y="5334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To make the fixed part of the representation uniform, both the scientific method (for the decimal system) and the floating-point method (for the binary system) use only one non-zero digit on the left of the decimal point. This is called </a:t>
            </a:r>
            <a:r>
              <a:rPr lang="en-US" altLang="en-US" i="0" baseline="0">
                <a:solidFill>
                  <a:schemeClr val="folHlink"/>
                </a:solidFill>
              </a:rPr>
              <a:t>normalization. </a:t>
            </a:r>
            <a:r>
              <a:rPr lang="en-US" altLang="en-US" b="0" i="0" baseline="0"/>
              <a:t>In the decimal system this digit can be 1 to 9, while in the binary system it can only be 1. In the following, </a:t>
            </a:r>
            <a:r>
              <a:rPr lang="en-US" altLang="en-US" b="0" baseline="0"/>
              <a:t>d</a:t>
            </a:r>
            <a:r>
              <a:rPr lang="en-US" altLang="en-US" b="0" i="0" baseline="0"/>
              <a:t> is a non-zero digit, </a:t>
            </a:r>
            <a:r>
              <a:rPr lang="en-US" altLang="en-US" b="0" baseline="0"/>
              <a:t>x</a:t>
            </a:r>
            <a:r>
              <a:rPr lang="en-US" altLang="en-US" b="0" i="0" baseline="0"/>
              <a:t> is a digit, and </a:t>
            </a:r>
            <a:r>
              <a:rPr lang="en-US" altLang="en-US" b="0" baseline="0"/>
              <a:t>y</a:t>
            </a:r>
            <a:r>
              <a:rPr lang="en-US" altLang="en-US" b="0" i="0" baseline="0"/>
              <a:t> is either 0 or 1.</a:t>
            </a:r>
          </a:p>
        </p:txBody>
      </p:sp>
      <p:pic>
        <p:nvPicPr>
          <p:cNvPr id="88069" name="Picture 10">
            <a:extLst>
              <a:ext uri="{FF2B5EF4-FFF2-40B4-BE49-F238E27FC236}">
                <a16:creationId xmlns:a16="http://schemas.microsoft.com/office/drawing/2014/main" id="{5F8D4057-6946-4C52-B78B-0D2CD7027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4483100"/>
            <a:ext cx="842803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04E7587A-3DA6-441C-8483-943B7ACD246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8F7B1D9-78FF-43C2-BB78-4779804100CB}" type="slidenum">
              <a:rPr lang="en-US" altLang="en-US" sz="1200" i="0" baseline="0">
                <a:latin typeface="Arial" panose="020B0604020202020204" pitchFamily="34" charset="0"/>
              </a:rPr>
              <a:pPr/>
              <a:t>11</a:t>
            </a:fld>
            <a:endParaRPr lang="en-US" altLang="en-US" sz="1200" i="0" baseline="0">
              <a:latin typeface="Arial" panose="020B0604020202020204" pitchFamily="34" charset="0"/>
            </a:endParaRPr>
          </a:p>
        </p:txBody>
      </p:sp>
      <p:pic>
        <p:nvPicPr>
          <p:cNvPr id="90115" name="Picture 5">
            <a:extLst>
              <a:ext uri="{FF2B5EF4-FFF2-40B4-BE49-F238E27FC236}">
                <a16:creationId xmlns:a16="http://schemas.microsoft.com/office/drawing/2014/main" id="{3707957C-8C66-446D-8E29-01A3234AC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152400"/>
            <a:ext cx="64357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6" name="Rectangle 6">
            <a:extLst>
              <a:ext uri="{FF2B5EF4-FFF2-40B4-BE49-F238E27FC236}">
                <a16:creationId xmlns:a16="http://schemas.microsoft.com/office/drawing/2014/main" id="{96B81A7F-6F71-4DB2-9A02-93C475E54D32}"/>
              </a:ext>
            </a:extLst>
          </p:cNvPr>
          <p:cNvSpPr>
            <a:spLocks noChangeArrowheads="1"/>
          </p:cNvSpPr>
          <p:nvPr/>
        </p:nvSpPr>
        <p:spPr bwMode="auto">
          <a:xfrm>
            <a:off x="381000" y="2606675"/>
            <a:ext cx="8382000" cy="1022350"/>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Note that the point and the bit 1 to the left of the fixed-point section are not stored—they are implicit.</a:t>
            </a:r>
          </a:p>
        </p:txBody>
      </p:sp>
      <p:grpSp>
        <p:nvGrpSpPr>
          <p:cNvPr id="90117" name="Group 7">
            <a:extLst>
              <a:ext uri="{FF2B5EF4-FFF2-40B4-BE49-F238E27FC236}">
                <a16:creationId xmlns:a16="http://schemas.microsoft.com/office/drawing/2014/main" id="{315D6847-6C8B-4E1F-906E-CC38D8B397DB}"/>
              </a:ext>
            </a:extLst>
          </p:cNvPr>
          <p:cNvGrpSpPr>
            <a:grpSpLocks/>
          </p:cNvGrpSpPr>
          <p:nvPr/>
        </p:nvGrpSpPr>
        <p:grpSpPr bwMode="auto">
          <a:xfrm>
            <a:off x="381000" y="1981200"/>
            <a:ext cx="685800" cy="615950"/>
            <a:chOff x="1200" y="1217"/>
            <a:chExt cx="720" cy="388"/>
          </a:xfrm>
        </p:grpSpPr>
        <p:pic>
          <p:nvPicPr>
            <p:cNvPr id="90122" name="Picture 8">
              <a:extLst>
                <a:ext uri="{FF2B5EF4-FFF2-40B4-BE49-F238E27FC236}">
                  <a16:creationId xmlns:a16="http://schemas.microsoft.com/office/drawing/2014/main" id="{26A60ADB-97F5-4A04-99F6-2D59121B2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3" name="Text Box 9">
              <a:extLst>
                <a:ext uri="{FF2B5EF4-FFF2-40B4-BE49-F238E27FC236}">
                  <a16:creationId xmlns:a16="http://schemas.microsoft.com/office/drawing/2014/main" id="{A5732148-5C2D-41AA-B586-5C9255D58D86}"/>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
        <p:nvSpPr>
          <p:cNvPr id="90118" name="Rectangle 10">
            <a:extLst>
              <a:ext uri="{FF2B5EF4-FFF2-40B4-BE49-F238E27FC236}">
                <a16:creationId xmlns:a16="http://schemas.microsoft.com/office/drawing/2014/main" id="{699FF146-39E1-4E31-8A60-B98B1C3E9F84}"/>
              </a:ext>
            </a:extLst>
          </p:cNvPr>
          <p:cNvSpPr>
            <a:spLocks noChangeArrowheads="1"/>
          </p:cNvSpPr>
          <p:nvPr/>
        </p:nvSpPr>
        <p:spPr bwMode="auto">
          <a:xfrm>
            <a:off x="304800" y="4664075"/>
            <a:ext cx="8382000" cy="1449388"/>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The mantissa is a fractional part that, together with the sign, is treated like an integer stored in sign-and-magnitude representation.</a:t>
            </a:r>
          </a:p>
        </p:txBody>
      </p:sp>
      <p:grpSp>
        <p:nvGrpSpPr>
          <p:cNvPr id="90119" name="Group 11">
            <a:extLst>
              <a:ext uri="{FF2B5EF4-FFF2-40B4-BE49-F238E27FC236}">
                <a16:creationId xmlns:a16="http://schemas.microsoft.com/office/drawing/2014/main" id="{A101B62F-C7FB-4C88-AD09-11A484C8857D}"/>
              </a:ext>
            </a:extLst>
          </p:cNvPr>
          <p:cNvGrpSpPr>
            <a:grpSpLocks/>
          </p:cNvGrpSpPr>
          <p:nvPr/>
        </p:nvGrpSpPr>
        <p:grpSpPr bwMode="auto">
          <a:xfrm>
            <a:off x="304800" y="4038600"/>
            <a:ext cx="685800" cy="615950"/>
            <a:chOff x="1200" y="1217"/>
            <a:chExt cx="720" cy="388"/>
          </a:xfrm>
        </p:grpSpPr>
        <p:pic>
          <p:nvPicPr>
            <p:cNvPr id="90120" name="Picture 12">
              <a:extLst>
                <a:ext uri="{FF2B5EF4-FFF2-40B4-BE49-F238E27FC236}">
                  <a16:creationId xmlns:a16="http://schemas.microsoft.com/office/drawing/2014/main" id="{37A3214D-5675-46C8-B623-06E47D594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1" name="Text Box 13">
              <a:extLst>
                <a:ext uri="{FF2B5EF4-FFF2-40B4-BE49-F238E27FC236}">
                  <a16:creationId xmlns:a16="http://schemas.microsoft.com/office/drawing/2014/main" id="{B2F832A0-DFCF-428B-A09E-5DDA2035029F}"/>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a:extLst>
              <a:ext uri="{FF2B5EF4-FFF2-40B4-BE49-F238E27FC236}">
                <a16:creationId xmlns:a16="http://schemas.microsoft.com/office/drawing/2014/main" id="{40EF756D-595C-42F7-8385-7B0BF1B20086}"/>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9B4E28B9-8CCE-48E7-8EF8-7B2BCEEC052C}" type="slidenum">
              <a:rPr lang="en-US" altLang="en-US" sz="1200" i="0" baseline="0">
                <a:latin typeface="Arial" panose="020B0604020202020204" pitchFamily="34" charset="0"/>
              </a:rPr>
              <a:pPr/>
              <a:t>12</a:t>
            </a:fld>
            <a:endParaRPr lang="en-US" altLang="en-US" sz="1200" i="0" baseline="0">
              <a:latin typeface="Arial" panose="020B0604020202020204" pitchFamily="34" charset="0"/>
            </a:endParaRPr>
          </a:p>
        </p:txBody>
      </p:sp>
      <p:sp>
        <p:nvSpPr>
          <p:cNvPr id="1315850" name="Rectangle 10">
            <a:extLst>
              <a:ext uri="{FF2B5EF4-FFF2-40B4-BE49-F238E27FC236}">
                <a16:creationId xmlns:a16="http://schemas.microsoft.com/office/drawing/2014/main" id="{B15B77F1-C8A6-42C4-91DC-AD18E2D16F42}"/>
              </a:ext>
            </a:extLst>
          </p:cNvPr>
          <p:cNvSpPr>
            <a:spLocks noChangeArrowheads="1"/>
          </p:cNvSpPr>
          <p:nvPr/>
        </p:nvSpPr>
        <p:spPr bwMode="auto">
          <a:xfrm>
            <a:off x="76200" y="533400"/>
            <a:ext cx="8229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exponent, the power that shows how many bits the decimal point should be moved to the left or right, is a signed number. Although this could have been stored using two’s complement representation, a new representation, called the </a:t>
            </a:r>
            <a:r>
              <a:rPr lang="en-US" altLang="en-US" sz="2400" i="0" baseline="0">
                <a:effectLst>
                  <a:outerShdw blurRad="38100" dist="38100" dir="2700000" algn="tl">
                    <a:srgbClr val="C0C0C0"/>
                  </a:outerShdw>
                </a:effectLst>
              </a:rPr>
              <a:t>Excess system</a:t>
            </a:r>
            <a:r>
              <a:rPr lang="en-US" altLang="en-US" sz="2400" b="0" i="0" baseline="0">
                <a:effectLst>
                  <a:outerShdw blurRad="38100" dist="38100" dir="2700000" algn="tl">
                    <a:srgbClr val="C0C0C0"/>
                  </a:outerShdw>
                </a:effectLst>
              </a:rPr>
              <a:t>, is used instead. In the Excess system, both positive and negative integers are stored as unsigned integers. To represent a positive or negative integer, a positive integer (called a bias) is added to each number to shift them uniformly to the non-negative side. The value of this bias is 2</a:t>
            </a:r>
            <a:r>
              <a:rPr lang="en-US" altLang="en-US" sz="2400" b="0" baseline="30000">
                <a:effectLst>
                  <a:outerShdw blurRad="38100" dist="38100" dir="2700000" algn="tl">
                    <a:srgbClr val="C0C0C0"/>
                  </a:outerShdw>
                </a:effectLst>
              </a:rPr>
              <a:t>m</a:t>
            </a:r>
            <a:r>
              <a:rPr lang="en-US" altLang="en-US" sz="2400" b="0" i="0" baseline="30000">
                <a:effectLst>
                  <a:outerShdw blurRad="38100" dist="38100" dir="2700000" algn="tl">
                    <a:srgbClr val="C0C0C0"/>
                  </a:outerShdw>
                </a:effectLst>
              </a:rPr>
              <a:t>−1</a:t>
            </a:r>
            <a:r>
              <a:rPr lang="en-US" altLang="en-US" sz="2400" b="0" i="0" baseline="0">
                <a:effectLst>
                  <a:outerShdw blurRad="38100" dist="38100" dir="2700000" algn="tl">
                    <a:srgbClr val="C0C0C0"/>
                  </a:outerShdw>
                </a:effectLst>
              </a:rPr>
              <a:t> − 1, where </a:t>
            </a:r>
            <a:r>
              <a:rPr lang="en-US" altLang="en-US" sz="2400" b="0" baseline="0">
                <a:effectLst>
                  <a:outerShdw blurRad="38100" dist="38100" dir="2700000" algn="tl">
                    <a:srgbClr val="C0C0C0"/>
                  </a:outerShdw>
                </a:effectLst>
              </a:rPr>
              <a:t>m</a:t>
            </a:r>
            <a:r>
              <a:rPr lang="en-US" altLang="en-US" sz="2400" b="0" i="0" baseline="0">
                <a:effectLst>
                  <a:outerShdw blurRad="38100" dist="38100" dir="2700000" algn="tl">
                    <a:srgbClr val="C0C0C0"/>
                  </a:outerShdw>
                </a:effectLst>
              </a:rPr>
              <a:t> is the size of the memory location to store the exponent.</a:t>
            </a:r>
          </a:p>
        </p:txBody>
      </p:sp>
      <p:sp>
        <p:nvSpPr>
          <p:cNvPr id="92164" name="Text Box 11">
            <a:extLst>
              <a:ext uri="{FF2B5EF4-FFF2-40B4-BE49-F238E27FC236}">
                <a16:creationId xmlns:a16="http://schemas.microsoft.com/office/drawing/2014/main" id="{6F4EFA58-8B03-46C2-B493-7C7166FBB019}"/>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Excess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4933C520-7891-4FA5-9AE3-E2BD4D1447C8}"/>
              </a:ext>
            </a:extLst>
          </p:cNvPr>
          <p:cNvSpPr txBox="1">
            <a:spLocks noChangeArrowheads="1"/>
          </p:cNvSpPr>
          <p:nvPr/>
        </p:nvSpPr>
        <p:spPr bwMode="auto">
          <a:xfrm>
            <a:off x="76200" y="3581400"/>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3.11  </a:t>
            </a:r>
            <a:r>
              <a:rPr lang="en-US" altLang="en-US" sz="2000" i="0" baseline="0"/>
              <a:t>Shifting in Excess representation</a:t>
            </a:r>
          </a:p>
        </p:txBody>
      </p:sp>
      <p:pic>
        <p:nvPicPr>
          <p:cNvPr id="94211" name="Picture 3">
            <a:extLst>
              <a:ext uri="{FF2B5EF4-FFF2-40B4-BE49-F238E27FC236}">
                <a16:creationId xmlns:a16="http://schemas.microsoft.com/office/drawing/2014/main" id="{462B48FE-9A1F-4FB8-90E1-CFA162F0F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4191000"/>
            <a:ext cx="73152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2" name="Text Box 4">
            <a:extLst>
              <a:ext uri="{FF2B5EF4-FFF2-40B4-BE49-F238E27FC236}">
                <a16:creationId xmlns:a16="http://schemas.microsoft.com/office/drawing/2014/main" id="{FD4CFD76-5EFB-4505-BAD4-33729C368813}"/>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3.22</a:t>
            </a:r>
            <a:endParaRPr lang="en-US" altLang="en-US" sz="2000" baseline="0">
              <a:solidFill>
                <a:schemeClr val="bg1"/>
              </a:solidFill>
            </a:endParaRPr>
          </a:p>
        </p:txBody>
      </p:sp>
      <p:sp>
        <p:nvSpPr>
          <p:cNvPr id="1369093" name="Rectangle 5">
            <a:extLst>
              <a:ext uri="{FF2B5EF4-FFF2-40B4-BE49-F238E27FC236}">
                <a16:creationId xmlns:a16="http://schemas.microsoft.com/office/drawing/2014/main" id="{964FEEE2-B109-4997-A7DB-EDB179AE1175}"/>
              </a:ext>
            </a:extLst>
          </p:cNvPr>
          <p:cNvSpPr>
            <a:spLocks noChangeArrowheads="1"/>
          </p:cNvSpPr>
          <p:nvPr/>
        </p:nvSpPr>
        <p:spPr bwMode="auto">
          <a:xfrm>
            <a:off x="76200" y="762000"/>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We can express sixteen integers in a number system with 4-bit allocation. By adding seven units to each integer in this range, we can uniformly translate all integers to the right and make all of them positive without changing the relative position of the integers with respect to each other, as shown in the figure. The new system is referred to as Excess-7, or biased representation with biasing value of 7.</a:t>
            </a:r>
          </a:p>
        </p:txBody>
      </p:sp>
      <p:cxnSp>
        <p:nvCxnSpPr>
          <p:cNvPr id="94214" name="Straight Connector 6">
            <a:extLst>
              <a:ext uri="{FF2B5EF4-FFF2-40B4-BE49-F238E27FC236}">
                <a16:creationId xmlns:a16="http://schemas.microsoft.com/office/drawing/2014/main" id="{010B1275-939D-4C3E-82EA-A0A6607FDC6F}"/>
              </a:ext>
            </a:extLst>
          </p:cNvPr>
          <p:cNvCxnSpPr>
            <a:cxnSpLocks noChangeShapeType="1"/>
          </p:cNvCxnSpPr>
          <p:nvPr/>
        </p:nvCxnSpPr>
        <p:spPr bwMode="auto">
          <a:xfrm>
            <a:off x="152400" y="4114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5" name="Straight Connector 7">
            <a:extLst>
              <a:ext uri="{FF2B5EF4-FFF2-40B4-BE49-F238E27FC236}">
                <a16:creationId xmlns:a16="http://schemas.microsoft.com/office/drawing/2014/main" id="{DDE2D6A4-6514-4738-895A-D23AA5878B62}"/>
              </a:ext>
            </a:extLst>
          </p:cNvPr>
          <p:cNvCxnSpPr>
            <a:cxnSpLocks noChangeShapeType="1"/>
          </p:cNvCxnSpPr>
          <p:nvPr/>
        </p:nvCxnSpPr>
        <p:spPr bwMode="auto">
          <a:xfrm>
            <a:off x="3048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6" name="Straight Connector 8">
            <a:extLst>
              <a:ext uri="{FF2B5EF4-FFF2-40B4-BE49-F238E27FC236}">
                <a16:creationId xmlns:a16="http://schemas.microsoft.com/office/drawing/2014/main" id="{074BE97C-0A53-4A1C-A05B-570D4776A04F}"/>
              </a:ext>
            </a:extLst>
          </p:cNvPr>
          <p:cNvCxnSpPr>
            <a:cxnSpLocks noChangeShapeType="1"/>
          </p:cNvCxnSpPr>
          <p:nvPr/>
        </p:nvCxnSpPr>
        <p:spPr bwMode="auto">
          <a:xfrm>
            <a:off x="152400" y="3581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a:extLst>
              <a:ext uri="{FF2B5EF4-FFF2-40B4-BE49-F238E27FC236}">
                <a16:creationId xmlns:a16="http://schemas.microsoft.com/office/drawing/2014/main" id="{1402A55F-3B00-491C-8FC8-38A9B9689C41}"/>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835362C1-DA8C-4E71-9CFB-4BAD83BF0299}" type="slidenum">
              <a:rPr lang="en-US" altLang="en-US" sz="1200" i="0" baseline="0">
                <a:latin typeface="Arial" panose="020B0604020202020204" pitchFamily="34" charset="0"/>
              </a:rPr>
              <a:pPr/>
              <a:t>14</a:t>
            </a:fld>
            <a:endParaRPr lang="en-US" altLang="en-US" sz="1200" i="0" baseline="0">
              <a:latin typeface="Arial" panose="020B0604020202020204" pitchFamily="34" charset="0"/>
            </a:endParaRPr>
          </a:p>
        </p:txBody>
      </p:sp>
      <p:sp>
        <p:nvSpPr>
          <p:cNvPr id="96259" name="Text Box 2">
            <a:extLst>
              <a:ext uri="{FF2B5EF4-FFF2-40B4-BE49-F238E27FC236}">
                <a16:creationId xmlns:a16="http://schemas.microsoft.com/office/drawing/2014/main" id="{B48C58E4-DE63-436E-A46C-BB46B7DE75B4}"/>
              </a:ext>
            </a:extLst>
          </p:cNvPr>
          <p:cNvSpPr txBox="1">
            <a:spLocks noChangeArrowheads="1"/>
          </p:cNvSpPr>
          <p:nvPr/>
        </p:nvSpPr>
        <p:spPr bwMode="auto">
          <a:xfrm>
            <a:off x="152400" y="1676400"/>
            <a:ext cx="712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3.12  </a:t>
            </a:r>
            <a:r>
              <a:rPr lang="en-US" altLang="en-US" sz="2000" i="0" baseline="0"/>
              <a:t>IEEE standards for floating-point representation</a:t>
            </a:r>
          </a:p>
        </p:txBody>
      </p:sp>
      <p:pic>
        <p:nvPicPr>
          <p:cNvPr id="96260" name="Picture 4">
            <a:extLst>
              <a:ext uri="{FF2B5EF4-FFF2-40B4-BE49-F238E27FC236}">
                <a16:creationId xmlns:a16="http://schemas.microsoft.com/office/drawing/2014/main" id="{F2E35CF4-E006-43EF-9432-530622A6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473325"/>
            <a:ext cx="7864475"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1" name="Text Box 5">
            <a:extLst>
              <a:ext uri="{FF2B5EF4-FFF2-40B4-BE49-F238E27FC236}">
                <a16:creationId xmlns:a16="http://schemas.microsoft.com/office/drawing/2014/main" id="{32EA44A7-FE19-44BC-8F88-34D89412680A}"/>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IEEE Standard</a:t>
            </a:r>
          </a:p>
        </p:txBody>
      </p:sp>
      <p:cxnSp>
        <p:nvCxnSpPr>
          <p:cNvPr id="96262" name="Straight Connector 5">
            <a:extLst>
              <a:ext uri="{FF2B5EF4-FFF2-40B4-BE49-F238E27FC236}">
                <a16:creationId xmlns:a16="http://schemas.microsoft.com/office/drawing/2014/main" id="{D0C52FA8-C6D8-4533-B579-A8DA92B84926}"/>
              </a:ext>
            </a:extLst>
          </p:cNvPr>
          <p:cNvCxnSpPr>
            <a:cxnSpLocks noChangeShapeType="1"/>
          </p:cNvCxnSpPr>
          <p:nvPr/>
        </p:nvCxnSpPr>
        <p:spPr bwMode="auto">
          <a:xfrm>
            <a:off x="152400" y="2209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3" name="Straight Connector 6">
            <a:extLst>
              <a:ext uri="{FF2B5EF4-FFF2-40B4-BE49-F238E27FC236}">
                <a16:creationId xmlns:a16="http://schemas.microsoft.com/office/drawing/2014/main" id="{34CF986C-A5A6-479E-9AB3-D27EF8E5DB8D}"/>
              </a:ext>
            </a:extLst>
          </p:cNvPr>
          <p:cNvCxnSpPr>
            <a:cxnSpLocks noChangeShapeType="1"/>
          </p:cNvCxnSpPr>
          <p:nvPr/>
        </p:nvCxnSpPr>
        <p:spPr bwMode="auto">
          <a:xfrm>
            <a:off x="304800" y="541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4" name="Straight Connector 7">
            <a:extLst>
              <a:ext uri="{FF2B5EF4-FFF2-40B4-BE49-F238E27FC236}">
                <a16:creationId xmlns:a16="http://schemas.microsoft.com/office/drawing/2014/main" id="{BF092770-4DF5-41CE-A35D-A10844DB0238}"/>
              </a:ext>
            </a:extLst>
          </p:cNvPr>
          <p:cNvCxnSpPr>
            <a:cxnSpLocks noChangeShapeType="1"/>
          </p:cNvCxnSpPr>
          <p:nvPr/>
        </p:nvCxnSpPr>
        <p:spPr bwMode="auto">
          <a:xfrm>
            <a:off x="152400" y="1676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a:extLst>
              <a:ext uri="{FF2B5EF4-FFF2-40B4-BE49-F238E27FC236}">
                <a16:creationId xmlns:a16="http://schemas.microsoft.com/office/drawing/2014/main" id="{B81C171A-31EE-40CB-A173-EC6C600D63B9}"/>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2DF6F2A-B303-497C-8C51-8FACEA47073E}" type="slidenum">
              <a:rPr lang="en-US" altLang="en-US" sz="1200" i="0" baseline="0">
                <a:latin typeface="Arial" panose="020B0604020202020204" pitchFamily="34" charset="0"/>
              </a:rPr>
              <a:pPr/>
              <a:t>15</a:t>
            </a:fld>
            <a:endParaRPr lang="en-US" altLang="en-US" sz="1200" i="0" baseline="0">
              <a:latin typeface="Arial" panose="020B0604020202020204" pitchFamily="34" charset="0"/>
            </a:endParaRPr>
          </a:p>
        </p:txBody>
      </p:sp>
      <p:sp>
        <p:nvSpPr>
          <p:cNvPr id="98307" name="Text Box 4">
            <a:extLst>
              <a:ext uri="{FF2B5EF4-FFF2-40B4-BE49-F238E27FC236}">
                <a16:creationId xmlns:a16="http://schemas.microsoft.com/office/drawing/2014/main" id="{4A084757-0934-4FA2-8E75-282A0F677745}"/>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IEEE Specifications</a:t>
            </a:r>
          </a:p>
        </p:txBody>
      </p:sp>
      <p:pic>
        <p:nvPicPr>
          <p:cNvPr id="98308" name="Picture 5">
            <a:extLst>
              <a:ext uri="{FF2B5EF4-FFF2-40B4-BE49-F238E27FC236}">
                <a16:creationId xmlns:a16="http://schemas.microsoft.com/office/drawing/2014/main" id="{935C42C4-AF58-4850-AD51-D89D7CA9A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524000"/>
            <a:ext cx="8520112"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1">
            <a:extLst>
              <a:ext uri="{FF2B5EF4-FFF2-40B4-BE49-F238E27FC236}">
                <a16:creationId xmlns:a16="http://schemas.microsoft.com/office/drawing/2014/main" id="{5391E6B9-F360-4490-9CF9-ACC516625F26}"/>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4B690EE-4510-4F6F-B293-42ECC0FBCCBE}" type="slidenum">
              <a:rPr lang="en-US" altLang="en-US" sz="1200" i="0" baseline="0">
                <a:latin typeface="Arial" panose="020B0604020202020204" pitchFamily="34" charset="0"/>
              </a:rPr>
              <a:pPr/>
              <a:t>16</a:t>
            </a:fld>
            <a:endParaRPr lang="en-US" altLang="en-US" sz="1200" i="0" baseline="0">
              <a:latin typeface="Arial" panose="020B0604020202020204" pitchFamily="34" charset="0"/>
            </a:endParaRPr>
          </a:p>
        </p:txBody>
      </p:sp>
      <p:sp>
        <p:nvSpPr>
          <p:cNvPr id="100355" name="Text Box 2">
            <a:extLst>
              <a:ext uri="{FF2B5EF4-FFF2-40B4-BE49-F238E27FC236}">
                <a16:creationId xmlns:a16="http://schemas.microsoft.com/office/drawing/2014/main" id="{741C1942-F126-4705-ABCC-9696BEF7647F}"/>
              </a:ext>
            </a:extLst>
          </p:cNvPr>
          <p:cNvSpPr txBox="1">
            <a:spLocks noChangeArrowheads="1"/>
          </p:cNvSpPr>
          <p:nvPr/>
        </p:nvSpPr>
        <p:spPr bwMode="auto">
          <a:xfrm>
            <a:off x="76200" y="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3.23</a:t>
            </a:r>
            <a:endParaRPr lang="en-US" altLang="en-US" sz="2000" baseline="0">
              <a:solidFill>
                <a:schemeClr val="bg1"/>
              </a:solidFill>
            </a:endParaRPr>
          </a:p>
        </p:txBody>
      </p:sp>
      <p:sp>
        <p:nvSpPr>
          <p:cNvPr id="1324035" name="Rectangle 3">
            <a:extLst>
              <a:ext uri="{FF2B5EF4-FFF2-40B4-BE49-F238E27FC236}">
                <a16:creationId xmlns:a16="http://schemas.microsoft.com/office/drawing/2014/main" id="{A1F4072C-7715-43FF-AA74-82528E92EBEF}"/>
              </a:ext>
            </a:extLst>
          </p:cNvPr>
          <p:cNvSpPr>
            <a:spLocks noChangeArrowheads="1"/>
          </p:cNvSpPr>
          <p:nvPr/>
        </p:nvSpPr>
        <p:spPr bwMode="auto">
          <a:xfrm>
            <a:off x="76200" y="452864"/>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effectLst>
                  <a:outerShdw blurRad="38100" dist="38100" dir="2700000" algn="tl">
                    <a:srgbClr val="C0C0C0"/>
                  </a:outerShdw>
                </a:effectLst>
              </a:rPr>
              <a:t>Show the Excess_127 (single precision) representation of the decimal number 5.75.</a:t>
            </a:r>
          </a:p>
        </p:txBody>
      </p:sp>
      <p:sp>
        <p:nvSpPr>
          <p:cNvPr id="1324038" name="Rectangle 6">
            <a:extLst>
              <a:ext uri="{FF2B5EF4-FFF2-40B4-BE49-F238E27FC236}">
                <a16:creationId xmlns:a16="http://schemas.microsoft.com/office/drawing/2014/main" id="{91927C96-7402-4FB6-85B1-1BBD8FE5724C}"/>
              </a:ext>
            </a:extLst>
          </p:cNvPr>
          <p:cNvSpPr>
            <a:spLocks noChangeArrowheads="1"/>
          </p:cNvSpPr>
          <p:nvPr/>
        </p:nvSpPr>
        <p:spPr bwMode="auto">
          <a:xfrm>
            <a:off x="228600" y="1295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endParaRPr lang="en-US" altLang="en-US" sz="2400" b="0" i="0" baseline="0">
              <a:effectLst>
                <a:outerShdw blurRad="38100" dist="38100" dir="2700000" algn="tl">
                  <a:srgbClr val="C0C0C0"/>
                </a:outerShdw>
              </a:effectLst>
            </a:endParaRPr>
          </a:p>
        </p:txBody>
      </p:sp>
      <p:sp>
        <p:nvSpPr>
          <p:cNvPr id="1324040" name="Rectangle 8">
            <a:extLst>
              <a:ext uri="{FF2B5EF4-FFF2-40B4-BE49-F238E27FC236}">
                <a16:creationId xmlns:a16="http://schemas.microsoft.com/office/drawing/2014/main" id="{B3476388-CFD2-4086-AAED-8035A0EFC436}"/>
              </a:ext>
            </a:extLst>
          </p:cNvPr>
          <p:cNvSpPr>
            <a:spLocks noChangeArrowheads="1"/>
          </p:cNvSpPr>
          <p:nvPr/>
        </p:nvSpPr>
        <p:spPr bwMode="auto">
          <a:xfrm>
            <a:off x="304800" y="18288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a:defRPr/>
            </a:pPr>
            <a:r>
              <a:rPr lang="en-US" altLang="en-US" b="0" i="0" baseline="0" dirty="0">
                <a:effectLst>
                  <a:outerShdw blurRad="38100" dist="38100" dir="2700000" algn="tl">
                    <a:srgbClr val="C0C0C0"/>
                  </a:outerShdw>
                </a:effectLst>
              </a:rPr>
              <a:t>The sign is positive, so S = 0.</a:t>
            </a:r>
          </a:p>
          <a:p>
            <a:pPr algn="just" eaLnBrk="1" hangingPunct="1">
              <a:buFontTx/>
              <a:buAutoNum type="alphaLcPeriod"/>
              <a:defRPr/>
            </a:pPr>
            <a:r>
              <a:rPr lang="en-US" altLang="en-US" b="0" i="0" baseline="0" dirty="0">
                <a:effectLst>
                  <a:outerShdw blurRad="38100" dist="38100" dir="2700000" algn="tl">
                    <a:srgbClr val="C0C0C0"/>
                  </a:outerShdw>
                </a:effectLst>
              </a:rPr>
              <a:t>Decimal to binary transformation: 5.75 = (101.11)</a:t>
            </a:r>
            <a:r>
              <a:rPr lang="en-US" altLang="en-US" b="0" i="0" baseline="-25000" dirty="0">
                <a:effectLst>
                  <a:outerShdw blurRad="38100" dist="38100" dir="2700000" algn="tl">
                    <a:srgbClr val="C0C0C0"/>
                  </a:outerShdw>
                </a:effectLst>
              </a:rPr>
              <a:t>2</a:t>
            </a:r>
            <a:r>
              <a:rPr lang="en-US" altLang="en-US" b="0" i="0" baseline="0" dirty="0">
                <a:effectLst>
                  <a:outerShdw blurRad="38100" dist="38100" dir="2700000" algn="tl">
                    <a:srgbClr val="C0C0C0"/>
                  </a:outerShdw>
                </a:effectLst>
              </a:rPr>
              <a:t>.</a:t>
            </a:r>
          </a:p>
          <a:p>
            <a:pPr algn="just" eaLnBrk="1" hangingPunct="1">
              <a:buFontTx/>
              <a:buAutoNum type="alphaLcPeriod"/>
              <a:defRPr/>
            </a:pPr>
            <a:r>
              <a:rPr lang="en-US" altLang="en-US" b="0" i="0" baseline="0" dirty="0">
                <a:effectLst>
                  <a:outerShdw blurRad="38100" dist="38100" dir="2700000" algn="tl">
                    <a:srgbClr val="C0C0C0"/>
                  </a:outerShdw>
                </a:effectLst>
              </a:rPr>
              <a:t>Normalization: (101.11)</a:t>
            </a:r>
            <a:r>
              <a:rPr lang="en-US" altLang="en-US" b="0" i="0" baseline="-25000" dirty="0">
                <a:effectLst>
                  <a:outerShdw blurRad="38100" dist="38100" dir="2700000" algn="tl">
                    <a:srgbClr val="C0C0C0"/>
                  </a:outerShdw>
                </a:effectLst>
              </a:rPr>
              <a:t>2</a:t>
            </a:r>
            <a:r>
              <a:rPr lang="en-US" altLang="en-US" b="0" i="0" baseline="0" dirty="0">
                <a:effectLst>
                  <a:outerShdw blurRad="38100" dist="38100" dir="2700000" algn="tl">
                    <a:srgbClr val="C0C0C0"/>
                  </a:outerShdw>
                </a:effectLst>
              </a:rPr>
              <a:t> = (1.1011)</a:t>
            </a:r>
            <a:r>
              <a:rPr lang="en-US" altLang="en-US" b="0" i="0" baseline="-25000" dirty="0">
                <a:effectLst>
                  <a:outerShdw blurRad="38100" dist="38100" dir="2700000" algn="tl">
                    <a:srgbClr val="C0C0C0"/>
                  </a:outerShdw>
                </a:effectLst>
              </a:rPr>
              <a:t>2</a:t>
            </a:r>
            <a:r>
              <a:rPr lang="en-US" altLang="en-US" b="0" i="0" baseline="0" dirty="0">
                <a:effectLst>
                  <a:outerShdw blurRad="38100" dist="38100" dir="2700000" algn="tl">
                    <a:srgbClr val="C0C0C0"/>
                  </a:outerShdw>
                </a:effectLst>
              </a:rPr>
              <a:t> × 2</a:t>
            </a:r>
            <a:r>
              <a:rPr lang="en-US" altLang="en-US" b="0" i="0" baseline="30000" dirty="0">
                <a:effectLst>
                  <a:outerShdw blurRad="38100" dist="38100" dir="2700000" algn="tl">
                    <a:srgbClr val="C0C0C0"/>
                  </a:outerShdw>
                </a:effectLst>
              </a:rPr>
              <a:t>2</a:t>
            </a:r>
            <a:r>
              <a:rPr lang="en-US" altLang="en-US" b="0" i="0" baseline="0" dirty="0">
                <a:effectLst>
                  <a:outerShdw blurRad="38100" dist="38100" dir="2700000" algn="tl">
                    <a:srgbClr val="C0C0C0"/>
                  </a:outerShdw>
                </a:effectLst>
              </a:rPr>
              <a:t>.</a:t>
            </a:r>
          </a:p>
          <a:p>
            <a:pPr algn="just" eaLnBrk="1" hangingPunct="1">
              <a:buFontTx/>
              <a:buAutoNum type="alphaLcPeriod"/>
              <a:defRPr/>
            </a:pPr>
            <a:r>
              <a:rPr lang="en-US" altLang="en-US" b="0" i="0" baseline="0" dirty="0">
                <a:effectLst>
                  <a:outerShdw blurRad="38100" dist="38100" dir="2700000" algn="tl">
                    <a:srgbClr val="C0C0C0"/>
                  </a:outerShdw>
                </a:effectLst>
              </a:rPr>
              <a:t>E = 2 + 127 = 129 = (10000001)</a:t>
            </a:r>
            <a:r>
              <a:rPr lang="en-US" altLang="en-US" b="0" i="0" baseline="-25000" dirty="0">
                <a:effectLst>
                  <a:outerShdw blurRad="38100" dist="38100" dir="2700000" algn="tl">
                    <a:srgbClr val="C0C0C0"/>
                  </a:outerShdw>
                </a:effectLst>
              </a:rPr>
              <a:t>2</a:t>
            </a:r>
            <a:r>
              <a:rPr lang="en-US" altLang="en-US" b="0" i="0" baseline="0" dirty="0">
                <a:effectLst>
                  <a:outerShdw blurRad="38100" dist="38100" dir="2700000" algn="tl">
                    <a:srgbClr val="C0C0C0"/>
                  </a:outerShdw>
                </a:effectLst>
              </a:rPr>
              <a:t>, M = 1011. We need to add nineteen zeros at the right of M to make it 23 bits. </a:t>
            </a:r>
          </a:p>
          <a:p>
            <a:pPr algn="just" eaLnBrk="1" hangingPunct="1">
              <a:buFontTx/>
              <a:buAutoNum type="alphaLcPeriod"/>
              <a:defRPr/>
            </a:pPr>
            <a:r>
              <a:rPr lang="en-US" altLang="en-US" b="0" i="0" baseline="0" dirty="0">
                <a:effectLst>
                  <a:outerShdw blurRad="38100" dist="38100" dir="2700000" algn="tl">
                    <a:srgbClr val="C0C0C0"/>
                  </a:outerShdw>
                </a:effectLst>
              </a:rPr>
              <a:t>The presentation is shown below:</a:t>
            </a:r>
          </a:p>
        </p:txBody>
      </p:sp>
      <p:pic>
        <p:nvPicPr>
          <p:cNvPr id="100359" name="Picture 9">
            <a:extLst>
              <a:ext uri="{FF2B5EF4-FFF2-40B4-BE49-F238E27FC236}">
                <a16:creationId xmlns:a16="http://schemas.microsoft.com/office/drawing/2014/main" id="{C041865E-9D60-4417-8D0D-25403BE77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4267200"/>
            <a:ext cx="715486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4042" name="Rectangle 10">
            <a:extLst>
              <a:ext uri="{FF2B5EF4-FFF2-40B4-BE49-F238E27FC236}">
                <a16:creationId xmlns:a16="http://schemas.microsoft.com/office/drawing/2014/main" id="{EF23683B-1083-463B-8A29-5BD0505C2E04}"/>
              </a:ext>
            </a:extLst>
          </p:cNvPr>
          <p:cNvSpPr>
            <a:spLocks noChangeArrowheads="1"/>
          </p:cNvSpPr>
          <p:nvPr/>
        </p:nvSpPr>
        <p:spPr bwMode="auto">
          <a:xfrm>
            <a:off x="228600" y="54403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number is stored in the computer as</a:t>
            </a:r>
          </a:p>
        </p:txBody>
      </p:sp>
      <p:sp>
        <p:nvSpPr>
          <p:cNvPr id="100361" name="Rectangle 11">
            <a:extLst>
              <a:ext uri="{FF2B5EF4-FFF2-40B4-BE49-F238E27FC236}">
                <a16:creationId xmlns:a16="http://schemas.microsoft.com/office/drawing/2014/main" id="{03B2D7D1-D85D-4947-BA98-5C23213DF499}"/>
              </a:ext>
            </a:extLst>
          </p:cNvPr>
          <p:cNvSpPr>
            <a:spLocks noChangeArrowheads="1"/>
          </p:cNvSpPr>
          <p:nvPr/>
        </p:nvSpPr>
        <p:spPr bwMode="auto">
          <a:xfrm>
            <a:off x="1676400" y="6000750"/>
            <a:ext cx="5334000" cy="4953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solidFill>
                  <a:schemeClr val="folHlink"/>
                </a:solidFill>
              </a:rPr>
              <a:t>01000000110110000000000000000000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a:extLst>
              <a:ext uri="{FF2B5EF4-FFF2-40B4-BE49-F238E27FC236}">
                <a16:creationId xmlns:a16="http://schemas.microsoft.com/office/drawing/2014/main" id="{A0723AAD-E36D-49D6-A272-2A60BA80367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EDD1F1D-DFDE-4C97-8493-E2C62EFFDCFC}" type="slidenum">
              <a:rPr lang="en-US" altLang="en-US" sz="1200" i="0" baseline="0">
                <a:latin typeface="Arial" panose="020B0604020202020204" pitchFamily="34" charset="0"/>
              </a:rPr>
              <a:pPr/>
              <a:t>17</a:t>
            </a:fld>
            <a:endParaRPr lang="en-US" altLang="en-US" sz="1200" i="0" baseline="0">
              <a:latin typeface="Arial" panose="020B0604020202020204" pitchFamily="34" charset="0"/>
            </a:endParaRPr>
          </a:p>
        </p:txBody>
      </p:sp>
      <p:sp>
        <p:nvSpPr>
          <p:cNvPr id="102403" name="Text Box 2">
            <a:extLst>
              <a:ext uri="{FF2B5EF4-FFF2-40B4-BE49-F238E27FC236}">
                <a16:creationId xmlns:a16="http://schemas.microsoft.com/office/drawing/2014/main" id="{6D7126EA-BDB0-4472-8012-FA9403EE6951}"/>
              </a:ext>
            </a:extLst>
          </p:cNvPr>
          <p:cNvSpPr txBox="1">
            <a:spLocks noChangeArrowheads="1"/>
          </p:cNvSpPr>
          <p:nvPr/>
        </p:nvSpPr>
        <p:spPr bwMode="auto">
          <a:xfrm>
            <a:off x="76200" y="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3.24</a:t>
            </a:r>
            <a:endParaRPr lang="en-US" altLang="en-US" sz="2000" baseline="0">
              <a:solidFill>
                <a:schemeClr val="bg1"/>
              </a:solidFill>
            </a:endParaRPr>
          </a:p>
        </p:txBody>
      </p:sp>
      <p:sp>
        <p:nvSpPr>
          <p:cNvPr id="1326083" name="Rectangle 3">
            <a:extLst>
              <a:ext uri="{FF2B5EF4-FFF2-40B4-BE49-F238E27FC236}">
                <a16:creationId xmlns:a16="http://schemas.microsoft.com/office/drawing/2014/main" id="{A694823D-F20D-4839-92F0-402BD1A4E38D}"/>
              </a:ext>
            </a:extLst>
          </p:cNvPr>
          <p:cNvSpPr>
            <a:spLocks noChangeArrowheads="1"/>
          </p:cNvSpPr>
          <p:nvPr/>
        </p:nvSpPr>
        <p:spPr bwMode="auto">
          <a:xfrm>
            <a:off x="76200" y="457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Show the Excess_127 (single precision) representation of the decimal number –161.875.</a:t>
            </a:r>
          </a:p>
        </p:txBody>
      </p:sp>
      <p:sp>
        <p:nvSpPr>
          <p:cNvPr id="1326084" name="Rectangle 4">
            <a:extLst>
              <a:ext uri="{FF2B5EF4-FFF2-40B4-BE49-F238E27FC236}">
                <a16:creationId xmlns:a16="http://schemas.microsoft.com/office/drawing/2014/main" id="{11201677-02CF-41B9-8DC3-1DAF3B2E6D12}"/>
              </a:ext>
            </a:extLst>
          </p:cNvPr>
          <p:cNvSpPr>
            <a:spLocks noChangeArrowheads="1"/>
          </p:cNvSpPr>
          <p:nvPr/>
        </p:nvSpPr>
        <p:spPr bwMode="auto">
          <a:xfrm>
            <a:off x="228600" y="1295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endParaRPr lang="en-US" altLang="en-US" sz="2400" b="0" i="0" baseline="0">
              <a:effectLst>
                <a:outerShdw blurRad="38100" dist="38100" dir="2700000" algn="tl">
                  <a:srgbClr val="C0C0C0"/>
                </a:outerShdw>
              </a:effectLst>
            </a:endParaRPr>
          </a:p>
        </p:txBody>
      </p:sp>
      <p:sp>
        <p:nvSpPr>
          <p:cNvPr id="1326085" name="Rectangle 5">
            <a:extLst>
              <a:ext uri="{FF2B5EF4-FFF2-40B4-BE49-F238E27FC236}">
                <a16:creationId xmlns:a16="http://schemas.microsoft.com/office/drawing/2014/main" id="{20FDD786-39E2-4ABD-9930-88D2625CDD3C}"/>
              </a:ext>
            </a:extLst>
          </p:cNvPr>
          <p:cNvSpPr>
            <a:spLocks noChangeArrowheads="1"/>
          </p:cNvSpPr>
          <p:nvPr/>
        </p:nvSpPr>
        <p:spPr bwMode="auto">
          <a:xfrm>
            <a:off x="304800" y="2011363"/>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a:defRPr/>
            </a:pPr>
            <a:r>
              <a:rPr lang="en-US" altLang="en-US" b="0" i="0" baseline="0">
                <a:effectLst>
                  <a:outerShdw blurRad="38100" dist="38100" dir="2700000" algn="tl">
                    <a:srgbClr val="C0C0C0"/>
                  </a:outerShdw>
                </a:effectLst>
              </a:rPr>
              <a:t>The sign is negative, so S = 1.</a:t>
            </a:r>
          </a:p>
          <a:p>
            <a:pPr algn="just" eaLnBrk="1" hangingPunct="1">
              <a:buFontTx/>
              <a:buAutoNum type="alphaLcPeriod"/>
              <a:defRPr/>
            </a:pPr>
            <a:r>
              <a:rPr lang="en-US" altLang="en-US" b="0" i="0" baseline="0">
                <a:effectLst>
                  <a:outerShdw blurRad="38100" dist="38100" dir="2700000" algn="tl">
                    <a:srgbClr val="C0C0C0"/>
                  </a:outerShdw>
                </a:effectLst>
              </a:rPr>
              <a:t>Decimal to binary transformation: 161.875= (10100001.111)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Normalization: (10100001.111)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 (1.0100001111)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 2</a:t>
            </a:r>
            <a:r>
              <a:rPr lang="en-US" altLang="en-US" b="0" i="0" baseline="30000">
                <a:effectLst>
                  <a:outerShdw blurRad="38100" dist="38100" dir="2700000" algn="tl">
                    <a:srgbClr val="C0C0C0"/>
                  </a:outerShdw>
                </a:effectLst>
              </a:rPr>
              <a:t>7</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E = 7 + 127 = 134 = (10000110)</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and M = (0100001111)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Representation:</a:t>
            </a:r>
          </a:p>
        </p:txBody>
      </p:sp>
      <p:sp>
        <p:nvSpPr>
          <p:cNvPr id="1326087" name="Rectangle 7">
            <a:extLst>
              <a:ext uri="{FF2B5EF4-FFF2-40B4-BE49-F238E27FC236}">
                <a16:creationId xmlns:a16="http://schemas.microsoft.com/office/drawing/2014/main" id="{29D30A59-2587-45C9-946F-237140A12966}"/>
              </a:ext>
            </a:extLst>
          </p:cNvPr>
          <p:cNvSpPr>
            <a:spLocks noChangeArrowheads="1"/>
          </p:cNvSpPr>
          <p:nvPr/>
        </p:nvSpPr>
        <p:spPr bwMode="auto">
          <a:xfrm>
            <a:off x="228600" y="54403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number is stored in the computer as</a:t>
            </a:r>
          </a:p>
        </p:txBody>
      </p:sp>
      <p:sp>
        <p:nvSpPr>
          <p:cNvPr id="102408" name="Rectangle 8">
            <a:extLst>
              <a:ext uri="{FF2B5EF4-FFF2-40B4-BE49-F238E27FC236}">
                <a16:creationId xmlns:a16="http://schemas.microsoft.com/office/drawing/2014/main" id="{BAD3992C-6208-43FA-944A-0B8271143A15}"/>
              </a:ext>
            </a:extLst>
          </p:cNvPr>
          <p:cNvSpPr>
            <a:spLocks noChangeArrowheads="1"/>
          </p:cNvSpPr>
          <p:nvPr/>
        </p:nvSpPr>
        <p:spPr bwMode="auto">
          <a:xfrm>
            <a:off x="2133600" y="6000750"/>
            <a:ext cx="5334000" cy="4953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solidFill>
                  <a:schemeClr val="folHlink"/>
                </a:solidFill>
              </a:rPr>
              <a:t>11000011010000111100000000000000</a:t>
            </a:r>
          </a:p>
        </p:txBody>
      </p:sp>
      <p:pic>
        <p:nvPicPr>
          <p:cNvPr id="102409" name="Picture 9">
            <a:extLst>
              <a:ext uri="{FF2B5EF4-FFF2-40B4-BE49-F238E27FC236}">
                <a16:creationId xmlns:a16="http://schemas.microsoft.com/office/drawing/2014/main" id="{B010D4D6-F3E2-4400-A1E8-C2A00055F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4186238"/>
            <a:ext cx="72263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a:extLst>
              <a:ext uri="{FF2B5EF4-FFF2-40B4-BE49-F238E27FC236}">
                <a16:creationId xmlns:a16="http://schemas.microsoft.com/office/drawing/2014/main" id="{BBEB1B2B-DAB0-4539-9AB1-8E0193313688}"/>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C28210E8-59D3-4526-838D-3DDFED6C8F60}" type="slidenum">
              <a:rPr lang="en-US" altLang="en-US" sz="1200" i="0" baseline="0">
                <a:latin typeface="Arial" panose="020B0604020202020204" pitchFamily="34" charset="0"/>
              </a:rPr>
              <a:pPr/>
              <a:t>18</a:t>
            </a:fld>
            <a:endParaRPr lang="en-US" altLang="en-US" sz="1200" i="0" baseline="0">
              <a:latin typeface="Arial" panose="020B0604020202020204" pitchFamily="34" charset="0"/>
            </a:endParaRPr>
          </a:p>
        </p:txBody>
      </p:sp>
      <p:sp>
        <p:nvSpPr>
          <p:cNvPr id="104451" name="Text Box 2">
            <a:extLst>
              <a:ext uri="{FF2B5EF4-FFF2-40B4-BE49-F238E27FC236}">
                <a16:creationId xmlns:a16="http://schemas.microsoft.com/office/drawing/2014/main" id="{43140823-E7F2-4360-9C38-B00C9D2039B0}"/>
              </a:ext>
            </a:extLst>
          </p:cNvPr>
          <p:cNvSpPr txBox="1">
            <a:spLocks noChangeArrowheads="1"/>
          </p:cNvSpPr>
          <p:nvPr/>
        </p:nvSpPr>
        <p:spPr bwMode="auto">
          <a:xfrm>
            <a:off x="76200" y="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3.25</a:t>
            </a:r>
            <a:endParaRPr lang="en-US" altLang="en-US" sz="2000" baseline="0">
              <a:solidFill>
                <a:schemeClr val="bg1"/>
              </a:solidFill>
            </a:endParaRPr>
          </a:p>
        </p:txBody>
      </p:sp>
      <p:sp>
        <p:nvSpPr>
          <p:cNvPr id="1328131" name="Rectangle 3">
            <a:extLst>
              <a:ext uri="{FF2B5EF4-FFF2-40B4-BE49-F238E27FC236}">
                <a16:creationId xmlns:a16="http://schemas.microsoft.com/office/drawing/2014/main" id="{4701F98A-56BF-4C32-92A2-E5F82C9FA6C1}"/>
              </a:ext>
            </a:extLst>
          </p:cNvPr>
          <p:cNvSpPr>
            <a:spLocks noChangeArrowheads="1"/>
          </p:cNvSpPr>
          <p:nvPr/>
        </p:nvSpPr>
        <p:spPr bwMode="auto">
          <a:xfrm>
            <a:off x="76200" y="457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Show the Excess_127 (single precision) representation of the decimal number –0.0234375.</a:t>
            </a:r>
          </a:p>
        </p:txBody>
      </p:sp>
      <p:sp>
        <p:nvSpPr>
          <p:cNvPr id="1328132" name="Rectangle 4">
            <a:extLst>
              <a:ext uri="{FF2B5EF4-FFF2-40B4-BE49-F238E27FC236}">
                <a16:creationId xmlns:a16="http://schemas.microsoft.com/office/drawing/2014/main" id="{4B33EC52-D66E-4663-A990-1B8097D74846}"/>
              </a:ext>
            </a:extLst>
          </p:cNvPr>
          <p:cNvSpPr>
            <a:spLocks noChangeArrowheads="1"/>
          </p:cNvSpPr>
          <p:nvPr/>
        </p:nvSpPr>
        <p:spPr bwMode="auto">
          <a:xfrm>
            <a:off x="228600" y="1524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endParaRPr lang="en-US" altLang="en-US" sz="2400" b="0" i="0" baseline="0">
              <a:effectLst>
                <a:outerShdw blurRad="38100" dist="38100" dir="2700000" algn="tl">
                  <a:srgbClr val="C0C0C0"/>
                </a:outerShdw>
              </a:effectLst>
            </a:endParaRPr>
          </a:p>
        </p:txBody>
      </p:sp>
      <p:sp>
        <p:nvSpPr>
          <p:cNvPr id="1328133" name="Rectangle 5">
            <a:extLst>
              <a:ext uri="{FF2B5EF4-FFF2-40B4-BE49-F238E27FC236}">
                <a16:creationId xmlns:a16="http://schemas.microsoft.com/office/drawing/2014/main" id="{5F722790-197B-4D41-A2D4-BB90E04B46AA}"/>
              </a:ext>
            </a:extLst>
          </p:cNvPr>
          <p:cNvSpPr>
            <a:spLocks noChangeArrowheads="1"/>
          </p:cNvSpPr>
          <p:nvPr/>
        </p:nvSpPr>
        <p:spPr bwMode="auto">
          <a:xfrm>
            <a:off x="304800" y="2011363"/>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a:defRPr/>
            </a:pPr>
            <a:r>
              <a:rPr lang="en-US" altLang="en-US" b="0" i="0" baseline="0">
                <a:effectLst>
                  <a:outerShdw blurRad="38100" dist="38100" dir="2700000" algn="tl">
                    <a:srgbClr val="C0C0C0"/>
                  </a:outerShdw>
                </a:effectLst>
              </a:rPr>
              <a:t>S = 1 (the number is negative).</a:t>
            </a:r>
          </a:p>
          <a:p>
            <a:pPr algn="just" eaLnBrk="1" hangingPunct="1">
              <a:buFontTx/>
              <a:buAutoNum type="alphaLcPeriod"/>
              <a:defRPr/>
            </a:pPr>
            <a:r>
              <a:rPr lang="en-US" altLang="en-US" b="0" i="0" baseline="0">
                <a:effectLst>
                  <a:outerShdw blurRad="38100" dist="38100" dir="2700000" algn="tl">
                    <a:srgbClr val="C0C0C0"/>
                  </a:outerShdw>
                </a:effectLst>
              </a:rPr>
              <a:t>Decimal to binary transformation: 0.0234375 = (0.0000011)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Normalization: (0.0000011)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 (1.1)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 2</a:t>
            </a:r>
            <a:r>
              <a:rPr lang="en-US" altLang="en-US" b="0" i="0" baseline="30000">
                <a:effectLst>
                  <a:outerShdw blurRad="38100" dist="38100" dir="2700000" algn="tl">
                    <a:srgbClr val="C0C0C0"/>
                  </a:outerShdw>
                </a:effectLst>
              </a:rPr>
              <a:t>−6</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E = –6 + 127 = 121 = (01111001)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and M = (1)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a:t>
            </a:r>
          </a:p>
          <a:p>
            <a:pPr algn="just" eaLnBrk="1" hangingPunct="1">
              <a:buFontTx/>
              <a:buAutoNum type="alphaLcPeriod"/>
              <a:defRPr/>
            </a:pPr>
            <a:r>
              <a:rPr lang="en-US" altLang="en-US" b="0" i="0" baseline="0">
                <a:effectLst>
                  <a:outerShdw blurRad="38100" dist="38100" dir="2700000" algn="tl">
                    <a:srgbClr val="C0C0C0"/>
                  </a:outerShdw>
                </a:effectLst>
              </a:rPr>
              <a:t>Representation:</a:t>
            </a:r>
          </a:p>
        </p:txBody>
      </p:sp>
      <p:sp>
        <p:nvSpPr>
          <p:cNvPr id="1328134" name="Rectangle 6">
            <a:extLst>
              <a:ext uri="{FF2B5EF4-FFF2-40B4-BE49-F238E27FC236}">
                <a16:creationId xmlns:a16="http://schemas.microsoft.com/office/drawing/2014/main" id="{951D7262-2FD4-4FE0-9923-DAC2B694DEB1}"/>
              </a:ext>
            </a:extLst>
          </p:cNvPr>
          <p:cNvSpPr>
            <a:spLocks noChangeArrowheads="1"/>
          </p:cNvSpPr>
          <p:nvPr/>
        </p:nvSpPr>
        <p:spPr bwMode="auto">
          <a:xfrm>
            <a:off x="228600" y="54403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number is stored in the computer as</a:t>
            </a:r>
          </a:p>
        </p:txBody>
      </p:sp>
      <p:sp>
        <p:nvSpPr>
          <p:cNvPr id="104456" name="Rectangle 7">
            <a:extLst>
              <a:ext uri="{FF2B5EF4-FFF2-40B4-BE49-F238E27FC236}">
                <a16:creationId xmlns:a16="http://schemas.microsoft.com/office/drawing/2014/main" id="{A88A1A28-381E-45BB-8592-760324AD5B25}"/>
              </a:ext>
            </a:extLst>
          </p:cNvPr>
          <p:cNvSpPr>
            <a:spLocks noChangeArrowheads="1"/>
          </p:cNvSpPr>
          <p:nvPr/>
        </p:nvSpPr>
        <p:spPr bwMode="auto">
          <a:xfrm>
            <a:off x="2133600" y="6005513"/>
            <a:ext cx="5334000" cy="4857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solidFill>
                  <a:schemeClr val="folHlink"/>
                </a:solidFill>
              </a:rPr>
              <a:t>10111100110000000000000000000000</a:t>
            </a:r>
          </a:p>
        </p:txBody>
      </p:sp>
      <p:pic>
        <p:nvPicPr>
          <p:cNvPr id="104457" name="Picture 9">
            <a:extLst>
              <a:ext uri="{FF2B5EF4-FFF2-40B4-BE49-F238E27FC236}">
                <a16:creationId xmlns:a16="http://schemas.microsoft.com/office/drawing/2014/main" id="{591E51A5-53E6-4859-BB7E-8B622914A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4114800"/>
            <a:ext cx="73707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a:extLst>
              <a:ext uri="{FF2B5EF4-FFF2-40B4-BE49-F238E27FC236}">
                <a16:creationId xmlns:a16="http://schemas.microsoft.com/office/drawing/2014/main" id="{91FABD69-39D3-465B-BE15-2AC13FF9911C}"/>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6668E8D-2682-4ED8-A77A-D5E80451475E}" type="slidenum">
              <a:rPr lang="en-US" altLang="en-US" sz="1200" i="0" baseline="0">
                <a:latin typeface="Arial" panose="020B0604020202020204" pitchFamily="34" charset="0"/>
              </a:rPr>
              <a:pPr/>
              <a:t>19</a:t>
            </a:fld>
            <a:endParaRPr lang="en-US" altLang="en-US" sz="1200" i="0" baseline="0">
              <a:latin typeface="Arial" panose="020B0604020202020204" pitchFamily="34" charset="0"/>
            </a:endParaRPr>
          </a:p>
        </p:txBody>
      </p:sp>
      <p:sp>
        <p:nvSpPr>
          <p:cNvPr id="106499" name="Text Box 2">
            <a:extLst>
              <a:ext uri="{FF2B5EF4-FFF2-40B4-BE49-F238E27FC236}">
                <a16:creationId xmlns:a16="http://schemas.microsoft.com/office/drawing/2014/main" id="{3357C055-3BE3-410A-905A-B16342211A15}"/>
              </a:ext>
            </a:extLst>
          </p:cNvPr>
          <p:cNvSpPr txBox="1">
            <a:spLocks noChangeArrowheads="1"/>
          </p:cNvSpPr>
          <p:nvPr/>
        </p:nvSpPr>
        <p:spPr bwMode="auto">
          <a:xfrm>
            <a:off x="76200" y="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3.26</a:t>
            </a:r>
            <a:endParaRPr lang="en-US" altLang="en-US" sz="2000" baseline="0">
              <a:solidFill>
                <a:schemeClr val="bg1"/>
              </a:solidFill>
            </a:endParaRPr>
          </a:p>
        </p:txBody>
      </p:sp>
      <p:sp>
        <p:nvSpPr>
          <p:cNvPr id="1330179" name="Rectangle 3">
            <a:extLst>
              <a:ext uri="{FF2B5EF4-FFF2-40B4-BE49-F238E27FC236}">
                <a16:creationId xmlns:a16="http://schemas.microsoft.com/office/drawing/2014/main" id="{011A1E36-D80C-4729-8C5E-3CF73FF52DDD}"/>
              </a:ext>
            </a:extLst>
          </p:cNvPr>
          <p:cNvSpPr>
            <a:spLocks noChangeArrowheads="1"/>
          </p:cNvSpPr>
          <p:nvPr/>
        </p:nvSpPr>
        <p:spPr bwMode="auto">
          <a:xfrm>
            <a:off x="76200" y="457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bit pattern (11001010000000000111000100001111)</a:t>
            </a:r>
            <a:r>
              <a:rPr lang="en-US" altLang="en-US" sz="2400" b="0" i="0" baseline="-25000">
                <a:effectLst>
                  <a:outerShdw blurRad="38100" dist="38100" dir="2700000" algn="tl">
                    <a:srgbClr val="C0C0C0"/>
                  </a:outerShdw>
                </a:effectLst>
              </a:rPr>
              <a:t>2</a:t>
            </a:r>
            <a:r>
              <a:rPr lang="en-US" altLang="en-US" sz="2400" b="0" i="0" baseline="0">
                <a:effectLst>
                  <a:outerShdw blurRad="38100" dist="38100" dir="2700000" algn="tl">
                    <a:srgbClr val="C0C0C0"/>
                  </a:outerShdw>
                </a:effectLst>
              </a:rPr>
              <a:t> is stored in Excess_127 format. Show the value in decimal.</a:t>
            </a:r>
          </a:p>
        </p:txBody>
      </p:sp>
      <p:sp>
        <p:nvSpPr>
          <p:cNvPr id="1330180" name="Rectangle 4">
            <a:extLst>
              <a:ext uri="{FF2B5EF4-FFF2-40B4-BE49-F238E27FC236}">
                <a16:creationId xmlns:a16="http://schemas.microsoft.com/office/drawing/2014/main" id="{DB134D7E-7587-4C70-A01A-8748716650F1}"/>
              </a:ext>
            </a:extLst>
          </p:cNvPr>
          <p:cNvSpPr>
            <a:spLocks noChangeArrowheads="1"/>
          </p:cNvSpPr>
          <p:nvPr/>
        </p:nvSpPr>
        <p:spPr bwMode="auto">
          <a:xfrm>
            <a:off x="228600" y="1676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endParaRPr lang="en-US" altLang="en-US" sz="2400" b="0" i="0" baseline="0">
              <a:effectLst>
                <a:outerShdw blurRad="38100" dist="38100" dir="2700000" algn="tl">
                  <a:srgbClr val="C0C0C0"/>
                </a:outerShdw>
              </a:effectLst>
            </a:endParaRPr>
          </a:p>
        </p:txBody>
      </p:sp>
      <p:sp>
        <p:nvSpPr>
          <p:cNvPr id="1330181" name="Rectangle 5">
            <a:extLst>
              <a:ext uri="{FF2B5EF4-FFF2-40B4-BE49-F238E27FC236}">
                <a16:creationId xmlns:a16="http://schemas.microsoft.com/office/drawing/2014/main" id="{8F6F56BB-8A06-4E10-B2F7-9D6FD3FA9972}"/>
              </a:ext>
            </a:extLst>
          </p:cNvPr>
          <p:cNvSpPr>
            <a:spLocks noChangeArrowheads="1"/>
          </p:cNvSpPr>
          <p:nvPr/>
        </p:nvSpPr>
        <p:spPr bwMode="auto">
          <a:xfrm>
            <a:off x="228600" y="20732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a:defRPr/>
            </a:pPr>
            <a:r>
              <a:rPr lang="en-US" altLang="en-US" b="0" i="0" baseline="0">
                <a:effectLst>
                  <a:outerShdw blurRad="38100" dist="38100" dir="2700000" algn="tl">
                    <a:srgbClr val="C0C0C0"/>
                  </a:outerShdw>
                </a:effectLst>
              </a:rPr>
              <a:t>The first bit represents S, the next eight bits, E and the remaining 23 bits, M.</a:t>
            </a:r>
          </a:p>
        </p:txBody>
      </p:sp>
      <p:pic>
        <p:nvPicPr>
          <p:cNvPr id="106503" name="Picture 10">
            <a:extLst>
              <a:ext uri="{FF2B5EF4-FFF2-40B4-BE49-F238E27FC236}">
                <a16:creationId xmlns:a16="http://schemas.microsoft.com/office/drawing/2014/main" id="{A1710055-7713-4187-85FA-69B6B4158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927350"/>
            <a:ext cx="598805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0187" name="Rectangle 11">
            <a:extLst>
              <a:ext uri="{FF2B5EF4-FFF2-40B4-BE49-F238E27FC236}">
                <a16:creationId xmlns:a16="http://schemas.microsoft.com/office/drawing/2014/main" id="{4967D2CF-B196-4530-BB5D-448AF1DE98C2}"/>
              </a:ext>
            </a:extLst>
          </p:cNvPr>
          <p:cNvSpPr>
            <a:spLocks noChangeArrowheads="1"/>
          </p:cNvSpPr>
          <p:nvPr/>
        </p:nvSpPr>
        <p:spPr bwMode="auto">
          <a:xfrm>
            <a:off x="304800" y="4132263"/>
            <a:ext cx="8534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startAt="2"/>
              <a:defRPr/>
            </a:pPr>
            <a:r>
              <a:rPr lang="en-US" altLang="en-US" b="0" i="0" baseline="0">
                <a:effectLst>
                  <a:outerShdw blurRad="38100" dist="38100" dir="2700000" algn="tl">
                    <a:srgbClr val="C0C0C0"/>
                  </a:outerShdw>
                </a:effectLst>
              </a:rPr>
              <a:t>The sign is negative.</a:t>
            </a:r>
          </a:p>
          <a:p>
            <a:pPr algn="just" eaLnBrk="1" hangingPunct="1">
              <a:buFontTx/>
              <a:buAutoNum type="alphaLcPeriod" startAt="2"/>
              <a:defRPr/>
            </a:pPr>
            <a:r>
              <a:rPr lang="en-US" altLang="en-US" b="0" i="0" baseline="0">
                <a:effectLst>
                  <a:outerShdw blurRad="38100" dist="38100" dir="2700000" algn="tl">
                    <a:srgbClr val="C0C0C0"/>
                  </a:outerShdw>
                </a:effectLst>
              </a:rPr>
              <a:t>The shifter = E − 127 = 148 − 127 = 21.</a:t>
            </a:r>
          </a:p>
          <a:p>
            <a:pPr algn="just" eaLnBrk="1" hangingPunct="1">
              <a:buFontTx/>
              <a:buAutoNum type="alphaLcPeriod" startAt="2"/>
              <a:defRPr/>
            </a:pPr>
            <a:r>
              <a:rPr lang="en-US" altLang="en-US" b="0" i="0" baseline="0">
                <a:effectLst>
                  <a:outerShdw blurRad="38100" dist="38100" dir="2700000" algn="tl">
                    <a:srgbClr val="C0C0C0"/>
                  </a:outerShdw>
                </a:effectLst>
              </a:rPr>
              <a:t>This  gives us (1.00000000111000100001111)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 × 2</a:t>
            </a:r>
            <a:r>
              <a:rPr lang="en-US" altLang="en-US" b="0" i="0" baseline="30000">
                <a:effectLst>
                  <a:outerShdw blurRad="38100" dist="38100" dir="2700000" algn="tl">
                    <a:srgbClr val="C0C0C0"/>
                  </a:outerShdw>
                </a:effectLst>
              </a:rPr>
              <a:t>21</a:t>
            </a:r>
            <a:r>
              <a:rPr lang="en-US" altLang="en-US" b="0" i="0" baseline="0">
                <a:effectLst>
                  <a:outerShdw blurRad="38100" dist="38100" dir="2700000" algn="tl">
                    <a:srgbClr val="C0C0C0"/>
                  </a:outerShdw>
                </a:effectLst>
              </a:rPr>
              <a:t>.</a:t>
            </a:r>
          </a:p>
          <a:p>
            <a:pPr algn="just" eaLnBrk="1" hangingPunct="1">
              <a:buFontTx/>
              <a:buAutoNum type="alphaLcPeriod" startAt="2"/>
              <a:defRPr/>
            </a:pPr>
            <a:r>
              <a:rPr lang="en-US" altLang="en-US" b="0" i="0" baseline="0">
                <a:effectLst>
                  <a:outerShdw blurRad="38100" dist="38100" dir="2700000" algn="tl">
                    <a:srgbClr val="C0C0C0"/>
                  </a:outerShdw>
                </a:effectLst>
              </a:rPr>
              <a:t>The binary number is (1000000001110001000011.11)</a:t>
            </a:r>
            <a:r>
              <a:rPr lang="en-US" altLang="en-US" b="0" i="0" baseline="-25000">
                <a:effectLst>
                  <a:outerShdw blurRad="38100" dist="38100" dir="2700000" algn="tl">
                    <a:srgbClr val="C0C0C0"/>
                  </a:outerShdw>
                </a:effectLst>
              </a:rPr>
              <a:t>2</a:t>
            </a:r>
            <a:r>
              <a:rPr lang="en-US" altLang="en-US" b="0" i="0" baseline="0">
                <a:effectLst>
                  <a:outerShdw blurRad="38100" dist="38100" dir="2700000" algn="tl">
                    <a:srgbClr val="C0C0C0"/>
                  </a:outerShdw>
                </a:effectLst>
              </a:rPr>
              <a:t>.</a:t>
            </a:r>
          </a:p>
          <a:p>
            <a:pPr algn="just" eaLnBrk="1" hangingPunct="1">
              <a:buFontTx/>
              <a:buAutoNum type="alphaLcPeriod" startAt="2"/>
              <a:defRPr/>
            </a:pPr>
            <a:r>
              <a:rPr lang="en-US" altLang="en-US" b="0" i="0" baseline="0">
                <a:effectLst>
                  <a:outerShdw blurRad="38100" dist="38100" dir="2700000" algn="tl">
                    <a:srgbClr val="C0C0C0"/>
                  </a:outerShdw>
                </a:effectLst>
              </a:rPr>
              <a:t>The absolute value is 2,104,378.75.</a:t>
            </a:r>
          </a:p>
          <a:p>
            <a:pPr algn="just" eaLnBrk="1" hangingPunct="1">
              <a:buFontTx/>
              <a:buAutoNum type="alphaLcPeriod" startAt="2"/>
              <a:defRPr/>
            </a:pPr>
            <a:r>
              <a:rPr lang="en-US" altLang="en-US" b="0" i="0" baseline="0">
                <a:effectLst>
                  <a:outerShdw blurRad="38100" dist="38100" dir="2700000" algn="tl">
                    <a:srgbClr val="C0C0C0"/>
                  </a:outerShdw>
                </a:effectLst>
              </a:rPr>
              <a:t>The number is </a:t>
            </a:r>
            <a:r>
              <a:rPr lang="en-US" altLang="en-US" i="0" baseline="0">
                <a:solidFill>
                  <a:schemeClr val="folHlink"/>
                </a:solidFill>
                <a:effectLst>
                  <a:outerShdw blurRad="38100" dist="38100" dir="2700000" algn="tl">
                    <a:srgbClr val="C0C0C0"/>
                  </a:outerShdw>
                </a:effectLst>
              </a:rPr>
              <a:t>−2,104,378.75</a:t>
            </a:r>
            <a:r>
              <a:rPr lang="en-US" altLang="en-US" b="0" i="0" baseline="0">
                <a:effectLst>
                  <a:outerShdw blurRad="38100" dist="38100" dir="2700000" algn="tl">
                    <a:srgbClr val="C0C0C0"/>
                  </a:outerShdw>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F3DEDC-3E62-4875-80DA-24E66A3C2674}"/>
              </a:ext>
            </a:extLst>
          </p:cNvPr>
          <p:cNvSpPr>
            <a:spLocks noGrp="1"/>
          </p:cNvSpPr>
          <p:nvPr>
            <p:ph type="sldNum" sz="quarter" idx="10"/>
          </p:nvPr>
        </p:nvSpPr>
        <p:spPr/>
        <p:txBody>
          <a:bodyPr/>
          <a:lstStyle/>
          <a:p>
            <a:r>
              <a:rPr lang="en-US" altLang="en-US"/>
              <a:t>3.</a:t>
            </a:r>
            <a:fld id="{A51864C6-E46C-4B13-B90C-AC5EE7A488F3}" type="slidenum">
              <a:rPr lang="en-US" altLang="en-US" smtClean="0"/>
              <a:pPr/>
              <a:t>2</a:t>
            </a:fld>
            <a:endParaRPr lang="en-US" altLang="en-US"/>
          </a:p>
        </p:txBody>
      </p:sp>
      <p:sp>
        <p:nvSpPr>
          <p:cNvPr id="3" name="Slide Number Placeholder 1">
            <a:extLst>
              <a:ext uri="{FF2B5EF4-FFF2-40B4-BE49-F238E27FC236}">
                <a16:creationId xmlns:a16="http://schemas.microsoft.com/office/drawing/2014/main" id="{FED19655-458E-4F51-B0D3-0EE9B181FB16}"/>
              </a:ext>
            </a:extLst>
          </p:cNvPr>
          <p:cNvSpPr txBox="1">
            <a:spLocks/>
          </p:cNvSpPr>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742950" indent="-28575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1143000" indent="-228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600200" indent="-228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2057400" indent="-228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9pPr>
          </a:lstStyle>
          <a:p>
            <a:r>
              <a:rPr lang="en-US" altLang="en-US" sz="1200" i="0" baseline="0">
                <a:latin typeface="Arial" panose="020B0604020202020204" pitchFamily="34" charset="0"/>
              </a:rPr>
              <a:t>3.</a:t>
            </a:r>
            <a:fld id="{F71D17BB-85F5-4953-9E1B-6FD3202E5E1C}" type="slidenum">
              <a:rPr lang="en-US" altLang="en-US" sz="1200" i="0" baseline="0" smtClean="0">
                <a:latin typeface="Arial" panose="020B0604020202020204" pitchFamily="34" charset="0"/>
              </a:rPr>
              <a:pPr/>
              <a:t>2</a:t>
            </a:fld>
            <a:endParaRPr lang="en-US" altLang="en-US" sz="1200" i="0" baseline="0">
              <a:latin typeface="Arial" panose="020B0604020202020204" pitchFamily="34" charset="0"/>
            </a:endParaRPr>
          </a:p>
        </p:txBody>
      </p:sp>
      <p:sp>
        <p:nvSpPr>
          <p:cNvPr id="4" name="Rectangle 2">
            <a:extLst>
              <a:ext uri="{FF2B5EF4-FFF2-40B4-BE49-F238E27FC236}">
                <a16:creationId xmlns:a16="http://schemas.microsoft.com/office/drawing/2014/main" id="{12F33711-BB3B-4464-9141-D002BA4012C6}"/>
              </a:ext>
            </a:extLst>
          </p:cNvPr>
          <p:cNvSpPr>
            <a:spLocks noChangeArrowheads="1"/>
          </p:cNvSpPr>
          <p:nvPr/>
        </p:nvSpPr>
        <p:spPr bwMode="auto">
          <a:xfrm>
            <a:off x="76200" y="1447800"/>
            <a:ext cx="8839200" cy="5170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spcAft>
                <a:spcPct val="25000"/>
              </a:spcAft>
              <a:buFont typeface="Wingdings" panose="05000000000000000000" pitchFamily="2" charset="2"/>
              <a:buChar char="q"/>
            </a:pPr>
            <a:r>
              <a:rPr lang="en-US" altLang="en-US" sz="2400" i="0" baseline="0" dirty="0"/>
              <a:t> </a:t>
            </a:r>
            <a:r>
              <a:rPr lang="en-US" altLang="en-US" sz="2400" i="0" baseline="0" dirty="0">
                <a:highlight>
                  <a:srgbClr val="FFFF00"/>
                </a:highlight>
              </a:rPr>
              <a:t>List five different data types used in a computer.</a:t>
            </a:r>
          </a:p>
          <a:p>
            <a:pPr>
              <a:spcAft>
                <a:spcPct val="25000"/>
              </a:spcAft>
              <a:buFont typeface="Wingdings" panose="05000000000000000000" pitchFamily="2" charset="2"/>
              <a:buChar char="q"/>
            </a:pPr>
            <a:r>
              <a:rPr lang="en-US" altLang="en-US" sz="2400" i="0" baseline="0" dirty="0">
                <a:highlight>
                  <a:srgbClr val="FFFF00"/>
                </a:highlight>
              </a:rPr>
              <a:t> Describe how different data is stored inside a computer.</a:t>
            </a:r>
          </a:p>
          <a:p>
            <a:pPr>
              <a:spcAft>
                <a:spcPct val="25000"/>
              </a:spcAft>
              <a:buFont typeface="Wingdings" panose="05000000000000000000" pitchFamily="2" charset="2"/>
              <a:buChar char="q"/>
            </a:pPr>
            <a:r>
              <a:rPr lang="en-US" altLang="en-US" sz="2400" i="0" baseline="0" dirty="0">
                <a:highlight>
                  <a:srgbClr val="FFFF00"/>
                </a:highlight>
              </a:rPr>
              <a:t> Describe how integers are stored in a computer.</a:t>
            </a:r>
          </a:p>
          <a:p>
            <a:pPr>
              <a:spcAft>
                <a:spcPct val="25000"/>
              </a:spcAft>
              <a:buFont typeface="Wingdings" panose="05000000000000000000" pitchFamily="2" charset="2"/>
              <a:buChar char="q"/>
            </a:pPr>
            <a:r>
              <a:rPr lang="en-US" altLang="en-US" sz="2400" i="0" baseline="0" dirty="0"/>
              <a:t> Describe how reals are stored in a computer.</a:t>
            </a:r>
          </a:p>
          <a:p>
            <a:pPr>
              <a:spcAft>
                <a:spcPct val="25000"/>
              </a:spcAft>
              <a:buFont typeface="Wingdings" panose="05000000000000000000" pitchFamily="2" charset="2"/>
              <a:buChar char="q"/>
            </a:pPr>
            <a:r>
              <a:rPr lang="en-US" altLang="en-US" sz="2400" i="0" baseline="0" dirty="0"/>
              <a:t> Describe how text is stored in a computer using one of the</a:t>
            </a:r>
            <a:br>
              <a:rPr lang="en-US" altLang="en-US" sz="2400" i="0" baseline="0" dirty="0"/>
            </a:br>
            <a:r>
              <a:rPr lang="en-US" altLang="en-US" sz="2400" i="0" baseline="0" dirty="0"/>
              <a:t>     various encoding systems.</a:t>
            </a:r>
          </a:p>
          <a:p>
            <a:pPr>
              <a:spcAft>
                <a:spcPct val="25000"/>
              </a:spcAft>
              <a:buFont typeface="Wingdings" panose="05000000000000000000" pitchFamily="2" charset="2"/>
              <a:buChar char="q"/>
            </a:pPr>
            <a:r>
              <a:rPr lang="en-US" altLang="en-US" sz="2400" i="0" baseline="0" dirty="0"/>
              <a:t> Describe how audio is stored in a computer using sampling,</a:t>
            </a:r>
            <a:br>
              <a:rPr lang="en-US" altLang="en-US" sz="2400" i="0" baseline="0" dirty="0"/>
            </a:br>
            <a:r>
              <a:rPr lang="en-US" altLang="en-US" sz="2400" i="0" baseline="0" dirty="0"/>
              <a:t>     quantization, and encoding.</a:t>
            </a:r>
          </a:p>
          <a:p>
            <a:pPr>
              <a:spcAft>
                <a:spcPct val="25000"/>
              </a:spcAft>
              <a:buFont typeface="Wingdings" panose="05000000000000000000" pitchFamily="2" charset="2"/>
              <a:buChar char="q"/>
            </a:pPr>
            <a:r>
              <a:rPr lang="en-US" altLang="en-US" sz="2400" i="0" baseline="0" dirty="0"/>
              <a:t> Describe how images are stored in a computer using raster</a:t>
            </a:r>
            <a:br>
              <a:rPr lang="en-US" altLang="en-US" sz="2400" i="0" baseline="0" dirty="0"/>
            </a:br>
            <a:r>
              <a:rPr lang="en-US" altLang="en-US" sz="2400" i="0" baseline="0" dirty="0"/>
              <a:t>     and vector graphics schemes.</a:t>
            </a:r>
          </a:p>
          <a:p>
            <a:pPr>
              <a:spcAft>
                <a:spcPct val="25000"/>
              </a:spcAft>
              <a:buFont typeface="Wingdings" panose="05000000000000000000" pitchFamily="2" charset="2"/>
              <a:buChar char="q"/>
            </a:pPr>
            <a:r>
              <a:rPr lang="en-US" altLang="en-US" sz="2400" i="0" baseline="0" dirty="0"/>
              <a:t> Describe how video is stored in a computer as a</a:t>
            </a:r>
            <a:br>
              <a:rPr lang="en-US" altLang="en-US" sz="2400" i="0" baseline="0" dirty="0"/>
            </a:br>
            <a:r>
              <a:rPr lang="en-US" altLang="en-US" sz="2400" i="0" baseline="0" dirty="0"/>
              <a:t>     representation of images changing in time.</a:t>
            </a:r>
          </a:p>
        </p:txBody>
      </p:sp>
      <p:sp>
        <p:nvSpPr>
          <p:cNvPr id="5" name="Rectangle 3">
            <a:extLst>
              <a:ext uri="{FF2B5EF4-FFF2-40B4-BE49-F238E27FC236}">
                <a16:creationId xmlns:a16="http://schemas.microsoft.com/office/drawing/2014/main" id="{36375C71-2939-4667-8F56-DBF8BBE70E7C}"/>
              </a:ext>
            </a:extLst>
          </p:cNvPr>
          <p:cNvSpPr>
            <a:spLocks noChangeArrowheads="1"/>
          </p:cNvSpPr>
          <p:nvPr/>
        </p:nvSpPr>
        <p:spPr bwMode="auto">
          <a:xfrm>
            <a:off x="76200" y="-46038"/>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3200" i="0" baseline="0" dirty="0">
                <a:solidFill>
                  <a:schemeClr val="hlink"/>
                </a:solidFill>
                <a:effectLst>
                  <a:outerShdw blurRad="38100" dist="38100" dir="2700000" algn="tl">
                    <a:srgbClr val="C0C0C0"/>
                  </a:outerShdw>
                </a:effectLst>
              </a:rPr>
              <a:t>Objectives</a:t>
            </a:r>
          </a:p>
        </p:txBody>
      </p:sp>
      <p:sp>
        <p:nvSpPr>
          <p:cNvPr id="6" name="Rectangle 4">
            <a:extLst>
              <a:ext uri="{FF2B5EF4-FFF2-40B4-BE49-F238E27FC236}">
                <a16:creationId xmlns:a16="http://schemas.microsoft.com/office/drawing/2014/main" id="{23217776-24FE-493A-83F7-05E1C5BD491E}"/>
              </a:ext>
            </a:extLst>
          </p:cNvPr>
          <p:cNvSpPr>
            <a:spLocks noChangeArrowheads="1"/>
          </p:cNvSpPr>
          <p:nvPr/>
        </p:nvSpPr>
        <p:spPr bwMode="auto">
          <a:xfrm>
            <a:off x="76200" y="533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i="0" baseline="0" dirty="0">
                <a:solidFill>
                  <a:schemeClr val="folHlink"/>
                </a:solidFill>
                <a:effectLst>
                  <a:outerShdw blurRad="38100" dist="38100" dir="2700000" algn="tl">
                    <a:srgbClr val="C0C0C0"/>
                  </a:outerShdw>
                </a:effectLst>
              </a:rPr>
              <a:t>After studying this chapter, the student should be able to:</a:t>
            </a:r>
          </a:p>
        </p:txBody>
      </p:sp>
    </p:spTree>
    <p:extLst>
      <p:ext uri="{BB962C8B-B14F-4D97-AF65-F5344CB8AC3E}">
        <p14:creationId xmlns:p14="http://schemas.microsoft.com/office/powerpoint/2010/main" val="390544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1">
            <a:extLst>
              <a:ext uri="{FF2B5EF4-FFF2-40B4-BE49-F238E27FC236}">
                <a16:creationId xmlns:a16="http://schemas.microsoft.com/office/drawing/2014/main" id="{62033206-2948-4EF0-85DF-02CC66923D6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C6784F1-CE59-447A-AE83-41EC4B61E51F}" type="slidenum">
              <a:rPr lang="en-US" altLang="en-US" sz="1200" i="0" baseline="0">
                <a:latin typeface="Arial" panose="020B0604020202020204" pitchFamily="34" charset="0"/>
              </a:rPr>
              <a:pPr/>
              <a:t>20</a:t>
            </a:fld>
            <a:endParaRPr lang="en-US" altLang="en-US" sz="1200" i="0" baseline="0">
              <a:latin typeface="Arial" panose="020B0604020202020204" pitchFamily="34" charset="0"/>
            </a:endParaRPr>
          </a:p>
        </p:txBody>
      </p:sp>
      <p:sp>
        <p:nvSpPr>
          <p:cNvPr id="108547" name="Text Box 2">
            <a:extLst>
              <a:ext uri="{FF2B5EF4-FFF2-40B4-BE49-F238E27FC236}">
                <a16:creationId xmlns:a16="http://schemas.microsoft.com/office/drawing/2014/main" id="{DB1DFBA8-1B84-4E5F-B2F8-6D9802D2FE4A}"/>
              </a:ext>
            </a:extLst>
          </p:cNvPr>
          <p:cNvSpPr txBox="1">
            <a:spLocks noChangeArrowheads="1"/>
          </p:cNvSpPr>
          <p:nvPr/>
        </p:nvSpPr>
        <p:spPr bwMode="auto">
          <a:xfrm>
            <a:off x="228600" y="762000"/>
            <a:ext cx="5373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3.13  </a:t>
            </a:r>
            <a:r>
              <a:rPr lang="en-US" altLang="en-US" sz="2000" i="0" baseline="0"/>
              <a:t>Overflow and underflow in reals</a:t>
            </a:r>
          </a:p>
        </p:txBody>
      </p:sp>
      <p:sp>
        <p:nvSpPr>
          <p:cNvPr id="108548" name="Text Box 4">
            <a:extLst>
              <a:ext uri="{FF2B5EF4-FFF2-40B4-BE49-F238E27FC236}">
                <a16:creationId xmlns:a16="http://schemas.microsoft.com/office/drawing/2014/main" id="{87E00C95-ED67-4DD3-B24A-6092727E6E66}"/>
              </a:ext>
            </a:extLst>
          </p:cNvPr>
          <p:cNvSpPr txBox="1">
            <a:spLocks noChangeArrowheads="1"/>
          </p:cNvSpPr>
          <p:nvPr/>
        </p:nvSpPr>
        <p:spPr bwMode="auto">
          <a:xfrm>
            <a:off x="11113" y="34925"/>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Overflow and Underflow</a:t>
            </a:r>
          </a:p>
        </p:txBody>
      </p:sp>
      <p:pic>
        <p:nvPicPr>
          <p:cNvPr id="108549" name="Picture 5">
            <a:extLst>
              <a:ext uri="{FF2B5EF4-FFF2-40B4-BE49-F238E27FC236}">
                <a16:creationId xmlns:a16="http://schemas.microsoft.com/office/drawing/2014/main" id="{BDEE3B8D-786F-47A6-8B54-6CE0CC1F7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354138"/>
            <a:ext cx="8047037"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0" name="Text Box 6">
            <a:extLst>
              <a:ext uri="{FF2B5EF4-FFF2-40B4-BE49-F238E27FC236}">
                <a16:creationId xmlns:a16="http://schemas.microsoft.com/office/drawing/2014/main" id="{341FAD62-6923-4D15-930F-51E5F5569140}"/>
              </a:ext>
            </a:extLst>
          </p:cNvPr>
          <p:cNvSpPr txBox="1">
            <a:spLocks noChangeArrowheads="1"/>
          </p:cNvSpPr>
          <p:nvPr/>
        </p:nvSpPr>
        <p:spPr bwMode="auto">
          <a:xfrm>
            <a:off x="152400" y="4433888"/>
            <a:ext cx="670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Storing Zero</a:t>
            </a:r>
          </a:p>
        </p:txBody>
      </p:sp>
      <p:sp>
        <p:nvSpPr>
          <p:cNvPr id="1334279" name="Rectangle 7">
            <a:extLst>
              <a:ext uri="{FF2B5EF4-FFF2-40B4-BE49-F238E27FC236}">
                <a16:creationId xmlns:a16="http://schemas.microsoft.com/office/drawing/2014/main" id="{352CE739-62BF-4DE7-816E-C166827613E3}"/>
              </a:ext>
            </a:extLst>
          </p:cNvPr>
          <p:cNvSpPr>
            <a:spLocks noChangeArrowheads="1"/>
          </p:cNvSpPr>
          <p:nvPr/>
        </p:nvSpPr>
        <p:spPr bwMode="auto">
          <a:xfrm>
            <a:off x="152400" y="48768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A real number with an integral part and the fractional part set to zero, that is, 0.0, cannot be stored using the steps discussed above. To handle this special case, it is agreed that in this case the sign, exponent, and the mantissa are set to 0s.</a:t>
            </a:r>
          </a:p>
        </p:txBody>
      </p:sp>
      <p:cxnSp>
        <p:nvCxnSpPr>
          <p:cNvPr id="108552" name="Straight Connector 7">
            <a:extLst>
              <a:ext uri="{FF2B5EF4-FFF2-40B4-BE49-F238E27FC236}">
                <a16:creationId xmlns:a16="http://schemas.microsoft.com/office/drawing/2014/main" id="{F9709B8F-3B54-4E56-BB6B-9461D4A67C8D}"/>
              </a:ext>
            </a:extLst>
          </p:cNvPr>
          <p:cNvCxnSpPr>
            <a:cxnSpLocks noChangeShapeType="1"/>
          </p:cNvCxnSpPr>
          <p:nvPr/>
        </p:nvCxnSpPr>
        <p:spPr bwMode="auto">
          <a:xfrm>
            <a:off x="152400" y="1295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3" name="Straight Connector 8">
            <a:extLst>
              <a:ext uri="{FF2B5EF4-FFF2-40B4-BE49-F238E27FC236}">
                <a16:creationId xmlns:a16="http://schemas.microsoft.com/office/drawing/2014/main" id="{CDD14B82-873B-44AF-9B93-DB3C89A0B823}"/>
              </a:ext>
            </a:extLst>
          </p:cNvPr>
          <p:cNvCxnSpPr>
            <a:cxnSpLocks noChangeShapeType="1"/>
          </p:cNvCxnSpPr>
          <p:nvPr/>
        </p:nvCxnSpPr>
        <p:spPr bwMode="auto">
          <a:xfrm>
            <a:off x="304800" y="3352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4" name="Straight Connector 9">
            <a:extLst>
              <a:ext uri="{FF2B5EF4-FFF2-40B4-BE49-F238E27FC236}">
                <a16:creationId xmlns:a16="http://schemas.microsoft.com/office/drawing/2014/main" id="{C79F5191-9876-48AE-9848-DA86146B49A3}"/>
              </a:ext>
            </a:extLst>
          </p:cNvPr>
          <p:cNvCxnSpPr>
            <a:cxnSpLocks noChangeShapeType="1"/>
          </p:cNvCxnSpPr>
          <p:nvPr/>
        </p:nvCxnSpPr>
        <p:spPr bwMode="auto">
          <a:xfrm>
            <a:off x="152400" y="76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Slide Number Placeholder 1">
            <a:extLst>
              <a:ext uri="{FF2B5EF4-FFF2-40B4-BE49-F238E27FC236}">
                <a16:creationId xmlns:a16="http://schemas.microsoft.com/office/drawing/2014/main" id="{8CACC402-3369-4C1B-87F1-0DA75C27544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45F13355-8C5A-400F-ABB1-01D5043B153D}" type="slidenum">
              <a:rPr lang="en-US" altLang="en-US" sz="1200" i="0" baseline="0">
                <a:latin typeface="Arial" panose="020B0604020202020204" pitchFamily="34" charset="0"/>
              </a:rPr>
              <a:pPr/>
              <a:t>21</a:t>
            </a:fld>
            <a:endParaRPr lang="en-US" altLang="en-US" sz="1200" i="0" baseline="0">
              <a:latin typeface="Arial" panose="020B0604020202020204" pitchFamily="34" charset="0"/>
            </a:endParaRPr>
          </a:p>
        </p:txBody>
      </p:sp>
      <p:sp>
        <p:nvSpPr>
          <p:cNvPr id="1221635" name="Text Box 3">
            <a:extLst>
              <a:ext uri="{FF2B5EF4-FFF2-40B4-BE49-F238E27FC236}">
                <a16:creationId xmlns:a16="http://schemas.microsoft.com/office/drawing/2014/main" id="{AF085ACA-B5C1-426F-8C05-86606114B2C3}"/>
              </a:ext>
            </a:extLst>
          </p:cNvPr>
          <p:cNvSpPr txBox="1">
            <a:spLocks noChangeArrowheads="1"/>
          </p:cNvSpPr>
          <p:nvPr/>
        </p:nvSpPr>
        <p:spPr bwMode="auto">
          <a:xfrm>
            <a:off x="228600" y="76200"/>
            <a:ext cx="42751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3-3   STORING TEXT</a:t>
            </a:r>
          </a:p>
        </p:txBody>
      </p:sp>
      <p:sp>
        <p:nvSpPr>
          <p:cNvPr id="110596" name="Text Box 4">
            <a:extLst>
              <a:ext uri="{FF2B5EF4-FFF2-40B4-BE49-F238E27FC236}">
                <a16:creationId xmlns:a16="http://schemas.microsoft.com/office/drawing/2014/main" id="{BA83B389-8B50-4C09-A62E-82D3E41DA63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221637" name="Rectangle 5">
            <a:extLst>
              <a:ext uri="{FF2B5EF4-FFF2-40B4-BE49-F238E27FC236}">
                <a16:creationId xmlns:a16="http://schemas.microsoft.com/office/drawing/2014/main" id="{36770325-453B-4B06-9E90-6B7988879FBF}"/>
              </a:ext>
            </a:extLst>
          </p:cNvPr>
          <p:cNvSpPr>
            <a:spLocks noChangeArrowheads="1"/>
          </p:cNvSpPr>
          <p:nvPr/>
        </p:nvSpPr>
        <p:spPr bwMode="auto">
          <a:xfrm>
            <a:off x="76200" y="685800"/>
            <a:ext cx="8839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i="0" baseline="0" dirty="0">
                <a:effectLst>
                  <a:outerShdw blurRad="38100" dist="38100" dir="2700000" algn="tl">
                    <a:srgbClr val="C0C0C0"/>
                  </a:outerShdw>
                </a:effectLst>
              </a:rPr>
              <a:t>A section of text in any language is a sequence of symbols used to represent an idea in that language. For example, the English language uses 26 symbols (A, B, C,…, Z) to represent uppercase letters, 26 symbols (a, b, c, …, z) to represent lowercase letters, nine symbols (0, 1, 2, …, 9) to represent numeric characters and symbols (., ?, :, ; , …, !) to represent punctuation. Other symbols such as blank, newline, and tab are used for text alignment and readability.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1">
            <a:extLst>
              <a:ext uri="{FF2B5EF4-FFF2-40B4-BE49-F238E27FC236}">
                <a16:creationId xmlns:a16="http://schemas.microsoft.com/office/drawing/2014/main" id="{B49FCF42-290C-49F7-82E4-F051F3474655}"/>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C1827D2-7E54-4A40-AC10-EDE47438FACF}" type="slidenum">
              <a:rPr lang="en-US" altLang="en-US" sz="1200" i="0" baseline="0">
                <a:latin typeface="Arial" panose="020B0604020202020204" pitchFamily="34" charset="0"/>
              </a:rPr>
              <a:pPr/>
              <a:t>22</a:t>
            </a:fld>
            <a:endParaRPr lang="en-US" altLang="en-US" sz="1200" i="0" baseline="0">
              <a:latin typeface="Arial" panose="020B0604020202020204" pitchFamily="34" charset="0"/>
            </a:endParaRPr>
          </a:p>
        </p:txBody>
      </p:sp>
      <p:sp>
        <p:nvSpPr>
          <p:cNvPr id="112643" name="Text Box 2">
            <a:extLst>
              <a:ext uri="{FF2B5EF4-FFF2-40B4-BE49-F238E27FC236}">
                <a16:creationId xmlns:a16="http://schemas.microsoft.com/office/drawing/2014/main" id="{33814AB1-D9DF-44D6-B2ED-84D046DB6DF1}"/>
              </a:ext>
            </a:extLst>
          </p:cNvPr>
          <p:cNvSpPr txBox="1">
            <a:spLocks noChangeArrowheads="1"/>
          </p:cNvSpPr>
          <p:nvPr/>
        </p:nvSpPr>
        <p:spPr bwMode="auto">
          <a:xfrm>
            <a:off x="76200" y="2057400"/>
            <a:ext cx="614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3.14  </a:t>
            </a:r>
            <a:r>
              <a:rPr lang="en-US" altLang="en-US" sz="2000" i="0" baseline="0"/>
              <a:t>Representing symbols using bit patterns</a:t>
            </a:r>
          </a:p>
        </p:txBody>
      </p:sp>
      <p:sp>
        <p:nvSpPr>
          <p:cNvPr id="1338374" name="Rectangle 6">
            <a:extLst>
              <a:ext uri="{FF2B5EF4-FFF2-40B4-BE49-F238E27FC236}">
                <a16:creationId xmlns:a16="http://schemas.microsoft.com/office/drawing/2014/main" id="{96CFE435-7CE4-4B06-A25F-A942CAB55616}"/>
              </a:ext>
            </a:extLst>
          </p:cNvPr>
          <p:cNvSpPr>
            <a:spLocks noChangeArrowheads="1"/>
          </p:cNvSpPr>
          <p:nvPr/>
        </p:nvSpPr>
        <p:spPr bwMode="auto">
          <a:xfrm>
            <a:off x="152400" y="762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We can represent each symbol with a bit pattern. In other words, text such as “CATS”, which is made up from four symbols, can be represented as four </a:t>
            </a:r>
            <a:r>
              <a:rPr lang="en-US" altLang="en-US" sz="2400" b="0" baseline="0">
                <a:effectLst>
                  <a:outerShdw blurRad="38100" dist="38100" dir="2700000" algn="tl">
                    <a:srgbClr val="C0C0C0"/>
                  </a:outerShdw>
                </a:effectLst>
              </a:rPr>
              <a:t>n</a:t>
            </a:r>
            <a:r>
              <a:rPr lang="en-US" altLang="en-US" sz="2400" b="0" i="0" baseline="0">
                <a:effectLst>
                  <a:outerShdw blurRad="38100" dist="38100" dir="2700000" algn="tl">
                    <a:srgbClr val="C0C0C0"/>
                  </a:outerShdw>
                </a:effectLst>
              </a:rPr>
              <a:t>-bit patterns, each pattern defining a single symbol (Figure 3.14).</a:t>
            </a:r>
          </a:p>
        </p:txBody>
      </p:sp>
      <p:pic>
        <p:nvPicPr>
          <p:cNvPr id="112645" name="Picture 7">
            <a:extLst>
              <a:ext uri="{FF2B5EF4-FFF2-40B4-BE49-F238E27FC236}">
                <a16:creationId xmlns:a16="http://schemas.microsoft.com/office/drawing/2014/main" id="{158D5763-06FF-45EF-AF61-9B5D78BE1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979738"/>
            <a:ext cx="80549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2646" name="Straight Connector 5">
            <a:extLst>
              <a:ext uri="{FF2B5EF4-FFF2-40B4-BE49-F238E27FC236}">
                <a16:creationId xmlns:a16="http://schemas.microsoft.com/office/drawing/2014/main" id="{414A96B8-0561-4A5D-8407-6E72A337C8BB}"/>
              </a:ext>
            </a:extLst>
          </p:cNvPr>
          <p:cNvCxnSpPr>
            <a:cxnSpLocks noChangeShapeType="1"/>
          </p:cNvCxnSpPr>
          <p:nvPr/>
        </p:nvCxnSpPr>
        <p:spPr bwMode="auto">
          <a:xfrm>
            <a:off x="152400" y="2590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647" name="Straight Connector 6">
            <a:extLst>
              <a:ext uri="{FF2B5EF4-FFF2-40B4-BE49-F238E27FC236}">
                <a16:creationId xmlns:a16="http://schemas.microsoft.com/office/drawing/2014/main" id="{EA36871A-5BC2-4C1F-BC94-2DDC96C96578}"/>
              </a:ext>
            </a:extLst>
          </p:cNvPr>
          <p:cNvCxnSpPr>
            <a:cxnSpLocks noChangeShapeType="1"/>
          </p:cNvCxnSpPr>
          <p:nvPr/>
        </p:nvCxnSpPr>
        <p:spPr bwMode="auto">
          <a:xfrm>
            <a:off x="304800" y="457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648" name="Straight Connector 7">
            <a:extLst>
              <a:ext uri="{FF2B5EF4-FFF2-40B4-BE49-F238E27FC236}">
                <a16:creationId xmlns:a16="http://schemas.microsoft.com/office/drawing/2014/main" id="{A5A61DFB-2597-4D60-95A8-8C5960AE0C74}"/>
              </a:ext>
            </a:extLst>
          </p:cNvPr>
          <p:cNvCxnSpPr>
            <a:cxnSpLocks noChangeShapeType="1"/>
          </p:cNvCxnSpPr>
          <p:nvPr/>
        </p:nvCxnSpPr>
        <p:spPr bwMode="auto">
          <a:xfrm>
            <a:off x="152400" y="2057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1">
            <a:extLst>
              <a:ext uri="{FF2B5EF4-FFF2-40B4-BE49-F238E27FC236}">
                <a16:creationId xmlns:a16="http://schemas.microsoft.com/office/drawing/2014/main" id="{1BA135FA-0F0A-48A9-B603-7AB1EA6DF46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9A71544D-A2C5-46EA-B448-9B9E43AFE616}" type="slidenum">
              <a:rPr lang="en-US" altLang="en-US" sz="1200" i="0" baseline="0">
                <a:latin typeface="Arial" panose="020B0604020202020204" pitchFamily="34" charset="0"/>
              </a:rPr>
              <a:pPr/>
              <a:t>23</a:t>
            </a:fld>
            <a:endParaRPr lang="en-US" altLang="en-US" sz="1200" i="0" baseline="0">
              <a:latin typeface="Arial" panose="020B0604020202020204" pitchFamily="34" charset="0"/>
            </a:endParaRPr>
          </a:p>
        </p:txBody>
      </p:sp>
      <p:pic>
        <p:nvPicPr>
          <p:cNvPr id="114691" name="Picture 5">
            <a:extLst>
              <a:ext uri="{FF2B5EF4-FFF2-40B4-BE49-F238E27FC236}">
                <a16:creationId xmlns:a16="http://schemas.microsoft.com/office/drawing/2014/main" id="{B7E74378-9E2F-4D4C-94C1-B0D8956BC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464550" cy="322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1">
            <a:extLst>
              <a:ext uri="{FF2B5EF4-FFF2-40B4-BE49-F238E27FC236}">
                <a16:creationId xmlns:a16="http://schemas.microsoft.com/office/drawing/2014/main" id="{446FE8D5-52EE-492F-8781-9DD8FDBBF849}"/>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BF6BF95-909E-43DC-B0F6-4C7AEAACB1D4}" type="slidenum">
              <a:rPr lang="en-US" altLang="en-US" sz="1200" i="0" baseline="0">
                <a:latin typeface="Arial" panose="020B0604020202020204" pitchFamily="34" charset="0"/>
              </a:rPr>
              <a:pPr/>
              <a:t>24</a:t>
            </a:fld>
            <a:endParaRPr lang="en-US" altLang="en-US" sz="1200" i="0" baseline="0">
              <a:latin typeface="Arial" panose="020B0604020202020204" pitchFamily="34" charset="0"/>
            </a:endParaRPr>
          </a:p>
        </p:txBody>
      </p:sp>
      <p:sp>
        <p:nvSpPr>
          <p:cNvPr id="116739" name="Text Box 3">
            <a:extLst>
              <a:ext uri="{FF2B5EF4-FFF2-40B4-BE49-F238E27FC236}">
                <a16:creationId xmlns:a16="http://schemas.microsoft.com/office/drawing/2014/main" id="{AD7AD55C-433D-4259-A619-C256CB653DE5}"/>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Codes</a:t>
            </a:r>
          </a:p>
        </p:txBody>
      </p:sp>
      <p:sp>
        <p:nvSpPr>
          <p:cNvPr id="1342470" name="Rectangle 6">
            <a:extLst>
              <a:ext uri="{FF2B5EF4-FFF2-40B4-BE49-F238E27FC236}">
                <a16:creationId xmlns:a16="http://schemas.microsoft.com/office/drawing/2014/main" id="{20068B9B-976F-4F08-B605-7D49F014E9B6}"/>
              </a:ext>
            </a:extLst>
          </p:cNvPr>
          <p:cNvSpPr>
            <a:spLocks noChangeArrowheads="1"/>
          </p:cNvSpPr>
          <p:nvPr/>
        </p:nvSpPr>
        <p:spPr bwMode="auto">
          <a:xfrm>
            <a:off x="152400" y="901700"/>
            <a:ext cx="8229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spcAft>
                <a:spcPct val="100000"/>
              </a:spcAft>
              <a:buFont typeface="Wingdings" panose="05000000000000000000" pitchFamily="2" charset="2"/>
              <a:buChar char="q"/>
              <a:defRPr/>
            </a:pPr>
            <a:r>
              <a:rPr lang="en-US" altLang="en-US" sz="2400" b="0" i="0" baseline="0">
                <a:effectLst>
                  <a:outerShdw blurRad="38100" dist="38100" dir="2700000" algn="tl">
                    <a:srgbClr val="C0C0C0"/>
                  </a:outerShdw>
                </a:effectLst>
              </a:rPr>
              <a:t> </a:t>
            </a:r>
            <a:r>
              <a:rPr lang="en-US" altLang="en-US" sz="2400" i="0" baseline="0">
                <a:solidFill>
                  <a:schemeClr val="folHlink"/>
                </a:solidFill>
                <a:effectLst>
                  <a:outerShdw blurRad="38100" dist="38100" dir="2700000" algn="tl">
                    <a:srgbClr val="C0C0C0"/>
                  </a:outerShdw>
                </a:effectLst>
              </a:rPr>
              <a:t>ASCII</a:t>
            </a:r>
          </a:p>
          <a:p>
            <a:pPr algn="just" eaLnBrk="1" hangingPunct="1">
              <a:spcAft>
                <a:spcPct val="100000"/>
              </a:spcAft>
              <a:buFont typeface="Wingdings" panose="05000000000000000000" pitchFamily="2" charset="2"/>
              <a:buChar char="q"/>
              <a:defRPr/>
            </a:pPr>
            <a:r>
              <a:rPr lang="en-US" altLang="en-US" sz="2400" b="0" i="0" baseline="0">
                <a:effectLst>
                  <a:outerShdw blurRad="38100" dist="38100" dir="2700000" algn="tl">
                    <a:srgbClr val="C0C0C0"/>
                  </a:outerShdw>
                </a:effectLst>
              </a:rPr>
              <a:t> </a:t>
            </a:r>
            <a:r>
              <a:rPr lang="en-US" altLang="en-US" sz="2400" i="0" baseline="0">
                <a:solidFill>
                  <a:schemeClr val="folHlink"/>
                </a:solidFill>
                <a:effectLst>
                  <a:outerShdw blurRad="38100" dist="38100" dir="2700000" algn="tl">
                    <a:srgbClr val="C0C0C0"/>
                  </a:outerShdw>
                </a:effectLst>
              </a:rPr>
              <a:t>Unicode</a:t>
            </a:r>
          </a:p>
          <a:p>
            <a:pPr algn="just" eaLnBrk="1" hangingPunct="1">
              <a:spcAft>
                <a:spcPct val="100000"/>
              </a:spcAft>
              <a:buFont typeface="Wingdings" panose="05000000000000000000" pitchFamily="2" charset="2"/>
              <a:buChar char="q"/>
              <a:defRPr/>
            </a:pPr>
            <a:r>
              <a:rPr lang="en-US" altLang="en-US" sz="2400" b="0" i="0" baseline="0">
                <a:effectLst>
                  <a:outerShdw blurRad="38100" dist="38100" dir="2700000" algn="tl">
                    <a:srgbClr val="C0C0C0"/>
                  </a:outerShdw>
                </a:effectLst>
              </a:rPr>
              <a:t> </a:t>
            </a:r>
            <a:r>
              <a:rPr lang="en-US" altLang="en-US" sz="2400" i="0" baseline="0">
                <a:solidFill>
                  <a:schemeClr val="folHlink"/>
                </a:solidFill>
                <a:effectLst>
                  <a:outerShdw blurRad="38100" dist="38100" dir="2700000" algn="tl">
                    <a:srgbClr val="C0C0C0"/>
                  </a:outerShdw>
                </a:effectLst>
              </a:rPr>
              <a:t>Other Codes</a:t>
            </a:r>
          </a:p>
        </p:txBody>
      </p:sp>
      <p:sp>
        <p:nvSpPr>
          <p:cNvPr id="116741" name="Rectangle 7">
            <a:extLst>
              <a:ext uri="{FF2B5EF4-FFF2-40B4-BE49-F238E27FC236}">
                <a16:creationId xmlns:a16="http://schemas.microsoft.com/office/drawing/2014/main" id="{619A9038-6422-4065-8A41-162DD7232118}"/>
              </a:ext>
            </a:extLst>
          </p:cNvPr>
          <p:cNvSpPr>
            <a:spLocks noChangeArrowheads="1"/>
          </p:cNvSpPr>
          <p:nvPr/>
        </p:nvSpPr>
        <p:spPr bwMode="auto">
          <a:xfrm>
            <a:off x="381000" y="4311650"/>
            <a:ext cx="8382000" cy="595313"/>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See Appendix A</a:t>
            </a:r>
          </a:p>
        </p:txBody>
      </p:sp>
      <p:grpSp>
        <p:nvGrpSpPr>
          <p:cNvPr id="116742" name="Group 8">
            <a:extLst>
              <a:ext uri="{FF2B5EF4-FFF2-40B4-BE49-F238E27FC236}">
                <a16:creationId xmlns:a16="http://schemas.microsoft.com/office/drawing/2014/main" id="{55125F03-F701-47DC-941D-3756BC493D57}"/>
              </a:ext>
            </a:extLst>
          </p:cNvPr>
          <p:cNvGrpSpPr>
            <a:grpSpLocks/>
          </p:cNvGrpSpPr>
          <p:nvPr/>
        </p:nvGrpSpPr>
        <p:grpSpPr bwMode="auto">
          <a:xfrm>
            <a:off x="381000" y="3686175"/>
            <a:ext cx="685800" cy="615950"/>
            <a:chOff x="1200" y="1217"/>
            <a:chExt cx="720" cy="388"/>
          </a:xfrm>
        </p:grpSpPr>
        <p:pic>
          <p:nvPicPr>
            <p:cNvPr id="116743" name="Picture 9">
              <a:extLst>
                <a:ext uri="{FF2B5EF4-FFF2-40B4-BE49-F238E27FC236}">
                  <a16:creationId xmlns:a16="http://schemas.microsoft.com/office/drawing/2014/main" id="{03CD98A6-3C0B-4083-A5D1-F9691A66F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4" name="Text Box 10">
              <a:extLst>
                <a:ext uri="{FF2B5EF4-FFF2-40B4-BE49-F238E27FC236}">
                  <a16:creationId xmlns:a16="http://schemas.microsoft.com/office/drawing/2014/main" id="{A556CA9E-37D8-42D4-8F81-E1DCB6AA17FE}"/>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3683" name="Text Box 3">
            <a:extLst>
              <a:ext uri="{FF2B5EF4-FFF2-40B4-BE49-F238E27FC236}">
                <a16:creationId xmlns:a16="http://schemas.microsoft.com/office/drawing/2014/main" id="{F05CA673-B1A2-4A43-A761-F171843F3151}"/>
              </a:ext>
            </a:extLst>
          </p:cNvPr>
          <p:cNvSpPr txBox="1">
            <a:spLocks noChangeArrowheads="1"/>
          </p:cNvSpPr>
          <p:nvPr/>
        </p:nvSpPr>
        <p:spPr bwMode="auto">
          <a:xfrm>
            <a:off x="228600" y="76200"/>
            <a:ext cx="46799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3-4   STORING AUDIO</a:t>
            </a:r>
          </a:p>
        </p:txBody>
      </p:sp>
      <p:sp>
        <p:nvSpPr>
          <p:cNvPr id="118787" name="Text Box 4">
            <a:extLst>
              <a:ext uri="{FF2B5EF4-FFF2-40B4-BE49-F238E27FC236}">
                <a16:creationId xmlns:a16="http://schemas.microsoft.com/office/drawing/2014/main" id="{FB12A3FF-9D7B-459D-AE3B-408A280AC70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223686" name="Rectangle 6">
            <a:extLst>
              <a:ext uri="{FF2B5EF4-FFF2-40B4-BE49-F238E27FC236}">
                <a16:creationId xmlns:a16="http://schemas.microsoft.com/office/drawing/2014/main" id="{6EA7890E-51DC-46D4-A302-63C804D780EA}"/>
              </a:ext>
            </a:extLst>
          </p:cNvPr>
          <p:cNvSpPr>
            <a:spLocks noChangeArrowheads="1"/>
          </p:cNvSpPr>
          <p:nvPr/>
        </p:nvSpPr>
        <p:spPr bwMode="auto">
          <a:xfrm>
            <a:off x="76200" y="762000"/>
            <a:ext cx="8839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i="0" baseline="0" dirty="0">
                <a:solidFill>
                  <a:schemeClr val="folHlink"/>
                </a:solidFill>
                <a:effectLst>
                  <a:outerShdw blurRad="38100" dist="38100" dir="2700000" algn="tl">
                    <a:srgbClr val="C0C0C0"/>
                  </a:outerShdw>
                </a:effectLst>
              </a:rPr>
              <a:t>Audio</a:t>
            </a:r>
            <a:r>
              <a:rPr lang="en-US" altLang="en-US" b="0" i="0" baseline="0" dirty="0">
                <a:effectLst>
                  <a:outerShdw blurRad="38100" dist="38100" dir="2700000" algn="tl">
                    <a:srgbClr val="C0C0C0"/>
                  </a:outerShdw>
                </a:effectLst>
              </a:rPr>
              <a:t> is a representation of sound or music. Audio, by nature, is different than the numbers or text we have discussed so far. Text is composed of </a:t>
            </a:r>
            <a:r>
              <a:rPr lang="en-US" altLang="en-US" i="0" baseline="0" dirty="0">
                <a:solidFill>
                  <a:schemeClr val="folHlink"/>
                </a:solidFill>
                <a:effectLst>
                  <a:outerShdw blurRad="38100" dist="38100" dir="2700000" algn="tl">
                    <a:srgbClr val="C0C0C0"/>
                  </a:outerShdw>
                </a:effectLst>
              </a:rPr>
              <a:t>countable entities</a:t>
            </a:r>
            <a:r>
              <a:rPr lang="en-US" altLang="en-US" b="0" i="0" baseline="0" dirty="0">
                <a:effectLst>
                  <a:outerShdw blurRad="38100" dist="38100" dir="2700000" algn="tl">
                    <a:srgbClr val="C0C0C0"/>
                  </a:outerShdw>
                </a:effectLst>
              </a:rPr>
              <a:t> (characters): we can count the number of characters in text. Text is an example of </a:t>
            </a:r>
            <a:r>
              <a:rPr lang="en-US" altLang="en-US" i="0" baseline="0" dirty="0">
                <a:solidFill>
                  <a:schemeClr val="folHlink"/>
                </a:solidFill>
                <a:effectLst>
                  <a:outerShdw blurRad="38100" dist="38100" dir="2700000" algn="tl">
                    <a:srgbClr val="C0C0C0"/>
                  </a:outerShdw>
                </a:effectLst>
              </a:rPr>
              <a:t>digital data</a:t>
            </a:r>
            <a:r>
              <a:rPr lang="en-US" altLang="en-US" b="0" i="0" baseline="0" dirty="0">
                <a:effectLst>
                  <a:outerShdw blurRad="38100" dist="38100" dir="2700000" algn="tl">
                    <a:srgbClr val="C0C0C0"/>
                  </a:outerShdw>
                </a:effectLst>
              </a:rPr>
              <a:t>. In contrast, audio is not countable. Audio is an example of </a:t>
            </a:r>
            <a:r>
              <a:rPr lang="en-US" altLang="en-US" i="0" baseline="0" dirty="0">
                <a:solidFill>
                  <a:schemeClr val="folHlink"/>
                </a:solidFill>
                <a:effectLst>
                  <a:outerShdw blurRad="38100" dist="38100" dir="2700000" algn="tl">
                    <a:srgbClr val="C0C0C0"/>
                  </a:outerShdw>
                </a:effectLst>
              </a:rPr>
              <a:t>analog data</a:t>
            </a:r>
            <a:r>
              <a:rPr lang="en-US" altLang="en-US" b="0" i="0" baseline="0" dirty="0">
                <a:effectLst>
                  <a:outerShdw blurRad="38100" dist="38100" dir="2700000" algn="tl">
                    <a:srgbClr val="C0C0C0"/>
                  </a:outerShdw>
                </a:effectLst>
              </a:rPr>
              <a:t>. Even if we are able to measure all its values in a period of time, we cannot store these in the computer’s memory, as we would need infinite number of memory locations. Figure 3.15 shows the nature of an analog signal, such as audio, that varies with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a:extLst>
              <a:ext uri="{FF2B5EF4-FFF2-40B4-BE49-F238E27FC236}">
                <a16:creationId xmlns:a16="http://schemas.microsoft.com/office/drawing/2014/main" id="{A5B682C4-816D-4BF4-A733-5F27B4846F3F}"/>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D550EC9B-636F-4DF9-99AB-300F682EE574}" type="slidenum">
              <a:rPr lang="en-US" altLang="en-US" sz="1200" i="0" baseline="0">
                <a:latin typeface="Arial" panose="020B0604020202020204" pitchFamily="34" charset="0"/>
              </a:rPr>
              <a:pPr/>
              <a:t>26</a:t>
            </a:fld>
            <a:endParaRPr lang="en-US" altLang="en-US" sz="1200" i="0" baseline="0">
              <a:latin typeface="Arial" panose="020B0604020202020204" pitchFamily="34" charset="0"/>
            </a:endParaRPr>
          </a:p>
        </p:txBody>
      </p:sp>
      <p:sp>
        <p:nvSpPr>
          <p:cNvPr id="120835" name="Text Box 9">
            <a:extLst>
              <a:ext uri="{FF2B5EF4-FFF2-40B4-BE49-F238E27FC236}">
                <a16:creationId xmlns:a16="http://schemas.microsoft.com/office/drawing/2014/main" id="{2A6F778D-F8EE-412A-992D-D4CE180A048E}"/>
              </a:ext>
            </a:extLst>
          </p:cNvPr>
          <p:cNvSpPr txBox="1">
            <a:spLocks noChangeArrowheads="1"/>
          </p:cNvSpPr>
          <p:nvPr/>
        </p:nvSpPr>
        <p:spPr bwMode="auto">
          <a:xfrm>
            <a:off x="152400" y="990600"/>
            <a:ext cx="350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3.15  </a:t>
            </a:r>
            <a:r>
              <a:rPr lang="en-US" altLang="en-US" sz="2000" i="0" baseline="0"/>
              <a:t>An audio signal</a:t>
            </a:r>
          </a:p>
        </p:txBody>
      </p:sp>
      <p:pic>
        <p:nvPicPr>
          <p:cNvPr id="120836" name="Picture 11">
            <a:extLst>
              <a:ext uri="{FF2B5EF4-FFF2-40B4-BE49-F238E27FC236}">
                <a16:creationId xmlns:a16="http://schemas.microsoft.com/office/drawing/2014/main" id="{18777342-0F1C-499A-9B6A-CE8FCD835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09738"/>
            <a:ext cx="8364538"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837" name="Straight Connector 4">
            <a:extLst>
              <a:ext uri="{FF2B5EF4-FFF2-40B4-BE49-F238E27FC236}">
                <a16:creationId xmlns:a16="http://schemas.microsoft.com/office/drawing/2014/main" id="{0753546D-DA10-44E8-9C58-37B7519A516C}"/>
              </a:ext>
            </a:extLst>
          </p:cNvPr>
          <p:cNvCxnSpPr>
            <a:cxnSpLocks noChangeShapeType="1"/>
          </p:cNvCxnSpPr>
          <p:nvPr/>
        </p:nvCxnSpPr>
        <p:spPr bwMode="auto">
          <a:xfrm>
            <a:off x="152400" y="1524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38" name="Straight Connector 5">
            <a:extLst>
              <a:ext uri="{FF2B5EF4-FFF2-40B4-BE49-F238E27FC236}">
                <a16:creationId xmlns:a16="http://schemas.microsoft.com/office/drawing/2014/main" id="{A153E73A-82D8-4CA8-88CC-7FCD9F727AF7}"/>
              </a:ext>
            </a:extLst>
          </p:cNvPr>
          <p:cNvCxnSpPr>
            <a:cxnSpLocks noChangeShapeType="1"/>
          </p:cNvCxnSpPr>
          <p:nvPr/>
        </p:nvCxnSpPr>
        <p:spPr bwMode="auto">
          <a:xfrm>
            <a:off x="304800" y="4114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39" name="Straight Connector 6">
            <a:extLst>
              <a:ext uri="{FF2B5EF4-FFF2-40B4-BE49-F238E27FC236}">
                <a16:creationId xmlns:a16="http://schemas.microsoft.com/office/drawing/2014/main" id="{321C547A-F795-418D-B108-EB8DFE044384}"/>
              </a:ext>
            </a:extLst>
          </p:cNvPr>
          <p:cNvCxnSpPr>
            <a:cxnSpLocks noChangeShapeType="1"/>
          </p:cNvCxnSpPr>
          <p:nvPr/>
        </p:nvCxnSpPr>
        <p:spPr bwMode="auto">
          <a:xfrm>
            <a:off x="152400" y="99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FB94FA84-1A3C-4AFC-BE54-56DD7B67767C}"/>
              </a:ext>
            </a:extLst>
          </p:cNvPr>
          <p:cNvSpPr txBox="1">
            <a:spLocks noChangeArrowheads="1"/>
          </p:cNvSpPr>
          <p:nvPr/>
        </p:nvSpPr>
        <p:spPr bwMode="auto">
          <a:xfrm>
            <a:off x="0" y="0"/>
            <a:ext cx="27781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3.4.1  Sampling</a:t>
            </a:r>
          </a:p>
        </p:txBody>
      </p:sp>
      <p:sp>
        <p:nvSpPr>
          <p:cNvPr id="122883" name="Rectangle 3">
            <a:extLst>
              <a:ext uri="{FF2B5EF4-FFF2-40B4-BE49-F238E27FC236}">
                <a16:creationId xmlns:a16="http://schemas.microsoft.com/office/drawing/2014/main" id="{AA99BD15-D899-49B9-B339-A254C06866B2}"/>
              </a:ext>
            </a:extLst>
          </p:cNvPr>
          <p:cNvSpPr>
            <a:spLocks noChangeArrowheads="1"/>
          </p:cNvSpPr>
          <p:nvPr/>
        </p:nvSpPr>
        <p:spPr bwMode="auto">
          <a:xfrm>
            <a:off x="762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If we cannot record all the values of a an audio signal over an interval, we can record some of them. Sampling means that we select only a finite number of points on the analog signal, measure their values, and record them. </a:t>
            </a:r>
          </a:p>
        </p:txBody>
      </p:sp>
      <p:sp>
        <p:nvSpPr>
          <p:cNvPr id="122884" name="Text Box 8">
            <a:extLst>
              <a:ext uri="{FF2B5EF4-FFF2-40B4-BE49-F238E27FC236}">
                <a16:creationId xmlns:a16="http://schemas.microsoft.com/office/drawing/2014/main" id="{823552DB-5EAC-48C4-AE18-13B5A83D57AD}"/>
              </a:ext>
            </a:extLst>
          </p:cNvPr>
          <p:cNvSpPr txBox="1">
            <a:spLocks noChangeArrowheads="1"/>
          </p:cNvSpPr>
          <p:nvPr/>
        </p:nvSpPr>
        <p:spPr bwMode="auto">
          <a:xfrm>
            <a:off x="112713" y="2819400"/>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3.16  </a:t>
            </a:r>
            <a:r>
              <a:rPr lang="en-US" altLang="en-US" sz="2000" i="0" baseline="0"/>
              <a:t>Sampling an audio signal</a:t>
            </a:r>
          </a:p>
        </p:txBody>
      </p:sp>
      <p:pic>
        <p:nvPicPr>
          <p:cNvPr id="122885" name="Picture 10">
            <a:extLst>
              <a:ext uri="{FF2B5EF4-FFF2-40B4-BE49-F238E27FC236}">
                <a16:creationId xmlns:a16="http://schemas.microsoft.com/office/drawing/2014/main" id="{EB3B4B92-4169-495B-8BDA-51D933FC1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3697288"/>
            <a:ext cx="7669212"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886" name="Straight Connector 6">
            <a:extLst>
              <a:ext uri="{FF2B5EF4-FFF2-40B4-BE49-F238E27FC236}">
                <a16:creationId xmlns:a16="http://schemas.microsoft.com/office/drawing/2014/main" id="{57DABA9D-006A-4CC3-BFB0-321A5B4652A6}"/>
              </a:ext>
            </a:extLst>
          </p:cNvPr>
          <p:cNvCxnSpPr>
            <a:cxnSpLocks noChangeShapeType="1"/>
          </p:cNvCxnSpPr>
          <p:nvPr/>
        </p:nvCxnSpPr>
        <p:spPr bwMode="auto">
          <a:xfrm>
            <a:off x="152400" y="3352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87" name="Straight Connector 7">
            <a:extLst>
              <a:ext uri="{FF2B5EF4-FFF2-40B4-BE49-F238E27FC236}">
                <a16:creationId xmlns:a16="http://schemas.microsoft.com/office/drawing/2014/main" id="{0450C8D5-92CD-4D5B-9562-495111EA6B17}"/>
              </a:ext>
            </a:extLst>
          </p:cNvPr>
          <p:cNvCxnSpPr>
            <a:cxnSpLocks noChangeShapeType="1"/>
          </p:cNvCxnSpPr>
          <p:nvPr/>
        </p:nvCxnSpPr>
        <p:spPr bwMode="auto">
          <a:xfrm>
            <a:off x="304800" y="5867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88" name="Straight Connector 8">
            <a:extLst>
              <a:ext uri="{FF2B5EF4-FFF2-40B4-BE49-F238E27FC236}">
                <a16:creationId xmlns:a16="http://schemas.microsoft.com/office/drawing/2014/main" id="{0AFCD0CF-004B-4809-B22C-055ED70C900E}"/>
              </a:ext>
            </a:extLst>
          </p:cNvPr>
          <p:cNvCxnSpPr>
            <a:cxnSpLocks noChangeShapeType="1"/>
          </p:cNvCxnSpPr>
          <p:nvPr/>
        </p:nvCxnSpPr>
        <p:spPr bwMode="auto">
          <a:xfrm>
            <a:off x="1524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a:extLst>
              <a:ext uri="{FF2B5EF4-FFF2-40B4-BE49-F238E27FC236}">
                <a16:creationId xmlns:a16="http://schemas.microsoft.com/office/drawing/2014/main" id="{A9391E4F-3E0B-4772-99E6-F477E40E8726}"/>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1AC5E263-2994-48E2-A471-C4E8C573CE42}" type="slidenum">
              <a:rPr lang="en-US" altLang="en-US" sz="1200" i="0" baseline="0">
                <a:latin typeface="Arial" panose="020B0604020202020204" pitchFamily="34" charset="0"/>
              </a:rPr>
              <a:pPr/>
              <a:t>28</a:t>
            </a:fld>
            <a:endParaRPr lang="en-US" altLang="en-US" sz="1200" i="0" baseline="0">
              <a:latin typeface="Arial" panose="020B0604020202020204" pitchFamily="34" charset="0"/>
            </a:endParaRPr>
          </a:p>
        </p:txBody>
      </p:sp>
      <p:sp>
        <p:nvSpPr>
          <p:cNvPr id="124931" name="Text Box 2">
            <a:extLst>
              <a:ext uri="{FF2B5EF4-FFF2-40B4-BE49-F238E27FC236}">
                <a16:creationId xmlns:a16="http://schemas.microsoft.com/office/drawing/2014/main" id="{2F81130D-68EF-457F-8605-5B494214E733}"/>
              </a:ext>
            </a:extLst>
          </p:cNvPr>
          <p:cNvSpPr txBox="1">
            <a:spLocks noChangeArrowheads="1"/>
          </p:cNvSpPr>
          <p:nvPr/>
        </p:nvSpPr>
        <p:spPr bwMode="auto">
          <a:xfrm>
            <a:off x="0" y="0"/>
            <a:ext cx="3417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3.4.2  Quantization</a:t>
            </a:r>
          </a:p>
        </p:txBody>
      </p:sp>
      <p:sp>
        <p:nvSpPr>
          <p:cNvPr id="124932" name="Rectangle 3">
            <a:extLst>
              <a:ext uri="{FF2B5EF4-FFF2-40B4-BE49-F238E27FC236}">
                <a16:creationId xmlns:a16="http://schemas.microsoft.com/office/drawing/2014/main" id="{0E6BE407-E471-443B-82E9-8E20FEF6F851}"/>
              </a:ext>
            </a:extLst>
          </p:cNvPr>
          <p:cNvSpPr>
            <a:spLocks noChangeArrowheads="1"/>
          </p:cNvSpPr>
          <p:nvPr/>
        </p:nvSpPr>
        <p:spPr bwMode="auto">
          <a:xfrm>
            <a:off x="76200" y="6096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The value measured for each sample is a real number. This means that we can store 40,000 real values for each one second sample. However, it is simpler to use an unsigned integer (a bit pattern) for each sample. Quantization refers to a process that rounds the value of a sample to the closest integer value. For example, if the real value is 17.2, it can be rounded down to 17: if the value is 17.7, it can be rounded up to 18.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1">
            <a:extLst>
              <a:ext uri="{FF2B5EF4-FFF2-40B4-BE49-F238E27FC236}">
                <a16:creationId xmlns:a16="http://schemas.microsoft.com/office/drawing/2014/main" id="{97687D38-2AE6-40B9-9C45-830FD51C89FA}"/>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B55D13A-3914-42C1-A336-B6A2005A28AA}" type="slidenum">
              <a:rPr lang="en-US" altLang="en-US" sz="1200" i="0" baseline="0">
                <a:latin typeface="Arial" panose="020B0604020202020204" pitchFamily="34" charset="0"/>
              </a:rPr>
              <a:pPr/>
              <a:t>29</a:t>
            </a:fld>
            <a:endParaRPr lang="en-US" altLang="en-US" sz="1200" i="0" baseline="0">
              <a:latin typeface="Arial" panose="020B0604020202020204" pitchFamily="34" charset="0"/>
            </a:endParaRPr>
          </a:p>
        </p:txBody>
      </p:sp>
      <p:sp>
        <p:nvSpPr>
          <p:cNvPr id="126979" name="Text Box 2">
            <a:extLst>
              <a:ext uri="{FF2B5EF4-FFF2-40B4-BE49-F238E27FC236}">
                <a16:creationId xmlns:a16="http://schemas.microsoft.com/office/drawing/2014/main" id="{9B27E8A3-3DC3-4729-8600-A1383DAD563D}"/>
              </a:ext>
            </a:extLst>
          </p:cNvPr>
          <p:cNvSpPr txBox="1">
            <a:spLocks noChangeArrowheads="1"/>
          </p:cNvSpPr>
          <p:nvPr/>
        </p:nvSpPr>
        <p:spPr bwMode="auto">
          <a:xfrm>
            <a:off x="0" y="0"/>
            <a:ext cx="2759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3.4.2  Encoding</a:t>
            </a:r>
          </a:p>
        </p:txBody>
      </p:sp>
      <p:sp>
        <p:nvSpPr>
          <p:cNvPr id="126980" name="Rectangle 3">
            <a:extLst>
              <a:ext uri="{FF2B5EF4-FFF2-40B4-BE49-F238E27FC236}">
                <a16:creationId xmlns:a16="http://schemas.microsoft.com/office/drawing/2014/main" id="{D303EC93-D890-439A-BC72-B70FBFC132B9}"/>
              </a:ext>
            </a:extLst>
          </p:cNvPr>
          <p:cNvSpPr>
            <a:spLocks noChangeArrowheads="1"/>
          </p:cNvSpPr>
          <p:nvPr/>
        </p:nvSpPr>
        <p:spPr bwMode="auto">
          <a:xfrm>
            <a:off x="76200" y="609600"/>
            <a:ext cx="89154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The quantized sample values need to be encoded as bit patterns. Some systems assign positive and negative values to samples, some just shift the curve to the positive part and assign only positive values. </a:t>
            </a:r>
          </a:p>
          <a:p>
            <a:pPr algn="just"/>
            <a:endParaRPr lang="en-US" altLang="en-US" b="0" i="0" baseline="0"/>
          </a:p>
          <a:p>
            <a:pPr algn="just"/>
            <a:r>
              <a:rPr lang="en-US" altLang="en-US" b="0" i="0" baseline="0"/>
              <a:t>If we call the </a:t>
            </a:r>
            <a:r>
              <a:rPr lang="en-US" altLang="en-US" i="0" baseline="0">
                <a:solidFill>
                  <a:schemeClr val="folHlink"/>
                </a:solidFill>
              </a:rPr>
              <a:t>bit depth</a:t>
            </a:r>
            <a:r>
              <a:rPr lang="en-US" altLang="en-US" b="0" i="0" baseline="0"/>
              <a:t> or number of bits per sample B, the number of samples per second, S, we need to store S × B bits for each second of audio. This product is sometimes refer to as </a:t>
            </a:r>
            <a:r>
              <a:rPr lang="en-US" altLang="en-US" i="0" baseline="0">
                <a:solidFill>
                  <a:schemeClr val="folHlink"/>
                </a:solidFill>
              </a:rPr>
              <a:t>bit rate</a:t>
            </a:r>
            <a:r>
              <a:rPr lang="en-US" altLang="en-US" b="0" i="0" baseline="0"/>
              <a:t>, R. For example, if we use 40,000 samples per second and 16 bits per each sample, the bit rate is </a:t>
            </a:r>
          </a:p>
        </p:txBody>
      </p:sp>
      <p:sp>
        <p:nvSpPr>
          <p:cNvPr id="126981" name="Rectangle 5">
            <a:extLst>
              <a:ext uri="{FF2B5EF4-FFF2-40B4-BE49-F238E27FC236}">
                <a16:creationId xmlns:a16="http://schemas.microsoft.com/office/drawing/2014/main" id="{4B9458B8-D95A-4166-8BC1-916AB5C61005}"/>
              </a:ext>
            </a:extLst>
          </p:cNvPr>
          <p:cNvSpPr>
            <a:spLocks noChangeArrowheads="1"/>
          </p:cNvSpPr>
          <p:nvPr/>
        </p:nvSpPr>
        <p:spPr bwMode="auto">
          <a:xfrm>
            <a:off x="1219200" y="5119688"/>
            <a:ext cx="66294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i="0" baseline="0">
                <a:solidFill>
                  <a:schemeClr val="folHlink"/>
                </a:solidFill>
              </a:rPr>
              <a:t>R = 40,000 × 16 = 640,000 bits per second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05898128-FF69-4F2B-B1CF-8D181989F13F}"/>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07F7445-703E-4B6B-881C-BDB7E4A3FEAB}" type="slidenum">
              <a:rPr lang="en-US" altLang="en-US" sz="1200" i="0" baseline="0">
                <a:latin typeface="Arial" panose="020B0604020202020204" pitchFamily="34" charset="0"/>
              </a:rPr>
              <a:pPr/>
              <a:t>3</a:t>
            </a:fld>
            <a:endParaRPr lang="en-US" altLang="en-US" sz="1200" i="0" baseline="0">
              <a:latin typeface="Arial" panose="020B0604020202020204" pitchFamily="34" charset="0"/>
            </a:endParaRPr>
          </a:p>
        </p:txBody>
      </p:sp>
      <p:sp>
        <p:nvSpPr>
          <p:cNvPr id="73731" name="Text Box 2">
            <a:extLst>
              <a:ext uri="{FF2B5EF4-FFF2-40B4-BE49-F238E27FC236}">
                <a16:creationId xmlns:a16="http://schemas.microsoft.com/office/drawing/2014/main" id="{BFEEDE18-E9E7-4D3D-A9E4-4D50AF06CB39}"/>
              </a:ext>
            </a:extLst>
          </p:cNvPr>
          <p:cNvSpPr txBox="1">
            <a:spLocks noChangeArrowheads="1"/>
          </p:cNvSpPr>
          <p:nvPr/>
        </p:nvSpPr>
        <p:spPr bwMode="auto">
          <a:xfrm>
            <a:off x="0" y="0"/>
            <a:ext cx="23066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Storing reals</a:t>
            </a:r>
          </a:p>
        </p:txBody>
      </p:sp>
      <p:sp>
        <p:nvSpPr>
          <p:cNvPr id="73732" name="Rectangle 3">
            <a:extLst>
              <a:ext uri="{FF2B5EF4-FFF2-40B4-BE49-F238E27FC236}">
                <a16:creationId xmlns:a16="http://schemas.microsoft.com/office/drawing/2014/main" id="{3B4011F1-7AF5-4698-AB20-5FA66C01A9FD}"/>
              </a:ext>
            </a:extLst>
          </p:cNvPr>
          <p:cNvSpPr>
            <a:spLocks noChangeArrowheads="1"/>
          </p:cNvSpPr>
          <p:nvPr/>
        </p:nvSpPr>
        <p:spPr bwMode="auto">
          <a:xfrm>
            <a:off x="76200" y="6096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A real is a number with an integral part and a fractional part. For example, 23.7 is a real number—the integral part is 27 and the fractional part is 7/10. Although a fixed-point representation can be used to represent a real number, the result may not be accurate or it may not have the required precision. The next two examples explain why.</a:t>
            </a:r>
          </a:p>
        </p:txBody>
      </p:sp>
      <p:sp>
        <p:nvSpPr>
          <p:cNvPr id="73733" name="Rectangle 4">
            <a:extLst>
              <a:ext uri="{FF2B5EF4-FFF2-40B4-BE49-F238E27FC236}">
                <a16:creationId xmlns:a16="http://schemas.microsoft.com/office/drawing/2014/main" id="{0C6FAA2B-36A5-4859-8122-D7709610EC08}"/>
              </a:ext>
            </a:extLst>
          </p:cNvPr>
          <p:cNvSpPr>
            <a:spLocks noChangeArrowheads="1"/>
          </p:cNvSpPr>
          <p:nvPr/>
        </p:nvSpPr>
        <p:spPr bwMode="auto">
          <a:xfrm>
            <a:off x="381000" y="4586288"/>
            <a:ext cx="8382000" cy="1449387"/>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Real numbers with very large integral parts or very small fractional parts should not be stored in fixed-point representation.</a:t>
            </a:r>
          </a:p>
        </p:txBody>
      </p:sp>
      <p:grpSp>
        <p:nvGrpSpPr>
          <p:cNvPr id="73734" name="Group 5">
            <a:extLst>
              <a:ext uri="{FF2B5EF4-FFF2-40B4-BE49-F238E27FC236}">
                <a16:creationId xmlns:a16="http://schemas.microsoft.com/office/drawing/2014/main" id="{9F2BE930-8020-4414-9201-A9F6435DCD35}"/>
              </a:ext>
            </a:extLst>
          </p:cNvPr>
          <p:cNvGrpSpPr>
            <a:grpSpLocks/>
          </p:cNvGrpSpPr>
          <p:nvPr/>
        </p:nvGrpSpPr>
        <p:grpSpPr bwMode="auto">
          <a:xfrm>
            <a:off x="381000" y="3960813"/>
            <a:ext cx="685800" cy="615950"/>
            <a:chOff x="1200" y="1217"/>
            <a:chExt cx="720" cy="388"/>
          </a:xfrm>
        </p:grpSpPr>
        <p:pic>
          <p:nvPicPr>
            <p:cNvPr id="73735" name="Picture 6">
              <a:extLst>
                <a:ext uri="{FF2B5EF4-FFF2-40B4-BE49-F238E27FC236}">
                  <a16:creationId xmlns:a16="http://schemas.microsoft.com/office/drawing/2014/main" id="{A5F18C00-7F90-49C5-82E3-7D35CF3A5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Text Box 7">
              <a:extLst>
                <a:ext uri="{FF2B5EF4-FFF2-40B4-BE49-F238E27FC236}">
                  <a16:creationId xmlns:a16="http://schemas.microsoft.com/office/drawing/2014/main" id="{7322D300-C9A4-4296-975D-FEE696A49385}"/>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a:extLst>
              <a:ext uri="{FF2B5EF4-FFF2-40B4-BE49-F238E27FC236}">
                <a16:creationId xmlns:a16="http://schemas.microsoft.com/office/drawing/2014/main" id="{99952EA9-12F6-4272-91F6-BA220621C84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120E1D1-1B42-4D98-B5FA-B4104AA0C14A}" type="slidenum">
              <a:rPr lang="en-US" altLang="en-US" sz="1200" i="0" baseline="0">
                <a:latin typeface="Arial" panose="020B0604020202020204" pitchFamily="34" charset="0"/>
              </a:rPr>
              <a:pPr/>
              <a:t>30</a:t>
            </a:fld>
            <a:endParaRPr lang="en-US" altLang="en-US" sz="1200" i="0" baseline="0">
              <a:latin typeface="Arial" panose="020B0604020202020204" pitchFamily="34" charset="0"/>
            </a:endParaRPr>
          </a:p>
        </p:txBody>
      </p:sp>
      <p:sp>
        <p:nvSpPr>
          <p:cNvPr id="129027" name="Text Box 2">
            <a:extLst>
              <a:ext uri="{FF2B5EF4-FFF2-40B4-BE49-F238E27FC236}">
                <a16:creationId xmlns:a16="http://schemas.microsoft.com/office/drawing/2014/main" id="{6AEA8B96-2B13-44A4-9CB3-DAC8AB4D96DB}"/>
              </a:ext>
            </a:extLst>
          </p:cNvPr>
          <p:cNvSpPr txBox="1">
            <a:spLocks noChangeArrowheads="1"/>
          </p:cNvSpPr>
          <p:nvPr/>
        </p:nvSpPr>
        <p:spPr bwMode="auto">
          <a:xfrm>
            <a:off x="0" y="0"/>
            <a:ext cx="62785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3.4.4  Standards for sound encoding</a:t>
            </a:r>
          </a:p>
        </p:txBody>
      </p:sp>
      <p:sp>
        <p:nvSpPr>
          <p:cNvPr id="129028" name="Rectangle 3">
            <a:extLst>
              <a:ext uri="{FF2B5EF4-FFF2-40B4-BE49-F238E27FC236}">
                <a16:creationId xmlns:a16="http://schemas.microsoft.com/office/drawing/2014/main" id="{0328C63B-83AF-4FFD-BB38-7D7540272FDE}"/>
              </a:ext>
            </a:extLst>
          </p:cNvPr>
          <p:cNvSpPr>
            <a:spLocks noChangeArrowheads="1"/>
          </p:cNvSpPr>
          <p:nvPr/>
        </p:nvSpPr>
        <p:spPr bwMode="auto">
          <a:xfrm>
            <a:off x="76200" y="609600"/>
            <a:ext cx="8915400" cy="39354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Today the dominant standard for storing audio is </a:t>
            </a:r>
            <a:r>
              <a:rPr lang="en-US" altLang="en-US" i="0" baseline="0">
                <a:solidFill>
                  <a:schemeClr val="folHlink"/>
                </a:solidFill>
              </a:rPr>
              <a:t>MP3</a:t>
            </a:r>
            <a:r>
              <a:rPr lang="en-US" altLang="en-US" b="0" i="0" baseline="0"/>
              <a:t> (short for </a:t>
            </a:r>
            <a:r>
              <a:rPr lang="en-US" altLang="en-US" i="0" baseline="0">
                <a:solidFill>
                  <a:schemeClr val="folHlink"/>
                </a:solidFill>
              </a:rPr>
              <a:t>MPEG Layer 3</a:t>
            </a:r>
            <a:r>
              <a:rPr lang="en-US" altLang="en-US" b="0" i="0" baseline="0"/>
              <a:t>). This standard is a modification of the </a:t>
            </a:r>
            <a:r>
              <a:rPr lang="en-US" altLang="en-US" i="0" baseline="0">
                <a:solidFill>
                  <a:schemeClr val="folHlink"/>
                </a:solidFill>
              </a:rPr>
              <a:t>MPEG</a:t>
            </a:r>
            <a:r>
              <a:rPr lang="en-US" altLang="en-US" b="0" i="0" baseline="0"/>
              <a:t> (</a:t>
            </a:r>
            <a:r>
              <a:rPr lang="en-US" altLang="en-US" i="0" baseline="0">
                <a:solidFill>
                  <a:schemeClr val="folHlink"/>
                </a:solidFill>
              </a:rPr>
              <a:t>Motion Picture Experts Group</a:t>
            </a:r>
            <a:r>
              <a:rPr lang="en-US" altLang="en-US" b="0" i="0" baseline="0"/>
              <a:t>) compression method used for video. It uses 44100 samples per second and 16 bits per sample. The result is a signal with a bit rate of 705,600 bits per second, which is compressed using a compression method that discard information that cannot be detected by the human ear. This is called lossy compression, as opposed to lossless compression: </a:t>
            </a:r>
            <a:r>
              <a:rPr lang="en-US" altLang="en-US" i="0" baseline="0">
                <a:solidFill>
                  <a:schemeClr val="folHlink"/>
                </a:solidFill>
              </a:rPr>
              <a:t>see Chapter 15</a:t>
            </a:r>
            <a:r>
              <a:rPr lang="en-US" altLang="en-US" b="0" i="0" baseline="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Slide Number Placeholder 1">
            <a:extLst>
              <a:ext uri="{FF2B5EF4-FFF2-40B4-BE49-F238E27FC236}">
                <a16:creationId xmlns:a16="http://schemas.microsoft.com/office/drawing/2014/main" id="{7EB19FD7-E197-4B3D-87AA-C9FD2675CEED}"/>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C45A63DF-51C1-4FC0-B0D2-7F9DDD349798}" type="slidenum">
              <a:rPr lang="en-US" altLang="en-US" sz="1200" i="0" baseline="0">
                <a:latin typeface="Arial" panose="020B0604020202020204" pitchFamily="34" charset="0"/>
              </a:rPr>
              <a:pPr/>
              <a:t>31</a:t>
            </a:fld>
            <a:endParaRPr lang="en-US" altLang="en-US" sz="1200" i="0" baseline="0">
              <a:latin typeface="Arial" panose="020B0604020202020204" pitchFamily="34" charset="0"/>
            </a:endParaRPr>
          </a:p>
        </p:txBody>
      </p:sp>
      <p:sp>
        <p:nvSpPr>
          <p:cNvPr id="1225731" name="Text Box 3">
            <a:extLst>
              <a:ext uri="{FF2B5EF4-FFF2-40B4-BE49-F238E27FC236}">
                <a16:creationId xmlns:a16="http://schemas.microsoft.com/office/drawing/2014/main" id="{92925A42-F0AE-4CA1-9E18-2A12EBB83683}"/>
              </a:ext>
            </a:extLst>
          </p:cNvPr>
          <p:cNvSpPr txBox="1">
            <a:spLocks noChangeArrowheads="1"/>
          </p:cNvSpPr>
          <p:nvPr/>
        </p:nvSpPr>
        <p:spPr bwMode="auto">
          <a:xfrm>
            <a:off x="0" y="0"/>
            <a:ext cx="49403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3-5   STORING IMAGES</a:t>
            </a:r>
          </a:p>
        </p:txBody>
      </p:sp>
      <p:sp>
        <p:nvSpPr>
          <p:cNvPr id="131076" name="Text Box 4">
            <a:extLst>
              <a:ext uri="{FF2B5EF4-FFF2-40B4-BE49-F238E27FC236}">
                <a16:creationId xmlns:a16="http://schemas.microsoft.com/office/drawing/2014/main" id="{CBBF2937-1D55-4680-8294-5625F254D62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225733" name="Rectangle 5">
            <a:extLst>
              <a:ext uri="{FF2B5EF4-FFF2-40B4-BE49-F238E27FC236}">
                <a16:creationId xmlns:a16="http://schemas.microsoft.com/office/drawing/2014/main" id="{524F794E-4ADA-4FA5-BE65-0704D57F0DC3}"/>
              </a:ext>
            </a:extLst>
          </p:cNvPr>
          <p:cNvSpPr>
            <a:spLocks noChangeArrowheads="1"/>
          </p:cNvSpPr>
          <p:nvPr/>
        </p:nvSpPr>
        <p:spPr bwMode="auto">
          <a:xfrm>
            <a:off x="76200" y="762000"/>
            <a:ext cx="883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i="0" baseline="0" dirty="0">
                <a:effectLst>
                  <a:outerShdw blurRad="38100" dist="38100" dir="2700000" algn="tl">
                    <a:srgbClr val="C0C0C0"/>
                  </a:outerShdw>
                </a:effectLst>
              </a:rPr>
              <a:t>Images are stored in computers using two different techniques: </a:t>
            </a:r>
            <a:r>
              <a:rPr lang="en-US" altLang="en-US" i="0" baseline="0" dirty="0">
                <a:solidFill>
                  <a:schemeClr val="folHlink"/>
                </a:solidFill>
                <a:effectLst>
                  <a:outerShdw blurRad="38100" dist="38100" dir="2700000" algn="tl">
                    <a:srgbClr val="C0C0C0"/>
                  </a:outerShdw>
                </a:effectLst>
              </a:rPr>
              <a:t>raster graphics</a:t>
            </a:r>
            <a:r>
              <a:rPr lang="en-US" altLang="en-US" b="0" i="0" baseline="0" dirty="0">
                <a:effectLst>
                  <a:outerShdw blurRad="38100" dist="38100" dir="2700000" algn="tl">
                    <a:srgbClr val="C0C0C0"/>
                  </a:outerShdw>
                </a:effectLst>
              </a:rPr>
              <a:t> and </a:t>
            </a:r>
            <a:r>
              <a:rPr lang="en-US" altLang="en-US" i="0" baseline="0" dirty="0">
                <a:solidFill>
                  <a:schemeClr val="folHlink"/>
                </a:solidFill>
                <a:effectLst>
                  <a:outerShdw blurRad="38100" dist="38100" dir="2700000" algn="tl">
                    <a:srgbClr val="C0C0C0"/>
                  </a:outerShdw>
                </a:effectLst>
              </a:rPr>
              <a:t>vector graphics</a:t>
            </a:r>
            <a:r>
              <a:rPr lang="en-US" altLang="en-US" b="0" i="0" baseline="0" dirty="0">
                <a:effectLst>
                  <a:outerShdw blurRad="38100" dist="38100" dir="2700000" algn="tl">
                    <a:srgbClr val="C0C0C0"/>
                  </a:outerShdw>
                </a:effectLst>
              </a:rPr>
              <a:t>.</a:t>
            </a:r>
          </a:p>
          <a:p>
            <a:pPr algn="just" eaLnBrk="1" hangingPunct="1">
              <a:defRPr/>
            </a:pPr>
            <a:endParaRPr lang="en-US" altLang="en-US" b="0" i="0" baseline="0" dirty="0">
              <a:effectLst>
                <a:outerShdw blurRad="38100" dist="38100" dir="2700000" algn="tl">
                  <a:srgbClr val="C0C0C0"/>
                </a:outerShdw>
              </a:effectLst>
            </a:endParaRPr>
          </a:p>
        </p:txBody>
      </p:sp>
      <p:sp>
        <p:nvSpPr>
          <p:cNvPr id="131078" name="Text Box 6">
            <a:extLst>
              <a:ext uri="{FF2B5EF4-FFF2-40B4-BE49-F238E27FC236}">
                <a16:creationId xmlns:a16="http://schemas.microsoft.com/office/drawing/2014/main" id="{D8AD0836-EB2B-4BCB-BD11-3669AC5DB243}"/>
              </a:ext>
            </a:extLst>
          </p:cNvPr>
          <p:cNvSpPr txBox="1">
            <a:spLocks noChangeArrowheads="1"/>
          </p:cNvSpPr>
          <p:nvPr/>
        </p:nvSpPr>
        <p:spPr bwMode="auto">
          <a:xfrm>
            <a:off x="152400" y="2133600"/>
            <a:ext cx="3797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3.5.1  Raster graphics</a:t>
            </a:r>
          </a:p>
        </p:txBody>
      </p:sp>
      <p:sp>
        <p:nvSpPr>
          <p:cNvPr id="131079" name="Rectangle 7">
            <a:extLst>
              <a:ext uri="{FF2B5EF4-FFF2-40B4-BE49-F238E27FC236}">
                <a16:creationId xmlns:a16="http://schemas.microsoft.com/office/drawing/2014/main" id="{9F014211-65C0-42B8-B3BC-E5FABA61444C}"/>
              </a:ext>
            </a:extLst>
          </p:cNvPr>
          <p:cNvSpPr>
            <a:spLocks noChangeArrowheads="1"/>
          </p:cNvSpPr>
          <p:nvPr/>
        </p:nvSpPr>
        <p:spPr bwMode="auto">
          <a:xfrm>
            <a:off x="228600" y="2667000"/>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i="0" baseline="0">
                <a:solidFill>
                  <a:schemeClr val="folHlink"/>
                </a:solidFill>
              </a:rPr>
              <a:t>Raster graphics</a:t>
            </a:r>
            <a:r>
              <a:rPr lang="en-US" altLang="en-US" b="0" i="0" baseline="0"/>
              <a:t> (or </a:t>
            </a:r>
            <a:r>
              <a:rPr lang="en-US" altLang="en-US" i="0" baseline="0">
                <a:solidFill>
                  <a:schemeClr val="folHlink"/>
                </a:solidFill>
              </a:rPr>
              <a:t>bitmap graphics</a:t>
            </a:r>
            <a:r>
              <a:rPr lang="en-US" altLang="en-US" b="0" i="0" baseline="0"/>
              <a:t>) is used when we need to store an analog image such as a photograph. A photograph consists of analog data, similarly to audio information: the difference is that the intensity (color) of data varies in space instead of in time. This means that data must be sampled. However, sampling in this case is normally called </a:t>
            </a:r>
            <a:r>
              <a:rPr lang="en-US" altLang="en-US" i="0" baseline="0">
                <a:solidFill>
                  <a:schemeClr val="folHlink"/>
                </a:solidFill>
              </a:rPr>
              <a:t>scanning</a:t>
            </a:r>
            <a:r>
              <a:rPr lang="en-US" altLang="en-US" b="0" i="0" baseline="0"/>
              <a:t>. The samples are called </a:t>
            </a:r>
            <a:r>
              <a:rPr lang="en-US" altLang="en-US" i="0" baseline="0">
                <a:solidFill>
                  <a:schemeClr val="folHlink"/>
                </a:solidFill>
              </a:rPr>
              <a:t>pixels</a:t>
            </a:r>
            <a:r>
              <a:rPr lang="en-US" altLang="en-US" b="0" i="0" baseline="0"/>
              <a:t> (picture elements).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1">
            <a:extLst>
              <a:ext uri="{FF2B5EF4-FFF2-40B4-BE49-F238E27FC236}">
                <a16:creationId xmlns:a16="http://schemas.microsoft.com/office/drawing/2014/main" id="{6B40DB7B-C56E-4E87-BA15-337DF4DAE1F5}"/>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4F4C74D-30BA-4C51-B9E5-3851C774970D}" type="slidenum">
              <a:rPr lang="en-US" altLang="en-US" sz="1200" i="0" baseline="0">
                <a:latin typeface="Arial" panose="020B0604020202020204" pitchFamily="34" charset="0"/>
              </a:rPr>
              <a:pPr/>
              <a:t>32</a:t>
            </a:fld>
            <a:endParaRPr lang="en-US" altLang="en-US" sz="1200" i="0" baseline="0">
              <a:latin typeface="Arial" panose="020B0604020202020204" pitchFamily="34" charset="0"/>
            </a:endParaRPr>
          </a:p>
        </p:txBody>
      </p:sp>
      <p:sp>
        <p:nvSpPr>
          <p:cNvPr id="133123" name="Text Box 2">
            <a:extLst>
              <a:ext uri="{FF2B5EF4-FFF2-40B4-BE49-F238E27FC236}">
                <a16:creationId xmlns:a16="http://schemas.microsoft.com/office/drawing/2014/main" id="{5C533917-536F-4941-B1F4-9FEB0D971522}"/>
              </a:ext>
            </a:extLst>
          </p:cNvPr>
          <p:cNvSpPr txBox="1">
            <a:spLocks noChangeArrowheads="1"/>
          </p:cNvSpPr>
          <p:nvPr/>
        </p:nvSpPr>
        <p:spPr bwMode="auto">
          <a:xfrm>
            <a:off x="0" y="47625"/>
            <a:ext cx="180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Resolution</a:t>
            </a:r>
          </a:p>
        </p:txBody>
      </p:sp>
      <p:sp>
        <p:nvSpPr>
          <p:cNvPr id="133124" name="Rectangle 3">
            <a:extLst>
              <a:ext uri="{FF2B5EF4-FFF2-40B4-BE49-F238E27FC236}">
                <a16:creationId xmlns:a16="http://schemas.microsoft.com/office/drawing/2014/main" id="{D6418CB6-8949-49A9-80F8-B6BA8F945121}"/>
              </a:ext>
            </a:extLst>
          </p:cNvPr>
          <p:cNvSpPr>
            <a:spLocks noChangeArrowheads="1"/>
          </p:cNvSpPr>
          <p:nvPr/>
        </p:nvSpPr>
        <p:spPr bwMode="auto">
          <a:xfrm>
            <a:off x="76200" y="533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Just like audio sampling, in image scanning we need to decide how many pixels we need to record for each square or linear inch. The scanning rate in image processing is called </a:t>
            </a:r>
            <a:r>
              <a:rPr lang="en-US" altLang="en-US" i="0" baseline="0">
                <a:solidFill>
                  <a:schemeClr val="folHlink"/>
                </a:solidFill>
              </a:rPr>
              <a:t>resolution</a:t>
            </a:r>
            <a:r>
              <a:rPr lang="en-US" altLang="en-US" b="0" i="0" baseline="0"/>
              <a:t>. If the resolution is sufficiently high, the human eye cannot recognize the discontinuity in reproduced images.</a:t>
            </a:r>
          </a:p>
        </p:txBody>
      </p:sp>
      <p:sp>
        <p:nvSpPr>
          <p:cNvPr id="133125" name="Text Box 4">
            <a:extLst>
              <a:ext uri="{FF2B5EF4-FFF2-40B4-BE49-F238E27FC236}">
                <a16:creationId xmlns:a16="http://schemas.microsoft.com/office/drawing/2014/main" id="{194C76B2-7560-41BF-A0FF-A562CEA47DDA}"/>
              </a:ext>
            </a:extLst>
          </p:cNvPr>
          <p:cNvSpPr txBox="1">
            <a:spLocks noChangeArrowheads="1"/>
          </p:cNvSpPr>
          <p:nvPr/>
        </p:nvSpPr>
        <p:spPr bwMode="auto">
          <a:xfrm>
            <a:off x="76200" y="3019425"/>
            <a:ext cx="201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Color depth</a:t>
            </a:r>
          </a:p>
        </p:txBody>
      </p:sp>
      <p:sp>
        <p:nvSpPr>
          <p:cNvPr id="133126" name="Rectangle 5">
            <a:extLst>
              <a:ext uri="{FF2B5EF4-FFF2-40B4-BE49-F238E27FC236}">
                <a16:creationId xmlns:a16="http://schemas.microsoft.com/office/drawing/2014/main" id="{EA469E77-34FF-4807-8ABA-40F633A01FBC}"/>
              </a:ext>
            </a:extLst>
          </p:cNvPr>
          <p:cNvSpPr>
            <a:spLocks noChangeArrowheads="1"/>
          </p:cNvSpPr>
          <p:nvPr/>
        </p:nvSpPr>
        <p:spPr bwMode="auto">
          <a:xfrm>
            <a:off x="152400" y="3471863"/>
            <a:ext cx="8915400" cy="3081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The number of bits used to represent a pixel, its </a:t>
            </a:r>
            <a:r>
              <a:rPr lang="en-US" altLang="en-US" i="0" baseline="0">
                <a:solidFill>
                  <a:schemeClr val="folHlink"/>
                </a:solidFill>
              </a:rPr>
              <a:t>color depth</a:t>
            </a:r>
            <a:r>
              <a:rPr lang="en-US" altLang="en-US" b="0" i="0" baseline="0"/>
              <a:t>, depends on how the pixel’s color is handled by different encoding techniques. The perception of color is how our eyes respond to a beam of light. Our eyes have different types of photoreceptor cells: some respond to the three primary colors red, green, and blue (often called </a:t>
            </a:r>
            <a:r>
              <a:rPr lang="en-US" altLang="en-US" i="0" baseline="0">
                <a:solidFill>
                  <a:schemeClr val="folHlink"/>
                </a:solidFill>
              </a:rPr>
              <a:t>RGB</a:t>
            </a:r>
            <a:r>
              <a:rPr lang="en-US" altLang="en-US" b="0" i="0" baseline="0"/>
              <a:t>), while others merely respond to the intensity of light.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1">
            <a:extLst>
              <a:ext uri="{FF2B5EF4-FFF2-40B4-BE49-F238E27FC236}">
                <a16:creationId xmlns:a16="http://schemas.microsoft.com/office/drawing/2014/main" id="{8092D488-F4AC-48FD-AFE1-EBA20FCAB52E}"/>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9301FACD-C3E2-4AEF-BDBD-379799BC6341}" type="slidenum">
              <a:rPr lang="en-US" altLang="en-US" sz="1200" i="0" baseline="0">
                <a:latin typeface="Arial" panose="020B0604020202020204" pitchFamily="34" charset="0"/>
              </a:rPr>
              <a:pPr/>
              <a:t>33</a:t>
            </a:fld>
            <a:endParaRPr lang="en-US" altLang="en-US" sz="1200" i="0" baseline="0">
              <a:latin typeface="Arial" panose="020B0604020202020204" pitchFamily="34" charset="0"/>
            </a:endParaRPr>
          </a:p>
        </p:txBody>
      </p:sp>
      <p:sp>
        <p:nvSpPr>
          <p:cNvPr id="135171" name="Text Box 2">
            <a:extLst>
              <a:ext uri="{FF2B5EF4-FFF2-40B4-BE49-F238E27FC236}">
                <a16:creationId xmlns:a16="http://schemas.microsoft.com/office/drawing/2014/main" id="{D7393C73-8AFF-4D93-9F93-3FC68C6F3385}"/>
              </a:ext>
            </a:extLst>
          </p:cNvPr>
          <p:cNvSpPr txBox="1">
            <a:spLocks noChangeArrowheads="1"/>
          </p:cNvSpPr>
          <p:nvPr/>
        </p:nvSpPr>
        <p:spPr bwMode="auto">
          <a:xfrm>
            <a:off x="0" y="98425"/>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baseline="0">
                <a:solidFill>
                  <a:schemeClr val="folHlink"/>
                </a:solidFill>
              </a:rPr>
              <a:t>True-Color</a:t>
            </a:r>
          </a:p>
        </p:txBody>
      </p:sp>
      <p:sp>
        <p:nvSpPr>
          <p:cNvPr id="135172" name="Rectangle 3">
            <a:extLst>
              <a:ext uri="{FF2B5EF4-FFF2-40B4-BE49-F238E27FC236}">
                <a16:creationId xmlns:a16="http://schemas.microsoft.com/office/drawing/2014/main" id="{19DA4C0E-7037-46A4-A7E6-96E090D1C0EE}"/>
              </a:ext>
            </a:extLst>
          </p:cNvPr>
          <p:cNvSpPr>
            <a:spLocks noChangeArrowheads="1"/>
          </p:cNvSpPr>
          <p:nvPr/>
        </p:nvSpPr>
        <p:spPr bwMode="auto">
          <a:xfrm>
            <a:off x="76200" y="609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One of the techniques used to encode a pixel is called True-Color, which uses </a:t>
            </a:r>
            <a:r>
              <a:rPr lang="en-US" altLang="en-US" i="0" baseline="0">
                <a:solidFill>
                  <a:schemeClr val="folHlink"/>
                </a:solidFill>
              </a:rPr>
              <a:t>24</a:t>
            </a:r>
            <a:r>
              <a:rPr lang="en-US" altLang="en-US" b="0" i="0" baseline="0"/>
              <a:t> bits to encode a pixel.</a:t>
            </a:r>
          </a:p>
        </p:txBody>
      </p:sp>
      <p:pic>
        <p:nvPicPr>
          <p:cNvPr id="135173" name="Picture 6">
            <a:extLst>
              <a:ext uri="{FF2B5EF4-FFF2-40B4-BE49-F238E27FC236}">
                <a16:creationId xmlns:a16="http://schemas.microsoft.com/office/drawing/2014/main" id="{40E29BEA-2897-49EA-8A0B-32CE1861E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278063"/>
            <a:ext cx="7423150" cy="313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DB6DBE65-30AF-4CCB-900F-037DE65A494F}"/>
              </a:ext>
            </a:extLst>
          </p:cNvPr>
          <p:cNvSpPr txBox="1">
            <a:spLocks noChangeArrowheads="1"/>
          </p:cNvSpPr>
          <p:nvPr/>
        </p:nvSpPr>
        <p:spPr bwMode="auto">
          <a:xfrm>
            <a:off x="0" y="98425"/>
            <a:ext cx="191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baseline="0">
                <a:solidFill>
                  <a:schemeClr val="folHlink"/>
                </a:solidFill>
              </a:rPr>
              <a:t>Indexed color</a:t>
            </a:r>
          </a:p>
        </p:txBody>
      </p:sp>
      <p:sp>
        <p:nvSpPr>
          <p:cNvPr id="137219" name="Rectangle 3">
            <a:extLst>
              <a:ext uri="{FF2B5EF4-FFF2-40B4-BE49-F238E27FC236}">
                <a16:creationId xmlns:a16="http://schemas.microsoft.com/office/drawing/2014/main" id="{59726213-18B8-49AF-9BCF-CAD58E5D71D8}"/>
              </a:ext>
            </a:extLst>
          </p:cNvPr>
          <p:cNvSpPr>
            <a:spLocks noChangeArrowheads="1"/>
          </p:cNvSpPr>
          <p:nvPr/>
        </p:nvSpPr>
        <p:spPr bwMode="auto">
          <a:xfrm>
            <a:off x="76200" y="609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The </a:t>
            </a:r>
            <a:r>
              <a:rPr lang="en-US" altLang="en-US" i="0" baseline="0">
                <a:solidFill>
                  <a:schemeClr val="folHlink"/>
                </a:solidFill>
              </a:rPr>
              <a:t>indexed color</a:t>
            </a:r>
            <a:r>
              <a:rPr lang="en-US" altLang="en-US" b="0" i="0" baseline="0"/>
              <a:t>—or </a:t>
            </a:r>
            <a:r>
              <a:rPr lang="en-US" altLang="en-US" i="0" baseline="0">
                <a:solidFill>
                  <a:schemeClr val="folHlink"/>
                </a:solidFill>
              </a:rPr>
              <a:t>palette color</a:t>
            </a:r>
            <a:r>
              <a:rPr lang="en-US" altLang="en-US" i="0" baseline="0"/>
              <a:t>—</a:t>
            </a:r>
            <a:r>
              <a:rPr lang="en-US" altLang="en-US" b="0" i="0" baseline="0"/>
              <a:t>scheme uses only a portion of these colors.</a:t>
            </a:r>
          </a:p>
        </p:txBody>
      </p:sp>
      <p:sp>
        <p:nvSpPr>
          <p:cNvPr id="137220" name="Text Box 5">
            <a:extLst>
              <a:ext uri="{FF2B5EF4-FFF2-40B4-BE49-F238E27FC236}">
                <a16:creationId xmlns:a16="http://schemas.microsoft.com/office/drawing/2014/main" id="{3664904C-7F04-48A1-8CC0-C2B5CB57CB15}"/>
              </a:ext>
            </a:extLst>
          </p:cNvPr>
          <p:cNvSpPr txBox="1">
            <a:spLocks noChangeArrowheads="1"/>
          </p:cNvSpPr>
          <p:nvPr/>
        </p:nvSpPr>
        <p:spPr bwMode="auto">
          <a:xfrm>
            <a:off x="152400" y="1752600"/>
            <a:ext cx="735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3.17  </a:t>
            </a:r>
            <a:r>
              <a:rPr lang="en-US" altLang="en-US" sz="2000" i="0" baseline="0"/>
              <a:t>Relationship of the indexed color to the True-Color</a:t>
            </a:r>
          </a:p>
        </p:txBody>
      </p:sp>
      <p:pic>
        <p:nvPicPr>
          <p:cNvPr id="137221" name="Picture 7">
            <a:extLst>
              <a:ext uri="{FF2B5EF4-FFF2-40B4-BE49-F238E27FC236}">
                <a16:creationId xmlns:a16="http://schemas.microsoft.com/office/drawing/2014/main" id="{BDE3138C-B937-464E-93E8-A536E432B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2514600"/>
            <a:ext cx="59309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7222" name="Straight Connector 6">
            <a:extLst>
              <a:ext uri="{FF2B5EF4-FFF2-40B4-BE49-F238E27FC236}">
                <a16:creationId xmlns:a16="http://schemas.microsoft.com/office/drawing/2014/main" id="{2D1CBBDA-5D8E-44F1-9EBA-3A24B31AD971}"/>
              </a:ext>
            </a:extLst>
          </p:cNvPr>
          <p:cNvCxnSpPr>
            <a:cxnSpLocks noChangeShapeType="1"/>
          </p:cNvCxnSpPr>
          <p:nvPr/>
        </p:nvCxnSpPr>
        <p:spPr bwMode="auto">
          <a:xfrm>
            <a:off x="152400" y="2286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223" name="Straight Connector 7">
            <a:extLst>
              <a:ext uri="{FF2B5EF4-FFF2-40B4-BE49-F238E27FC236}">
                <a16:creationId xmlns:a16="http://schemas.microsoft.com/office/drawing/2014/main" id="{1E8E0E92-2A4B-482E-BE6B-8727AF1756AB}"/>
              </a:ext>
            </a:extLst>
          </p:cNvPr>
          <p:cNvCxnSpPr>
            <a:cxnSpLocks noChangeShapeType="1"/>
          </p:cNvCxnSpPr>
          <p:nvPr/>
        </p:nvCxnSpPr>
        <p:spPr bwMode="auto">
          <a:xfrm>
            <a:off x="3048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224" name="Straight Connector 8">
            <a:extLst>
              <a:ext uri="{FF2B5EF4-FFF2-40B4-BE49-F238E27FC236}">
                <a16:creationId xmlns:a16="http://schemas.microsoft.com/office/drawing/2014/main" id="{B0F1A19C-27C2-4346-9009-66E7F11F76EC}"/>
              </a:ext>
            </a:extLst>
          </p:cNvPr>
          <p:cNvCxnSpPr>
            <a:cxnSpLocks noChangeShapeType="1"/>
          </p:cNvCxnSpPr>
          <p:nvPr/>
        </p:nvCxnSpPr>
        <p:spPr bwMode="auto">
          <a:xfrm>
            <a:off x="152400" y="175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1">
            <a:extLst>
              <a:ext uri="{FF2B5EF4-FFF2-40B4-BE49-F238E27FC236}">
                <a16:creationId xmlns:a16="http://schemas.microsoft.com/office/drawing/2014/main" id="{D5F25943-8C0B-4E72-AA58-BD8F24B1588B}"/>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464F434-433E-4278-B688-8C69FCEB3437}" type="slidenum">
              <a:rPr lang="en-US" altLang="en-US" sz="1200" i="0" baseline="0">
                <a:latin typeface="Arial" panose="020B0604020202020204" pitchFamily="34" charset="0"/>
              </a:rPr>
              <a:pPr/>
              <a:t>35</a:t>
            </a:fld>
            <a:endParaRPr lang="en-US" altLang="en-US" sz="1200" i="0" baseline="0">
              <a:latin typeface="Arial" panose="020B0604020202020204" pitchFamily="34" charset="0"/>
            </a:endParaRPr>
          </a:p>
        </p:txBody>
      </p:sp>
      <p:sp>
        <p:nvSpPr>
          <p:cNvPr id="139267" name="Rectangle 3">
            <a:extLst>
              <a:ext uri="{FF2B5EF4-FFF2-40B4-BE49-F238E27FC236}">
                <a16:creationId xmlns:a16="http://schemas.microsoft.com/office/drawing/2014/main" id="{027AD14F-FD5B-48CC-8EE1-36B4E9875844}"/>
              </a:ext>
            </a:extLst>
          </p:cNvPr>
          <p:cNvSpPr>
            <a:spLocks noChangeArrowheads="1"/>
          </p:cNvSpPr>
          <p:nvPr/>
        </p:nvSpPr>
        <p:spPr bwMode="auto">
          <a:xfrm>
            <a:off x="76200" y="2286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For example, a high-quality digital camera uses almost three million pixels for a 3 × 5 inch photo. The following shows the number of bits that need to be stored using each scheme:</a:t>
            </a:r>
          </a:p>
        </p:txBody>
      </p:sp>
      <p:pic>
        <p:nvPicPr>
          <p:cNvPr id="139268" name="Picture 6">
            <a:extLst>
              <a:ext uri="{FF2B5EF4-FFF2-40B4-BE49-F238E27FC236}">
                <a16:creationId xmlns:a16="http://schemas.microsoft.com/office/drawing/2014/main" id="{46EC1C15-C98B-4E7F-B650-A482BF47E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981200"/>
            <a:ext cx="913447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1">
            <a:extLst>
              <a:ext uri="{FF2B5EF4-FFF2-40B4-BE49-F238E27FC236}">
                <a16:creationId xmlns:a16="http://schemas.microsoft.com/office/drawing/2014/main" id="{E660CB85-536A-4F2D-A64A-9F7BA94452B2}"/>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CBE63D7-A5DA-4029-84E8-8EB39AB6B690}" type="slidenum">
              <a:rPr lang="en-US" altLang="en-US" sz="1200" i="0" baseline="0">
                <a:latin typeface="Arial" panose="020B0604020202020204" pitchFamily="34" charset="0"/>
              </a:rPr>
              <a:pPr/>
              <a:t>36</a:t>
            </a:fld>
            <a:endParaRPr lang="en-US" altLang="en-US" sz="1200" i="0" baseline="0">
              <a:latin typeface="Arial" panose="020B0604020202020204" pitchFamily="34" charset="0"/>
            </a:endParaRPr>
          </a:p>
        </p:txBody>
      </p:sp>
      <p:sp>
        <p:nvSpPr>
          <p:cNvPr id="141315" name="Text Box 2">
            <a:extLst>
              <a:ext uri="{FF2B5EF4-FFF2-40B4-BE49-F238E27FC236}">
                <a16:creationId xmlns:a16="http://schemas.microsoft.com/office/drawing/2014/main" id="{843FF0BB-CE3F-46B2-80EC-6C552502B8EB}"/>
              </a:ext>
            </a:extLst>
          </p:cNvPr>
          <p:cNvSpPr txBox="1">
            <a:spLocks noChangeArrowheads="1"/>
          </p:cNvSpPr>
          <p:nvPr/>
        </p:nvSpPr>
        <p:spPr bwMode="auto">
          <a:xfrm>
            <a:off x="0" y="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Standards for image encoding</a:t>
            </a:r>
          </a:p>
        </p:txBody>
      </p:sp>
      <p:sp>
        <p:nvSpPr>
          <p:cNvPr id="141316" name="Rectangle 3">
            <a:extLst>
              <a:ext uri="{FF2B5EF4-FFF2-40B4-BE49-F238E27FC236}">
                <a16:creationId xmlns:a16="http://schemas.microsoft.com/office/drawing/2014/main" id="{2BC655CE-9C1C-49A9-A880-5819DF13E938}"/>
              </a:ext>
            </a:extLst>
          </p:cNvPr>
          <p:cNvSpPr>
            <a:spLocks noChangeArrowheads="1"/>
          </p:cNvSpPr>
          <p:nvPr/>
        </p:nvSpPr>
        <p:spPr bwMode="auto">
          <a:xfrm>
            <a:off x="762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Several de facto standards for image encoding are in use. </a:t>
            </a:r>
            <a:r>
              <a:rPr lang="en-US" altLang="en-US" i="0" baseline="0"/>
              <a:t>JPEG</a:t>
            </a:r>
            <a:r>
              <a:rPr lang="en-US" altLang="en-US" b="0" i="0" baseline="0"/>
              <a:t> (</a:t>
            </a:r>
            <a:r>
              <a:rPr lang="en-US" altLang="en-US" i="0" baseline="0"/>
              <a:t>Joint Photographic Experts Group</a:t>
            </a:r>
            <a:r>
              <a:rPr lang="en-US" altLang="en-US" b="0" i="0" baseline="0"/>
              <a:t>) uses the True-Color scheme, but compresses the image to reduce the number of bits (see Chapter 15). </a:t>
            </a:r>
            <a:r>
              <a:rPr lang="en-US" altLang="en-US" i="0" baseline="0"/>
              <a:t>GIF</a:t>
            </a:r>
            <a:r>
              <a:rPr lang="en-US" altLang="en-US" b="0" i="0" baseline="0"/>
              <a:t> (</a:t>
            </a:r>
            <a:r>
              <a:rPr lang="en-US" altLang="en-US" i="0" baseline="0"/>
              <a:t>Graphic Interchange Format</a:t>
            </a:r>
            <a:r>
              <a:rPr lang="en-US" altLang="en-US" b="0" i="0" baseline="0"/>
              <a:t>), on the other hand, uses the indexed color scheme.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1">
            <a:extLst>
              <a:ext uri="{FF2B5EF4-FFF2-40B4-BE49-F238E27FC236}">
                <a16:creationId xmlns:a16="http://schemas.microsoft.com/office/drawing/2014/main" id="{B1A03A9C-78F5-482F-B40E-AD648B025B17}"/>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FD5A7B5-72D7-4AAD-939E-4D2A1E2D49F6}" type="slidenum">
              <a:rPr lang="en-US" altLang="en-US" sz="1200" i="0" baseline="0">
                <a:latin typeface="Arial" panose="020B0604020202020204" pitchFamily="34" charset="0"/>
              </a:rPr>
              <a:pPr/>
              <a:t>37</a:t>
            </a:fld>
            <a:endParaRPr lang="en-US" altLang="en-US" sz="1200" i="0" baseline="0">
              <a:latin typeface="Arial" panose="020B0604020202020204" pitchFamily="34" charset="0"/>
            </a:endParaRPr>
          </a:p>
        </p:txBody>
      </p:sp>
      <p:sp>
        <p:nvSpPr>
          <p:cNvPr id="143363" name="Text Box 2">
            <a:extLst>
              <a:ext uri="{FF2B5EF4-FFF2-40B4-BE49-F238E27FC236}">
                <a16:creationId xmlns:a16="http://schemas.microsoft.com/office/drawing/2014/main" id="{2A218DDA-5849-4782-AEA7-D66D73366E26}"/>
              </a:ext>
            </a:extLst>
          </p:cNvPr>
          <p:cNvSpPr txBox="1">
            <a:spLocks noChangeArrowheads="1"/>
          </p:cNvSpPr>
          <p:nvPr/>
        </p:nvSpPr>
        <p:spPr bwMode="auto">
          <a:xfrm>
            <a:off x="0" y="0"/>
            <a:ext cx="3819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3.5.2  Vector graphics</a:t>
            </a:r>
          </a:p>
        </p:txBody>
      </p:sp>
      <p:sp>
        <p:nvSpPr>
          <p:cNvPr id="143364" name="Rectangle 3">
            <a:extLst>
              <a:ext uri="{FF2B5EF4-FFF2-40B4-BE49-F238E27FC236}">
                <a16:creationId xmlns:a16="http://schemas.microsoft.com/office/drawing/2014/main" id="{CFB693FF-8F2D-42C8-9E37-26A9E059C2EE}"/>
              </a:ext>
            </a:extLst>
          </p:cNvPr>
          <p:cNvSpPr>
            <a:spLocks noChangeArrowheads="1"/>
          </p:cNvSpPr>
          <p:nvPr/>
        </p:nvSpPr>
        <p:spPr bwMode="auto">
          <a:xfrm>
            <a:off x="76200" y="609600"/>
            <a:ext cx="89154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i="0" baseline="0">
                <a:solidFill>
                  <a:schemeClr val="folHlink"/>
                </a:solidFill>
              </a:rPr>
              <a:t>Raster graphics</a:t>
            </a:r>
            <a:r>
              <a:rPr lang="en-US" altLang="en-US" b="0" i="0" baseline="0"/>
              <a:t> has two disadvantages: the file size is big and rescaling is troublesome. To enlarge a raster graphics image means enlarging the pixels., so the image looks ragged when it is enlarged. The </a:t>
            </a:r>
            <a:r>
              <a:rPr lang="en-US" altLang="en-US" i="0" baseline="0">
                <a:solidFill>
                  <a:schemeClr val="folHlink"/>
                </a:solidFill>
              </a:rPr>
              <a:t>vector graphic</a:t>
            </a:r>
            <a:r>
              <a:rPr lang="en-US" altLang="en-US" b="0" i="0" baseline="0"/>
              <a:t> image encoding method, however, does not store the bit patterns for each pixel. An image is decomposed into a combination of geometrical shapes such as lines, squares, or circles. </a:t>
            </a:r>
          </a:p>
          <a:p>
            <a:pPr algn="just"/>
            <a:r>
              <a:rPr lang="en-US" altLang="en-US" b="0" i="0" baseline="0"/>
              <a:t>For example, consider a circle of radius r. The main pieces of information a program needs to draw this circle are:</a:t>
            </a:r>
          </a:p>
          <a:p>
            <a:pPr algn="just"/>
            <a:r>
              <a:rPr lang="en-US" altLang="en-US" i="0" baseline="0">
                <a:solidFill>
                  <a:schemeClr val="folHlink"/>
                </a:solidFill>
              </a:rPr>
              <a:t>1. The radius </a:t>
            </a:r>
            <a:r>
              <a:rPr lang="en-US" altLang="en-US" baseline="0">
                <a:solidFill>
                  <a:schemeClr val="folHlink"/>
                </a:solidFill>
              </a:rPr>
              <a:t>r</a:t>
            </a:r>
            <a:r>
              <a:rPr lang="en-US" altLang="en-US" i="0" baseline="0">
                <a:solidFill>
                  <a:schemeClr val="folHlink"/>
                </a:solidFill>
              </a:rPr>
              <a:t> and equation of a circle.</a:t>
            </a:r>
          </a:p>
          <a:p>
            <a:pPr algn="just"/>
            <a:r>
              <a:rPr lang="en-US" altLang="en-US" i="0" baseline="0">
                <a:solidFill>
                  <a:schemeClr val="folHlink"/>
                </a:solidFill>
              </a:rPr>
              <a:t>2. The location of the center point of the circle.</a:t>
            </a:r>
          </a:p>
          <a:p>
            <a:pPr algn="just"/>
            <a:r>
              <a:rPr lang="en-US" altLang="en-US" i="0" baseline="0">
                <a:solidFill>
                  <a:schemeClr val="folHlink"/>
                </a:solidFill>
              </a:rPr>
              <a:t>3. The stroke line style and color.</a:t>
            </a:r>
          </a:p>
          <a:p>
            <a:pPr algn="just"/>
            <a:r>
              <a:rPr lang="en-US" altLang="en-US" i="0" baseline="0">
                <a:solidFill>
                  <a:schemeClr val="folHlink"/>
                </a:solidFill>
              </a:rPr>
              <a:t>4. The fill style and color.</a:t>
            </a:r>
            <a:r>
              <a:rPr lang="en-US" altLang="en-US" b="0" i="0" baseline="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Slide Number Placeholder 1">
            <a:extLst>
              <a:ext uri="{FF2B5EF4-FFF2-40B4-BE49-F238E27FC236}">
                <a16:creationId xmlns:a16="http://schemas.microsoft.com/office/drawing/2014/main" id="{CB7F2870-5AF4-4896-80AD-C76726A678E6}"/>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34D5B72-F7DA-48F0-A56B-D4E151E2F579}" type="slidenum">
              <a:rPr lang="en-US" altLang="en-US" sz="1200" i="0" baseline="0">
                <a:latin typeface="Arial" panose="020B0604020202020204" pitchFamily="34" charset="0"/>
              </a:rPr>
              <a:pPr/>
              <a:t>38</a:t>
            </a:fld>
            <a:endParaRPr lang="en-US" altLang="en-US" sz="1200" i="0" baseline="0">
              <a:latin typeface="Arial" panose="020B0604020202020204" pitchFamily="34" charset="0"/>
            </a:endParaRPr>
          </a:p>
        </p:txBody>
      </p:sp>
      <p:sp>
        <p:nvSpPr>
          <p:cNvPr id="1227779" name="Text Box 3">
            <a:extLst>
              <a:ext uri="{FF2B5EF4-FFF2-40B4-BE49-F238E27FC236}">
                <a16:creationId xmlns:a16="http://schemas.microsoft.com/office/drawing/2014/main" id="{5AAE6FFA-8C14-4E81-B563-6DE6D901D62B}"/>
              </a:ext>
            </a:extLst>
          </p:cNvPr>
          <p:cNvSpPr txBox="1">
            <a:spLocks noChangeArrowheads="1"/>
          </p:cNvSpPr>
          <p:nvPr/>
        </p:nvSpPr>
        <p:spPr bwMode="auto">
          <a:xfrm>
            <a:off x="0" y="0"/>
            <a:ext cx="45862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3-6   STORING VIDEO</a:t>
            </a:r>
          </a:p>
        </p:txBody>
      </p:sp>
      <p:sp>
        <p:nvSpPr>
          <p:cNvPr id="145412" name="Text Box 4">
            <a:extLst>
              <a:ext uri="{FF2B5EF4-FFF2-40B4-BE49-F238E27FC236}">
                <a16:creationId xmlns:a16="http://schemas.microsoft.com/office/drawing/2014/main" id="{C6F95297-3FF3-476D-ABED-00064962057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227781" name="Rectangle 5">
            <a:extLst>
              <a:ext uri="{FF2B5EF4-FFF2-40B4-BE49-F238E27FC236}">
                <a16:creationId xmlns:a16="http://schemas.microsoft.com/office/drawing/2014/main" id="{3CB12864-F520-4AA5-8810-E57BCA185FA4}"/>
              </a:ext>
            </a:extLst>
          </p:cNvPr>
          <p:cNvSpPr>
            <a:spLocks noChangeArrowheads="1"/>
          </p:cNvSpPr>
          <p:nvPr/>
        </p:nvSpPr>
        <p:spPr bwMode="auto">
          <a:xfrm>
            <a:off x="76200" y="1371600"/>
            <a:ext cx="8839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i="0" baseline="0">
                <a:solidFill>
                  <a:schemeClr val="folHlink"/>
                </a:solidFill>
                <a:effectLst>
                  <a:outerShdw blurRad="38100" dist="38100" dir="2700000" algn="tl">
                    <a:srgbClr val="C0C0C0"/>
                  </a:outerShdw>
                </a:effectLst>
              </a:rPr>
              <a:t>Video</a:t>
            </a:r>
            <a:r>
              <a:rPr lang="en-US" altLang="en-US" b="0" i="0" baseline="0">
                <a:effectLst>
                  <a:outerShdw blurRad="38100" dist="38100" dir="2700000" algn="tl">
                    <a:srgbClr val="C0C0C0"/>
                  </a:outerShdw>
                </a:effectLst>
              </a:rPr>
              <a:t> is a representation of images (called </a:t>
            </a:r>
            <a:r>
              <a:rPr lang="en-US" altLang="en-US" i="0" baseline="0">
                <a:solidFill>
                  <a:schemeClr val="folHlink"/>
                </a:solidFill>
                <a:effectLst>
                  <a:outerShdw blurRad="38100" dist="38100" dir="2700000" algn="tl">
                    <a:srgbClr val="C0C0C0"/>
                  </a:outerShdw>
                </a:effectLst>
              </a:rPr>
              <a:t>frames</a:t>
            </a:r>
            <a:r>
              <a:rPr lang="en-US" altLang="en-US" b="0" i="0" baseline="0">
                <a:effectLst>
                  <a:outerShdw blurRad="38100" dist="38100" dir="2700000" algn="tl">
                    <a:srgbClr val="C0C0C0"/>
                  </a:outerShdw>
                </a:effectLst>
              </a:rPr>
              <a:t>) over time. A movie consists of a series of frames shown one after another. In other words, video is the representation of information that changes in space and in time. So, if we know how to store an image inside a computer, we also know how to store video: each image or frame is transformed into a set of bit patterns and stored. The combination of the images then represents the video. </a:t>
            </a:r>
          </a:p>
        </p:txBody>
      </p:sp>
      <p:sp>
        <p:nvSpPr>
          <p:cNvPr id="145414" name="Rectangle 6">
            <a:extLst>
              <a:ext uri="{FF2B5EF4-FFF2-40B4-BE49-F238E27FC236}">
                <a16:creationId xmlns:a16="http://schemas.microsoft.com/office/drawing/2014/main" id="{198CEB76-F95C-464D-8334-4C26ABF6D536}"/>
              </a:ext>
            </a:extLst>
          </p:cNvPr>
          <p:cNvSpPr>
            <a:spLocks noChangeArrowheads="1"/>
          </p:cNvSpPr>
          <p:nvPr/>
        </p:nvSpPr>
        <p:spPr bwMode="auto">
          <a:xfrm>
            <a:off x="381000" y="5883275"/>
            <a:ext cx="8382000" cy="595313"/>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See Chapter 15 for video compression. </a:t>
            </a:r>
          </a:p>
        </p:txBody>
      </p:sp>
      <p:grpSp>
        <p:nvGrpSpPr>
          <p:cNvPr id="145415" name="Group 7">
            <a:extLst>
              <a:ext uri="{FF2B5EF4-FFF2-40B4-BE49-F238E27FC236}">
                <a16:creationId xmlns:a16="http://schemas.microsoft.com/office/drawing/2014/main" id="{6879F8E2-6DC1-470E-9E39-B313DBFE3787}"/>
              </a:ext>
            </a:extLst>
          </p:cNvPr>
          <p:cNvGrpSpPr>
            <a:grpSpLocks/>
          </p:cNvGrpSpPr>
          <p:nvPr/>
        </p:nvGrpSpPr>
        <p:grpSpPr bwMode="auto">
          <a:xfrm>
            <a:off x="381000" y="5257800"/>
            <a:ext cx="685800" cy="615950"/>
            <a:chOff x="1200" y="1217"/>
            <a:chExt cx="720" cy="388"/>
          </a:xfrm>
        </p:grpSpPr>
        <p:pic>
          <p:nvPicPr>
            <p:cNvPr id="145416" name="Picture 8">
              <a:extLst>
                <a:ext uri="{FF2B5EF4-FFF2-40B4-BE49-F238E27FC236}">
                  <a16:creationId xmlns:a16="http://schemas.microsoft.com/office/drawing/2014/main" id="{16D8B19A-4069-4A87-AB85-015C5E7C4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17" name="Text Box 9">
              <a:extLst>
                <a:ext uri="{FF2B5EF4-FFF2-40B4-BE49-F238E27FC236}">
                  <a16:creationId xmlns:a16="http://schemas.microsoft.com/office/drawing/2014/main" id="{501EEC89-DC4E-4C37-A6B3-E023AF66C1E3}"/>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A9E9-E88A-4DCD-B007-E974AEABC2D4}"/>
              </a:ext>
            </a:extLst>
          </p:cNvPr>
          <p:cNvSpPr>
            <a:spLocks noGrp="1"/>
          </p:cNvSpPr>
          <p:nvPr>
            <p:ph type="title"/>
          </p:nvPr>
        </p:nvSpPr>
        <p:spPr>
          <a:xfrm>
            <a:off x="628650" y="365125"/>
            <a:ext cx="7886700" cy="930275"/>
          </a:xfrm>
        </p:spPr>
        <p:txBody>
          <a:bodyPr/>
          <a:lstStyle/>
          <a:p>
            <a:pPr algn="ctr"/>
            <a:r>
              <a:rPr lang="en-GB" dirty="0"/>
              <a:t>The End</a:t>
            </a:r>
            <a:endParaRPr lang="en-ZA" dirty="0"/>
          </a:p>
        </p:txBody>
      </p:sp>
      <p:pic>
        <p:nvPicPr>
          <p:cNvPr id="6" name="Content Placeholder 5" descr="Diagram&#10;&#10;Description automatically generated with medium confidence">
            <a:extLst>
              <a:ext uri="{FF2B5EF4-FFF2-40B4-BE49-F238E27FC236}">
                <a16:creationId xmlns:a16="http://schemas.microsoft.com/office/drawing/2014/main" id="{3EF8E70B-7E01-41D7-BB19-CFAA3D71B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039103"/>
            <a:ext cx="5486399" cy="5469899"/>
          </a:xfrm>
        </p:spPr>
      </p:pic>
      <p:sp>
        <p:nvSpPr>
          <p:cNvPr id="4" name="Slide Number Placeholder 3">
            <a:extLst>
              <a:ext uri="{FF2B5EF4-FFF2-40B4-BE49-F238E27FC236}">
                <a16:creationId xmlns:a16="http://schemas.microsoft.com/office/drawing/2014/main" id="{BA19B856-83B2-4C9C-BD50-E3BAD0020D0A}"/>
              </a:ext>
            </a:extLst>
          </p:cNvPr>
          <p:cNvSpPr>
            <a:spLocks noGrp="1"/>
          </p:cNvSpPr>
          <p:nvPr>
            <p:ph type="sldNum" sz="quarter" idx="10"/>
          </p:nvPr>
        </p:nvSpPr>
        <p:spPr/>
        <p:txBody>
          <a:bodyPr/>
          <a:lstStyle/>
          <a:p>
            <a:r>
              <a:rPr lang="en-US" altLang="en-US"/>
              <a:t>3.</a:t>
            </a:r>
            <a:fld id="{4AA57B41-694F-4183-90D8-7864FA3A8E81}" type="slidenum">
              <a:rPr lang="en-US" altLang="en-US" smtClean="0"/>
              <a:pPr/>
              <a:t>39</a:t>
            </a:fld>
            <a:endParaRPr lang="en-US" altLang="en-US"/>
          </a:p>
        </p:txBody>
      </p:sp>
    </p:spTree>
    <p:extLst>
      <p:ext uri="{BB962C8B-B14F-4D97-AF65-F5344CB8AC3E}">
        <p14:creationId xmlns:p14="http://schemas.microsoft.com/office/powerpoint/2010/main" val="325366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06A69DDA-5D6E-4523-8305-C30CD2FCA5E1}"/>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C0A36B6-DCCC-40C8-BC3A-642080B93E15}" type="slidenum">
              <a:rPr lang="en-US" altLang="en-US" sz="1200" i="0" baseline="0">
                <a:latin typeface="Arial" panose="020B0604020202020204" pitchFamily="34" charset="0"/>
              </a:rPr>
              <a:pPr/>
              <a:t>4</a:t>
            </a:fld>
            <a:endParaRPr lang="en-US" altLang="en-US" sz="1200" i="0" baseline="0">
              <a:latin typeface="Arial" panose="020B0604020202020204" pitchFamily="34" charset="0"/>
            </a:endParaRPr>
          </a:p>
        </p:txBody>
      </p:sp>
      <p:sp>
        <p:nvSpPr>
          <p:cNvPr id="75779" name="Text Box 2">
            <a:extLst>
              <a:ext uri="{FF2B5EF4-FFF2-40B4-BE49-F238E27FC236}">
                <a16:creationId xmlns:a16="http://schemas.microsoft.com/office/drawing/2014/main" id="{9F2FA971-BFBF-45C6-AEF4-AAF65014B46A}"/>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3.16</a:t>
            </a:r>
            <a:endParaRPr lang="en-US" altLang="en-US" sz="2000" baseline="0">
              <a:solidFill>
                <a:schemeClr val="bg1"/>
              </a:solidFill>
            </a:endParaRPr>
          </a:p>
        </p:txBody>
      </p:sp>
      <p:sp>
        <p:nvSpPr>
          <p:cNvPr id="1297411" name="Rectangle 3">
            <a:extLst>
              <a:ext uri="{FF2B5EF4-FFF2-40B4-BE49-F238E27FC236}">
                <a16:creationId xmlns:a16="http://schemas.microsoft.com/office/drawing/2014/main" id="{AD3576B2-A610-4486-AB8D-5C8F6D129B3F}"/>
              </a:ext>
            </a:extLst>
          </p:cNvPr>
          <p:cNvSpPr>
            <a:spLocks noChangeArrowheads="1"/>
          </p:cNvSpPr>
          <p:nvPr/>
        </p:nvSpPr>
        <p:spPr bwMode="auto">
          <a:xfrm>
            <a:off x="76200" y="8382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the decimal system, assume that we use a fixed-point representation with two digits at the right of the decimal point and fourteen digits at the left of the decimal point, for a total of sixteen digits. The precision of a real number in this system is lost if we try to represent a decimal number such as 1.00234: the system stores the number as 1.00.</a:t>
            </a:r>
          </a:p>
        </p:txBody>
      </p:sp>
      <p:sp>
        <p:nvSpPr>
          <p:cNvPr id="75781" name="Text Box 6">
            <a:extLst>
              <a:ext uri="{FF2B5EF4-FFF2-40B4-BE49-F238E27FC236}">
                <a16:creationId xmlns:a16="http://schemas.microsoft.com/office/drawing/2014/main" id="{BD4A9AEC-D072-48D8-A451-866F2301E29B}"/>
              </a:ext>
            </a:extLst>
          </p:cNvPr>
          <p:cNvSpPr txBox="1">
            <a:spLocks noChangeArrowheads="1"/>
          </p:cNvSpPr>
          <p:nvPr/>
        </p:nvSpPr>
        <p:spPr bwMode="auto">
          <a:xfrm>
            <a:off x="228600" y="3355975"/>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3.17</a:t>
            </a:r>
            <a:endParaRPr lang="en-US" altLang="en-US" sz="2000" baseline="0">
              <a:solidFill>
                <a:schemeClr val="bg1"/>
              </a:solidFill>
            </a:endParaRPr>
          </a:p>
        </p:txBody>
      </p:sp>
      <p:sp>
        <p:nvSpPr>
          <p:cNvPr id="1297415" name="Rectangle 7">
            <a:extLst>
              <a:ext uri="{FF2B5EF4-FFF2-40B4-BE49-F238E27FC236}">
                <a16:creationId xmlns:a16="http://schemas.microsoft.com/office/drawing/2014/main" id="{1B9C9A3D-837B-415E-9E01-3E9910D1E2C2}"/>
              </a:ext>
            </a:extLst>
          </p:cNvPr>
          <p:cNvSpPr>
            <a:spLocks noChangeArrowheads="1"/>
          </p:cNvSpPr>
          <p:nvPr/>
        </p:nvSpPr>
        <p:spPr bwMode="auto">
          <a:xfrm>
            <a:off x="152400" y="3905250"/>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the decimal system, assume that we use a fixed-point representation with six digits to the right of the decimal point and ten digits for the left of the decimal point, for a total of sixteen digits. The accuracy of a real number in this system is lost if we try to represent a decimal number such as 236154302345.00. The system stores the number as 6154302345.00: the integral part is much smaller than it should be.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F1A7BB8E-4C89-4676-AF99-F27B8291DFBC}"/>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1B8EB24-1704-4D2B-A1AB-C8B4A7054B7D}" type="slidenum">
              <a:rPr lang="en-US" altLang="en-US" sz="1200" i="0" baseline="0">
                <a:latin typeface="Arial" panose="020B0604020202020204" pitchFamily="34" charset="0"/>
              </a:rPr>
              <a:pPr/>
              <a:t>5</a:t>
            </a:fld>
            <a:endParaRPr lang="en-US" altLang="en-US" sz="1200" i="0" baseline="0">
              <a:latin typeface="Arial" panose="020B0604020202020204" pitchFamily="34" charset="0"/>
            </a:endParaRPr>
          </a:p>
        </p:txBody>
      </p:sp>
      <p:sp>
        <p:nvSpPr>
          <p:cNvPr id="77827" name="Text Box 2">
            <a:extLst>
              <a:ext uri="{FF2B5EF4-FFF2-40B4-BE49-F238E27FC236}">
                <a16:creationId xmlns:a16="http://schemas.microsoft.com/office/drawing/2014/main" id="{C37DBAF5-99DE-4A1D-A2F5-D55B119BDF32}"/>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Floating-point representation</a:t>
            </a:r>
          </a:p>
        </p:txBody>
      </p:sp>
      <p:sp>
        <p:nvSpPr>
          <p:cNvPr id="77828" name="Rectangle 3">
            <a:extLst>
              <a:ext uri="{FF2B5EF4-FFF2-40B4-BE49-F238E27FC236}">
                <a16:creationId xmlns:a16="http://schemas.microsoft.com/office/drawing/2014/main" id="{766DB24F-685F-470F-89B9-9F1481C53E64}"/>
              </a:ext>
            </a:extLst>
          </p:cNvPr>
          <p:cNvSpPr>
            <a:spLocks noChangeArrowheads="1"/>
          </p:cNvSpPr>
          <p:nvPr/>
        </p:nvSpPr>
        <p:spPr bwMode="auto">
          <a:xfrm>
            <a:off x="7620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dirty="0"/>
              <a:t>The solution for maintaining accuracy or precision is to use </a:t>
            </a:r>
            <a:r>
              <a:rPr lang="en-US" altLang="en-US" i="0" baseline="0" dirty="0">
                <a:solidFill>
                  <a:schemeClr val="folHlink"/>
                </a:solidFill>
              </a:rPr>
              <a:t>floating-point representation</a:t>
            </a:r>
            <a:r>
              <a:rPr lang="en-US" altLang="en-US" b="0" i="0" baseline="0" dirty="0"/>
              <a:t>. </a:t>
            </a:r>
          </a:p>
        </p:txBody>
      </p:sp>
      <p:sp>
        <p:nvSpPr>
          <p:cNvPr id="77829" name="Text Box 7">
            <a:extLst>
              <a:ext uri="{FF2B5EF4-FFF2-40B4-BE49-F238E27FC236}">
                <a16:creationId xmlns:a16="http://schemas.microsoft.com/office/drawing/2014/main" id="{C5C292A0-9972-4E80-B4EE-E716B25BCE22}"/>
              </a:ext>
            </a:extLst>
          </p:cNvPr>
          <p:cNvSpPr txBox="1">
            <a:spLocks noChangeArrowheads="1"/>
          </p:cNvSpPr>
          <p:nvPr/>
        </p:nvSpPr>
        <p:spPr bwMode="auto">
          <a:xfrm>
            <a:off x="76200" y="1981200"/>
            <a:ext cx="72263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3.10  </a:t>
            </a:r>
            <a:r>
              <a:rPr lang="en-US" altLang="en-US" sz="2000" i="0" baseline="0"/>
              <a:t>The three parts of a real number in floating-point</a:t>
            </a:r>
          </a:p>
        </p:txBody>
      </p:sp>
      <p:sp>
        <p:nvSpPr>
          <p:cNvPr id="77831" name="Rectangle 9">
            <a:extLst>
              <a:ext uri="{FF2B5EF4-FFF2-40B4-BE49-F238E27FC236}">
                <a16:creationId xmlns:a16="http://schemas.microsoft.com/office/drawing/2014/main" id="{6B4AFD85-4916-4A74-8772-D9DF36BC9BCD}"/>
              </a:ext>
            </a:extLst>
          </p:cNvPr>
          <p:cNvSpPr>
            <a:spLocks noChangeArrowheads="1"/>
          </p:cNvSpPr>
          <p:nvPr/>
        </p:nvSpPr>
        <p:spPr bwMode="auto">
          <a:xfrm>
            <a:off x="381000" y="5654675"/>
            <a:ext cx="8382000" cy="898525"/>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2400" i="0" baseline="0"/>
              <a:t>A floating point representation of a number is made up of three parts: a sign, a shifter, and a fixed-point number.</a:t>
            </a:r>
          </a:p>
        </p:txBody>
      </p:sp>
      <p:grpSp>
        <p:nvGrpSpPr>
          <p:cNvPr id="77832" name="Group 10">
            <a:extLst>
              <a:ext uri="{FF2B5EF4-FFF2-40B4-BE49-F238E27FC236}">
                <a16:creationId xmlns:a16="http://schemas.microsoft.com/office/drawing/2014/main" id="{CA65F67B-86AE-43AB-BB3E-05C5A7B6A187}"/>
              </a:ext>
            </a:extLst>
          </p:cNvPr>
          <p:cNvGrpSpPr>
            <a:grpSpLocks/>
          </p:cNvGrpSpPr>
          <p:nvPr/>
        </p:nvGrpSpPr>
        <p:grpSpPr bwMode="auto">
          <a:xfrm>
            <a:off x="381000" y="5029200"/>
            <a:ext cx="685800" cy="615950"/>
            <a:chOff x="1200" y="1217"/>
            <a:chExt cx="720" cy="388"/>
          </a:xfrm>
        </p:grpSpPr>
        <p:pic>
          <p:nvPicPr>
            <p:cNvPr id="77836" name="Picture 11">
              <a:extLst>
                <a:ext uri="{FF2B5EF4-FFF2-40B4-BE49-F238E27FC236}">
                  <a16:creationId xmlns:a16="http://schemas.microsoft.com/office/drawing/2014/main" id="{A09B3A89-95E5-4509-8DA5-B5D291945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7" name="Text Box 12">
              <a:extLst>
                <a:ext uri="{FF2B5EF4-FFF2-40B4-BE49-F238E27FC236}">
                  <a16:creationId xmlns:a16="http://schemas.microsoft.com/office/drawing/2014/main" id="{B2DC301D-6B10-42B9-B815-F49EA69A3C91}"/>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cxnSp>
        <p:nvCxnSpPr>
          <p:cNvPr id="77833" name="Straight Connector 10">
            <a:extLst>
              <a:ext uri="{FF2B5EF4-FFF2-40B4-BE49-F238E27FC236}">
                <a16:creationId xmlns:a16="http://schemas.microsoft.com/office/drawing/2014/main" id="{97A3F168-040D-4B50-A1F7-9EE2036BD2A1}"/>
              </a:ext>
            </a:extLst>
          </p:cNvPr>
          <p:cNvCxnSpPr>
            <a:cxnSpLocks noChangeShapeType="1"/>
          </p:cNvCxnSpPr>
          <p:nvPr/>
        </p:nvCxnSpPr>
        <p:spPr bwMode="auto">
          <a:xfrm>
            <a:off x="152400" y="2514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4" name="Straight Connector 11">
            <a:extLst>
              <a:ext uri="{FF2B5EF4-FFF2-40B4-BE49-F238E27FC236}">
                <a16:creationId xmlns:a16="http://schemas.microsoft.com/office/drawing/2014/main" id="{7FDA1625-F3C7-4CAC-A2E8-41C0B53EC845}"/>
              </a:ext>
            </a:extLst>
          </p:cNvPr>
          <p:cNvCxnSpPr>
            <a:cxnSpLocks noChangeShapeType="1"/>
          </p:cNvCxnSpPr>
          <p:nvPr/>
        </p:nvCxnSpPr>
        <p:spPr bwMode="auto">
          <a:xfrm>
            <a:off x="304800" y="4724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5" name="Straight Connector 12">
            <a:extLst>
              <a:ext uri="{FF2B5EF4-FFF2-40B4-BE49-F238E27FC236}">
                <a16:creationId xmlns:a16="http://schemas.microsoft.com/office/drawing/2014/main" id="{79626B89-04A2-43C5-88F5-07E6B36DBE0A}"/>
              </a:ext>
            </a:extLst>
          </p:cNvPr>
          <p:cNvCxnSpPr>
            <a:cxnSpLocks noChangeShapeType="1"/>
          </p:cNvCxnSpPr>
          <p:nvPr/>
        </p:nvCxnSpPr>
        <p:spPr bwMode="auto">
          <a:xfrm>
            <a:off x="152400" y="1981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a:extLst>
              <a:ext uri="{FF2B5EF4-FFF2-40B4-BE49-F238E27FC236}">
                <a16:creationId xmlns:a16="http://schemas.microsoft.com/office/drawing/2014/main" id="{01F6A26A-D015-49F9-814D-3C8503EABC7F}"/>
              </a:ext>
            </a:extLst>
          </p:cNvPr>
          <p:cNvPicPr>
            <a:picLocks noChangeAspect="1"/>
          </p:cNvPicPr>
          <p:nvPr/>
        </p:nvPicPr>
        <p:blipFill>
          <a:blip r:embed="rId4"/>
          <a:stretch>
            <a:fillRect/>
          </a:stretch>
        </p:blipFill>
        <p:spPr>
          <a:xfrm>
            <a:off x="952500" y="2986382"/>
            <a:ext cx="7375801" cy="14332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C3577796-E825-47A5-9062-FE0BB0D0BE43}"/>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AC47D65-851A-4DB3-8E5B-613D44C986F5}" type="slidenum">
              <a:rPr lang="en-US" altLang="en-US" sz="1200" i="0" baseline="0">
                <a:latin typeface="Arial" panose="020B0604020202020204" pitchFamily="34" charset="0"/>
              </a:rPr>
              <a:pPr/>
              <a:t>6</a:t>
            </a:fld>
            <a:endParaRPr lang="en-US" altLang="en-US" sz="1200" i="0" baseline="0">
              <a:latin typeface="Arial" panose="020B0604020202020204" pitchFamily="34" charset="0"/>
            </a:endParaRPr>
          </a:p>
        </p:txBody>
      </p:sp>
      <p:sp>
        <p:nvSpPr>
          <p:cNvPr id="79875" name="Text Box 2">
            <a:extLst>
              <a:ext uri="{FF2B5EF4-FFF2-40B4-BE49-F238E27FC236}">
                <a16:creationId xmlns:a16="http://schemas.microsoft.com/office/drawing/2014/main" id="{A3BAE0ED-B010-446F-8997-28AB746497C7}"/>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3.18</a:t>
            </a:r>
            <a:endParaRPr lang="en-US" altLang="en-US" sz="2000" baseline="0">
              <a:solidFill>
                <a:schemeClr val="bg1"/>
              </a:solidFill>
            </a:endParaRPr>
          </a:p>
        </p:txBody>
      </p:sp>
      <p:sp>
        <p:nvSpPr>
          <p:cNvPr id="1303555" name="Rectangle 3">
            <a:extLst>
              <a:ext uri="{FF2B5EF4-FFF2-40B4-BE49-F238E27FC236}">
                <a16:creationId xmlns:a16="http://schemas.microsoft.com/office/drawing/2014/main" id="{2A38EA87-7ABD-44BF-A251-40AB229961A3}"/>
              </a:ext>
            </a:extLst>
          </p:cNvPr>
          <p:cNvSpPr>
            <a:spLocks noChangeArrowheads="1"/>
          </p:cNvSpPr>
          <p:nvPr/>
        </p:nvSpPr>
        <p:spPr bwMode="auto">
          <a:xfrm>
            <a:off x="762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following shows the decimal number</a:t>
            </a:r>
          </a:p>
        </p:txBody>
      </p:sp>
      <p:sp>
        <p:nvSpPr>
          <p:cNvPr id="1303558" name="Rectangle 6">
            <a:extLst>
              <a:ext uri="{FF2B5EF4-FFF2-40B4-BE49-F238E27FC236}">
                <a16:creationId xmlns:a16="http://schemas.microsoft.com/office/drawing/2014/main" id="{0FFDC543-E89F-4374-B999-B8A929C9C4D2}"/>
              </a:ext>
            </a:extLst>
          </p:cNvPr>
          <p:cNvSpPr>
            <a:spLocks noChangeArrowheads="1"/>
          </p:cNvSpPr>
          <p:nvPr/>
        </p:nvSpPr>
        <p:spPr bwMode="auto">
          <a:xfrm>
            <a:off x="2133600" y="1676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effectLst>
                  <a:outerShdw blurRad="38100" dist="38100" dir="2700000" algn="tl">
                    <a:srgbClr val="C0C0C0"/>
                  </a:outerShdw>
                </a:effectLst>
              </a:rPr>
              <a:t>7,452,000,000,000,000,000,000.00</a:t>
            </a:r>
          </a:p>
        </p:txBody>
      </p:sp>
      <p:sp>
        <p:nvSpPr>
          <p:cNvPr id="1303559" name="Rectangle 7">
            <a:extLst>
              <a:ext uri="{FF2B5EF4-FFF2-40B4-BE49-F238E27FC236}">
                <a16:creationId xmlns:a16="http://schemas.microsoft.com/office/drawing/2014/main" id="{D1179F7A-893D-4221-950F-FBE187D102FE}"/>
              </a:ext>
            </a:extLst>
          </p:cNvPr>
          <p:cNvSpPr>
            <a:spLocks noChangeArrowheads="1"/>
          </p:cNvSpPr>
          <p:nvPr/>
        </p:nvSpPr>
        <p:spPr bwMode="auto">
          <a:xfrm>
            <a:off x="76200" y="2438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scientific notation (floating-point representation).</a:t>
            </a:r>
          </a:p>
        </p:txBody>
      </p:sp>
      <p:pic>
        <p:nvPicPr>
          <p:cNvPr id="79879" name="Picture 8">
            <a:extLst>
              <a:ext uri="{FF2B5EF4-FFF2-40B4-BE49-F238E27FC236}">
                <a16:creationId xmlns:a16="http://schemas.microsoft.com/office/drawing/2014/main" id="{2EC3975B-8615-499E-A209-DA4247B99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3167063"/>
            <a:ext cx="7678737"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3561" name="Rectangle 9">
            <a:extLst>
              <a:ext uri="{FF2B5EF4-FFF2-40B4-BE49-F238E27FC236}">
                <a16:creationId xmlns:a16="http://schemas.microsoft.com/office/drawing/2014/main" id="{22014515-65E5-4BA7-847D-78B22A9B3FCB}"/>
              </a:ext>
            </a:extLst>
          </p:cNvPr>
          <p:cNvSpPr>
            <a:spLocks noChangeArrowheads="1"/>
          </p:cNvSpPr>
          <p:nvPr/>
        </p:nvSpPr>
        <p:spPr bwMode="auto">
          <a:xfrm>
            <a:off x="152400" y="4770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three sections are the </a:t>
            </a:r>
            <a:r>
              <a:rPr lang="en-US" altLang="en-US" sz="2400" i="0" baseline="0">
                <a:solidFill>
                  <a:schemeClr val="folHlink"/>
                </a:solidFill>
                <a:effectLst>
                  <a:outerShdw blurRad="38100" dist="38100" dir="2700000" algn="tl">
                    <a:srgbClr val="C0C0C0"/>
                  </a:outerShdw>
                </a:effectLst>
              </a:rPr>
              <a:t>sign</a:t>
            </a:r>
            <a:r>
              <a:rPr lang="en-US" altLang="en-US" sz="2400" b="0" i="0" baseline="0">
                <a:effectLst>
                  <a:outerShdw blurRad="38100" dist="38100" dir="2700000" algn="tl">
                    <a:srgbClr val="C0C0C0"/>
                  </a:outerShdw>
                </a:effectLst>
              </a:rPr>
              <a:t> (+), the </a:t>
            </a:r>
            <a:r>
              <a:rPr lang="en-US" altLang="en-US" sz="2400" i="0" baseline="0">
                <a:solidFill>
                  <a:schemeClr val="folHlink"/>
                </a:solidFill>
                <a:effectLst>
                  <a:outerShdw blurRad="38100" dist="38100" dir="2700000" algn="tl">
                    <a:srgbClr val="C0C0C0"/>
                  </a:outerShdw>
                </a:effectLst>
              </a:rPr>
              <a:t>shifter</a:t>
            </a:r>
            <a:r>
              <a:rPr lang="en-US" altLang="en-US" sz="2400" b="0" i="0" baseline="0">
                <a:effectLst>
                  <a:outerShdw blurRad="38100" dist="38100" dir="2700000" algn="tl">
                    <a:srgbClr val="C0C0C0"/>
                  </a:outerShdw>
                </a:effectLst>
              </a:rPr>
              <a:t> (21), and the </a:t>
            </a:r>
            <a:r>
              <a:rPr lang="en-US" altLang="en-US" sz="2400" i="0" baseline="0">
                <a:solidFill>
                  <a:schemeClr val="folHlink"/>
                </a:solidFill>
                <a:effectLst>
                  <a:outerShdw blurRad="38100" dist="38100" dir="2700000" algn="tl">
                    <a:srgbClr val="C0C0C0"/>
                  </a:outerShdw>
                </a:effectLst>
              </a:rPr>
              <a:t>fixed-point part</a:t>
            </a:r>
            <a:r>
              <a:rPr lang="en-US" altLang="en-US" sz="2400" b="0" i="0" baseline="0">
                <a:effectLst>
                  <a:outerShdw blurRad="38100" dist="38100" dir="2700000" algn="tl">
                    <a:srgbClr val="C0C0C0"/>
                  </a:outerShdw>
                </a:effectLst>
              </a:rPr>
              <a:t> (7.425). Note that the shifter is the exponent.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32C2956E-D7B4-429D-8D78-593C5807DB8C}"/>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07B17DCA-612D-4529-BB6B-B9D52F95BEAD}" type="slidenum">
              <a:rPr lang="en-US" altLang="en-US" sz="1200" i="0" baseline="0">
                <a:latin typeface="Arial" panose="020B0604020202020204" pitchFamily="34" charset="0"/>
              </a:rPr>
              <a:pPr/>
              <a:t>7</a:t>
            </a:fld>
            <a:endParaRPr lang="en-US" altLang="en-US" sz="1200" i="0" baseline="0">
              <a:latin typeface="Arial" panose="020B0604020202020204" pitchFamily="34" charset="0"/>
            </a:endParaRPr>
          </a:p>
        </p:txBody>
      </p:sp>
      <p:sp>
        <p:nvSpPr>
          <p:cNvPr id="81923" name="Text Box 2">
            <a:extLst>
              <a:ext uri="{FF2B5EF4-FFF2-40B4-BE49-F238E27FC236}">
                <a16:creationId xmlns:a16="http://schemas.microsoft.com/office/drawing/2014/main" id="{82175340-6F64-4BB7-9099-8BD5B6E197A4}"/>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3.19</a:t>
            </a:r>
            <a:endParaRPr lang="en-US" altLang="en-US" sz="2000" baseline="0">
              <a:solidFill>
                <a:schemeClr val="bg1"/>
              </a:solidFill>
            </a:endParaRPr>
          </a:p>
        </p:txBody>
      </p:sp>
      <p:sp>
        <p:nvSpPr>
          <p:cNvPr id="1305603" name="Rectangle 3">
            <a:extLst>
              <a:ext uri="{FF2B5EF4-FFF2-40B4-BE49-F238E27FC236}">
                <a16:creationId xmlns:a16="http://schemas.microsoft.com/office/drawing/2014/main" id="{530FDC30-B878-4B6B-9411-9CAC37FD2214}"/>
              </a:ext>
            </a:extLst>
          </p:cNvPr>
          <p:cNvSpPr>
            <a:spLocks noChangeArrowheads="1"/>
          </p:cNvSpPr>
          <p:nvPr/>
        </p:nvSpPr>
        <p:spPr bwMode="auto">
          <a:xfrm>
            <a:off x="762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Show the number</a:t>
            </a:r>
          </a:p>
        </p:txBody>
      </p:sp>
      <p:sp>
        <p:nvSpPr>
          <p:cNvPr id="1305604" name="Rectangle 4">
            <a:extLst>
              <a:ext uri="{FF2B5EF4-FFF2-40B4-BE49-F238E27FC236}">
                <a16:creationId xmlns:a16="http://schemas.microsoft.com/office/drawing/2014/main" id="{9D1D7291-E19D-41C7-83E2-F1C3DDA45A8F}"/>
              </a:ext>
            </a:extLst>
          </p:cNvPr>
          <p:cNvSpPr>
            <a:spLocks noChangeArrowheads="1"/>
          </p:cNvSpPr>
          <p:nvPr/>
        </p:nvSpPr>
        <p:spPr bwMode="auto">
          <a:xfrm>
            <a:off x="2362200" y="1295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effectLst>
                  <a:outerShdw blurRad="38100" dist="38100" dir="2700000" algn="tl">
                    <a:srgbClr val="C0C0C0"/>
                  </a:outerShdw>
                </a:effectLst>
              </a:rPr>
              <a:t>−0.0000000000000232</a:t>
            </a:r>
          </a:p>
        </p:txBody>
      </p:sp>
      <p:sp>
        <p:nvSpPr>
          <p:cNvPr id="1305605" name="Rectangle 5">
            <a:extLst>
              <a:ext uri="{FF2B5EF4-FFF2-40B4-BE49-F238E27FC236}">
                <a16:creationId xmlns:a16="http://schemas.microsoft.com/office/drawing/2014/main" id="{B595676C-EF46-424C-BD4D-9F2C2B2A1BB1}"/>
              </a:ext>
            </a:extLst>
          </p:cNvPr>
          <p:cNvSpPr>
            <a:spLocks noChangeArrowheads="1"/>
          </p:cNvSpPr>
          <p:nvPr/>
        </p:nvSpPr>
        <p:spPr bwMode="auto">
          <a:xfrm>
            <a:off x="76200" y="1828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scientific notation (floating-point representation).</a:t>
            </a:r>
          </a:p>
        </p:txBody>
      </p:sp>
      <p:sp>
        <p:nvSpPr>
          <p:cNvPr id="1305607" name="Rectangle 7">
            <a:extLst>
              <a:ext uri="{FF2B5EF4-FFF2-40B4-BE49-F238E27FC236}">
                <a16:creationId xmlns:a16="http://schemas.microsoft.com/office/drawing/2014/main" id="{69859C42-48B7-43D0-BD6F-EC2387654D16}"/>
              </a:ext>
            </a:extLst>
          </p:cNvPr>
          <p:cNvSpPr>
            <a:spLocks noChangeArrowheads="1"/>
          </p:cNvSpPr>
          <p:nvPr/>
        </p:nvSpPr>
        <p:spPr bwMode="auto">
          <a:xfrm>
            <a:off x="152400" y="54260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three sections are the </a:t>
            </a:r>
            <a:r>
              <a:rPr lang="en-US" altLang="en-US" sz="2400" i="0" baseline="0">
                <a:solidFill>
                  <a:schemeClr val="folHlink"/>
                </a:solidFill>
                <a:effectLst>
                  <a:outerShdw blurRad="38100" dist="38100" dir="2700000" algn="tl">
                    <a:srgbClr val="C0C0C0"/>
                  </a:outerShdw>
                </a:effectLst>
              </a:rPr>
              <a:t>sign</a:t>
            </a:r>
            <a:r>
              <a:rPr lang="en-US" altLang="en-US" sz="2400" b="0" i="0" baseline="0">
                <a:effectLst>
                  <a:outerShdw blurRad="38100" dist="38100" dir="2700000" algn="tl">
                    <a:srgbClr val="C0C0C0"/>
                  </a:outerShdw>
                </a:effectLst>
              </a:rPr>
              <a:t> (</a:t>
            </a:r>
            <a:r>
              <a:rPr lang="en-US" altLang="en-US" sz="2400" b="0" i="0" baseline="0">
                <a:effectLst>
                  <a:outerShdw blurRad="38100" dist="38100" dir="2700000" algn="tl">
                    <a:srgbClr val="C0C0C0"/>
                  </a:outerShdw>
                </a:effectLst>
                <a:latin typeface="Symbol" panose="05050102010706020507" pitchFamily="18" charset="2"/>
              </a:rPr>
              <a:t>-</a:t>
            </a:r>
            <a:r>
              <a:rPr lang="en-US" altLang="en-US" sz="2400" b="0" i="0" baseline="0">
                <a:effectLst>
                  <a:outerShdw blurRad="38100" dist="38100" dir="2700000" algn="tl">
                    <a:srgbClr val="C0C0C0"/>
                  </a:outerShdw>
                </a:effectLst>
              </a:rPr>
              <a:t>), the </a:t>
            </a:r>
            <a:r>
              <a:rPr lang="en-US" altLang="en-US" sz="2400" i="0" baseline="0">
                <a:solidFill>
                  <a:schemeClr val="folHlink"/>
                </a:solidFill>
                <a:effectLst>
                  <a:outerShdw blurRad="38100" dist="38100" dir="2700000" algn="tl">
                    <a:srgbClr val="C0C0C0"/>
                  </a:outerShdw>
                </a:effectLst>
              </a:rPr>
              <a:t>shifter</a:t>
            </a:r>
            <a:r>
              <a:rPr lang="en-US" altLang="en-US" sz="2400" b="0" i="0" baseline="0">
                <a:effectLst>
                  <a:outerShdw blurRad="38100" dist="38100" dir="2700000" algn="tl">
                    <a:srgbClr val="C0C0C0"/>
                  </a:outerShdw>
                </a:effectLst>
              </a:rPr>
              <a:t> (</a:t>
            </a:r>
            <a:r>
              <a:rPr lang="en-US" altLang="en-US" sz="2400" b="0" i="0" baseline="0">
                <a:effectLst>
                  <a:outerShdw blurRad="38100" dist="38100" dir="2700000" algn="tl">
                    <a:srgbClr val="C0C0C0"/>
                  </a:outerShdw>
                </a:effectLst>
                <a:latin typeface="Symbol" panose="05050102010706020507" pitchFamily="18" charset="2"/>
              </a:rPr>
              <a:t>-</a:t>
            </a:r>
            <a:r>
              <a:rPr lang="en-US" altLang="en-US" sz="2400" b="0" i="0" baseline="0">
                <a:effectLst>
                  <a:outerShdw blurRad="38100" dist="38100" dir="2700000" algn="tl">
                    <a:srgbClr val="C0C0C0"/>
                  </a:outerShdw>
                </a:effectLst>
              </a:rPr>
              <a:t>14), and the </a:t>
            </a:r>
            <a:r>
              <a:rPr lang="en-US" altLang="en-US" sz="2400" i="0" baseline="0">
                <a:solidFill>
                  <a:schemeClr val="folHlink"/>
                </a:solidFill>
                <a:effectLst>
                  <a:outerShdw blurRad="38100" dist="38100" dir="2700000" algn="tl">
                    <a:srgbClr val="C0C0C0"/>
                  </a:outerShdw>
                </a:effectLst>
              </a:rPr>
              <a:t>fixed-point part</a:t>
            </a:r>
            <a:r>
              <a:rPr lang="en-US" altLang="en-US" sz="2400" b="0" i="0" baseline="0">
                <a:effectLst>
                  <a:outerShdw blurRad="38100" dist="38100" dir="2700000" algn="tl">
                    <a:srgbClr val="C0C0C0"/>
                  </a:outerShdw>
                </a:effectLst>
              </a:rPr>
              <a:t> (2.32). Note that the shifter is the exponent.</a:t>
            </a:r>
          </a:p>
        </p:txBody>
      </p:sp>
      <p:sp>
        <p:nvSpPr>
          <p:cNvPr id="1305608" name="Rectangle 8">
            <a:extLst>
              <a:ext uri="{FF2B5EF4-FFF2-40B4-BE49-F238E27FC236}">
                <a16:creationId xmlns:a16="http://schemas.microsoft.com/office/drawing/2014/main" id="{7028AE14-81AC-4EDC-9A55-404CFBD9C9BE}"/>
              </a:ext>
            </a:extLst>
          </p:cNvPr>
          <p:cNvSpPr>
            <a:spLocks noChangeArrowheads="1"/>
          </p:cNvSpPr>
          <p:nvPr/>
        </p:nvSpPr>
        <p:spPr bwMode="auto">
          <a:xfrm>
            <a:off x="76200" y="250031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br>
              <a:rPr lang="en-US" altLang="en-US" sz="2400" b="0" i="0" baseline="0">
                <a:effectLst>
                  <a:outerShdw blurRad="38100" dist="38100" dir="2700000" algn="tl">
                    <a:srgbClr val="C0C0C0"/>
                  </a:outerShdw>
                </a:effectLst>
              </a:rPr>
            </a:br>
            <a:r>
              <a:rPr lang="en-US" altLang="en-US" sz="2400" b="0" i="0" baseline="0">
                <a:effectLst>
                  <a:outerShdw blurRad="38100" dist="38100" dir="2700000" algn="tl">
                    <a:srgbClr val="C0C0C0"/>
                  </a:outerShdw>
                </a:effectLst>
              </a:rPr>
              <a:t>We use the same approach as in the previous example—we move the decimal point after the digit 2, as shown below:</a:t>
            </a:r>
          </a:p>
        </p:txBody>
      </p:sp>
      <p:pic>
        <p:nvPicPr>
          <p:cNvPr id="81929" name="Picture 9">
            <a:extLst>
              <a:ext uri="{FF2B5EF4-FFF2-40B4-BE49-F238E27FC236}">
                <a16:creationId xmlns:a16="http://schemas.microsoft.com/office/drawing/2014/main" id="{C1D3D023-C28B-4350-9E00-74C5692AF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3798888"/>
            <a:ext cx="8091487"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a:extLst>
              <a:ext uri="{FF2B5EF4-FFF2-40B4-BE49-F238E27FC236}">
                <a16:creationId xmlns:a16="http://schemas.microsoft.com/office/drawing/2014/main" id="{57AE67B0-F074-4815-8CEC-DE5CA752961D}"/>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AACB1FC-0E98-4CC5-AE1B-B3B4ED57C498}" type="slidenum">
              <a:rPr lang="en-US" altLang="en-US" sz="1200" i="0" baseline="0">
                <a:latin typeface="Arial" panose="020B0604020202020204" pitchFamily="34" charset="0"/>
              </a:rPr>
              <a:pPr/>
              <a:t>8</a:t>
            </a:fld>
            <a:endParaRPr lang="en-US" altLang="en-US" sz="1200" i="0" baseline="0">
              <a:latin typeface="Arial" panose="020B0604020202020204" pitchFamily="34" charset="0"/>
            </a:endParaRPr>
          </a:p>
        </p:txBody>
      </p:sp>
      <p:sp>
        <p:nvSpPr>
          <p:cNvPr id="83971" name="Text Box 2">
            <a:extLst>
              <a:ext uri="{FF2B5EF4-FFF2-40B4-BE49-F238E27FC236}">
                <a16:creationId xmlns:a16="http://schemas.microsoft.com/office/drawing/2014/main" id="{646A8379-0471-4D92-8217-2E4FA81F1267}"/>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3.20</a:t>
            </a:r>
            <a:endParaRPr lang="en-US" altLang="en-US" sz="2000" baseline="0">
              <a:solidFill>
                <a:schemeClr val="bg1"/>
              </a:solidFill>
            </a:endParaRPr>
          </a:p>
        </p:txBody>
      </p:sp>
      <p:sp>
        <p:nvSpPr>
          <p:cNvPr id="1307651" name="Rectangle 3">
            <a:extLst>
              <a:ext uri="{FF2B5EF4-FFF2-40B4-BE49-F238E27FC236}">
                <a16:creationId xmlns:a16="http://schemas.microsoft.com/office/drawing/2014/main" id="{776EB897-D5E3-4826-AFFC-0F6B463A470F}"/>
              </a:ext>
            </a:extLst>
          </p:cNvPr>
          <p:cNvSpPr>
            <a:spLocks noChangeArrowheads="1"/>
          </p:cNvSpPr>
          <p:nvPr/>
        </p:nvSpPr>
        <p:spPr bwMode="auto">
          <a:xfrm>
            <a:off x="762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Show the number</a:t>
            </a:r>
          </a:p>
        </p:txBody>
      </p:sp>
      <p:sp>
        <p:nvSpPr>
          <p:cNvPr id="1307652" name="Rectangle 4">
            <a:extLst>
              <a:ext uri="{FF2B5EF4-FFF2-40B4-BE49-F238E27FC236}">
                <a16:creationId xmlns:a16="http://schemas.microsoft.com/office/drawing/2014/main" id="{A0CFC3FA-F6D6-4B12-871B-AFF9426761AC}"/>
              </a:ext>
            </a:extLst>
          </p:cNvPr>
          <p:cNvSpPr>
            <a:spLocks noChangeArrowheads="1"/>
          </p:cNvSpPr>
          <p:nvPr/>
        </p:nvSpPr>
        <p:spPr bwMode="auto">
          <a:xfrm>
            <a:off x="1676400" y="12954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effectLst>
                  <a:outerShdw blurRad="38100" dist="38100" dir="2700000" algn="tl">
                    <a:srgbClr val="C0C0C0"/>
                  </a:outerShdw>
                </a:effectLst>
              </a:rPr>
              <a:t>(101001000000000000000000000000000.00)</a:t>
            </a:r>
            <a:r>
              <a:rPr lang="en-US" altLang="en-US" sz="2400" i="0" baseline="-25000">
                <a:effectLst>
                  <a:outerShdw blurRad="38100" dist="38100" dir="2700000" algn="tl">
                    <a:srgbClr val="C0C0C0"/>
                  </a:outerShdw>
                </a:effectLst>
              </a:rPr>
              <a:t>2</a:t>
            </a:r>
          </a:p>
        </p:txBody>
      </p:sp>
      <p:sp>
        <p:nvSpPr>
          <p:cNvPr id="1307653" name="Rectangle 5">
            <a:extLst>
              <a:ext uri="{FF2B5EF4-FFF2-40B4-BE49-F238E27FC236}">
                <a16:creationId xmlns:a16="http://schemas.microsoft.com/office/drawing/2014/main" id="{DF2277D3-26BD-45A8-A3F2-5B10665A51AD}"/>
              </a:ext>
            </a:extLst>
          </p:cNvPr>
          <p:cNvSpPr>
            <a:spLocks noChangeArrowheads="1"/>
          </p:cNvSpPr>
          <p:nvPr/>
        </p:nvSpPr>
        <p:spPr bwMode="auto">
          <a:xfrm>
            <a:off x="76200" y="1828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floating-point representation.</a:t>
            </a:r>
          </a:p>
        </p:txBody>
      </p:sp>
      <p:sp>
        <p:nvSpPr>
          <p:cNvPr id="1307655" name="Rectangle 7">
            <a:extLst>
              <a:ext uri="{FF2B5EF4-FFF2-40B4-BE49-F238E27FC236}">
                <a16:creationId xmlns:a16="http://schemas.microsoft.com/office/drawing/2014/main" id="{5D432B9D-F2BD-4832-8BCE-C62A52164CCE}"/>
              </a:ext>
            </a:extLst>
          </p:cNvPr>
          <p:cNvSpPr>
            <a:spLocks noChangeArrowheads="1"/>
          </p:cNvSpPr>
          <p:nvPr/>
        </p:nvSpPr>
        <p:spPr bwMode="auto">
          <a:xfrm>
            <a:off x="76200" y="250031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br>
              <a:rPr lang="en-US" altLang="en-US" sz="2400" b="0" i="0" baseline="0">
                <a:effectLst>
                  <a:outerShdw blurRad="38100" dist="38100" dir="2700000" algn="tl">
                    <a:srgbClr val="C0C0C0"/>
                  </a:outerShdw>
                </a:effectLst>
              </a:rPr>
            </a:br>
            <a:r>
              <a:rPr lang="en-US" altLang="en-US" sz="2400" b="0" i="0" baseline="0">
                <a:effectLst>
                  <a:outerShdw blurRad="38100" dist="38100" dir="2700000" algn="tl">
                    <a:srgbClr val="C0C0C0"/>
                  </a:outerShdw>
                </a:effectLst>
              </a:rPr>
              <a:t>We use the same idea, keeping only one digit to the left of the decimal point.</a:t>
            </a:r>
          </a:p>
        </p:txBody>
      </p:sp>
      <p:pic>
        <p:nvPicPr>
          <p:cNvPr id="83976" name="Picture 11">
            <a:extLst>
              <a:ext uri="{FF2B5EF4-FFF2-40B4-BE49-F238E27FC236}">
                <a16:creationId xmlns:a16="http://schemas.microsoft.com/office/drawing/2014/main" id="{61249FF7-ED22-4623-A85F-BA3C6A3CF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175125"/>
            <a:ext cx="86296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F2D32444-CFFF-4CE7-84CF-5DF110249CD1}"/>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5C1186C-F88E-4187-A872-D194A9D63B65}" type="slidenum">
              <a:rPr lang="en-US" altLang="en-US" sz="1200" i="0" baseline="0">
                <a:latin typeface="Arial" panose="020B0604020202020204" pitchFamily="34" charset="0"/>
              </a:rPr>
              <a:pPr/>
              <a:t>9</a:t>
            </a:fld>
            <a:endParaRPr lang="en-US" altLang="en-US" sz="1200" i="0" baseline="0">
              <a:latin typeface="Arial" panose="020B0604020202020204" pitchFamily="34" charset="0"/>
            </a:endParaRPr>
          </a:p>
        </p:txBody>
      </p:sp>
      <p:sp>
        <p:nvSpPr>
          <p:cNvPr id="86019" name="Text Box 2">
            <a:extLst>
              <a:ext uri="{FF2B5EF4-FFF2-40B4-BE49-F238E27FC236}">
                <a16:creationId xmlns:a16="http://schemas.microsoft.com/office/drawing/2014/main" id="{EFF6AB4C-11B8-40CB-AC26-771289098967}"/>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3.21</a:t>
            </a:r>
            <a:endParaRPr lang="en-US" altLang="en-US" sz="2000" baseline="0">
              <a:solidFill>
                <a:schemeClr val="bg1"/>
              </a:solidFill>
            </a:endParaRPr>
          </a:p>
        </p:txBody>
      </p:sp>
      <p:sp>
        <p:nvSpPr>
          <p:cNvPr id="1309699" name="Rectangle 3">
            <a:extLst>
              <a:ext uri="{FF2B5EF4-FFF2-40B4-BE49-F238E27FC236}">
                <a16:creationId xmlns:a16="http://schemas.microsoft.com/office/drawing/2014/main" id="{E460C0C6-FB35-416E-A7CE-FCAFDB633917}"/>
              </a:ext>
            </a:extLst>
          </p:cNvPr>
          <p:cNvSpPr>
            <a:spLocks noChangeArrowheads="1"/>
          </p:cNvSpPr>
          <p:nvPr/>
        </p:nvSpPr>
        <p:spPr bwMode="auto">
          <a:xfrm>
            <a:off x="762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Show the number</a:t>
            </a:r>
          </a:p>
        </p:txBody>
      </p:sp>
      <p:sp>
        <p:nvSpPr>
          <p:cNvPr id="1309700" name="Rectangle 4">
            <a:extLst>
              <a:ext uri="{FF2B5EF4-FFF2-40B4-BE49-F238E27FC236}">
                <a16:creationId xmlns:a16="http://schemas.microsoft.com/office/drawing/2014/main" id="{23D89F34-1AFF-4161-A8FD-EF288C2FC117}"/>
              </a:ext>
            </a:extLst>
          </p:cNvPr>
          <p:cNvSpPr>
            <a:spLocks noChangeArrowheads="1"/>
          </p:cNvSpPr>
          <p:nvPr/>
        </p:nvSpPr>
        <p:spPr bwMode="auto">
          <a:xfrm>
            <a:off x="1676400" y="12954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effectLst>
                  <a:outerShdw blurRad="38100" dist="38100" dir="2700000" algn="tl">
                    <a:srgbClr val="C0C0C0"/>
                  </a:outerShdw>
                </a:effectLst>
              </a:rPr>
              <a:t>−(0.00000000000000000000000101)</a:t>
            </a:r>
            <a:r>
              <a:rPr lang="en-US" altLang="en-US" sz="2400" i="0" baseline="-25000">
                <a:effectLst>
                  <a:outerShdw blurRad="38100" dist="38100" dir="2700000" algn="tl">
                    <a:srgbClr val="C0C0C0"/>
                  </a:outerShdw>
                </a:effectLst>
              </a:rPr>
              <a:t>2</a:t>
            </a:r>
          </a:p>
        </p:txBody>
      </p:sp>
      <p:sp>
        <p:nvSpPr>
          <p:cNvPr id="1309701" name="Rectangle 5">
            <a:extLst>
              <a:ext uri="{FF2B5EF4-FFF2-40B4-BE49-F238E27FC236}">
                <a16:creationId xmlns:a16="http://schemas.microsoft.com/office/drawing/2014/main" id="{E332FA8B-A73C-4D32-A9A0-FF4C531A62F6}"/>
              </a:ext>
            </a:extLst>
          </p:cNvPr>
          <p:cNvSpPr>
            <a:spLocks noChangeArrowheads="1"/>
          </p:cNvSpPr>
          <p:nvPr/>
        </p:nvSpPr>
        <p:spPr bwMode="auto">
          <a:xfrm>
            <a:off x="76200" y="1828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in floating-point representation.</a:t>
            </a:r>
          </a:p>
        </p:txBody>
      </p:sp>
      <p:sp>
        <p:nvSpPr>
          <p:cNvPr id="1309702" name="Rectangle 6">
            <a:extLst>
              <a:ext uri="{FF2B5EF4-FFF2-40B4-BE49-F238E27FC236}">
                <a16:creationId xmlns:a16="http://schemas.microsoft.com/office/drawing/2014/main" id="{1D153609-0B96-48B2-A90A-8F37E3DB5054}"/>
              </a:ext>
            </a:extLst>
          </p:cNvPr>
          <p:cNvSpPr>
            <a:spLocks noChangeArrowheads="1"/>
          </p:cNvSpPr>
          <p:nvPr/>
        </p:nvSpPr>
        <p:spPr bwMode="auto">
          <a:xfrm>
            <a:off x="76200" y="250031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br>
              <a:rPr lang="en-US" altLang="en-US" sz="2400" b="0" i="0" baseline="0">
                <a:effectLst>
                  <a:outerShdw blurRad="38100" dist="38100" dir="2700000" algn="tl">
                    <a:srgbClr val="C0C0C0"/>
                  </a:outerShdw>
                </a:effectLst>
              </a:rPr>
            </a:br>
            <a:r>
              <a:rPr lang="en-US" altLang="en-US" sz="2400" b="0" i="0" baseline="0">
                <a:effectLst>
                  <a:outerShdw blurRad="38100" dist="38100" dir="2700000" algn="tl">
                    <a:srgbClr val="C0C0C0"/>
                  </a:outerShdw>
                </a:effectLst>
              </a:rPr>
              <a:t>We use the same idea, keeping only one digit to the left of the decimal point.</a:t>
            </a:r>
          </a:p>
        </p:txBody>
      </p:sp>
      <p:pic>
        <p:nvPicPr>
          <p:cNvPr id="86024" name="Picture 8">
            <a:extLst>
              <a:ext uri="{FF2B5EF4-FFF2-40B4-BE49-F238E27FC236}">
                <a16:creationId xmlns:a16="http://schemas.microsoft.com/office/drawing/2014/main" id="{20E24353-36B9-4B2A-9AB0-A25FCFCCC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976688"/>
            <a:ext cx="862965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7613</TotalTime>
  <Words>2779</Words>
  <Application>Microsoft Office PowerPoint</Application>
  <PresentationFormat>On-screen Show (4:3)</PresentationFormat>
  <Paragraphs>230</Paragraphs>
  <Slides>39</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Franklin Gothic Demi</vt:lpstr>
      <vt:lpstr>McGrawHill-Italic</vt:lpstr>
      <vt:lpstr>Symbol</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Sheunesu Makura</cp:lastModifiedBy>
  <cp:revision>259</cp:revision>
  <dcterms:created xsi:type="dcterms:W3CDTF">2000-01-15T04:50:39Z</dcterms:created>
  <dcterms:modified xsi:type="dcterms:W3CDTF">2022-04-25T00:15:46Z</dcterms:modified>
</cp:coreProperties>
</file>