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3"/>
  </p:notesMasterIdLst>
  <p:sldIdLst>
    <p:sldId id="947" r:id="rId2"/>
    <p:sldId id="948" r:id="rId3"/>
    <p:sldId id="535" r:id="rId4"/>
    <p:sldId id="901" r:id="rId5"/>
    <p:sldId id="902" r:id="rId6"/>
    <p:sldId id="903" r:id="rId7"/>
    <p:sldId id="904" r:id="rId8"/>
    <p:sldId id="905" r:id="rId9"/>
    <p:sldId id="906" r:id="rId10"/>
    <p:sldId id="907" r:id="rId11"/>
    <p:sldId id="908" r:id="rId12"/>
    <p:sldId id="909" r:id="rId13"/>
    <p:sldId id="910" r:id="rId14"/>
    <p:sldId id="911" r:id="rId15"/>
    <p:sldId id="912" r:id="rId16"/>
    <p:sldId id="913" r:id="rId17"/>
    <p:sldId id="914" r:id="rId18"/>
    <p:sldId id="915" r:id="rId19"/>
    <p:sldId id="896" r:id="rId20"/>
    <p:sldId id="916" r:id="rId21"/>
    <p:sldId id="917" r:id="rId22"/>
    <p:sldId id="918" r:id="rId23"/>
    <p:sldId id="919" r:id="rId24"/>
    <p:sldId id="920" r:id="rId25"/>
    <p:sldId id="921" r:id="rId26"/>
    <p:sldId id="922" r:id="rId27"/>
    <p:sldId id="923" r:id="rId28"/>
    <p:sldId id="924" r:id="rId29"/>
    <p:sldId id="897" r:id="rId30"/>
    <p:sldId id="898" r:id="rId31"/>
    <p:sldId id="899" r:id="rId32"/>
    <p:sldId id="926" r:id="rId33"/>
    <p:sldId id="927" r:id="rId34"/>
    <p:sldId id="928" r:id="rId35"/>
    <p:sldId id="929" r:id="rId36"/>
    <p:sldId id="930" r:id="rId37"/>
    <p:sldId id="931" r:id="rId38"/>
    <p:sldId id="932" r:id="rId39"/>
    <p:sldId id="933" r:id="rId40"/>
    <p:sldId id="934" r:id="rId41"/>
    <p:sldId id="935" r:id="rId42"/>
  </p:sldIdLst>
  <p:sldSz cx="9144000" cy="6858000" type="screen4x3"/>
  <p:notesSz cx="6858000" cy="9144000"/>
  <p:defaultTex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DDDDDD"/>
    <a:srgbClr val="FFCCCC"/>
    <a:srgbClr val="660066"/>
    <a:srgbClr val="00CC00"/>
    <a:srgbClr val="9966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76601" autoAdjust="0"/>
  </p:normalViewPr>
  <p:slideViewPr>
    <p:cSldViewPr>
      <p:cViewPr varScale="1">
        <p:scale>
          <a:sx n="63" d="100"/>
          <a:sy n="63" d="100"/>
        </p:scale>
        <p:origin x="19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3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9794" name="Rectangle 2">
            <a:extLst>
              <a:ext uri="{FF2B5EF4-FFF2-40B4-BE49-F238E27FC236}">
                <a16:creationId xmlns:a16="http://schemas.microsoft.com/office/drawing/2014/main" id="{1F454F5F-2C52-A502-2D63-B205AD71E72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baseline="0"/>
            </a:lvl1pPr>
          </a:lstStyle>
          <a:p>
            <a:pPr>
              <a:defRPr/>
            </a:pPr>
            <a:endParaRPr lang="en-US" altLang="en-US"/>
          </a:p>
        </p:txBody>
      </p:sp>
      <p:sp>
        <p:nvSpPr>
          <p:cNvPr id="929795" name="Rectangle 3">
            <a:extLst>
              <a:ext uri="{FF2B5EF4-FFF2-40B4-BE49-F238E27FC236}">
                <a16:creationId xmlns:a16="http://schemas.microsoft.com/office/drawing/2014/main" id="{7663710D-AF39-4E81-D981-8825645E070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baseline="0"/>
            </a:lvl1pPr>
          </a:lstStyle>
          <a:p>
            <a:pPr>
              <a:defRPr/>
            </a:pPr>
            <a:endParaRPr lang="en-US" altLang="en-US"/>
          </a:p>
        </p:txBody>
      </p:sp>
      <p:sp>
        <p:nvSpPr>
          <p:cNvPr id="3076" name="Rectangle 4">
            <a:extLst>
              <a:ext uri="{FF2B5EF4-FFF2-40B4-BE49-F238E27FC236}">
                <a16:creationId xmlns:a16="http://schemas.microsoft.com/office/drawing/2014/main" id="{201E8665-AF5C-9E8F-872D-C9B285E06C1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9797" name="Rectangle 5">
            <a:extLst>
              <a:ext uri="{FF2B5EF4-FFF2-40B4-BE49-F238E27FC236}">
                <a16:creationId xmlns:a16="http://schemas.microsoft.com/office/drawing/2014/main" id="{237F261C-B36B-6F39-FD70-1F7AF445766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9798" name="Rectangle 6">
            <a:extLst>
              <a:ext uri="{FF2B5EF4-FFF2-40B4-BE49-F238E27FC236}">
                <a16:creationId xmlns:a16="http://schemas.microsoft.com/office/drawing/2014/main" id="{92A7709A-E96B-07FD-649E-F2097792F59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baseline="0"/>
            </a:lvl1pPr>
          </a:lstStyle>
          <a:p>
            <a:pPr>
              <a:defRPr/>
            </a:pPr>
            <a:endParaRPr lang="en-US" altLang="en-US"/>
          </a:p>
        </p:txBody>
      </p:sp>
      <p:sp>
        <p:nvSpPr>
          <p:cNvPr id="929799" name="Rectangle 7">
            <a:extLst>
              <a:ext uri="{FF2B5EF4-FFF2-40B4-BE49-F238E27FC236}">
                <a16:creationId xmlns:a16="http://schemas.microsoft.com/office/drawing/2014/main" id="{B28C950C-ED3A-F565-BB2D-A87B8F6E661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baseline="0"/>
            </a:lvl1pPr>
          </a:lstStyle>
          <a:p>
            <a:fld id="{A6AE8512-2721-4EBC-BBE8-6736D9CECF3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DC4DE7B1-DAE6-8E09-60B8-7CA98943EA57}"/>
              </a:ext>
            </a:extLst>
          </p:cNvPr>
          <p:cNvSpPr>
            <a:spLocks noGrp="1" noChangeArrowheads="1"/>
          </p:cNvSpPr>
          <p:nvPr>
            <p:ph type="ftr" sz="quarter" idx="4"/>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0" baseline="0"/>
              <a:t>1.#</a:t>
            </a:r>
          </a:p>
        </p:txBody>
      </p:sp>
      <p:sp>
        <p:nvSpPr>
          <p:cNvPr id="5123" name="Rectangle 2">
            <a:extLst>
              <a:ext uri="{FF2B5EF4-FFF2-40B4-BE49-F238E27FC236}">
                <a16:creationId xmlns:a16="http://schemas.microsoft.com/office/drawing/2014/main" id="{63BFA3B9-CDA1-865D-ADEB-DB7C9CB0732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5EADF83-CAB5-BDA9-2310-51FE5B250E1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D856999-539C-FB4B-B6B4-C38FFDF5958A}"/>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45F877F9-9D69-4B4D-B0B8-613F9890D1B5}" type="slidenum">
              <a:rPr lang="en-US" altLang="en-US" sz="1200" b="0" baseline="0"/>
              <a:pPr/>
              <a:t>10</a:t>
            </a:fld>
            <a:endParaRPr lang="en-US" altLang="en-US" sz="1200" b="0" baseline="0"/>
          </a:p>
        </p:txBody>
      </p:sp>
      <p:sp>
        <p:nvSpPr>
          <p:cNvPr id="23555" name="Rectangle 2">
            <a:extLst>
              <a:ext uri="{FF2B5EF4-FFF2-40B4-BE49-F238E27FC236}">
                <a16:creationId xmlns:a16="http://schemas.microsoft.com/office/drawing/2014/main" id="{DAA90E7B-D3AA-4285-C892-3353905334B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5C79827C-2DF4-A38B-6887-17735F75FCE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71526B5-AE51-CC97-F15D-F1E8AB69DF66}"/>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CE84BCA-46E9-424E-A6D9-86D78E1827F4}" type="slidenum">
              <a:rPr lang="en-US" altLang="en-US" sz="1200" b="0" baseline="0"/>
              <a:pPr/>
              <a:t>11</a:t>
            </a:fld>
            <a:endParaRPr lang="en-US" altLang="en-US" sz="1200" b="0" baseline="0"/>
          </a:p>
        </p:txBody>
      </p:sp>
      <p:sp>
        <p:nvSpPr>
          <p:cNvPr id="25603" name="Rectangle 2">
            <a:extLst>
              <a:ext uri="{FF2B5EF4-FFF2-40B4-BE49-F238E27FC236}">
                <a16:creationId xmlns:a16="http://schemas.microsoft.com/office/drawing/2014/main" id="{20747DB4-0B03-2C48-5F67-269E8DA61FA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7682F1B-9A24-A2AE-F1D7-4694F6004AB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C6521D9-5DC4-0587-3F23-9F63BE5F9198}"/>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129B9622-C58B-4154-BCD6-64E3AC381632}" type="slidenum">
              <a:rPr lang="en-US" altLang="en-US" sz="1200" b="0" baseline="0"/>
              <a:pPr/>
              <a:t>12</a:t>
            </a:fld>
            <a:endParaRPr lang="en-US" altLang="en-US" sz="1200" b="0" baseline="0"/>
          </a:p>
        </p:txBody>
      </p:sp>
      <p:sp>
        <p:nvSpPr>
          <p:cNvPr id="27651" name="Rectangle 2">
            <a:extLst>
              <a:ext uri="{FF2B5EF4-FFF2-40B4-BE49-F238E27FC236}">
                <a16:creationId xmlns:a16="http://schemas.microsoft.com/office/drawing/2014/main" id="{AA0CD1B1-3EA1-6BC5-CFE5-DA429AFA53C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C0E040A4-F16C-BDB3-3CBB-16D0AB8FD64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55593F3-FE5D-73E2-1B22-50BBBE2522DA}"/>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295299B7-DAEF-4011-B84B-F9BB7378AB1A}" type="slidenum">
              <a:rPr lang="en-US" altLang="en-US" sz="1200" b="0" baseline="0"/>
              <a:pPr/>
              <a:t>13</a:t>
            </a:fld>
            <a:endParaRPr lang="en-US" altLang="en-US" sz="1200" b="0" baseline="0"/>
          </a:p>
        </p:txBody>
      </p:sp>
      <p:sp>
        <p:nvSpPr>
          <p:cNvPr id="29699" name="Rectangle 2">
            <a:extLst>
              <a:ext uri="{FF2B5EF4-FFF2-40B4-BE49-F238E27FC236}">
                <a16:creationId xmlns:a16="http://schemas.microsoft.com/office/drawing/2014/main" id="{039554B2-8C4D-F1AD-B8B0-80F6F9A5852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70A3AB9-6E51-84FA-D6E2-391EAE96704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5D4807A-ABC2-A231-17D2-D64D7ADA3D51}"/>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7361336C-F392-4856-B197-A6132F784353}" type="slidenum">
              <a:rPr lang="en-US" altLang="en-US" sz="1200" b="0" baseline="0"/>
              <a:pPr/>
              <a:t>14</a:t>
            </a:fld>
            <a:endParaRPr lang="en-US" altLang="en-US" sz="1200" b="0" baseline="0"/>
          </a:p>
        </p:txBody>
      </p:sp>
      <p:sp>
        <p:nvSpPr>
          <p:cNvPr id="31747" name="Rectangle 2">
            <a:extLst>
              <a:ext uri="{FF2B5EF4-FFF2-40B4-BE49-F238E27FC236}">
                <a16:creationId xmlns:a16="http://schemas.microsoft.com/office/drawing/2014/main" id="{712DE1D1-895B-50F7-A42B-D881D9E0D40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85FDF83-1102-E61D-BE68-E26A969004B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4ED2B65-2B99-D987-748E-C7FA168AD560}"/>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D2A8FCF-3FB8-4873-9A39-22D061C6D517}" type="slidenum">
              <a:rPr lang="en-US" altLang="en-US" sz="1200" b="0" baseline="0"/>
              <a:pPr/>
              <a:t>15</a:t>
            </a:fld>
            <a:endParaRPr lang="en-US" altLang="en-US" sz="1200" b="0" baseline="0"/>
          </a:p>
        </p:txBody>
      </p:sp>
      <p:sp>
        <p:nvSpPr>
          <p:cNvPr id="33795" name="Rectangle 2">
            <a:extLst>
              <a:ext uri="{FF2B5EF4-FFF2-40B4-BE49-F238E27FC236}">
                <a16:creationId xmlns:a16="http://schemas.microsoft.com/office/drawing/2014/main" id="{6071808B-B9C7-5254-3BC4-A3DA05924494}"/>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F8A9B64-70F0-43B6-EA7F-9811044BDE6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B902518-2A46-C0AE-57A2-C1691F0E1CB0}"/>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72634BD0-44AA-4FB2-BE92-6864784632A4}" type="slidenum">
              <a:rPr lang="en-US" altLang="en-US" sz="1200" b="0" baseline="0"/>
              <a:pPr/>
              <a:t>16</a:t>
            </a:fld>
            <a:endParaRPr lang="en-US" altLang="en-US" sz="1200" b="0" baseline="0"/>
          </a:p>
        </p:txBody>
      </p:sp>
      <p:sp>
        <p:nvSpPr>
          <p:cNvPr id="35843" name="Rectangle 2">
            <a:extLst>
              <a:ext uri="{FF2B5EF4-FFF2-40B4-BE49-F238E27FC236}">
                <a16:creationId xmlns:a16="http://schemas.microsoft.com/office/drawing/2014/main" id="{D79D92F2-30F4-E317-5664-83DAB0B1AB8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7C822B4-CE14-CDBE-C6F7-BB9E43BABBC6}"/>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03EBA57-F482-9BB4-446E-C31A5B9D8AA2}"/>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05361C7B-81A6-46D4-A775-10AB0A0B5A43}" type="slidenum">
              <a:rPr lang="en-US" altLang="en-US" sz="1200" b="0" baseline="0"/>
              <a:pPr/>
              <a:t>17</a:t>
            </a:fld>
            <a:endParaRPr lang="en-US" altLang="en-US" sz="1200" b="0" baseline="0"/>
          </a:p>
        </p:txBody>
      </p:sp>
      <p:sp>
        <p:nvSpPr>
          <p:cNvPr id="37891" name="Rectangle 2">
            <a:extLst>
              <a:ext uri="{FF2B5EF4-FFF2-40B4-BE49-F238E27FC236}">
                <a16:creationId xmlns:a16="http://schemas.microsoft.com/office/drawing/2014/main" id="{DBE4E11E-A6E2-114A-F610-573788C2FE6B}"/>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0B0F36BD-F707-5B40-D510-501A5D8F57A2}"/>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03FB316-9F8F-CF6A-A6AB-C71F7BFB7273}"/>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99B75C8-0769-439D-9F3A-3B9008FD21FC}" type="slidenum">
              <a:rPr lang="en-US" altLang="en-US" sz="1200" b="0" baseline="0"/>
              <a:pPr/>
              <a:t>18</a:t>
            </a:fld>
            <a:endParaRPr lang="en-US" altLang="en-US" sz="1200" b="0" baseline="0"/>
          </a:p>
        </p:txBody>
      </p:sp>
      <p:sp>
        <p:nvSpPr>
          <p:cNvPr id="39939" name="Rectangle 2">
            <a:extLst>
              <a:ext uri="{FF2B5EF4-FFF2-40B4-BE49-F238E27FC236}">
                <a16:creationId xmlns:a16="http://schemas.microsoft.com/office/drawing/2014/main" id="{FFF07492-A6E1-F932-5DBB-93C90230710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AC60DF92-A04B-1A61-4DF5-736BCE5FBB46}"/>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5EED40F-7831-79E4-8272-A2466AF6C760}"/>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127B71A-CCA7-44D8-9DE6-F238805B4621}" type="slidenum">
              <a:rPr lang="en-US" altLang="en-US" sz="1200" b="0" baseline="0"/>
              <a:pPr/>
              <a:t>19</a:t>
            </a:fld>
            <a:endParaRPr lang="en-US" altLang="en-US" sz="1200" b="0" baseline="0"/>
          </a:p>
        </p:txBody>
      </p:sp>
      <p:sp>
        <p:nvSpPr>
          <p:cNvPr id="41987" name="Rectangle 2">
            <a:extLst>
              <a:ext uri="{FF2B5EF4-FFF2-40B4-BE49-F238E27FC236}">
                <a16:creationId xmlns:a16="http://schemas.microsoft.com/office/drawing/2014/main" id="{D2D1FB5D-6782-C807-6686-F86DBD9AAE4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124D173-C041-2ECA-FB2E-DEA99507F10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902CB3A-1F2F-FD25-C58A-2DBC52E1A983}"/>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0F953E34-0596-46AC-B97B-728F1AAD32F0}" type="slidenum">
              <a:rPr lang="en-US" altLang="en-US" sz="1200" b="0" baseline="0"/>
              <a:pPr/>
              <a:t>2</a:t>
            </a:fld>
            <a:endParaRPr lang="en-US" altLang="en-US" sz="1200" b="0" baseline="0"/>
          </a:p>
        </p:txBody>
      </p:sp>
      <p:sp>
        <p:nvSpPr>
          <p:cNvPr id="7171" name="Rectangle 2">
            <a:extLst>
              <a:ext uri="{FF2B5EF4-FFF2-40B4-BE49-F238E27FC236}">
                <a16:creationId xmlns:a16="http://schemas.microsoft.com/office/drawing/2014/main" id="{446D4187-D847-7808-47EF-A05B4C17E9E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79809D1-2A72-0DE3-4155-4AC2FAFD7DA3}"/>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F1E1296-DE50-8459-8828-C0C3138FDA44}"/>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83265671-8F90-42DF-95D3-83CBD4FEC2C0}" type="slidenum">
              <a:rPr lang="en-US" altLang="en-US" sz="1200" b="0" baseline="0"/>
              <a:pPr/>
              <a:t>20</a:t>
            </a:fld>
            <a:endParaRPr lang="en-US" altLang="en-US" sz="1200" b="0" baseline="0"/>
          </a:p>
        </p:txBody>
      </p:sp>
      <p:sp>
        <p:nvSpPr>
          <p:cNvPr id="44035" name="Rectangle 2">
            <a:extLst>
              <a:ext uri="{FF2B5EF4-FFF2-40B4-BE49-F238E27FC236}">
                <a16:creationId xmlns:a16="http://schemas.microsoft.com/office/drawing/2014/main" id="{3858BB83-A156-7A11-2408-8133AD17CB1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563FC9B-7D83-2D3A-C317-2854DA671A4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D0C755E-F924-29F3-DC07-4D094EA830D7}"/>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3BFAF84B-40D1-4196-8F10-90BAA85DB6DA}" type="slidenum">
              <a:rPr lang="en-US" altLang="en-US" sz="1200" b="0" baseline="0"/>
              <a:pPr/>
              <a:t>21</a:t>
            </a:fld>
            <a:endParaRPr lang="en-US" altLang="en-US" sz="1200" b="0" baseline="0"/>
          </a:p>
        </p:txBody>
      </p:sp>
      <p:sp>
        <p:nvSpPr>
          <p:cNvPr id="46083" name="Rectangle 2">
            <a:extLst>
              <a:ext uri="{FF2B5EF4-FFF2-40B4-BE49-F238E27FC236}">
                <a16:creationId xmlns:a16="http://schemas.microsoft.com/office/drawing/2014/main" id="{ECA8E8AC-EF2A-D4F0-D962-03CC6DE041E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4D22790-A8BB-DD17-5108-3C2590C6BBED}"/>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9BBD876-3E9D-7B80-77D1-7977B2FE386C}"/>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BCFE0C5D-2980-463A-906A-0235AC9C6562}" type="slidenum">
              <a:rPr lang="en-US" altLang="en-US" sz="1200" b="0" baseline="0"/>
              <a:pPr/>
              <a:t>22</a:t>
            </a:fld>
            <a:endParaRPr lang="en-US" altLang="en-US" sz="1200" b="0" baseline="0"/>
          </a:p>
        </p:txBody>
      </p:sp>
      <p:sp>
        <p:nvSpPr>
          <p:cNvPr id="48131" name="Rectangle 2">
            <a:extLst>
              <a:ext uri="{FF2B5EF4-FFF2-40B4-BE49-F238E27FC236}">
                <a16:creationId xmlns:a16="http://schemas.microsoft.com/office/drawing/2014/main" id="{B323EC00-E856-79E2-4F19-6142C6FD0AB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778C6C9-5A47-8048-E163-409493B7FFD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843E239-CCD3-6AAF-9F6E-48E92A43FE02}"/>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EFA4656D-EFFD-45D7-987E-1923EBA0D0D0}" type="slidenum">
              <a:rPr lang="en-US" altLang="en-US" sz="1200" b="0" baseline="0"/>
              <a:pPr/>
              <a:t>23</a:t>
            </a:fld>
            <a:endParaRPr lang="en-US" altLang="en-US" sz="1200" b="0" baseline="0"/>
          </a:p>
        </p:txBody>
      </p:sp>
      <p:sp>
        <p:nvSpPr>
          <p:cNvPr id="50179" name="Rectangle 2">
            <a:extLst>
              <a:ext uri="{FF2B5EF4-FFF2-40B4-BE49-F238E27FC236}">
                <a16:creationId xmlns:a16="http://schemas.microsoft.com/office/drawing/2014/main" id="{5C458809-57C2-DFB9-9CA9-87E1E5D2995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D5DF665-B389-FC82-D493-40C8AF076E0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A29A6A4-176B-E194-1E86-00D0C8A49922}"/>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E2E4B7B-72D8-4A64-9299-827DD2B30B88}" type="slidenum">
              <a:rPr lang="en-US" altLang="en-US" sz="1200" b="0" baseline="0"/>
              <a:pPr/>
              <a:t>24</a:t>
            </a:fld>
            <a:endParaRPr lang="en-US" altLang="en-US" sz="1200" b="0" baseline="0"/>
          </a:p>
        </p:txBody>
      </p:sp>
      <p:sp>
        <p:nvSpPr>
          <p:cNvPr id="52227" name="Rectangle 2">
            <a:extLst>
              <a:ext uri="{FF2B5EF4-FFF2-40B4-BE49-F238E27FC236}">
                <a16:creationId xmlns:a16="http://schemas.microsoft.com/office/drawing/2014/main" id="{EE3711C9-1CA1-E1DD-4D04-7FAF829E930D}"/>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421F06E-AFFA-29C1-10D8-542B74FDC49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1C505D5-F795-6D7C-BB47-DC75BDAA2BED}"/>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E1881C1-A96C-476F-8616-BA6865C459D8}" type="slidenum">
              <a:rPr lang="en-US" altLang="en-US" sz="1200" b="0" baseline="0"/>
              <a:pPr/>
              <a:t>25</a:t>
            </a:fld>
            <a:endParaRPr lang="en-US" altLang="en-US" sz="1200" b="0" baseline="0"/>
          </a:p>
        </p:txBody>
      </p:sp>
      <p:sp>
        <p:nvSpPr>
          <p:cNvPr id="54275" name="Rectangle 2">
            <a:extLst>
              <a:ext uri="{FF2B5EF4-FFF2-40B4-BE49-F238E27FC236}">
                <a16:creationId xmlns:a16="http://schemas.microsoft.com/office/drawing/2014/main" id="{43983590-4634-F42B-C435-9FAA17611AF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E2C7E32-7FDD-BD1A-B210-7316437DF4D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DF3E647-F0B7-03CC-6287-86BE46D92279}"/>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370C8C1D-84EB-49A6-B0B9-018B893ACEDA}" type="slidenum">
              <a:rPr lang="en-US" altLang="en-US" sz="1200" b="0" baseline="0"/>
              <a:pPr/>
              <a:t>26</a:t>
            </a:fld>
            <a:endParaRPr lang="en-US" altLang="en-US" sz="1200" b="0" baseline="0"/>
          </a:p>
        </p:txBody>
      </p:sp>
      <p:sp>
        <p:nvSpPr>
          <p:cNvPr id="56323" name="Rectangle 2">
            <a:extLst>
              <a:ext uri="{FF2B5EF4-FFF2-40B4-BE49-F238E27FC236}">
                <a16:creationId xmlns:a16="http://schemas.microsoft.com/office/drawing/2014/main" id="{DC00EE33-E2CF-E881-24B2-2DF4FB5A9EE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595931E-2CAD-95CD-41D6-AA0F1B818B14}"/>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089C8B7-9F04-4D28-2EC9-38C68D25B57A}"/>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A0AE72E-C007-4171-A73B-9C71B28D4E5D}" type="slidenum">
              <a:rPr lang="en-US" altLang="en-US" sz="1200" b="0" baseline="0"/>
              <a:pPr/>
              <a:t>27</a:t>
            </a:fld>
            <a:endParaRPr lang="en-US" altLang="en-US" sz="1200" b="0" baseline="0"/>
          </a:p>
        </p:txBody>
      </p:sp>
      <p:sp>
        <p:nvSpPr>
          <p:cNvPr id="58371" name="Rectangle 2">
            <a:extLst>
              <a:ext uri="{FF2B5EF4-FFF2-40B4-BE49-F238E27FC236}">
                <a16:creationId xmlns:a16="http://schemas.microsoft.com/office/drawing/2014/main" id="{DB53F5D6-98A2-CD35-B674-FD88512F513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79F666F1-38BA-16A6-8858-A56F4C791A81}"/>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80AF847-B565-1A89-377F-924915B7357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B40719F-832E-42DB-894D-D0B45493F108}" type="slidenum">
              <a:rPr lang="en-US" altLang="en-US" sz="1200" b="0" baseline="0"/>
              <a:pPr/>
              <a:t>28</a:t>
            </a:fld>
            <a:endParaRPr lang="en-US" altLang="en-US" sz="1200" b="0" baseline="0"/>
          </a:p>
        </p:txBody>
      </p:sp>
      <p:sp>
        <p:nvSpPr>
          <p:cNvPr id="60419" name="Rectangle 2">
            <a:extLst>
              <a:ext uri="{FF2B5EF4-FFF2-40B4-BE49-F238E27FC236}">
                <a16:creationId xmlns:a16="http://schemas.microsoft.com/office/drawing/2014/main" id="{F252C750-5651-DCC6-72F8-C3DE5F6381C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B1DA952-0230-9576-5419-78FBABE403AB}"/>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0D24D42-7AB3-33E9-01C8-36719158547F}"/>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55BBBE36-2345-479C-A8D8-A4758417D1BE}" type="slidenum">
              <a:rPr lang="en-US" altLang="en-US" sz="1200" b="0" baseline="0"/>
              <a:pPr/>
              <a:t>29</a:t>
            </a:fld>
            <a:endParaRPr lang="en-US" altLang="en-US" sz="1200" b="0" baseline="0"/>
          </a:p>
        </p:txBody>
      </p:sp>
      <p:sp>
        <p:nvSpPr>
          <p:cNvPr id="64515" name="Rectangle 2">
            <a:extLst>
              <a:ext uri="{FF2B5EF4-FFF2-40B4-BE49-F238E27FC236}">
                <a16:creationId xmlns:a16="http://schemas.microsoft.com/office/drawing/2014/main" id="{91B0F3D4-DEE8-2E9D-3274-361129859C2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8EF2CEE-0EE8-677F-A730-D30EFE6AB3E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6B61CAF-437E-21C7-7F53-8D8016C7BD73}"/>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59E96111-94C8-486E-85EB-0AC7FF56A100}" type="slidenum">
              <a:rPr lang="en-US" altLang="en-US" sz="1200" b="0" baseline="0"/>
              <a:pPr/>
              <a:t>3</a:t>
            </a:fld>
            <a:endParaRPr lang="en-US" altLang="en-US" sz="1200" b="0" baseline="0"/>
          </a:p>
        </p:txBody>
      </p:sp>
      <p:sp>
        <p:nvSpPr>
          <p:cNvPr id="9219" name="Rectangle 2">
            <a:extLst>
              <a:ext uri="{FF2B5EF4-FFF2-40B4-BE49-F238E27FC236}">
                <a16:creationId xmlns:a16="http://schemas.microsoft.com/office/drawing/2014/main" id="{A82500AF-9BF8-CC3C-D6D4-853DD5ADE10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B2043E3-43E1-1B97-0469-4FD7FE3D4B7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AA928E3-B179-0111-9712-638D1727ED73}"/>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7732764-FE0B-4E0D-8F74-87A0D03EF6F0}" type="slidenum">
              <a:rPr lang="en-US" altLang="en-US" sz="1200" b="0" baseline="0"/>
              <a:pPr/>
              <a:t>30</a:t>
            </a:fld>
            <a:endParaRPr lang="en-US" altLang="en-US" sz="1200" b="0" baseline="0"/>
          </a:p>
        </p:txBody>
      </p:sp>
      <p:sp>
        <p:nvSpPr>
          <p:cNvPr id="66563" name="Rectangle 2">
            <a:extLst>
              <a:ext uri="{FF2B5EF4-FFF2-40B4-BE49-F238E27FC236}">
                <a16:creationId xmlns:a16="http://schemas.microsoft.com/office/drawing/2014/main" id="{40D46397-56C3-F88E-FA9D-B6AA1D990866}"/>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A234C4A-9DD3-6A55-4447-6299A2AEADD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718BDC0-F416-4469-80E9-8FF22C60788C}"/>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94558F48-0BB2-430B-99AF-623834270252}" type="slidenum">
              <a:rPr lang="en-US" altLang="en-US" sz="1200" b="0" baseline="0"/>
              <a:pPr/>
              <a:t>31</a:t>
            </a:fld>
            <a:endParaRPr lang="en-US" altLang="en-US" sz="1200" b="0" baseline="0"/>
          </a:p>
        </p:txBody>
      </p:sp>
      <p:sp>
        <p:nvSpPr>
          <p:cNvPr id="68611" name="Rectangle 2">
            <a:extLst>
              <a:ext uri="{FF2B5EF4-FFF2-40B4-BE49-F238E27FC236}">
                <a16:creationId xmlns:a16="http://schemas.microsoft.com/office/drawing/2014/main" id="{377BF62A-132E-7633-59AE-E69D8B4AE68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9133586-52E9-9889-3783-12AF65C779CC}"/>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C27FA71-E7C9-0C9F-F3C0-31F25279607F}"/>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1302A898-C086-48F4-813C-F288C3B07504}" type="slidenum">
              <a:rPr lang="en-US" altLang="en-US" sz="1200" b="0" baseline="0"/>
              <a:pPr/>
              <a:t>32</a:t>
            </a:fld>
            <a:endParaRPr lang="en-US" altLang="en-US" sz="1200" b="0" baseline="0"/>
          </a:p>
        </p:txBody>
      </p:sp>
      <p:sp>
        <p:nvSpPr>
          <p:cNvPr id="70659" name="Rectangle 2">
            <a:extLst>
              <a:ext uri="{FF2B5EF4-FFF2-40B4-BE49-F238E27FC236}">
                <a16:creationId xmlns:a16="http://schemas.microsoft.com/office/drawing/2014/main" id="{D6494959-DEEB-3954-C28B-58A32336370C}"/>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F5996213-268F-22C1-0F9F-41BE63D831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04A2FBB-1184-E46A-0A0C-9FDE941F672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FE3145A-35C4-48C1-96C3-F48309FA3730}" type="slidenum">
              <a:rPr lang="en-US" altLang="en-US" sz="1200" b="0" baseline="0"/>
              <a:pPr/>
              <a:t>33</a:t>
            </a:fld>
            <a:endParaRPr lang="en-US" altLang="en-US" sz="1200" b="0" baseline="0"/>
          </a:p>
        </p:txBody>
      </p:sp>
      <p:sp>
        <p:nvSpPr>
          <p:cNvPr id="72707" name="Rectangle 2">
            <a:extLst>
              <a:ext uri="{FF2B5EF4-FFF2-40B4-BE49-F238E27FC236}">
                <a16:creationId xmlns:a16="http://schemas.microsoft.com/office/drawing/2014/main" id="{94B8D70E-9822-982D-F1B7-3669B853D34E}"/>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E24AAB8-87B0-DEE8-B70A-778D71036D3D}"/>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3ED2F66-E0E9-4CF4-1D96-BDA973524E7D}"/>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C402C197-A024-4FC2-BEFC-447DF9932C1F}" type="slidenum">
              <a:rPr lang="en-US" altLang="en-US" sz="1200" b="0" baseline="0"/>
              <a:pPr/>
              <a:t>34</a:t>
            </a:fld>
            <a:endParaRPr lang="en-US" altLang="en-US" sz="1200" b="0" baseline="0"/>
          </a:p>
        </p:txBody>
      </p:sp>
      <p:sp>
        <p:nvSpPr>
          <p:cNvPr id="74755" name="Rectangle 2">
            <a:extLst>
              <a:ext uri="{FF2B5EF4-FFF2-40B4-BE49-F238E27FC236}">
                <a16:creationId xmlns:a16="http://schemas.microsoft.com/office/drawing/2014/main" id="{58012F7F-4F5E-697E-3062-B09876B5230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146144F-9C38-4A23-B5B1-6C6A2F48858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3B35F1E-FCCB-4059-5FF4-62DEE436BC0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6D2DD0FC-0010-4FB6-9A9D-D6C7B22513DE}" type="slidenum">
              <a:rPr lang="en-US" altLang="en-US" sz="1200" b="0" baseline="0"/>
              <a:pPr/>
              <a:t>35</a:t>
            </a:fld>
            <a:endParaRPr lang="en-US" altLang="en-US" sz="1200" b="0" baseline="0"/>
          </a:p>
        </p:txBody>
      </p:sp>
      <p:sp>
        <p:nvSpPr>
          <p:cNvPr id="76803" name="Rectangle 2">
            <a:extLst>
              <a:ext uri="{FF2B5EF4-FFF2-40B4-BE49-F238E27FC236}">
                <a16:creationId xmlns:a16="http://schemas.microsoft.com/office/drawing/2014/main" id="{33D6CD8D-8384-6176-12C9-00A60CBCE461}"/>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FAD5458B-1733-9DDF-0134-31952D3C942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89EE0FB-67AA-93D6-928E-343C68531604}"/>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73D5CD07-BB75-4CE6-AD86-1DFBE1D4DE1C}" type="slidenum">
              <a:rPr lang="en-US" altLang="en-US" sz="1200" b="0" baseline="0"/>
              <a:pPr/>
              <a:t>36</a:t>
            </a:fld>
            <a:endParaRPr lang="en-US" altLang="en-US" sz="1200" b="0" baseline="0"/>
          </a:p>
        </p:txBody>
      </p:sp>
      <p:sp>
        <p:nvSpPr>
          <p:cNvPr id="78851" name="Rectangle 2">
            <a:extLst>
              <a:ext uri="{FF2B5EF4-FFF2-40B4-BE49-F238E27FC236}">
                <a16:creationId xmlns:a16="http://schemas.microsoft.com/office/drawing/2014/main" id="{21029204-6C2C-8D83-AA81-44AF1A5823B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AA5FCF7E-91B7-C7A2-8C3E-F48371EB9F8D}"/>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FC13E0A-EE14-B063-0FCB-18E63EA51E38}"/>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38F894AF-0487-45B9-BFCA-58064E790272}" type="slidenum">
              <a:rPr lang="en-US" altLang="en-US" sz="1200" b="0" baseline="0"/>
              <a:pPr/>
              <a:t>37</a:t>
            </a:fld>
            <a:endParaRPr lang="en-US" altLang="en-US" sz="1200" b="0" baseline="0"/>
          </a:p>
        </p:txBody>
      </p:sp>
      <p:sp>
        <p:nvSpPr>
          <p:cNvPr id="80899" name="Rectangle 2">
            <a:extLst>
              <a:ext uri="{FF2B5EF4-FFF2-40B4-BE49-F238E27FC236}">
                <a16:creationId xmlns:a16="http://schemas.microsoft.com/office/drawing/2014/main" id="{08F55D2F-E2DC-BD39-98D1-21D86767E79F}"/>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CF44882-E1AE-A67E-5EC1-F9917AE670AF}"/>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0646117-0BBF-CDA5-FB75-725380E82410}"/>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E9B7B8A8-64F7-4813-95F4-93995A08AFEF}" type="slidenum">
              <a:rPr lang="en-US" altLang="en-US" sz="1200" b="0" baseline="0"/>
              <a:pPr/>
              <a:t>38</a:t>
            </a:fld>
            <a:endParaRPr lang="en-US" altLang="en-US" sz="1200" b="0" baseline="0"/>
          </a:p>
        </p:txBody>
      </p:sp>
      <p:sp>
        <p:nvSpPr>
          <p:cNvPr id="82947" name="Rectangle 2">
            <a:extLst>
              <a:ext uri="{FF2B5EF4-FFF2-40B4-BE49-F238E27FC236}">
                <a16:creationId xmlns:a16="http://schemas.microsoft.com/office/drawing/2014/main" id="{CDD6EF51-EC87-1683-430E-1F8A876E095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1AD86D8-3B71-B293-28F1-6F57D5CD378E}"/>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6CC16A40-031D-1C73-C456-7D0E0109C5E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0AF7545F-5E8F-4C7F-A634-D3D0A1032408}" type="slidenum">
              <a:rPr lang="en-US" altLang="en-US" sz="1200" b="0" baseline="0"/>
              <a:pPr/>
              <a:t>39</a:t>
            </a:fld>
            <a:endParaRPr lang="en-US" altLang="en-US" sz="1200" b="0" baseline="0"/>
          </a:p>
        </p:txBody>
      </p:sp>
      <p:sp>
        <p:nvSpPr>
          <p:cNvPr id="84995" name="Rectangle 2">
            <a:extLst>
              <a:ext uri="{FF2B5EF4-FFF2-40B4-BE49-F238E27FC236}">
                <a16:creationId xmlns:a16="http://schemas.microsoft.com/office/drawing/2014/main" id="{4CB0C602-D3C2-CDE1-CC82-4535B27D17A9}"/>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40B6FE2A-4066-BE5C-8663-5B05B966DC6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ADBBE24-B0BE-BFB6-B4FF-B31D1F806876}"/>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BB4A1F8D-4053-41AF-B05B-A711D616E1CD}" type="slidenum">
              <a:rPr lang="en-US" altLang="en-US" sz="1200" b="0" baseline="0"/>
              <a:pPr/>
              <a:t>4</a:t>
            </a:fld>
            <a:endParaRPr lang="en-US" altLang="en-US" sz="1200" b="0" baseline="0"/>
          </a:p>
        </p:txBody>
      </p:sp>
      <p:sp>
        <p:nvSpPr>
          <p:cNvPr id="11267" name="Rectangle 2">
            <a:extLst>
              <a:ext uri="{FF2B5EF4-FFF2-40B4-BE49-F238E27FC236}">
                <a16:creationId xmlns:a16="http://schemas.microsoft.com/office/drawing/2014/main" id="{83084F09-B9F6-90AC-7E26-300C399AB8E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7EB02E7-B29A-F8BB-439F-5B0528BAA71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6F0CF13-B1C6-48CB-34ED-19D4D2CF0DAD}"/>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43780738-E301-4577-8C5D-D8AFF1C9B7F2}" type="slidenum">
              <a:rPr lang="en-US" altLang="en-US" sz="1200" b="0" baseline="0"/>
              <a:pPr/>
              <a:t>40</a:t>
            </a:fld>
            <a:endParaRPr lang="en-US" altLang="en-US" sz="1200" b="0" baseline="0"/>
          </a:p>
        </p:txBody>
      </p:sp>
      <p:sp>
        <p:nvSpPr>
          <p:cNvPr id="87043" name="Rectangle 2">
            <a:extLst>
              <a:ext uri="{FF2B5EF4-FFF2-40B4-BE49-F238E27FC236}">
                <a16:creationId xmlns:a16="http://schemas.microsoft.com/office/drawing/2014/main" id="{81CA17A6-76E3-47DA-0E7E-CB057BBF6EF7}"/>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8D853286-1C4F-8A45-A046-1D5271F0B44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5A36677-E6E6-77B8-4809-9E3B30D9A4D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F734CC37-0D1D-41AF-AF86-1C81548D85AA}" type="slidenum">
              <a:rPr lang="en-US" altLang="en-US" sz="1200" b="0" baseline="0"/>
              <a:pPr/>
              <a:t>41</a:t>
            </a:fld>
            <a:endParaRPr lang="en-US" altLang="en-US" sz="1200" b="0" baseline="0"/>
          </a:p>
        </p:txBody>
      </p:sp>
      <p:sp>
        <p:nvSpPr>
          <p:cNvPr id="89091" name="Rectangle 2">
            <a:extLst>
              <a:ext uri="{FF2B5EF4-FFF2-40B4-BE49-F238E27FC236}">
                <a16:creationId xmlns:a16="http://schemas.microsoft.com/office/drawing/2014/main" id="{7B9D59D4-DB54-C4DC-4F01-9DDC9DEF1F3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7610E88-BC51-D23F-A7DC-476F8C40DCE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353EC6A-BEDD-74F4-2C2F-6C7771E23B7C}"/>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EE05FDCE-FF4E-4C43-AE99-6BD54CC8E0B8}" type="slidenum">
              <a:rPr lang="en-US" altLang="en-US" sz="1200" b="0" baseline="0"/>
              <a:pPr/>
              <a:t>5</a:t>
            </a:fld>
            <a:endParaRPr lang="en-US" altLang="en-US" sz="1200" b="0" baseline="0"/>
          </a:p>
        </p:txBody>
      </p:sp>
      <p:sp>
        <p:nvSpPr>
          <p:cNvPr id="13315" name="Rectangle 2">
            <a:extLst>
              <a:ext uri="{FF2B5EF4-FFF2-40B4-BE49-F238E27FC236}">
                <a16:creationId xmlns:a16="http://schemas.microsoft.com/office/drawing/2014/main" id="{464CC4D4-501D-85EB-C83E-886B68336D1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5435BFB-5F98-5D59-A9DC-630E9E083889}"/>
              </a:ext>
            </a:extLst>
          </p:cNvPr>
          <p:cNvSpPr>
            <a:spLocks noGrp="1" noChangeArrowheads="1"/>
          </p:cNvSpPr>
          <p:nvPr>
            <p:ph type="body" idx="1"/>
          </p:nvPr>
        </p:nvSpPr>
        <p:spPr>
          <a:noFill/>
        </p:spPr>
        <p:txBody>
          <a:bodyPr/>
          <a:lstStyle/>
          <a:p>
            <a:pPr algn="l"/>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90BEA5A-B736-BB64-A8D1-3008BD4A8C57}"/>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531BC6C3-4901-4E99-9325-EDF102291E32}" type="slidenum">
              <a:rPr lang="en-US" altLang="en-US" sz="1200" b="0" baseline="0"/>
              <a:pPr/>
              <a:t>6</a:t>
            </a:fld>
            <a:endParaRPr lang="en-US" altLang="en-US" sz="1200" b="0" baseline="0"/>
          </a:p>
        </p:txBody>
      </p:sp>
      <p:sp>
        <p:nvSpPr>
          <p:cNvPr id="15363" name="Rectangle 2">
            <a:extLst>
              <a:ext uri="{FF2B5EF4-FFF2-40B4-BE49-F238E27FC236}">
                <a16:creationId xmlns:a16="http://schemas.microsoft.com/office/drawing/2014/main" id="{0750A58A-EB22-4CA5-74D1-B3C7F9699C9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33F1C52-9D3B-B766-08EB-CA9FE792AEA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B9264AC-67FD-2DD8-4D1B-AE842F9A9D72}"/>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0F894DDA-36D9-4B55-B329-62C6004609AE}" type="slidenum">
              <a:rPr lang="en-US" altLang="en-US" sz="1200" b="0" baseline="0"/>
              <a:pPr/>
              <a:t>7</a:t>
            </a:fld>
            <a:endParaRPr lang="en-US" altLang="en-US" sz="1200" b="0" baseline="0"/>
          </a:p>
        </p:txBody>
      </p:sp>
      <p:sp>
        <p:nvSpPr>
          <p:cNvPr id="17411" name="Rectangle 2">
            <a:extLst>
              <a:ext uri="{FF2B5EF4-FFF2-40B4-BE49-F238E27FC236}">
                <a16:creationId xmlns:a16="http://schemas.microsoft.com/office/drawing/2014/main" id="{BB02B9AE-CD8F-CDF2-0DF2-641EB4A721F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3FA81F7-6EC1-751D-DE16-DAC7A98A1E7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29B6C1B-604E-6BFE-834B-1EF92D098905}"/>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DA4DF3B6-BF51-45AE-A336-08894D46813A}" type="slidenum">
              <a:rPr lang="en-US" altLang="en-US" sz="1200" b="0" baseline="0"/>
              <a:pPr/>
              <a:t>8</a:t>
            </a:fld>
            <a:endParaRPr lang="en-US" altLang="en-US" sz="1200" b="0" baseline="0"/>
          </a:p>
        </p:txBody>
      </p:sp>
      <p:sp>
        <p:nvSpPr>
          <p:cNvPr id="19459" name="Rectangle 2">
            <a:extLst>
              <a:ext uri="{FF2B5EF4-FFF2-40B4-BE49-F238E27FC236}">
                <a16:creationId xmlns:a16="http://schemas.microsoft.com/office/drawing/2014/main" id="{D368ECBD-24BC-A51A-F072-3B66948821C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898EFFB6-9BC3-D579-196D-1429AC90245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8C62B7D-0361-C930-7C1C-790D429A69A7}"/>
              </a:ext>
            </a:extLst>
          </p:cNvPr>
          <p:cNvSpPr>
            <a:spLocks noGrp="1" noChangeArrowheads="1"/>
          </p:cNvSpPr>
          <p:nvPr>
            <p:ph type="sldNum" sz="quarter" idx="5"/>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fld id="{8BB1947B-0FB3-4816-B7CD-19C19EF2AF7A}" type="slidenum">
              <a:rPr lang="en-US" altLang="en-US" sz="1200" b="0" baseline="0"/>
              <a:pPr/>
              <a:t>9</a:t>
            </a:fld>
            <a:endParaRPr lang="en-US" altLang="en-US" sz="1200" b="0" baseline="0"/>
          </a:p>
        </p:txBody>
      </p:sp>
      <p:sp>
        <p:nvSpPr>
          <p:cNvPr id="21507" name="Rectangle 2">
            <a:extLst>
              <a:ext uri="{FF2B5EF4-FFF2-40B4-BE49-F238E27FC236}">
                <a16:creationId xmlns:a16="http://schemas.microsoft.com/office/drawing/2014/main" id="{512E2478-A265-E07E-8A0D-FBED269CE57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695EB02-9E8B-581B-5E69-E01BFB4B3FD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4EC3318-2B39-E9E5-1B21-5CBDAB42E5AC}"/>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AD4978E3-F307-9199-32B2-04AACE18B3B1}"/>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E6FFAD23-72B2-D235-FBAA-0D30763E086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sp>
            <p:nvSpPr>
              <p:cNvPr id="11" name="Rectangle 5">
                <a:extLst>
                  <a:ext uri="{FF2B5EF4-FFF2-40B4-BE49-F238E27FC236}">
                    <a16:creationId xmlns:a16="http://schemas.microsoft.com/office/drawing/2014/main" id="{FFFEF434-3A04-27F0-C8CF-3121F70C728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grpSp>
        <p:grpSp>
          <p:nvGrpSpPr>
            <p:cNvPr id="4" name="Group 6">
              <a:extLst>
                <a:ext uri="{FF2B5EF4-FFF2-40B4-BE49-F238E27FC236}">
                  <a16:creationId xmlns:a16="http://schemas.microsoft.com/office/drawing/2014/main" id="{313FE6C8-E3DF-7F1C-E96D-2CFD3DDF9CF8}"/>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6DF6C096-AB90-B7AC-9F89-00CBC21279F7}"/>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sp>
            <p:nvSpPr>
              <p:cNvPr id="9" name="Rectangle 8">
                <a:extLst>
                  <a:ext uri="{FF2B5EF4-FFF2-40B4-BE49-F238E27FC236}">
                    <a16:creationId xmlns:a16="http://schemas.microsoft.com/office/drawing/2014/main" id="{C403ACF9-5F85-D096-66DC-E5AF9F39C81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grpSp>
        <p:sp>
          <p:nvSpPr>
            <p:cNvPr id="5" name="Rectangle 9">
              <a:extLst>
                <a:ext uri="{FF2B5EF4-FFF2-40B4-BE49-F238E27FC236}">
                  <a16:creationId xmlns:a16="http://schemas.microsoft.com/office/drawing/2014/main" id="{F218732E-66E8-4182-ABCC-B22C766AB5B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sp>
          <p:nvSpPr>
            <p:cNvPr id="6" name="Rectangle 10">
              <a:extLst>
                <a:ext uri="{FF2B5EF4-FFF2-40B4-BE49-F238E27FC236}">
                  <a16:creationId xmlns:a16="http://schemas.microsoft.com/office/drawing/2014/main" id="{6B2ED83E-F8A2-BD46-3D06-CB2EB2E2BC1F}"/>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sp>
          <p:nvSpPr>
            <p:cNvPr id="7" name="Rectangle 11">
              <a:extLst>
                <a:ext uri="{FF2B5EF4-FFF2-40B4-BE49-F238E27FC236}">
                  <a16:creationId xmlns:a16="http://schemas.microsoft.com/office/drawing/2014/main" id="{F7A9417A-1646-069E-A74B-047FD036457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endParaRPr lang="en-US" altLang="en-US"/>
            </a:p>
          </p:txBody>
        </p:sp>
      </p:grpSp>
    </p:spTree>
    <p:extLst>
      <p:ext uri="{BB962C8B-B14F-4D97-AF65-F5344CB8AC3E}">
        <p14:creationId xmlns:p14="http://schemas.microsoft.com/office/powerpoint/2010/main" val="272904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4B9A3686-2826-D67B-2114-032165242C6B}"/>
              </a:ext>
            </a:extLst>
          </p:cNvPr>
          <p:cNvSpPr>
            <a:spLocks noGrp="1" noChangeArrowheads="1"/>
          </p:cNvSpPr>
          <p:nvPr>
            <p:ph type="sldNum" sz="quarter" idx="10"/>
          </p:nvPr>
        </p:nvSpPr>
        <p:spPr>
          <a:ln/>
        </p:spPr>
        <p:txBody>
          <a:bodyPr/>
          <a:lstStyle>
            <a:lvl1pPr>
              <a:defRPr/>
            </a:lvl1pPr>
          </a:lstStyle>
          <a:p>
            <a:r>
              <a:rPr lang="en-US" altLang="en-US"/>
              <a:t>4.</a:t>
            </a:r>
            <a:fld id="{1B70CF2B-C818-4E65-9BF1-F9D59DC8E207}" type="slidenum">
              <a:rPr lang="en-US" altLang="en-US"/>
              <a:pPr/>
              <a:t>‹#›</a:t>
            </a:fld>
            <a:endParaRPr lang="en-US" altLang="en-US"/>
          </a:p>
        </p:txBody>
      </p:sp>
    </p:spTree>
    <p:extLst>
      <p:ext uri="{BB962C8B-B14F-4D97-AF65-F5344CB8AC3E}">
        <p14:creationId xmlns:p14="http://schemas.microsoft.com/office/powerpoint/2010/main" val="171656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79688F33-1B76-921E-B957-896C394B778C}"/>
              </a:ext>
            </a:extLst>
          </p:cNvPr>
          <p:cNvSpPr>
            <a:spLocks noGrp="1" noChangeArrowheads="1"/>
          </p:cNvSpPr>
          <p:nvPr>
            <p:ph type="sldNum" sz="quarter" idx="10"/>
          </p:nvPr>
        </p:nvSpPr>
        <p:spPr>
          <a:ln/>
        </p:spPr>
        <p:txBody>
          <a:bodyPr/>
          <a:lstStyle>
            <a:lvl1pPr>
              <a:defRPr/>
            </a:lvl1pPr>
          </a:lstStyle>
          <a:p>
            <a:r>
              <a:rPr lang="en-US" altLang="en-US"/>
              <a:t>4.</a:t>
            </a:r>
            <a:fld id="{CA2ADE1A-66B5-4709-B5DC-6C6407BF974A}" type="slidenum">
              <a:rPr lang="en-US" altLang="en-US"/>
              <a:pPr/>
              <a:t>‹#›</a:t>
            </a:fld>
            <a:endParaRPr lang="en-US" altLang="en-US"/>
          </a:p>
        </p:txBody>
      </p:sp>
    </p:spTree>
    <p:extLst>
      <p:ext uri="{BB962C8B-B14F-4D97-AF65-F5344CB8AC3E}">
        <p14:creationId xmlns:p14="http://schemas.microsoft.com/office/powerpoint/2010/main" val="322009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C1519F97-D406-CB0C-4F4F-4BD5ECD33FCC}"/>
              </a:ext>
            </a:extLst>
          </p:cNvPr>
          <p:cNvSpPr>
            <a:spLocks noGrp="1" noChangeArrowheads="1"/>
          </p:cNvSpPr>
          <p:nvPr>
            <p:ph type="sldNum" sz="quarter" idx="10"/>
          </p:nvPr>
        </p:nvSpPr>
        <p:spPr>
          <a:ln/>
        </p:spPr>
        <p:txBody>
          <a:bodyPr/>
          <a:lstStyle>
            <a:lvl1pPr>
              <a:defRPr/>
            </a:lvl1pPr>
          </a:lstStyle>
          <a:p>
            <a:r>
              <a:rPr lang="en-US" altLang="en-US"/>
              <a:t>4.</a:t>
            </a:r>
            <a:fld id="{7F2EB565-313B-4A61-8E8A-D2F0B0FCD3A0}" type="slidenum">
              <a:rPr lang="en-US" altLang="en-US"/>
              <a:pPr/>
              <a:t>‹#›</a:t>
            </a:fld>
            <a:endParaRPr lang="en-US" altLang="en-US"/>
          </a:p>
        </p:txBody>
      </p:sp>
    </p:spTree>
    <p:extLst>
      <p:ext uri="{BB962C8B-B14F-4D97-AF65-F5344CB8AC3E}">
        <p14:creationId xmlns:p14="http://schemas.microsoft.com/office/powerpoint/2010/main" val="152602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16">
            <a:extLst>
              <a:ext uri="{FF2B5EF4-FFF2-40B4-BE49-F238E27FC236}">
                <a16:creationId xmlns:a16="http://schemas.microsoft.com/office/drawing/2014/main" id="{52F4398C-22F9-4E83-19FD-7A758FB22052}"/>
              </a:ext>
            </a:extLst>
          </p:cNvPr>
          <p:cNvSpPr>
            <a:spLocks noGrp="1" noChangeArrowheads="1"/>
          </p:cNvSpPr>
          <p:nvPr>
            <p:ph type="sldNum" sz="quarter" idx="10"/>
          </p:nvPr>
        </p:nvSpPr>
        <p:spPr>
          <a:ln/>
        </p:spPr>
        <p:txBody>
          <a:bodyPr/>
          <a:lstStyle>
            <a:lvl1pPr>
              <a:defRPr/>
            </a:lvl1pPr>
          </a:lstStyle>
          <a:p>
            <a:r>
              <a:rPr lang="en-US" altLang="en-US"/>
              <a:t>4.</a:t>
            </a:r>
            <a:fld id="{C72364D4-DC99-438A-A209-AD11E6A234A0}" type="slidenum">
              <a:rPr lang="en-US" altLang="en-US"/>
              <a:pPr/>
              <a:t>‹#›</a:t>
            </a:fld>
            <a:endParaRPr lang="en-US" altLang="en-US"/>
          </a:p>
        </p:txBody>
      </p:sp>
    </p:spTree>
    <p:extLst>
      <p:ext uri="{BB962C8B-B14F-4D97-AF65-F5344CB8AC3E}">
        <p14:creationId xmlns:p14="http://schemas.microsoft.com/office/powerpoint/2010/main" val="306612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562A8782-A5E6-845C-C7A8-2E7EC0F34CDC}"/>
              </a:ext>
            </a:extLst>
          </p:cNvPr>
          <p:cNvSpPr>
            <a:spLocks noGrp="1" noChangeArrowheads="1"/>
          </p:cNvSpPr>
          <p:nvPr>
            <p:ph type="sldNum" sz="quarter" idx="10"/>
          </p:nvPr>
        </p:nvSpPr>
        <p:spPr>
          <a:ln/>
        </p:spPr>
        <p:txBody>
          <a:bodyPr/>
          <a:lstStyle>
            <a:lvl1pPr>
              <a:defRPr/>
            </a:lvl1pPr>
          </a:lstStyle>
          <a:p>
            <a:r>
              <a:rPr lang="en-US" altLang="en-US"/>
              <a:t>4.</a:t>
            </a:r>
            <a:fld id="{FD4BAD8A-75A8-4E04-A8AA-7733E542460A}" type="slidenum">
              <a:rPr lang="en-US" altLang="en-US"/>
              <a:pPr/>
              <a:t>‹#›</a:t>
            </a:fld>
            <a:endParaRPr lang="en-US" altLang="en-US"/>
          </a:p>
        </p:txBody>
      </p:sp>
    </p:spTree>
    <p:extLst>
      <p:ext uri="{BB962C8B-B14F-4D97-AF65-F5344CB8AC3E}">
        <p14:creationId xmlns:p14="http://schemas.microsoft.com/office/powerpoint/2010/main" val="275656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55642BE4-E8A2-3F77-B5E4-3DB6E65D22D0}"/>
              </a:ext>
            </a:extLst>
          </p:cNvPr>
          <p:cNvSpPr>
            <a:spLocks noGrp="1" noChangeArrowheads="1"/>
          </p:cNvSpPr>
          <p:nvPr>
            <p:ph type="sldNum" sz="quarter" idx="10"/>
          </p:nvPr>
        </p:nvSpPr>
        <p:spPr>
          <a:ln/>
        </p:spPr>
        <p:txBody>
          <a:bodyPr/>
          <a:lstStyle>
            <a:lvl1pPr>
              <a:defRPr/>
            </a:lvl1pPr>
          </a:lstStyle>
          <a:p>
            <a:r>
              <a:rPr lang="en-US" altLang="en-US"/>
              <a:t>4.</a:t>
            </a:r>
            <a:fld id="{E2ECE9BC-1D2E-4F3E-B777-86F01800D8E8}" type="slidenum">
              <a:rPr lang="en-US" altLang="en-US"/>
              <a:pPr/>
              <a:t>‹#›</a:t>
            </a:fld>
            <a:endParaRPr lang="en-US" altLang="en-US"/>
          </a:p>
        </p:txBody>
      </p:sp>
    </p:spTree>
    <p:extLst>
      <p:ext uri="{BB962C8B-B14F-4D97-AF65-F5344CB8AC3E}">
        <p14:creationId xmlns:p14="http://schemas.microsoft.com/office/powerpoint/2010/main" val="65649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Rectangle 16">
            <a:extLst>
              <a:ext uri="{FF2B5EF4-FFF2-40B4-BE49-F238E27FC236}">
                <a16:creationId xmlns:a16="http://schemas.microsoft.com/office/drawing/2014/main" id="{853DF152-3A80-9C6E-8C63-DCF9C432F127}"/>
              </a:ext>
            </a:extLst>
          </p:cNvPr>
          <p:cNvSpPr>
            <a:spLocks noGrp="1" noChangeArrowheads="1"/>
          </p:cNvSpPr>
          <p:nvPr>
            <p:ph type="sldNum" sz="quarter" idx="10"/>
          </p:nvPr>
        </p:nvSpPr>
        <p:spPr>
          <a:ln/>
        </p:spPr>
        <p:txBody>
          <a:bodyPr/>
          <a:lstStyle>
            <a:lvl1pPr>
              <a:defRPr/>
            </a:lvl1pPr>
          </a:lstStyle>
          <a:p>
            <a:r>
              <a:rPr lang="en-US" altLang="en-US"/>
              <a:t>4.</a:t>
            </a:r>
            <a:fld id="{B23CA5D3-8F55-4548-960D-C34EB65EB748}" type="slidenum">
              <a:rPr lang="en-US" altLang="en-US"/>
              <a:pPr/>
              <a:t>‹#›</a:t>
            </a:fld>
            <a:endParaRPr lang="en-US" altLang="en-US"/>
          </a:p>
        </p:txBody>
      </p:sp>
    </p:spTree>
    <p:extLst>
      <p:ext uri="{BB962C8B-B14F-4D97-AF65-F5344CB8AC3E}">
        <p14:creationId xmlns:p14="http://schemas.microsoft.com/office/powerpoint/2010/main" val="336016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9DD89534-3D3F-7C97-4349-D9B44EB809A2}"/>
              </a:ext>
            </a:extLst>
          </p:cNvPr>
          <p:cNvSpPr>
            <a:spLocks noGrp="1" noChangeArrowheads="1"/>
          </p:cNvSpPr>
          <p:nvPr>
            <p:ph type="sldNum" sz="quarter" idx="10"/>
          </p:nvPr>
        </p:nvSpPr>
        <p:spPr>
          <a:ln/>
        </p:spPr>
        <p:txBody>
          <a:bodyPr/>
          <a:lstStyle>
            <a:lvl1pPr>
              <a:defRPr/>
            </a:lvl1pPr>
          </a:lstStyle>
          <a:p>
            <a:r>
              <a:rPr lang="en-US" altLang="en-US"/>
              <a:t>4.</a:t>
            </a:r>
            <a:fld id="{F26FD110-356C-42E9-8AE9-FEA8522F52C4}" type="slidenum">
              <a:rPr lang="en-US" altLang="en-US"/>
              <a:pPr/>
              <a:t>‹#›</a:t>
            </a:fld>
            <a:endParaRPr lang="en-US" altLang="en-US"/>
          </a:p>
        </p:txBody>
      </p:sp>
    </p:spTree>
    <p:extLst>
      <p:ext uri="{BB962C8B-B14F-4D97-AF65-F5344CB8AC3E}">
        <p14:creationId xmlns:p14="http://schemas.microsoft.com/office/powerpoint/2010/main" val="114319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6">
            <a:extLst>
              <a:ext uri="{FF2B5EF4-FFF2-40B4-BE49-F238E27FC236}">
                <a16:creationId xmlns:a16="http://schemas.microsoft.com/office/drawing/2014/main" id="{97A681EF-8F95-9494-3DF1-210190CADBC3}"/>
              </a:ext>
            </a:extLst>
          </p:cNvPr>
          <p:cNvSpPr>
            <a:spLocks noGrp="1" noChangeArrowheads="1"/>
          </p:cNvSpPr>
          <p:nvPr>
            <p:ph type="sldNum" sz="quarter" idx="10"/>
          </p:nvPr>
        </p:nvSpPr>
        <p:spPr>
          <a:ln/>
        </p:spPr>
        <p:txBody>
          <a:bodyPr/>
          <a:lstStyle>
            <a:lvl1pPr>
              <a:defRPr/>
            </a:lvl1pPr>
          </a:lstStyle>
          <a:p>
            <a:r>
              <a:rPr lang="en-US" altLang="en-US"/>
              <a:t>4.</a:t>
            </a:r>
            <a:fld id="{CE0E6A08-0660-4E9B-A53C-DF7F8F9027DB}" type="slidenum">
              <a:rPr lang="en-US" altLang="en-US"/>
              <a:pPr/>
              <a:t>‹#›</a:t>
            </a:fld>
            <a:endParaRPr lang="en-US" altLang="en-US"/>
          </a:p>
        </p:txBody>
      </p:sp>
    </p:spTree>
    <p:extLst>
      <p:ext uri="{BB962C8B-B14F-4D97-AF65-F5344CB8AC3E}">
        <p14:creationId xmlns:p14="http://schemas.microsoft.com/office/powerpoint/2010/main" val="144842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16">
            <a:extLst>
              <a:ext uri="{FF2B5EF4-FFF2-40B4-BE49-F238E27FC236}">
                <a16:creationId xmlns:a16="http://schemas.microsoft.com/office/drawing/2014/main" id="{1AAA911C-5BD1-1751-037B-839EFA5191A3}"/>
              </a:ext>
            </a:extLst>
          </p:cNvPr>
          <p:cNvSpPr>
            <a:spLocks noGrp="1" noChangeArrowheads="1"/>
          </p:cNvSpPr>
          <p:nvPr>
            <p:ph type="sldNum" sz="quarter" idx="10"/>
          </p:nvPr>
        </p:nvSpPr>
        <p:spPr>
          <a:ln/>
        </p:spPr>
        <p:txBody>
          <a:bodyPr/>
          <a:lstStyle>
            <a:lvl1pPr>
              <a:defRPr/>
            </a:lvl1pPr>
          </a:lstStyle>
          <a:p>
            <a:r>
              <a:rPr lang="en-US" altLang="en-US"/>
              <a:t>4.</a:t>
            </a:r>
            <a:fld id="{1A1B5005-3445-4092-BAFD-E2268BC0F356}" type="slidenum">
              <a:rPr lang="en-US" altLang="en-US"/>
              <a:pPr/>
              <a:t>‹#›</a:t>
            </a:fld>
            <a:endParaRPr lang="en-US" altLang="en-US"/>
          </a:p>
        </p:txBody>
      </p:sp>
    </p:spTree>
    <p:extLst>
      <p:ext uri="{BB962C8B-B14F-4D97-AF65-F5344CB8AC3E}">
        <p14:creationId xmlns:p14="http://schemas.microsoft.com/office/powerpoint/2010/main" val="237207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00E5F888-4796-0B24-A105-9330E9D5CD24}"/>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aseline="0">
                <a:solidFill>
                  <a:schemeClr val="bg2"/>
                </a:solidFill>
                <a:latin typeface="Arial" panose="020B0604020202020204" pitchFamily="34" charset="0"/>
              </a:defRPr>
            </a:lvl1pPr>
          </a:lstStyle>
          <a:p>
            <a:r>
              <a:rPr lang="en-US" altLang="en-US"/>
              <a:t>4.</a:t>
            </a:r>
            <a:fld id="{621E7B6B-BD52-4E21-82B1-34BE397C98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Arial Unicode MS" pitchFamily="34" charset="-128"/>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Arial Unicode MS" pitchFamily="34" charset="-128"/>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Arial Unicode MS" pitchFamily="34" charset="-128"/>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Arial Unicode MS" pitchFamily="34" charset="-128"/>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Arial Unicode MS" pitchFamily="34" charset="-128"/>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5ADAD48D-BEC6-FC66-E865-CE820BCED2C1}"/>
              </a:ext>
            </a:extLst>
          </p:cNvPr>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endParaRPr lang="en-US" altLang="en-US" sz="3200" dirty="0">
              <a:latin typeface="Arial" panose="020B0604020202020204" pitchFamily="34" charset="0"/>
            </a:endParaRPr>
          </a:p>
          <a:p>
            <a:endParaRPr lang="en-US" altLang="en-US" sz="3200" dirty="0">
              <a:latin typeface="Arial" panose="020B0604020202020204" pitchFamily="34" charset="0"/>
            </a:endParaRPr>
          </a:p>
          <a:p>
            <a:endParaRPr lang="en-US" altLang="en-US" sz="3200" dirty="0">
              <a:latin typeface="Arial" panose="020B0604020202020204" pitchFamily="34" charset="0"/>
            </a:endParaRPr>
          </a:p>
          <a:p>
            <a:endParaRPr lang="en-US" altLang="en-US" sz="3200" dirty="0">
              <a:latin typeface="Arial" panose="020B0604020202020204" pitchFamily="34" charset="0"/>
            </a:endParaRPr>
          </a:p>
          <a:p>
            <a:endParaRPr lang="en-US" altLang="en-US" sz="3200" dirty="0">
              <a:latin typeface="Arial" panose="020B0604020202020204" pitchFamily="34" charset="0"/>
            </a:endParaRPr>
          </a:p>
          <a:p>
            <a:endParaRPr lang="en-US" altLang="en-US" sz="3200" dirty="0">
              <a:latin typeface="Arial" panose="020B0604020202020204" pitchFamily="34" charset="0"/>
            </a:endParaRPr>
          </a:p>
          <a:p>
            <a:r>
              <a:rPr lang="en-US" altLang="en-US" sz="4800" dirty="0">
                <a:latin typeface="Arial" panose="020B0604020202020204" pitchFamily="34" charset="0"/>
              </a:rPr>
              <a:t> CHAPTER 4</a:t>
            </a:r>
          </a:p>
          <a:p>
            <a:r>
              <a:rPr lang="en-US" altLang="en-US" sz="4800" i="1" dirty="0">
                <a:latin typeface="Arial" panose="020B0604020202020204" pitchFamily="34" charset="0"/>
              </a:rPr>
              <a:t> Operations</a:t>
            </a:r>
            <a:r>
              <a:rPr lang="en-US" altLang="en-US" sz="4800" i="1" baseline="0" dirty="0">
                <a:latin typeface="Arial" panose="020B0604020202020204" pitchFamily="34" charset="0"/>
              </a:rPr>
              <a:t> </a:t>
            </a:r>
            <a:r>
              <a:rPr lang="en-US" altLang="en-US" sz="4800" i="1" dirty="0">
                <a:latin typeface="Arial" panose="020B0604020202020204" pitchFamily="34" charset="0"/>
              </a:rPr>
              <a:t>on Data</a:t>
            </a:r>
          </a:p>
        </p:txBody>
      </p:sp>
      <p:pic>
        <p:nvPicPr>
          <p:cNvPr id="4099" name="Picture 1">
            <a:extLst>
              <a:ext uri="{FF2B5EF4-FFF2-40B4-BE49-F238E27FC236}">
                <a16:creationId xmlns:a16="http://schemas.microsoft.com/office/drawing/2014/main" id="{570B4BAD-6C44-9DD4-31F1-11F3286F32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26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D80C15C-AD90-1AF0-2DB9-09822DFDFC66}"/>
              </a:ext>
            </a:extLst>
          </p:cNvPr>
          <p:cNvSpPr txBox="1">
            <a:spLocks noChangeArrowheads="1"/>
          </p:cNvSpPr>
          <p:nvPr/>
        </p:nvSpPr>
        <p:spPr bwMode="auto">
          <a:xfrm>
            <a:off x="0" y="0"/>
            <a:ext cx="66881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200" baseline="0">
                <a:latin typeface="Calibri" panose="020F0502020204030204" pitchFamily="34" charset="0"/>
              </a:rPr>
              <a:t>4.1.2  Logic operations at pattern level</a:t>
            </a:r>
          </a:p>
        </p:txBody>
      </p:sp>
      <p:sp>
        <p:nvSpPr>
          <p:cNvPr id="22531" name="Rectangle 3">
            <a:extLst>
              <a:ext uri="{FF2B5EF4-FFF2-40B4-BE49-F238E27FC236}">
                <a16:creationId xmlns:a16="http://schemas.microsoft.com/office/drawing/2014/main" id="{982DCCDB-4EF2-F0B1-DED8-933FBEA777D2}"/>
              </a:ext>
            </a:extLst>
          </p:cNvPr>
          <p:cNvSpPr>
            <a:spLocks noChangeArrowheads="1"/>
          </p:cNvSpPr>
          <p:nvPr/>
        </p:nvSpPr>
        <p:spPr bwMode="auto">
          <a:xfrm>
            <a:off x="76200" y="6858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same four operators (NOT, AND, OR, and XOR) can be applied to an n-bit pattern. The effect is the same as applying each operator to each individual bit for NOT and to each corresponding pair of bits for other three operators. Figure 4.2 shows these four operators with input and output patterns.</a:t>
            </a:r>
          </a:p>
        </p:txBody>
      </p:sp>
      <p:pic>
        <p:nvPicPr>
          <p:cNvPr id="22532" name="Picture 8">
            <a:extLst>
              <a:ext uri="{FF2B5EF4-FFF2-40B4-BE49-F238E27FC236}">
                <a16:creationId xmlns:a16="http://schemas.microsoft.com/office/drawing/2014/main" id="{9DAB3230-DA22-1C8F-C606-E73AAA55B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60900"/>
            <a:ext cx="78438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Text Box 9">
            <a:extLst>
              <a:ext uri="{FF2B5EF4-FFF2-40B4-BE49-F238E27FC236}">
                <a16:creationId xmlns:a16="http://schemas.microsoft.com/office/drawing/2014/main" id="{D77DD1BB-941B-DAB3-CB6D-FD3B55D75428}"/>
              </a:ext>
            </a:extLst>
          </p:cNvPr>
          <p:cNvSpPr txBox="1">
            <a:spLocks noChangeArrowheads="1"/>
          </p:cNvSpPr>
          <p:nvPr/>
        </p:nvSpPr>
        <p:spPr bwMode="auto">
          <a:xfrm>
            <a:off x="533400" y="3810000"/>
            <a:ext cx="583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4.2  </a:t>
            </a:r>
            <a:r>
              <a:rPr lang="en-US" altLang="en-US" sz="2000" baseline="0"/>
              <a:t>Logic operators applied to bit patterns</a:t>
            </a:r>
          </a:p>
        </p:txBody>
      </p:sp>
      <p:cxnSp>
        <p:nvCxnSpPr>
          <p:cNvPr id="22534" name="Straight Connector 6">
            <a:extLst>
              <a:ext uri="{FF2B5EF4-FFF2-40B4-BE49-F238E27FC236}">
                <a16:creationId xmlns:a16="http://schemas.microsoft.com/office/drawing/2014/main" id="{4BB705F8-638C-2CE0-BD65-33ECD25815E5}"/>
              </a:ext>
            </a:extLst>
          </p:cNvPr>
          <p:cNvCxnSpPr>
            <a:cxnSpLocks noChangeShapeType="1"/>
          </p:cNvCxnSpPr>
          <p:nvPr/>
        </p:nvCxnSpPr>
        <p:spPr bwMode="auto">
          <a:xfrm>
            <a:off x="609600" y="4343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5" name="Straight Connector 7">
            <a:extLst>
              <a:ext uri="{FF2B5EF4-FFF2-40B4-BE49-F238E27FC236}">
                <a16:creationId xmlns:a16="http://schemas.microsoft.com/office/drawing/2014/main" id="{F207FD99-C131-ECE2-42B6-4CEC065AE194}"/>
              </a:ext>
            </a:extLst>
          </p:cNvPr>
          <p:cNvCxnSpPr>
            <a:cxnSpLocks noChangeShapeType="1"/>
          </p:cNvCxnSpPr>
          <p:nvPr/>
        </p:nvCxnSpPr>
        <p:spPr bwMode="auto">
          <a:xfrm>
            <a:off x="609600" y="3810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6" name="Straight Connector 8">
            <a:extLst>
              <a:ext uri="{FF2B5EF4-FFF2-40B4-BE49-F238E27FC236}">
                <a16:creationId xmlns:a16="http://schemas.microsoft.com/office/drawing/2014/main" id="{6DF7CE41-E778-6F4D-8146-31E501BAB5E8}"/>
              </a:ext>
            </a:extLst>
          </p:cNvPr>
          <p:cNvCxnSpPr>
            <a:cxnSpLocks noChangeShapeType="1"/>
          </p:cNvCxnSpPr>
          <p:nvPr/>
        </p:nvCxnSpPr>
        <p:spPr bwMode="auto">
          <a:xfrm>
            <a:off x="6096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78B69349-DEA1-0704-6160-E08E9EF1A659}"/>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856AF716-84C2-495A-87B6-ED70FB0B4944}" type="slidenum">
              <a:rPr lang="en-US" altLang="en-US" sz="1200" baseline="0">
                <a:solidFill>
                  <a:schemeClr val="bg2"/>
                </a:solidFill>
                <a:latin typeface="Arial" panose="020B0604020202020204" pitchFamily="34" charset="0"/>
              </a:rPr>
              <a:pPr/>
              <a:t>11</a:t>
            </a:fld>
            <a:endParaRPr lang="en-US" altLang="en-US" sz="1200" baseline="0">
              <a:solidFill>
                <a:schemeClr val="bg2"/>
              </a:solidFill>
              <a:latin typeface="Arial" panose="020B0604020202020204" pitchFamily="34" charset="0"/>
            </a:endParaRPr>
          </a:p>
        </p:txBody>
      </p:sp>
      <p:sp>
        <p:nvSpPr>
          <p:cNvPr id="24579" name="Text Box 2">
            <a:extLst>
              <a:ext uri="{FF2B5EF4-FFF2-40B4-BE49-F238E27FC236}">
                <a16:creationId xmlns:a16="http://schemas.microsoft.com/office/drawing/2014/main" id="{FFE10E5D-4413-72A7-17AC-10C17F66D113}"/>
              </a:ext>
            </a:extLst>
          </p:cNvPr>
          <p:cNvSpPr txBox="1">
            <a:spLocks noChangeArrowheads="1"/>
          </p:cNvSpPr>
          <p:nvPr/>
        </p:nvSpPr>
        <p:spPr bwMode="auto">
          <a:xfrm>
            <a:off x="36512"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4.3</a:t>
            </a:r>
            <a:endParaRPr lang="en-US" altLang="en-US" sz="2000" i="1" baseline="0" dirty="0">
              <a:solidFill>
                <a:srgbClr val="FF0000"/>
              </a:solidFill>
            </a:endParaRPr>
          </a:p>
        </p:txBody>
      </p:sp>
      <p:sp>
        <p:nvSpPr>
          <p:cNvPr id="1212419" name="Rectangle 3">
            <a:extLst>
              <a:ext uri="{FF2B5EF4-FFF2-40B4-BE49-F238E27FC236}">
                <a16:creationId xmlns:a16="http://schemas.microsoft.com/office/drawing/2014/main" id="{901A34DE-84CF-93DB-9123-E90913EFFFA7}"/>
              </a:ext>
            </a:extLst>
          </p:cNvPr>
          <p:cNvSpPr>
            <a:spLocks noChangeArrowheads="1"/>
          </p:cNvSpPr>
          <p:nvPr/>
        </p:nvSpPr>
        <p:spPr bwMode="auto">
          <a:xfrm>
            <a:off x="76200" y="762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the NOT operator on the bit pattern 10011000.</a:t>
            </a:r>
          </a:p>
        </p:txBody>
      </p:sp>
      <p:sp>
        <p:nvSpPr>
          <p:cNvPr id="1212421" name="Rectangle 5">
            <a:extLst>
              <a:ext uri="{FF2B5EF4-FFF2-40B4-BE49-F238E27FC236}">
                <a16:creationId xmlns:a16="http://schemas.microsoft.com/office/drawing/2014/main" id="{92E5F5AC-B606-CA2E-3AAF-A370A9549F3A}"/>
              </a:ext>
            </a:extLst>
          </p:cNvPr>
          <p:cNvSpPr>
            <a:spLocks noChangeArrowheads="1"/>
          </p:cNvSpPr>
          <p:nvPr/>
        </p:nvSpPr>
        <p:spPr bwMode="auto">
          <a:xfrm>
            <a:off x="76200" y="1524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Note that the NOT operator changes every 0 to 1 and every 1 to 0.</a:t>
            </a:r>
          </a:p>
        </p:txBody>
      </p:sp>
      <p:pic>
        <p:nvPicPr>
          <p:cNvPr id="24584" name="Picture 6">
            <a:extLst>
              <a:ext uri="{FF2B5EF4-FFF2-40B4-BE49-F238E27FC236}">
                <a16:creationId xmlns:a16="http://schemas.microsoft.com/office/drawing/2014/main" id="{DADE6504-DCFE-EF20-7C0E-41B2A6494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3733800"/>
            <a:ext cx="72263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A6FEC3D0-2062-4090-5673-9277D6EDDA20}"/>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06DC025E-9A74-486C-B359-4546EFBB811A}" type="slidenum">
              <a:rPr lang="en-US" altLang="en-US" sz="1200" baseline="0">
                <a:solidFill>
                  <a:schemeClr val="bg2"/>
                </a:solidFill>
                <a:latin typeface="Arial" panose="020B0604020202020204" pitchFamily="34" charset="0"/>
              </a:rPr>
              <a:pPr/>
              <a:t>12</a:t>
            </a:fld>
            <a:endParaRPr lang="en-US" altLang="en-US" sz="1200" baseline="0">
              <a:solidFill>
                <a:schemeClr val="bg2"/>
              </a:solidFill>
              <a:latin typeface="Arial" panose="020B0604020202020204" pitchFamily="34" charset="0"/>
            </a:endParaRPr>
          </a:p>
        </p:txBody>
      </p:sp>
      <p:sp>
        <p:nvSpPr>
          <p:cNvPr id="26627" name="Text Box 2">
            <a:extLst>
              <a:ext uri="{FF2B5EF4-FFF2-40B4-BE49-F238E27FC236}">
                <a16:creationId xmlns:a16="http://schemas.microsoft.com/office/drawing/2014/main" id="{B39A42AC-EB33-E8F0-1754-998EF75DF5EC}"/>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4.4</a:t>
            </a:r>
            <a:endParaRPr lang="en-US" altLang="en-US" sz="2000" i="1" baseline="0" dirty="0">
              <a:solidFill>
                <a:srgbClr val="FF0000"/>
              </a:solidFill>
            </a:endParaRPr>
          </a:p>
        </p:txBody>
      </p:sp>
      <p:sp>
        <p:nvSpPr>
          <p:cNvPr id="1216515" name="Rectangle 3">
            <a:extLst>
              <a:ext uri="{FF2B5EF4-FFF2-40B4-BE49-F238E27FC236}">
                <a16:creationId xmlns:a16="http://schemas.microsoft.com/office/drawing/2014/main" id="{73451C34-ED82-3068-68C7-2E1EE83F4369}"/>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the AND operator on the bit patterns 10011000 and 00101010.</a:t>
            </a:r>
          </a:p>
        </p:txBody>
      </p:sp>
      <p:sp>
        <p:nvSpPr>
          <p:cNvPr id="1216516" name="Rectangle 4">
            <a:extLst>
              <a:ext uri="{FF2B5EF4-FFF2-40B4-BE49-F238E27FC236}">
                <a16:creationId xmlns:a16="http://schemas.microsoft.com/office/drawing/2014/main" id="{B643BD8D-B122-B634-D49B-98B3FAEBCFE2}"/>
              </a:ext>
            </a:extLst>
          </p:cNvPr>
          <p:cNvSpPr>
            <a:spLocks noChangeArrowheads="1"/>
          </p:cNvSpPr>
          <p:nvPr/>
        </p:nvSpPr>
        <p:spPr bwMode="auto">
          <a:xfrm>
            <a:off x="76200" y="1524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Note that only one bit in the output is 1, where both corresponding inputs are 1s.</a:t>
            </a:r>
          </a:p>
        </p:txBody>
      </p:sp>
      <p:pic>
        <p:nvPicPr>
          <p:cNvPr id="26632" name="Picture 6">
            <a:extLst>
              <a:ext uri="{FF2B5EF4-FFF2-40B4-BE49-F238E27FC236}">
                <a16:creationId xmlns:a16="http://schemas.microsoft.com/office/drawing/2014/main" id="{9914484B-F330-77FA-842F-CCD098FD7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65525"/>
            <a:ext cx="76231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6B5C71DF-1347-25F5-E999-1D0BC9EDF1F9}"/>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B7D2BF80-AB12-4017-AA76-0B953BB8EBF1}" type="slidenum">
              <a:rPr lang="en-US" altLang="en-US" sz="1200" baseline="0">
                <a:solidFill>
                  <a:schemeClr val="bg2"/>
                </a:solidFill>
                <a:latin typeface="Arial" panose="020B0604020202020204" pitchFamily="34" charset="0"/>
              </a:rPr>
              <a:pPr/>
              <a:t>13</a:t>
            </a:fld>
            <a:endParaRPr lang="en-US" altLang="en-US" sz="1200" baseline="0">
              <a:solidFill>
                <a:schemeClr val="bg2"/>
              </a:solidFill>
              <a:latin typeface="Arial" panose="020B0604020202020204" pitchFamily="34" charset="0"/>
            </a:endParaRPr>
          </a:p>
        </p:txBody>
      </p:sp>
      <p:sp>
        <p:nvSpPr>
          <p:cNvPr id="1218563" name="Rectangle 3">
            <a:extLst>
              <a:ext uri="{FF2B5EF4-FFF2-40B4-BE49-F238E27FC236}">
                <a16:creationId xmlns:a16="http://schemas.microsoft.com/office/drawing/2014/main" id="{AF789FE7-E953-3140-A45E-966F804DBFF3}"/>
              </a:ext>
            </a:extLst>
          </p:cNvPr>
          <p:cNvSpPr>
            <a:spLocks noChangeArrowheads="1"/>
          </p:cNvSpPr>
          <p:nvPr/>
        </p:nvSpPr>
        <p:spPr bwMode="auto">
          <a:xfrm>
            <a:off x="76200" y="762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the OR operator on the bit patterns 10011001 and 00101110.</a:t>
            </a:r>
          </a:p>
        </p:txBody>
      </p:sp>
      <p:sp>
        <p:nvSpPr>
          <p:cNvPr id="1218564" name="Rectangle 4">
            <a:extLst>
              <a:ext uri="{FF2B5EF4-FFF2-40B4-BE49-F238E27FC236}">
                <a16:creationId xmlns:a16="http://schemas.microsoft.com/office/drawing/2014/main" id="{1BDD8429-00E2-14B9-2B67-952EF2546D9F}"/>
              </a:ext>
            </a:extLst>
          </p:cNvPr>
          <p:cNvSpPr>
            <a:spLocks noChangeArrowheads="1"/>
          </p:cNvSpPr>
          <p:nvPr/>
        </p:nvSpPr>
        <p:spPr bwMode="auto">
          <a:xfrm>
            <a:off x="76200" y="1524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Note that only one bit in the output is 0, where both corresponding inputs are 0s.</a:t>
            </a:r>
          </a:p>
        </p:txBody>
      </p:sp>
      <p:pic>
        <p:nvPicPr>
          <p:cNvPr id="28677" name="Picture 6">
            <a:extLst>
              <a:ext uri="{FF2B5EF4-FFF2-40B4-BE49-F238E27FC236}">
                <a16:creationId xmlns:a16="http://schemas.microsoft.com/office/drawing/2014/main" id="{27855DE5-4F87-5763-0564-C8DCA6C12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611563"/>
            <a:ext cx="7334250"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B11F2450-AC03-3214-AAA8-6539AAEB0810}"/>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4.5</a:t>
            </a:r>
            <a:endParaRPr lang="en-US" altLang="en-US" sz="2000" i="1" baseline="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2B176E2E-ADAD-B29E-1E12-F99B0F2DDD28}"/>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676A803C-9D3F-44CA-99A6-9F80E51C50C6}" type="slidenum">
              <a:rPr lang="en-US" altLang="en-US" sz="1200" baseline="0">
                <a:solidFill>
                  <a:schemeClr val="bg2"/>
                </a:solidFill>
                <a:latin typeface="Arial" panose="020B0604020202020204" pitchFamily="34" charset="0"/>
              </a:rPr>
              <a:pPr/>
              <a:t>14</a:t>
            </a:fld>
            <a:endParaRPr lang="en-US" altLang="en-US" sz="1200" baseline="0">
              <a:solidFill>
                <a:schemeClr val="bg2"/>
              </a:solidFill>
              <a:latin typeface="Arial" panose="020B0604020202020204" pitchFamily="34" charset="0"/>
            </a:endParaRPr>
          </a:p>
        </p:txBody>
      </p:sp>
      <p:sp>
        <p:nvSpPr>
          <p:cNvPr id="1220611" name="Rectangle 3">
            <a:extLst>
              <a:ext uri="{FF2B5EF4-FFF2-40B4-BE49-F238E27FC236}">
                <a16:creationId xmlns:a16="http://schemas.microsoft.com/office/drawing/2014/main" id="{67A6C86B-B5E2-A095-BAE3-AEFE7814494E}"/>
              </a:ext>
            </a:extLst>
          </p:cNvPr>
          <p:cNvSpPr>
            <a:spLocks noChangeArrowheads="1"/>
          </p:cNvSpPr>
          <p:nvPr/>
        </p:nvSpPr>
        <p:spPr bwMode="auto">
          <a:xfrm>
            <a:off x="76200" y="579438"/>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the XOR operator on the bit patterns 10011001 and 00101110.</a:t>
            </a:r>
          </a:p>
        </p:txBody>
      </p:sp>
      <p:sp>
        <p:nvSpPr>
          <p:cNvPr id="1220612" name="Rectangle 4">
            <a:extLst>
              <a:ext uri="{FF2B5EF4-FFF2-40B4-BE49-F238E27FC236}">
                <a16:creationId xmlns:a16="http://schemas.microsoft.com/office/drawing/2014/main" id="{8220DC5D-7C7F-7035-B8E9-5EC6A33D1F1E}"/>
              </a:ext>
            </a:extLst>
          </p:cNvPr>
          <p:cNvSpPr>
            <a:spLocks noChangeArrowheads="1"/>
          </p:cNvSpPr>
          <p:nvPr/>
        </p:nvSpPr>
        <p:spPr bwMode="auto">
          <a:xfrm>
            <a:off x="76200" y="14954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Compare the output in this example with the one in Example 4.5. The only difference is that when the two inputs are 1s, the result is 0 (the effect of exclusion).</a:t>
            </a:r>
          </a:p>
        </p:txBody>
      </p:sp>
      <p:pic>
        <p:nvPicPr>
          <p:cNvPr id="30725" name="Picture 6">
            <a:extLst>
              <a:ext uri="{FF2B5EF4-FFF2-40B4-BE49-F238E27FC236}">
                <a16:creationId xmlns:a16="http://schemas.microsoft.com/office/drawing/2014/main" id="{7B47D089-DC66-09E3-9C5F-8AC0E3B3E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3848100"/>
            <a:ext cx="79470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22AEC9B2-A23E-BCA1-9111-474F0F9CA163}"/>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4.6</a:t>
            </a:r>
            <a:endParaRPr lang="en-US" altLang="en-US" sz="2000" i="1" baseline="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9B5EF763-8226-3E9F-FAFB-2206BAFA5FEF}"/>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67A4A1C4-BDAD-4F16-821E-73F4F1D57440}" type="slidenum">
              <a:rPr lang="en-US" altLang="en-US" sz="1200" baseline="0">
                <a:solidFill>
                  <a:schemeClr val="bg2"/>
                </a:solidFill>
                <a:latin typeface="Arial" panose="020B0604020202020204" pitchFamily="34" charset="0"/>
              </a:rPr>
              <a:pPr/>
              <a:t>15</a:t>
            </a:fld>
            <a:endParaRPr lang="en-US" altLang="en-US" sz="1200" baseline="0">
              <a:solidFill>
                <a:schemeClr val="bg2"/>
              </a:solidFill>
              <a:latin typeface="Arial" panose="020B0604020202020204" pitchFamily="34" charset="0"/>
            </a:endParaRPr>
          </a:p>
        </p:txBody>
      </p:sp>
      <p:sp>
        <p:nvSpPr>
          <p:cNvPr id="32771" name="Rectangle 2">
            <a:extLst>
              <a:ext uri="{FF2B5EF4-FFF2-40B4-BE49-F238E27FC236}">
                <a16:creationId xmlns:a16="http://schemas.microsoft.com/office/drawing/2014/main" id="{F68B3475-7492-24CD-3FDA-E2AE14D6D76F}"/>
              </a:ext>
            </a:extLst>
          </p:cNvPr>
          <p:cNvSpPr>
            <a:spLocks noChangeArrowheads="1"/>
          </p:cNvSpPr>
          <p:nvPr/>
        </p:nvSpPr>
        <p:spPr bwMode="auto">
          <a:xfrm>
            <a:off x="76200" y="0"/>
            <a:ext cx="30480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3200" baseline="0">
                <a:solidFill>
                  <a:srgbClr val="FF0000"/>
                </a:solidFill>
              </a:rPr>
              <a:t>Applications</a:t>
            </a:r>
          </a:p>
        </p:txBody>
      </p:sp>
      <p:sp>
        <p:nvSpPr>
          <p:cNvPr id="32772" name="Rectangle 3">
            <a:extLst>
              <a:ext uri="{FF2B5EF4-FFF2-40B4-BE49-F238E27FC236}">
                <a16:creationId xmlns:a16="http://schemas.microsoft.com/office/drawing/2014/main" id="{47392BD8-D167-3A86-5855-81F2D1AA675F}"/>
              </a:ext>
            </a:extLst>
          </p:cNvPr>
          <p:cNvSpPr>
            <a:spLocks noChangeArrowheads="1"/>
          </p:cNvSpPr>
          <p:nvPr/>
        </p:nvSpPr>
        <p:spPr bwMode="auto">
          <a:xfrm>
            <a:off x="76200" y="88265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four logic operations can be used to modify a bit pattern.</a:t>
            </a:r>
          </a:p>
        </p:txBody>
      </p:sp>
      <p:sp>
        <p:nvSpPr>
          <p:cNvPr id="32773" name="Rectangle 4">
            <a:extLst>
              <a:ext uri="{FF2B5EF4-FFF2-40B4-BE49-F238E27FC236}">
                <a16:creationId xmlns:a16="http://schemas.microsoft.com/office/drawing/2014/main" id="{DA19CF91-6F21-E698-7ACF-B2FA68D153D8}"/>
              </a:ext>
            </a:extLst>
          </p:cNvPr>
          <p:cNvSpPr>
            <a:spLocks noChangeArrowheads="1"/>
          </p:cNvSpPr>
          <p:nvPr/>
        </p:nvSpPr>
        <p:spPr bwMode="auto">
          <a:xfrm>
            <a:off x="0" y="2209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100000"/>
              </a:spcAft>
              <a:buFont typeface="Wingdings" panose="05000000000000000000" pitchFamily="2" charset="2"/>
              <a:buChar char="q"/>
            </a:pPr>
            <a:r>
              <a:rPr lang="en-US" altLang="en-US" sz="2800" b="0" baseline="0"/>
              <a:t> </a:t>
            </a:r>
            <a:r>
              <a:rPr lang="en-US" altLang="en-US" sz="2800" baseline="0">
                <a:solidFill>
                  <a:schemeClr val="folHlink"/>
                </a:solidFill>
              </a:rPr>
              <a:t>Complementing (NOT)</a:t>
            </a:r>
          </a:p>
          <a:p>
            <a:pPr algn="just">
              <a:spcAft>
                <a:spcPct val="100000"/>
              </a:spcAft>
              <a:buFont typeface="Wingdings" panose="05000000000000000000" pitchFamily="2" charset="2"/>
              <a:buChar char="q"/>
            </a:pPr>
            <a:r>
              <a:rPr lang="en-US" altLang="en-US" sz="2800" b="0" baseline="0"/>
              <a:t> </a:t>
            </a:r>
            <a:r>
              <a:rPr lang="en-US" altLang="en-US" sz="2800" baseline="0">
                <a:solidFill>
                  <a:schemeClr val="folHlink"/>
                </a:solidFill>
              </a:rPr>
              <a:t>Unsetting (AND)</a:t>
            </a:r>
          </a:p>
          <a:p>
            <a:pPr algn="just">
              <a:spcAft>
                <a:spcPct val="100000"/>
              </a:spcAft>
              <a:buFont typeface="Wingdings" panose="05000000000000000000" pitchFamily="2" charset="2"/>
              <a:buChar char="q"/>
            </a:pPr>
            <a:r>
              <a:rPr lang="en-US" altLang="en-US" sz="2800" b="0" baseline="0"/>
              <a:t> </a:t>
            </a:r>
            <a:r>
              <a:rPr lang="en-US" altLang="en-US" sz="2800" baseline="0">
                <a:solidFill>
                  <a:schemeClr val="folHlink"/>
                </a:solidFill>
              </a:rPr>
              <a:t>Setting (OR)</a:t>
            </a:r>
          </a:p>
          <a:p>
            <a:pPr algn="just">
              <a:spcAft>
                <a:spcPct val="100000"/>
              </a:spcAft>
              <a:buFont typeface="Wingdings" panose="05000000000000000000" pitchFamily="2" charset="2"/>
              <a:buChar char="q"/>
            </a:pPr>
            <a:r>
              <a:rPr lang="en-US" altLang="en-US" sz="2800" b="0" baseline="0"/>
              <a:t> </a:t>
            </a:r>
            <a:r>
              <a:rPr lang="en-US" altLang="en-US" sz="2800" baseline="0">
                <a:solidFill>
                  <a:schemeClr val="folHlink"/>
                </a:solidFill>
              </a:rPr>
              <a:t>Flipping (XOR)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D0B5937E-07F1-5854-FAF8-1F3A181724EE}"/>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231E35EE-B67F-44BF-9617-9D8E20729DE1}" type="slidenum">
              <a:rPr lang="en-US" altLang="en-US" sz="1200" baseline="0">
                <a:solidFill>
                  <a:schemeClr val="bg2"/>
                </a:solidFill>
                <a:latin typeface="Arial" panose="020B0604020202020204" pitchFamily="34" charset="0"/>
              </a:rPr>
              <a:pPr/>
              <a:t>16</a:t>
            </a:fld>
            <a:endParaRPr lang="en-US" altLang="en-US" sz="1200" baseline="0">
              <a:solidFill>
                <a:schemeClr val="bg2"/>
              </a:solidFill>
              <a:latin typeface="Arial" panose="020B0604020202020204" pitchFamily="34" charset="0"/>
            </a:endParaRPr>
          </a:p>
        </p:txBody>
      </p:sp>
      <p:sp>
        <p:nvSpPr>
          <p:cNvPr id="1224707" name="Rectangle 3">
            <a:extLst>
              <a:ext uri="{FF2B5EF4-FFF2-40B4-BE49-F238E27FC236}">
                <a16:creationId xmlns:a16="http://schemas.microsoft.com/office/drawing/2014/main" id="{46BD92D6-827C-FA9D-59EA-700097FCDF2E}"/>
              </a:ext>
            </a:extLst>
          </p:cNvPr>
          <p:cNvSpPr>
            <a:spLocks noChangeArrowheads="1"/>
          </p:cNvSpPr>
          <p:nvPr/>
        </p:nvSpPr>
        <p:spPr bwMode="auto">
          <a:xfrm>
            <a:off x="76200" y="6254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 mask to unset (clear) the five leftmost bits of a pattern. Test the mask with the pattern 10100110.</a:t>
            </a:r>
          </a:p>
        </p:txBody>
      </p:sp>
      <p:sp>
        <p:nvSpPr>
          <p:cNvPr id="1224708" name="Rectangle 4">
            <a:extLst>
              <a:ext uri="{FF2B5EF4-FFF2-40B4-BE49-F238E27FC236}">
                <a16:creationId xmlns:a16="http://schemas.microsoft.com/office/drawing/2014/main" id="{86007D8C-CBD3-C62D-62F1-C79ADA6294C1}"/>
              </a:ext>
            </a:extLst>
          </p:cNvPr>
          <p:cNvSpPr>
            <a:spLocks noChangeArrowheads="1"/>
          </p:cNvSpPr>
          <p:nvPr/>
        </p:nvSpPr>
        <p:spPr bwMode="auto">
          <a:xfrm>
            <a:off x="76200" y="186055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mask is 00000111. The result of applying the mask is:</a:t>
            </a:r>
          </a:p>
        </p:txBody>
      </p:sp>
      <p:pic>
        <p:nvPicPr>
          <p:cNvPr id="34821" name="Picture 6">
            <a:extLst>
              <a:ext uri="{FF2B5EF4-FFF2-40B4-BE49-F238E27FC236}">
                <a16:creationId xmlns:a16="http://schemas.microsoft.com/office/drawing/2014/main" id="{F386C895-93A7-810E-64A0-580509007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3471863"/>
            <a:ext cx="7407275" cy="170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F48BEADC-88C0-2983-CF39-89745515ABEB}"/>
              </a:ext>
            </a:extLst>
          </p:cNvPr>
          <p:cNvSpPr txBox="1">
            <a:spLocks noChangeArrowheads="1"/>
          </p:cNvSpPr>
          <p:nvPr/>
        </p:nvSpPr>
        <p:spPr bwMode="auto">
          <a:xfrm>
            <a:off x="76200" y="0"/>
            <a:ext cx="1808508"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4.7</a:t>
            </a:r>
            <a:endParaRPr lang="en-US" altLang="en-US" sz="2000" i="1" baseline="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707B091C-16A5-446C-D3DA-D4A11E7472EA}"/>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C632B4CB-2D21-4AFF-9DE3-51EDA8B78D09}" type="slidenum">
              <a:rPr lang="en-US" altLang="en-US" sz="1200" baseline="0">
                <a:solidFill>
                  <a:schemeClr val="bg2"/>
                </a:solidFill>
                <a:latin typeface="Arial" panose="020B0604020202020204" pitchFamily="34" charset="0"/>
              </a:rPr>
              <a:pPr/>
              <a:t>17</a:t>
            </a:fld>
            <a:endParaRPr lang="en-US" altLang="en-US" sz="1200" baseline="0">
              <a:solidFill>
                <a:schemeClr val="bg2"/>
              </a:solidFill>
              <a:latin typeface="Arial" panose="020B0604020202020204" pitchFamily="34" charset="0"/>
            </a:endParaRPr>
          </a:p>
        </p:txBody>
      </p:sp>
      <p:sp>
        <p:nvSpPr>
          <p:cNvPr id="1226755" name="Rectangle 3">
            <a:extLst>
              <a:ext uri="{FF2B5EF4-FFF2-40B4-BE49-F238E27FC236}">
                <a16:creationId xmlns:a16="http://schemas.microsoft.com/office/drawing/2014/main" id="{C4C51207-4889-18E6-D76F-522E284CD66B}"/>
              </a:ext>
            </a:extLst>
          </p:cNvPr>
          <p:cNvSpPr>
            <a:spLocks noChangeArrowheads="1"/>
          </p:cNvSpPr>
          <p:nvPr/>
        </p:nvSpPr>
        <p:spPr bwMode="auto">
          <a:xfrm>
            <a:off x="76200" y="6254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 mask to set the five leftmost bits of a pattern. Test the mask with the pattern 10100110.</a:t>
            </a:r>
          </a:p>
        </p:txBody>
      </p:sp>
      <p:sp>
        <p:nvSpPr>
          <p:cNvPr id="1226756" name="Rectangle 4">
            <a:extLst>
              <a:ext uri="{FF2B5EF4-FFF2-40B4-BE49-F238E27FC236}">
                <a16:creationId xmlns:a16="http://schemas.microsoft.com/office/drawing/2014/main" id="{46036F6B-8CE8-94E1-3293-213FDA80E4EB}"/>
              </a:ext>
            </a:extLst>
          </p:cNvPr>
          <p:cNvSpPr>
            <a:spLocks noChangeArrowheads="1"/>
          </p:cNvSpPr>
          <p:nvPr/>
        </p:nvSpPr>
        <p:spPr bwMode="auto">
          <a:xfrm>
            <a:off x="76200" y="186055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mask is 11111000. The result of applying the mask is:</a:t>
            </a:r>
          </a:p>
        </p:txBody>
      </p:sp>
      <p:pic>
        <p:nvPicPr>
          <p:cNvPr id="36869" name="Picture 6">
            <a:extLst>
              <a:ext uri="{FF2B5EF4-FFF2-40B4-BE49-F238E27FC236}">
                <a16:creationId xmlns:a16="http://schemas.microsoft.com/office/drawing/2014/main" id="{4EB13739-98A3-0D08-8125-7D5F195BF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3408363"/>
            <a:ext cx="74422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8169C889-4003-021A-8897-23D203CF8945}"/>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4.8</a:t>
            </a:r>
            <a:endParaRPr lang="en-US" altLang="en-US" sz="2000" i="1" baseline="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A01B7A85-158C-A214-FB7F-87DE293B1E0A}"/>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DD11D70F-D498-49E3-9AA7-397629586EDF}" type="slidenum">
              <a:rPr lang="en-US" altLang="en-US" sz="1200" baseline="0">
                <a:solidFill>
                  <a:schemeClr val="bg2"/>
                </a:solidFill>
                <a:latin typeface="Arial" panose="020B0604020202020204" pitchFamily="34" charset="0"/>
              </a:rPr>
              <a:pPr/>
              <a:t>18</a:t>
            </a:fld>
            <a:endParaRPr lang="en-US" altLang="en-US" sz="1200" baseline="0">
              <a:solidFill>
                <a:schemeClr val="bg2"/>
              </a:solidFill>
              <a:latin typeface="Arial" panose="020B0604020202020204" pitchFamily="34" charset="0"/>
            </a:endParaRPr>
          </a:p>
        </p:txBody>
      </p:sp>
      <p:sp>
        <p:nvSpPr>
          <p:cNvPr id="1228803" name="Rectangle 3">
            <a:extLst>
              <a:ext uri="{FF2B5EF4-FFF2-40B4-BE49-F238E27FC236}">
                <a16:creationId xmlns:a16="http://schemas.microsoft.com/office/drawing/2014/main" id="{BFE98F80-9F08-6272-72A2-76A9977D55CE}"/>
              </a:ext>
            </a:extLst>
          </p:cNvPr>
          <p:cNvSpPr>
            <a:spLocks noChangeArrowheads="1"/>
          </p:cNvSpPr>
          <p:nvPr/>
        </p:nvSpPr>
        <p:spPr bwMode="auto">
          <a:xfrm>
            <a:off x="76200" y="6254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 mask to flip the five leftmost bits of a pattern. Test the mask with the pattern 10100110.</a:t>
            </a:r>
          </a:p>
        </p:txBody>
      </p:sp>
      <p:sp>
        <p:nvSpPr>
          <p:cNvPr id="1228804" name="Rectangle 4">
            <a:extLst>
              <a:ext uri="{FF2B5EF4-FFF2-40B4-BE49-F238E27FC236}">
                <a16:creationId xmlns:a16="http://schemas.microsoft.com/office/drawing/2014/main" id="{EB671647-398B-D8D7-1A96-F639382F5E8D}"/>
              </a:ext>
            </a:extLst>
          </p:cNvPr>
          <p:cNvSpPr>
            <a:spLocks noChangeArrowheads="1"/>
          </p:cNvSpPr>
          <p:nvPr/>
        </p:nvSpPr>
        <p:spPr bwMode="auto">
          <a:xfrm>
            <a:off x="76200" y="186055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mask is 11111000. The result of applying the mask is:</a:t>
            </a:r>
          </a:p>
        </p:txBody>
      </p:sp>
      <p:pic>
        <p:nvPicPr>
          <p:cNvPr id="38917" name="Picture 6">
            <a:extLst>
              <a:ext uri="{FF2B5EF4-FFF2-40B4-BE49-F238E27FC236}">
                <a16:creationId xmlns:a16="http://schemas.microsoft.com/office/drawing/2014/main" id="{C9F6B2C1-FE5A-7995-5AF8-CB0651834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3511550"/>
            <a:ext cx="7694613"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603A6ED7-119A-F5AE-66F9-24FC6216BA21}"/>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4.9</a:t>
            </a:r>
            <a:endParaRPr lang="en-US" altLang="en-US" sz="2000" i="1" baseline="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5B4F3E1B-9754-FB50-7BA5-53CC1716E032}"/>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DD5FC4AE-4BC2-457A-8141-882F9C4CCC58}" type="slidenum">
              <a:rPr lang="en-US" altLang="en-US" sz="1200" baseline="0">
                <a:solidFill>
                  <a:schemeClr val="bg2"/>
                </a:solidFill>
                <a:latin typeface="Arial" panose="020B0604020202020204" pitchFamily="34" charset="0"/>
              </a:rPr>
              <a:pPr/>
              <a:t>19</a:t>
            </a:fld>
            <a:endParaRPr lang="en-US" altLang="en-US" sz="1200" baseline="0">
              <a:solidFill>
                <a:schemeClr val="bg2"/>
              </a:solidFill>
              <a:latin typeface="Arial" panose="020B0604020202020204" pitchFamily="34" charset="0"/>
            </a:endParaRPr>
          </a:p>
        </p:txBody>
      </p:sp>
      <p:sp>
        <p:nvSpPr>
          <p:cNvPr id="1187843" name="Text Box 3">
            <a:extLst>
              <a:ext uri="{FF2B5EF4-FFF2-40B4-BE49-F238E27FC236}">
                <a16:creationId xmlns:a16="http://schemas.microsoft.com/office/drawing/2014/main" id="{E9DBDFE7-15DA-A24E-2A8B-2167418BB991}"/>
              </a:ext>
            </a:extLst>
          </p:cNvPr>
          <p:cNvSpPr txBox="1">
            <a:spLocks noChangeArrowheads="1"/>
          </p:cNvSpPr>
          <p:nvPr/>
        </p:nvSpPr>
        <p:spPr bwMode="auto">
          <a:xfrm>
            <a:off x="0" y="76200"/>
            <a:ext cx="5257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baseline="0" dirty="0">
                <a:solidFill>
                  <a:srgbClr val="FF0000"/>
                </a:solidFill>
                <a:effectLst>
                  <a:outerShdw blurRad="38100" dist="38100" dir="2700000" algn="tl">
                    <a:srgbClr val="C0C0C0"/>
                  </a:outerShdw>
                </a:effectLst>
                <a:latin typeface="Calibri" panose="020F0502020204030204" pitchFamily="34" charset="0"/>
              </a:rPr>
              <a:t>4-2   SHIFT OPERATIONS</a:t>
            </a:r>
          </a:p>
        </p:txBody>
      </p:sp>
      <p:sp>
        <p:nvSpPr>
          <p:cNvPr id="40964" name="Text Box 4">
            <a:extLst>
              <a:ext uri="{FF2B5EF4-FFF2-40B4-BE49-F238E27FC236}">
                <a16:creationId xmlns:a16="http://schemas.microsoft.com/office/drawing/2014/main" id="{C00D8591-38A1-13EE-B16E-84D7B55B2C5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endParaRPr lang="en-US" altLang="en-US" sz="1800" baseline="0"/>
          </a:p>
        </p:txBody>
      </p:sp>
      <p:sp>
        <p:nvSpPr>
          <p:cNvPr id="1187845" name="Rectangle 5">
            <a:extLst>
              <a:ext uri="{FF2B5EF4-FFF2-40B4-BE49-F238E27FC236}">
                <a16:creationId xmlns:a16="http://schemas.microsoft.com/office/drawing/2014/main" id="{2A6B33DE-FD9F-C75E-E6BD-052199F92D31}"/>
              </a:ext>
            </a:extLst>
          </p:cNvPr>
          <p:cNvSpPr>
            <a:spLocks noChangeArrowheads="1"/>
          </p:cNvSpPr>
          <p:nvPr/>
        </p:nvSpPr>
        <p:spPr bwMode="auto">
          <a:xfrm>
            <a:off x="152400" y="8382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aseline="0" dirty="0">
                <a:solidFill>
                  <a:schemeClr val="folHlink"/>
                </a:solidFill>
                <a:effectLst>
                  <a:outerShdw blurRad="38100" dist="38100" dir="2700000" algn="tl">
                    <a:srgbClr val="C0C0C0"/>
                  </a:outerShdw>
                </a:effectLst>
              </a:rPr>
              <a:t>Shift operations</a:t>
            </a:r>
            <a:r>
              <a:rPr lang="en-US" altLang="en-US" sz="2800" b="0" baseline="0" dirty="0">
                <a:effectLst>
                  <a:outerShdw blurRad="38100" dist="38100" dir="2700000" algn="tl">
                    <a:srgbClr val="C0C0C0"/>
                  </a:outerShdw>
                </a:effectLst>
              </a:rPr>
              <a:t> move the bits in a pattern, changing the positions of the bits. They can move bits to the left or to the right. We can divide shift operations into two categories: </a:t>
            </a:r>
            <a:r>
              <a:rPr lang="en-US" altLang="en-US" sz="2800" baseline="0" dirty="0">
                <a:solidFill>
                  <a:schemeClr val="folHlink"/>
                </a:solidFill>
                <a:effectLst>
                  <a:outerShdw blurRad="38100" dist="38100" dir="2700000" algn="tl">
                    <a:srgbClr val="C0C0C0"/>
                  </a:outerShdw>
                </a:effectLst>
              </a:rPr>
              <a:t>logical shift operations</a:t>
            </a:r>
            <a:r>
              <a:rPr lang="en-US" altLang="en-US" sz="2800" b="0" baseline="0" dirty="0">
                <a:effectLst>
                  <a:outerShdw blurRad="38100" dist="38100" dir="2700000" algn="tl">
                    <a:srgbClr val="C0C0C0"/>
                  </a:outerShdw>
                </a:effectLst>
              </a:rPr>
              <a:t> and </a:t>
            </a:r>
            <a:r>
              <a:rPr lang="en-US" altLang="en-US" sz="2800" baseline="0" dirty="0">
                <a:solidFill>
                  <a:schemeClr val="folHlink"/>
                </a:solidFill>
                <a:effectLst>
                  <a:outerShdw blurRad="38100" dist="38100" dir="2700000" algn="tl">
                    <a:srgbClr val="C0C0C0"/>
                  </a:outerShdw>
                </a:effectLst>
              </a:rPr>
              <a:t>arithmetic shift operations.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178A3F0-B48E-7BA3-BCAD-1C2DE1CB2281}"/>
              </a:ext>
            </a:extLst>
          </p:cNvPr>
          <p:cNvSpPr>
            <a:spLocks noChangeArrowheads="1"/>
          </p:cNvSpPr>
          <p:nvPr/>
        </p:nvSpPr>
        <p:spPr bwMode="auto">
          <a:xfrm>
            <a:off x="152400" y="1524000"/>
            <a:ext cx="8915400"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a:t> List the three categories of operations performed on data.</a:t>
            </a:r>
          </a:p>
        </p:txBody>
      </p:sp>
      <p:sp>
        <p:nvSpPr>
          <p:cNvPr id="1185795" name="Rectangle 3">
            <a:extLst>
              <a:ext uri="{FF2B5EF4-FFF2-40B4-BE49-F238E27FC236}">
                <a16:creationId xmlns:a16="http://schemas.microsoft.com/office/drawing/2014/main" id="{49A06948-C275-957C-A017-CD5BC058A176}"/>
              </a:ext>
            </a:extLst>
          </p:cNvPr>
          <p:cNvSpPr>
            <a:spLocks noChangeArrowheads="1"/>
          </p:cNvSpPr>
          <p:nvPr/>
        </p:nvSpPr>
        <p:spPr bwMode="auto">
          <a:xfrm>
            <a:off x="0" y="30163"/>
            <a:ext cx="220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3200" baseline="0" dirty="0">
                <a:solidFill>
                  <a:schemeClr val="hlink"/>
                </a:solidFill>
                <a:effectLst>
                  <a:outerShdw blurRad="38100" dist="38100" dir="2700000" algn="tl">
                    <a:srgbClr val="C0C0C0"/>
                  </a:outerShdw>
                </a:effectLst>
              </a:rPr>
              <a:t>Objectives</a:t>
            </a:r>
          </a:p>
        </p:txBody>
      </p:sp>
      <p:sp>
        <p:nvSpPr>
          <p:cNvPr id="1185796" name="Rectangle 4">
            <a:extLst>
              <a:ext uri="{FF2B5EF4-FFF2-40B4-BE49-F238E27FC236}">
                <a16:creationId xmlns:a16="http://schemas.microsoft.com/office/drawing/2014/main" id="{30827836-B846-28C9-B394-13621F8A5A71}"/>
              </a:ext>
            </a:extLst>
          </p:cNvPr>
          <p:cNvSpPr>
            <a:spLocks noChangeArrowheads="1"/>
          </p:cNvSpPr>
          <p:nvPr/>
        </p:nvSpPr>
        <p:spPr bwMode="auto">
          <a:xfrm>
            <a:off x="0" y="533400"/>
            <a:ext cx="876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800" baseline="0" dirty="0">
                <a:effectLst>
                  <a:outerShdw blurRad="38100" dist="38100" dir="2700000" algn="tl">
                    <a:srgbClr val="C0C0C0"/>
                  </a:outerShdw>
                </a:effectLst>
              </a:rPr>
              <a:t>After studying this chapter, the student should be able to:</a:t>
            </a:r>
          </a:p>
        </p:txBody>
      </p:sp>
      <p:sp>
        <p:nvSpPr>
          <p:cNvPr id="6149" name="Rectangle 2">
            <a:extLst>
              <a:ext uri="{FF2B5EF4-FFF2-40B4-BE49-F238E27FC236}">
                <a16:creationId xmlns:a16="http://schemas.microsoft.com/office/drawing/2014/main" id="{FAD3DF9B-01E0-665F-F3B4-0C64EE2AA7A3}"/>
              </a:ext>
            </a:extLst>
          </p:cNvPr>
          <p:cNvSpPr>
            <a:spLocks noChangeArrowheads="1"/>
          </p:cNvSpPr>
          <p:nvPr/>
        </p:nvSpPr>
        <p:spPr bwMode="auto">
          <a:xfrm>
            <a:off x="152400" y="2076450"/>
            <a:ext cx="8915400"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a:t> Perform unary and binary logic operations on bit patterns.</a:t>
            </a:r>
          </a:p>
        </p:txBody>
      </p:sp>
      <p:sp>
        <p:nvSpPr>
          <p:cNvPr id="6150" name="Rectangle 2">
            <a:extLst>
              <a:ext uri="{FF2B5EF4-FFF2-40B4-BE49-F238E27FC236}">
                <a16:creationId xmlns:a16="http://schemas.microsoft.com/office/drawing/2014/main" id="{F86676A6-46C4-FDDA-3048-C92DAA7EE1E0}"/>
              </a:ext>
            </a:extLst>
          </p:cNvPr>
          <p:cNvSpPr>
            <a:spLocks noChangeArrowheads="1"/>
          </p:cNvSpPr>
          <p:nvPr/>
        </p:nvSpPr>
        <p:spPr bwMode="auto">
          <a:xfrm>
            <a:off x="152400" y="2630488"/>
            <a:ext cx="8915400" cy="830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a:t> Distinguish between logic shift operations and arithmetic</a:t>
            </a:r>
            <a:br>
              <a:rPr lang="en-US" altLang="en-US" baseline="0"/>
            </a:br>
            <a:r>
              <a:rPr lang="en-US" altLang="en-US" baseline="0"/>
              <a:t>     shift operations.</a:t>
            </a:r>
          </a:p>
        </p:txBody>
      </p:sp>
      <p:sp>
        <p:nvSpPr>
          <p:cNvPr id="6151" name="Rectangle 2">
            <a:extLst>
              <a:ext uri="{FF2B5EF4-FFF2-40B4-BE49-F238E27FC236}">
                <a16:creationId xmlns:a16="http://schemas.microsoft.com/office/drawing/2014/main" id="{BD88C3A7-9FF4-9055-6F44-E1E1AEE72AC7}"/>
              </a:ext>
            </a:extLst>
          </p:cNvPr>
          <p:cNvSpPr>
            <a:spLocks noChangeArrowheads="1"/>
          </p:cNvSpPr>
          <p:nvPr/>
        </p:nvSpPr>
        <p:spPr bwMode="auto">
          <a:xfrm>
            <a:off x="152400" y="3552825"/>
            <a:ext cx="8915400"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a:t> Perform logic shift operations on bit patterns.</a:t>
            </a:r>
          </a:p>
        </p:txBody>
      </p:sp>
      <p:sp>
        <p:nvSpPr>
          <p:cNvPr id="6152" name="Rectangle 2">
            <a:extLst>
              <a:ext uri="{FF2B5EF4-FFF2-40B4-BE49-F238E27FC236}">
                <a16:creationId xmlns:a16="http://schemas.microsoft.com/office/drawing/2014/main" id="{158B8098-0A14-2833-10ED-A01C3907630B}"/>
              </a:ext>
            </a:extLst>
          </p:cNvPr>
          <p:cNvSpPr>
            <a:spLocks noChangeArrowheads="1"/>
          </p:cNvSpPr>
          <p:nvPr/>
        </p:nvSpPr>
        <p:spPr bwMode="auto">
          <a:xfrm>
            <a:off x="152400" y="5027613"/>
            <a:ext cx="89154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dirty="0"/>
              <a:t> </a:t>
            </a:r>
            <a:r>
              <a:rPr lang="en-GB" altLang="en-US" baseline="0" dirty="0"/>
              <a:t>Perform addition and subtraction on integers when they are stored in two’s complement format.</a:t>
            </a:r>
            <a:endParaRPr lang="en-US" altLang="en-US" baseline="0" dirty="0"/>
          </a:p>
        </p:txBody>
      </p:sp>
      <p:sp>
        <p:nvSpPr>
          <p:cNvPr id="6154" name="Rectangle 2">
            <a:extLst>
              <a:ext uri="{FF2B5EF4-FFF2-40B4-BE49-F238E27FC236}">
                <a16:creationId xmlns:a16="http://schemas.microsoft.com/office/drawing/2014/main" id="{B6BA0624-3A5B-13DC-A14E-3FE42CF9C629}"/>
              </a:ext>
            </a:extLst>
          </p:cNvPr>
          <p:cNvSpPr>
            <a:spLocks noChangeArrowheads="1"/>
          </p:cNvSpPr>
          <p:nvPr/>
        </p:nvSpPr>
        <p:spPr bwMode="auto">
          <a:xfrm>
            <a:off x="152400" y="4105275"/>
            <a:ext cx="8915400" cy="831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50000"/>
              </a:spcAft>
              <a:buFont typeface="Wingdings" panose="05000000000000000000" pitchFamily="2" charset="2"/>
              <a:buChar char="q"/>
            </a:pPr>
            <a:r>
              <a:rPr lang="en-US" altLang="en-US" baseline="0" dirty="0"/>
              <a:t> Understand some applications of logic and shift operations such</a:t>
            </a:r>
            <a:br>
              <a:rPr lang="en-US" altLang="en-US" baseline="0" dirty="0"/>
            </a:br>
            <a:r>
              <a:rPr lang="en-US" altLang="en-US" baseline="0" dirty="0"/>
              <a:t>     as setting, unsetting, and flipping bits.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F9E10F72-120C-4608-82BB-9011320FA741}"/>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61513423-2F73-4E6F-A515-0A944E1DDEFB}" type="slidenum">
              <a:rPr lang="en-US" altLang="en-US" sz="1200" baseline="0">
                <a:solidFill>
                  <a:schemeClr val="bg2"/>
                </a:solidFill>
                <a:latin typeface="Arial" panose="020B0604020202020204" pitchFamily="34" charset="0"/>
              </a:rPr>
              <a:pPr/>
              <a:t>20</a:t>
            </a:fld>
            <a:endParaRPr lang="en-US" altLang="en-US" sz="1200" baseline="0">
              <a:solidFill>
                <a:schemeClr val="bg2"/>
              </a:solidFill>
              <a:latin typeface="Arial" panose="020B0604020202020204" pitchFamily="34" charset="0"/>
            </a:endParaRPr>
          </a:p>
        </p:txBody>
      </p:sp>
      <p:sp>
        <p:nvSpPr>
          <p:cNvPr id="43011" name="Text Box 3">
            <a:extLst>
              <a:ext uri="{FF2B5EF4-FFF2-40B4-BE49-F238E27FC236}">
                <a16:creationId xmlns:a16="http://schemas.microsoft.com/office/drawing/2014/main" id="{C6C73C48-7980-21F2-104B-DC07B7612FF6}"/>
              </a:ext>
            </a:extLst>
          </p:cNvPr>
          <p:cNvSpPr txBox="1">
            <a:spLocks noChangeArrowheads="1"/>
          </p:cNvSpPr>
          <p:nvPr/>
        </p:nvSpPr>
        <p:spPr bwMode="auto">
          <a:xfrm>
            <a:off x="0" y="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200" baseline="0">
                <a:latin typeface="Calibri" panose="020F0502020204030204" pitchFamily="34" charset="0"/>
              </a:rPr>
              <a:t>4.2.1  Logical shift operations</a:t>
            </a:r>
          </a:p>
        </p:txBody>
      </p:sp>
      <p:sp>
        <p:nvSpPr>
          <p:cNvPr id="43012" name="Rectangle 4">
            <a:extLst>
              <a:ext uri="{FF2B5EF4-FFF2-40B4-BE49-F238E27FC236}">
                <a16:creationId xmlns:a16="http://schemas.microsoft.com/office/drawing/2014/main" id="{8D0AAC44-EA93-8E29-2045-62A4FA8A8BCA}"/>
              </a:ext>
            </a:extLst>
          </p:cNvPr>
          <p:cNvSpPr>
            <a:spLocks noChangeArrowheads="1"/>
          </p:cNvSpPr>
          <p:nvPr/>
        </p:nvSpPr>
        <p:spPr bwMode="auto">
          <a:xfrm>
            <a:off x="76200" y="6096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dirty="0"/>
              <a:t>A logical shift operation is applied to a pattern that does not represent a signed number. The reason is that these shift operation may change the sign of the number that is defined by the leftmost bit in the pattern. We distinguish two types of logical shift operations, as described below:</a:t>
            </a:r>
          </a:p>
        </p:txBody>
      </p:sp>
      <p:sp>
        <p:nvSpPr>
          <p:cNvPr id="43013" name="Rectangle 6">
            <a:extLst>
              <a:ext uri="{FF2B5EF4-FFF2-40B4-BE49-F238E27FC236}">
                <a16:creationId xmlns:a16="http://schemas.microsoft.com/office/drawing/2014/main" id="{7A5D6FCD-5626-C01D-61A8-E11F2CF38BFB}"/>
              </a:ext>
            </a:extLst>
          </p:cNvPr>
          <p:cNvSpPr>
            <a:spLocks noChangeArrowheads="1"/>
          </p:cNvSpPr>
          <p:nvPr/>
        </p:nvSpPr>
        <p:spPr bwMode="auto">
          <a:xfrm>
            <a:off x="76200" y="3124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spcAft>
                <a:spcPct val="100000"/>
              </a:spcAft>
              <a:buFont typeface="Wingdings" panose="05000000000000000000" pitchFamily="2" charset="2"/>
              <a:buChar char="q"/>
            </a:pPr>
            <a:r>
              <a:rPr lang="en-US" altLang="en-US" sz="2800" b="0" baseline="0" dirty="0"/>
              <a:t> </a:t>
            </a:r>
            <a:r>
              <a:rPr lang="en-US" altLang="en-US" sz="2800" baseline="0" dirty="0">
                <a:solidFill>
                  <a:schemeClr val="folHlink"/>
                </a:solidFill>
              </a:rPr>
              <a:t>Simple shift</a:t>
            </a:r>
          </a:p>
          <a:p>
            <a:pPr algn="just">
              <a:spcAft>
                <a:spcPct val="100000"/>
              </a:spcAft>
              <a:buFont typeface="Wingdings" panose="05000000000000000000" pitchFamily="2" charset="2"/>
              <a:buChar char="q"/>
            </a:pPr>
            <a:r>
              <a:rPr lang="en-US" altLang="en-US" sz="2800" b="0" baseline="0" dirty="0"/>
              <a:t> </a:t>
            </a:r>
            <a:r>
              <a:rPr lang="en-US" altLang="en-US" sz="2800" b="0" baseline="0" dirty="0">
                <a:solidFill>
                  <a:schemeClr val="folHlink"/>
                </a:solidFill>
              </a:rPr>
              <a:t>C</a:t>
            </a:r>
            <a:r>
              <a:rPr lang="en-US" altLang="en-US" sz="2800" baseline="0" dirty="0">
                <a:solidFill>
                  <a:schemeClr val="folHlink"/>
                </a:solidFill>
              </a:rPr>
              <a:t>ircular shift (Rotate)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5A636118-12AF-5582-3B4A-093FABECA5D7}"/>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EC76DB49-00EE-4CD6-85B4-4ECED2EE98E2}" type="slidenum">
              <a:rPr lang="en-US" altLang="en-US" sz="1200" baseline="0">
                <a:solidFill>
                  <a:schemeClr val="bg2"/>
                </a:solidFill>
                <a:latin typeface="Arial" panose="020B0604020202020204" pitchFamily="34" charset="0"/>
              </a:rPr>
              <a:pPr/>
              <a:t>21</a:t>
            </a:fld>
            <a:endParaRPr lang="en-US" altLang="en-US" sz="1200" baseline="0">
              <a:solidFill>
                <a:schemeClr val="bg2"/>
              </a:solidFill>
              <a:latin typeface="Arial" panose="020B0604020202020204" pitchFamily="34" charset="0"/>
            </a:endParaRPr>
          </a:p>
        </p:txBody>
      </p:sp>
      <p:sp>
        <p:nvSpPr>
          <p:cNvPr id="45059" name="Text Box 4">
            <a:extLst>
              <a:ext uri="{FF2B5EF4-FFF2-40B4-BE49-F238E27FC236}">
                <a16:creationId xmlns:a16="http://schemas.microsoft.com/office/drawing/2014/main" id="{E6944018-632B-24F3-5986-3CA6F877EEDE}"/>
              </a:ext>
            </a:extLst>
          </p:cNvPr>
          <p:cNvSpPr txBox="1">
            <a:spLocks noChangeArrowheads="1"/>
          </p:cNvSpPr>
          <p:nvPr/>
        </p:nvSpPr>
        <p:spPr bwMode="auto">
          <a:xfrm>
            <a:off x="609600" y="1143000"/>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4.3  </a:t>
            </a:r>
            <a:r>
              <a:rPr lang="en-US" altLang="en-US" sz="2000" baseline="0"/>
              <a:t>Logical shift operations</a:t>
            </a:r>
          </a:p>
        </p:txBody>
      </p:sp>
      <p:pic>
        <p:nvPicPr>
          <p:cNvPr id="45060" name="Picture 6">
            <a:extLst>
              <a:ext uri="{FF2B5EF4-FFF2-40B4-BE49-F238E27FC236}">
                <a16:creationId xmlns:a16="http://schemas.microsoft.com/office/drawing/2014/main" id="{B4D36CED-4A5A-387B-E4F7-E714F305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209800"/>
            <a:ext cx="8047037"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061" name="Straight Connector 4">
            <a:extLst>
              <a:ext uri="{FF2B5EF4-FFF2-40B4-BE49-F238E27FC236}">
                <a16:creationId xmlns:a16="http://schemas.microsoft.com/office/drawing/2014/main" id="{92B1F6D6-82C4-B55F-A5E1-764C6E13531C}"/>
              </a:ext>
            </a:extLst>
          </p:cNvPr>
          <p:cNvCxnSpPr>
            <a:cxnSpLocks noChangeShapeType="1"/>
          </p:cNvCxnSpPr>
          <p:nvPr/>
        </p:nvCxnSpPr>
        <p:spPr bwMode="auto">
          <a:xfrm>
            <a:off x="609600" y="1676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2" name="Straight Connector 5">
            <a:extLst>
              <a:ext uri="{FF2B5EF4-FFF2-40B4-BE49-F238E27FC236}">
                <a16:creationId xmlns:a16="http://schemas.microsoft.com/office/drawing/2014/main" id="{EF312AD6-17A2-8864-0D9F-6672CDF7736A}"/>
              </a:ext>
            </a:extLst>
          </p:cNvPr>
          <p:cNvCxnSpPr>
            <a:cxnSpLocks noChangeShapeType="1"/>
          </p:cNvCxnSpPr>
          <p:nvPr/>
        </p:nvCxnSpPr>
        <p:spPr bwMode="auto">
          <a:xfrm>
            <a:off x="609600" y="1219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3" name="Straight Connector 6">
            <a:extLst>
              <a:ext uri="{FF2B5EF4-FFF2-40B4-BE49-F238E27FC236}">
                <a16:creationId xmlns:a16="http://schemas.microsoft.com/office/drawing/2014/main" id="{78C2C3C4-D6E5-F2D6-443D-56D2A3917DFC}"/>
              </a:ext>
            </a:extLst>
          </p:cNvPr>
          <p:cNvCxnSpPr>
            <a:cxnSpLocks noChangeShapeType="1"/>
          </p:cNvCxnSpPr>
          <p:nvPr/>
        </p:nvCxnSpPr>
        <p:spPr bwMode="auto">
          <a:xfrm>
            <a:off x="609600" y="3581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1CD7468A-76DA-7A5D-7700-18F5CB0BBAB9}"/>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B4F853BA-7E53-410C-86BA-0746B9FDFC1B}" type="slidenum">
              <a:rPr lang="en-US" altLang="en-US" sz="1200" baseline="0">
                <a:solidFill>
                  <a:schemeClr val="bg2"/>
                </a:solidFill>
                <a:latin typeface="Arial" panose="020B0604020202020204" pitchFamily="34" charset="0"/>
              </a:rPr>
              <a:pPr/>
              <a:t>22</a:t>
            </a:fld>
            <a:endParaRPr lang="en-US" altLang="en-US" sz="1200" baseline="0">
              <a:solidFill>
                <a:schemeClr val="bg2"/>
              </a:solidFill>
              <a:latin typeface="Arial" panose="020B0604020202020204" pitchFamily="34" charset="0"/>
            </a:endParaRPr>
          </a:p>
        </p:txBody>
      </p:sp>
      <p:sp>
        <p:nvSpPr>
          <p:cNvPr id="1234947" name="Rectangle 3">
            <a:extLst>
              <a:ext uri="{FF2B5EF4-FFF2-40B4-BE49-F238E27FC236}">
                <a16:creationId xmlns:a16="http://schemas.microsoft.com/office/drawing/2014/main" id="{E0DB8461-2D1B-3BCC-BD48-B424651FC9CC}"/>
              </a:ext>
            </a:extLst>
          </p:cNvPr>
          <p:cNvSpPr>
            <a:spLocks noChangeArrowheads="1"/>
          </p:cNvSpPr>
          <p:nvPr/>
        </p:nvSpPr>
        <p:spPr bwMode="auto">
          <a:xfrm>
            <a:off x="76200" y="808038"/>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 logical left shift operation on the bit pattern 10011000.</a:t>
            </a:r>
          </a:p>
        </p:txBody>
      </p:sp>
      <p:sp>
        <p:nvSpPr>
          <p:cNvPr id="1234948" name="Rectangle 4">
            <a:extLst>
              <a:ext uri="{FF2B5EF4-FFF2-40B4-BE49-F238E27FC236}">
                <a16:creationId xmlns:a16="http://schemas.microsoft.com/office/drawing/2014/main" id="{0665362C-B79C-8A65-4BE9-1CE7F478729A}"/>
              </a:ext>
            </a:extLst>
          </p:cNvPr>
          <p:cNvSpPr>
            <a:spLocks noChangeArrowheads="1"/>
          </p:cNvSpPr>
          <p:nvPr/>
        </p:nvSpPr>
        <p:spPr bwMode="auto">
          <a:xfrm>
            <a:off x="76200" y="167798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The leftmost bit is lost and a 0 is inserted as the rightmost bit.</a:t>
            </a:r>
          </a:p>
        </p:txBody>
      </p:sp>
      <p:sp>
        <p:nvSpPr>
          <p:cNvPr id="47109" name="Rectangle 23">
            <a:extLst>
              <a:ext uri="{FF2B5EF4-FFF2-40B4-BE49-F238E27FC236}">
                <a16:creationId xmlns:a16="http://schemas.microsoft.com/office/drawing/2014/main" id="{891265C2-509F-773B-0C1B-AB93D6165E58}"/>
              </a:ext>
            </a:extLst>
          </p:cNvPr>
          <p:cNvSpPr>
            <a:spLocks noChangeArrowheads="1"/>
          </p:cNvSpPr>
          <p:nvPr/>
        </p:nvSpPr>
        <p:spPr bwMode="auto">
          <a:xfrm>
            <a:off x="457200" y="3581400"/>
            <a:ext cx="838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r>
              <a:rPr lang="en-US" altLang="en-US" sz="2000" baseline="0"/>
              <a:t>Discarded</a:t>
            </a:r>
          </a:p>
        </p:txBody>
      </p:sp>
      <p:sp>
        <p:nvSpPr>
          <p:cNvPr id="47110" name="Rectangle 25">
            <a:extLst>
              <a:ext uri="{FF2B5EF4-FFF2-40B4-BE49-F238E27FC236}">
                <a16:creationId xmlns:a16="http://schemas.microsoft.com/office/drawing/2014/main" id="{DC02ABBF-8D72-A48E-33F3-C52EFFECDC1E}"/>
              </a:ext>
            </a:extLst>
          </p:cNvPr>
          <p:cNvSpPr>
            <a:spLocks noChangeArrowheads="1"/>
          </p:cNvSpPr>
          <p:nvPr/>
        </p:nvSpPr>
        <p:spPr bwMode="auto">
          <a:xfrm>
            <a:off x="5715000" y="4876800"/>
            <a:ext cx="838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r>
              <a:rPr lang="en-US" altLang="en-US" sz="1800" baseline="0"/>
              <a:t>Added</a:t>
            </a:r>
          </a:p>
        </p:txBody>
      </p:sp>
      <p:pic>
        <p:nvPicPr>
          <p:cNvPr id="47111" name="Picture 28">
            <a:extLst>
              <a:ext uri="{FF2B5EF4-FFF2-40B4-BE49-F238E27FC236}">
                <a16:creationId xmlns:a16="http://schemas.microsoft.com/office/drawing/2014/main" id="{85EDC848-4A29-95B2-1E19-187E9A809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3616325"/>
            <a:ext cx="6507162"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2" name="Line 29">
            <a:extLst>
              <a:ext uri="{FF2B5EF4-FFF2-40B4-BE49-F238E27FC236}">
                <a16:creationId xmlns:a16="http://schemas.microsoft.com/office/drawing/2014/main" id="{05A87B3C-54F5-56AC-D44D-C3C9E761F251}"/>
              </a:ext>
            </a:extLst>
          </p:cNvPr>
          <p:cNvSpPr>
            <a:spLocks noChangeShapeType="1"/>
          </p:cNvSpPr>
          <p:nvPr/>
        </p:nvSpPr>
        <p:spPr bwMode="auto">
          <a:xfrm flipH="1">
            <a:off x="1524000" y="38862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nvGrpSpPr>
          <p:cNvPr id="47113" name="Group 26">
            <a:extLst>
              <a:ext uri="{FF2B5EF4-FFF2-40B4-BE49-F238E27FC236}">
                <a16:creationId xmlns:a16="http://schemas.microsoft.com/office/drawing/2014/main" id="{1C033A18-E4AE-9B82-062D-D45D2725834A}"/>
              </a:ext>
            </a:extLst>
          </p:cNvPr>
          <p:cNvGrpSpPr>
            <a:grpSpLocks/>
          </p:cNvGrpSpPr>
          <p:nvPr/>
        </p:nvGrpSpPr>
        <p:grpSpPr bwMode="auto">
          <a:xfrm>
            <a:off x="2362200" y="4038600"/>
            <a:ext cx="3581400" cy="176213"/>
            <a:chOff x="1440" y="2688"/>
            <a:chExt cx="2256" cy="111"/>
          </a:xfrm>
        </p:grpSpPr>
        <p:sp>
          <p:nvSpPr>
            <p:cNvPr id="47118" name="Line 9">
              <a:extLst>
                <a:ext uri="{FF2B5EF4-FFF2-40B4-BE49-F238E27FC236}">
                  <a16:creationId xmlns:a16="http://schemas.microsoft.com/office/drawing/2014/main" id="{14DEC513-8521-4D09-4B50-81430C0ED4C1}"/>
                </a:ext>
              </a:extLst>
            </p:cNvPr>
            <p:cNvSpPr>
              <a:spLocks noChangeShapeType="1"/>
            </p:cNvSpPr>
            <p:nvPr/>
          </p:nvSpPr>
          <p:spPr bwMode="auto">
            <a:xfrm flipH="1">
              <a:off x="1440"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19" name="Line 17">
              <a:extLst>
                <a:ext uri="{FF2B5EF4-FFF2-40B4-BE49-F238E27FC236}">
                  <a16:creationId xmlns:a16="http://schemas.microsoft.com/office/drawing/2014/main" id="{02D3010E-42F4-4922-9510-0CCB87DE6B61}"/>
                </a:ext>
              </a:extLst>
            </p:cNvPr>
            <p:cNvSpPr>
              <a:spLocks noChangeShapeType="1"/>
            </p:cNvSpPr>
            <p:nvPr/>
          </p:nvSpPr>
          <p:spPr bwMode="auto">
            <a:xfrm flipH="1">
              <a:off x="1776"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20" name="Line 18">
              <a:extLst>
                <a:ext uri="{FF2B5EF4-FFF2-40B4-BE49-F238E27FC236}">
                  <a16:creationId xmlns:a16="http://schemas.microsoft.com/office/drawing/2014/main" id="{4D0029F8-0435-22D9-BC70-20C2F8686202}"/>
                </a:ext>
              </a:extLst>
            </p:cNvPr>
            <p:cNvSpPr>
              <a:spLocks noChangeShapeType="1"/>
            </p:cNvSpPr>
            <p:nvPr/>
          </p:nvSpPr>
          <p:spPr bwMode="auto">
            <a:xfrm flipH="1">
              <a:off x="2160"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21" name="Line 19">
              <a:extLst>
                <a:ext uri="{FF2B5EF4-FFF2-40B4-BE49-F238E27FC236}">
                  <a16:creationId xmlns:a16="http://schemas.microsoft.com/office/drawing/2014/main" id="{4B0A814B-F6A8-4649-7E0B-AE994843167D}"/>
                </a:ext>
              </a:extLst>
            </p:cNvPr>
            <p:cNvSpPr>
              <a:spLocks noChangeShapeType="1"/>
            </p:cNvSpPr>
            <p:nvPr/>
          </p:nvSpPr>
          <p:spPr bwMode="auto">
            <a:xfrm flipH="1">
              <a:off x="2496"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22" name="Line 20">
              <a:extLst>
                <a:ext uri="{FF2B5EF4-FFF2-40B4-BE49-F238E27FC236}">
                  <a16:creationId xmlns:a16="http://schemas.microsoft.com/office/drawing/2014/main" id="{C17BFFBD-0807-BE9F-D8D6-37EE521EDC6D}"/>
                </a:ext>
              </a:extLst>
            </p:cNvPr>
            <p:cNvSpPr>
              <a:spLocks noChangeShapeType="1"/>
            </p:cNvSpPr>
            <p:nvPr/>
          </p:nvSpPr>
          <p:spPr bwMode="auto">
            <a:xfrm flipH="1">
              <a:off x="2784"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23" name="Line 21">
              <a:extLst>
                <a:ext uri="{FF2B5EF4-FFF2-40B4-BE49-F238E27FC236}">
                  <a16:creationId xmlns:a16="http://schemas.microsoft.com/office/drawing/2014/main" id="{3186C0C9-BFB4-903B-285E-EA6EAA84691E}"/>
                </a:ext>
              </a:extLst>
            </p:cNvPr>
            <p:cNvSpPr>
              <a:spLocks noChangeShapeType="1"/>
            </p:cNvSpPr>
            <p:nvPr/>
          </p:nvSpPr>
          <p:spPr bwMode="auto">
            <a:xfrm flipH="1">
              <a:off x="3168"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47124" name="Line 22">
              <a:extLst>
                <a:ext uri="{FF2B5EF4-FFF2-40B4-BE49-F238E27FC236}">
                  <a16:creationId xmlns:a16="http://schemas.microsoft.com/office/drawing/2014/main" id="{24CA2A33-F5B1-DAD0-EDFE-2FF69D473F96}"/>
                </a:ext>
              </a:extLst>
            </p:cNvPr>
            <p:cNvSpPr>
              <a:spLocks noChangeShapeType="1"/>
            </p:cNvSpPr>
            <p:nvPr/>
          </p:nvSpPr>
          <p:spPr bwMode="auto">
            <a:xfrm flipH="1">
              <a:off x="3504" y="2688"/>
              <a:ext cx="192" cy="111"/>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sp>
        <p:nvSpPr>
          <p:cNvPr id="47114" name="Line 31">
            <a:extLst>
              <a:ext uri="{FF2B5EF4-FFF2-40B4-BE49-F238E27FC236}">
                <a16:creationId xmlns:a16="http://schemas.microsoft.com/office/drawing/2014/main" id="{1077C1A6-BAD8-3A5F-8AD2-051C129F18A1}"/>
              </a:ext>
            </a:extLst>
          </p:cNvPr>
          <p:cNvSpPr>
            <a:spLocks noChangeShapeType="1"/>
          </p:cNvSpPr>
          <p:nvPr/>
        </p:nvSpPr>
        <p:spPr bwMode="auto">
          <a:xfrm flipV="1">
            <a:off x="60960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9" name="Text Box 2">
            <a:extLst>
              <a:ext uri="{FF2B5EF4-FFF2-40B4-BE49-F238E27FC236}">
                <a16:creationId xmlns:a16="http://schemas.microsoft.com/office/drawing/2014/main" id="{85251506-8178-F85A-3608-1B85A1FE3509}"/>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4.10</a:t>
            </a:r>
            <a:endParaRPr lang="en-US" altLang="en-US" sz="2000" i="1" baseline="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0304D0AE-72DC-3792-326F-35A5417C318E}"/>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5531823B-79EC-4378-892E-FB4B276AD19A}" type="slidenum">
              <a:rPr lang="en-US" altLang="en-US" sz="1200" baseline="0">
                <a:solidFill>
                  <a:schemeClr val="bg2"/>
                </a:solidFill>
                <a:latin typeface="Arial" panose="020B0604020202020204" pitchFamily="34" charset="0"/>
              </a:rPr>
              <a:pPr/>
              <a:t>23</a:t>
            </a:fld>
            <a:endParaRPr lang="en-US" altLang="en-US" sz="1200" baseline="0">
              <a:solidFill>
                <a:schemeClr val="bg2"/>
              </a:solidFill>
              <a:latin typeface="Arial" panose="020B0604020202020204" pitchFamily="34" charset="0"/>
            </a:endParaRPr>
          </a:p>
        </p:txBody>
      </p:sp>
      <p:sp>
        <p:nvSpPr>
          <p:cNvPr id="49155" name="Text Box 2">
            <a:extLst>
              <a:ext uri="{FF2B5EF4-FFF2-40B4-BE49-F238E27FC236}">
                <a16:creationId xmlns:a16="http://schemas.microsoft.com/office/drawing/2014/main" id="{7D6D3F3B-F968-0BC4-EC0E-6D7F79F8E61C}"/>
              </a:ext>
            </a:extLst>
          </p:cNvPr>
          <p:cNvSpPr txBox="1">
            <a:spLocks noChangeArrowheads="1"/>
          </p:cNvSpPr>
          <p:nvPr/>
        </p:nvSpPr>
        <p:spPr bwMode="auto">
          <a:xfrm>
            <a:off x="533400" y="6858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4.4  </a:t>
            </a:r>
            <a:r>
              <a:rPr lang="en-US" altLang="en-US" sz="2000" baseline="0"/>
              <a:t>Circular shift operations</a:t>
            </a:r>
          </a:p>
        </p:txBody>
      </p:sp>
      <p:pic>
        <p:nvPicPr>
          <p:cNvPr id="49156" name="Picture 4">
            <a:extLst>
              <a:ext uri="{FF2B5EF4-FFF2-40B4-BE49-F238E27FC236}">
                <a16:creationId xmlns:a16="http://schemas.microsoft.com/office/drawing/2014/main" id="{F5F3D985-BA2A-F847-2697-EB92152F0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1625600"/>
            <a:ext cx="7954962"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9157" name="Straight Connector 4">
            <a:extLst>
              <a:ext uri="{FF2B5EF4-FFF2-40B4-BE49-F238E27FC236}">
                <a16:creationId xmlns:a16="http://schemas.microsoft.com/office/drawing/2014/main" id="{6C590C4E-7E57-3976-31B9-F72285B217F0}"/>
              </a:ext>
            </a:extLst>
          </p:cNvPr>
          <p:cNvCxnSpPr>
            <a:cxnSpLocks noChangeShapeType="1"/>
          </p:cNvCxnSpPr>
          <p:nvPr/>
        </p:nvCxnSpPr>
        <p:spPr bwMode="auto">
          <a:xfrm>
            <a:off x="609600" y="1219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8" name="Straight Connector 5">
            <a:extLst>
              <a:ext uri="{FF2B5EF4-FFF2-40B4-BE49-F238E27FC236}">
                <a16:creationId xmlns:a16="http://schemas.microsoft.com/office/drawing/2014/main" id="{31375034-403A-089B-F03E-9BB0F88A2AB3}"/>
              </a:ext>
            </a:extLst>
          </p:cNvPr>
          <p:cNvCxnSpPr>
            <a:cxnSpLocks noChangeShapeType="1"/>
          </p:cNvCxnSpPr>
          <p:nvPr/>
        </p:nvCxnSpPr>
        <p:spPr bwMode="auto">
          <a:xfrm>
            <a:off x="609600" y="68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59" name="Straight Connector 6">
            <a:extLst>
              <a:ext uri="{FF2B5EF4-FFF2-40B4-BE49-F238E27FC236}">
                <a16:creationId xmlns:a16="http://schemas.microsoft.com/office/drawing/2014/main" id="{9C39787E-BE54-F9AE-DF59-074CABBA3D2B}"/>
              </a:ext>
            </a:extLst>
          </p:cNvPr>
          <p:cNvCxnSpPr>
            <a:cxnSpLocks noChangeShapeType="1"/>
          </p:cNvCxnSpPr>
          <p:nvPr/>
        </p:nvCxnSpPr>
        <p:spPr bwMode="auto">
          <a:xfrm>
            <a:off x="609600" y="3429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1" name="Rectangle 3">
            <a:extLst>
              <a:ext uri="{FF2B5EF4-FFF2-40B4-BE49-F238E27FC236}">
                <a16:creationId xmlns:a16="http://schemas.microsoft.com/office/drawing/2014/main" id="{0ADD9F5A-FA78-9AF1-BDE9-F7F0B07C8FB4}"/>
              </a:ext>
            </a:extLst>
          </p:cNvPr>
          <p:cNvSpPr>
            <a:spLocks noChangeArrowheads="1"/>
          </p:cNvSpPr>
          <p:nvPr/>
        </p:nvSpPr>
        <p:spPr bwMode="auto">
          <a:xfrm>
            <a:off x="76200" y="808038"/>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 circular left shift operation on the bit pattern 10011000.</a:t>
            </a:r>
          </a:p>
        </p:txBody>
      </p:sp>
      <p:sp>
        <p:nvSpPr>
          <p:cNvPr id="1241092" name="Rectangle 4">
            <a:extLst>
              <a:ext uri="{FF2B5EF4-FFF2-40B4-BE49-F238E27FC236}">
                <a16:creationId xmlns:a16="http://schemas.microsoft.com/office/drawing/2014/main" id="{A7FD1B1E-7608-BEB0-5B94-55127A2400B3}"/>
              </a:ext>
            </a:extLst>
          </p:cNvPr>
          <p:cNvSpPr>
            <a:spLocks noChangeArrowheads="1"/>
          </p:cNvSpPr>
          <p:nvPr/>
        </p:nvSpPr>
        <p:spPr bwMode="auto">
          <a:xfrm>
            <a:off x="76200" y="167798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The leftmost bit is circulated and becomes the rightmost bit.</a:t>
            </a:r>
          </a:p>
        </p:txBody>
      </p:sp>
      <p:grpSp>
        <p:nvGrpSpPr>
          <p:cNvPr id="51204" name="Group 6">
            <a:extLst>
              <a:ext uri="{FF2B5EF4-FFF2-40B4-BE49-F238E27FC236}">
                <a16:creationId xmlns:a16="http://schemas.microsoft.com/office/drawing/2014/main" id="{3A76C92F-4004-9292-8110-8026CA377695}"/>
              </a:ext>
            </a:extLst>
          </p:cNvPr>
          <p:cNvGrpSpPr>
            <a:grpSpLocks/>
          </p:cNvGrpSpPr>
          <p:nvPr/>
        </p:nvGrpSpPr>
        <p:grpSpPr bwMode="auto">
          <a:xfrm>
            <a:off x="754063" y="3505200"/>
            <a:ext cx="6873875" cy="1646238"/>
            <a:chOff x="576" y="2323"/>
            <a:chExt cx="4330" cy="1037"/>
          </a:xfrm>
        </p:grpSpPr>
        <p:pic>
          <p:nvPicPr>
            <p:cNvPr id="51208" name="Picture 7">
              <a:extLst>
                <a:ext uri="{FF2B5EF4-FFF2-40B4-BE49-F238E27FC236}">
                  <a16:creationId xmlns:a16="http://schemas.microsoft.com/office/drawing/2014/main" id="{CC4660BC-5927-56D0-4E31-4607E3A0A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 y="2323"/>
              <a:ext cx="4053" cy="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9" name="Line 8">
              <a:extLst>
                <a:ext uri="{FF2B5EF4-FFF2-40B4-BE49-F238E27FC236}">
                  <a16:creationId xmlns:a16="http://schemas.microsoft.com/office/drawing/2014/main" id="{D4481663-1540-EA5E-0E70-DA691416C3A1}"/>
                </a:ext>
              </a:extLst>
            </p:cNvPr>
            <p:cNvSpPr>
              <a:spLocks noChangeShapeType="1"/>
            </p:cNvSpPr>
            <p:nvPr/>
          </p:nvSpPr>
          <p:spPr bwMode="auto">
            <a:xfrm>
              <a:off x="720" y="2592"/>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0" name="Line 9">
              <a:extLst>
                <a:ext uri="{FF2B5EF4-FFF2-40B4-BE49-F238E27FC236}">
                  <a16:creationId xmlns:a16="http://schemas.microsoft.com/office/drawing/2014/main" id="{C8DB4E3E-C053-F60D-D65F-2252500678B3}"/>
                </a:ext>
              </a:extLst>
            </p:cNvPr>
            <p:cNvSpPr>
              <a:spLocks noChangeShapeType="1"/>
            </p:cNvSpPr>
            <p:nvPr/>
          </p:nvSpPr>
          <p:spPr bwMode="auto">
            <a:xfrm flipH="1">
              <a:off x="151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1" name="Line 10">
              <a:extLst>
                <a:ext uri="{FF2B5EF4-FFF2-40B4-BE49-F238E27FC236}">
                  <a16:creationId xmlns:a16="http://schemas.microsoft.com/office/drawing/2014/main" id="{18B8F3E7-897B-A63A-0747-F2C5DA925DF9}"/>
                </a:ext>
              </a:extLst>
            </p:cNvPr>
            <p:cNvSpPr>
              <a:spLocks noChangeShapeType="1"/>
            </p:cNvSpPr>
            <p:nvPr/>
          </p:nvSpPr>
          <p:spPr bwMode="auto">
            <a:xfrm flipH="1">
              <a:off x="225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2" name="Line 11">
              <a:extLst>
                <a:ext uri="{FF2B5EF4-FFF2-40B4-BE49-F238E27FC236}">
                  <a16:creationId xmlns:a16="http://schemas.microsoft.com/office/drawing/2014/main" id="{D391FD96-18DB-192F-F30A-52442439CC78}"/>
                </a:ext>
              </a:extLst>
            </p:cNvPr>
            <p:cNvSpPr>
              <a:spLocks noChangeShapeType="1"/>
            </p:cNvSpPr>
            <p:nvPr/>
          </p:nvSpPr>
          <p:spPr bwMode="auto">
            <a:xfrm flipH="1">
              <a:off x="1200"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3" name="Line 12">
              <a:extLst>
                <a:ext uri="{FF2B5EF4-FFF2-40B4-BE49-F238E27FC236}">
                  <a16:creationId xmlns:a16="http://schemas.microsoft.com/office/drawing/2014/main" id="{CC8F5399-929A-C5FF-5285-917ED292B6B8}"/>
                </a:ext>
              </a:extLst>
            </p:cNvPr>
            <p:cNvSpPr>
              <a:spLocks noChangeShapeType="1"/>
            </p:cNvSpPr>
            <p:nvPr/>
          </p:nvSpPr>
          <p:spPr bwMode="auto">
            <a:xfrm flipH="1">
              <a:off x="2544"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4" name="Line 13">
              <a:extLst>
                <a:ext uri="{FF2B5EF4-FFF2-40B4-BE49-F238E27FC236}">
                  <a16:creationId xmlns:a16="http://schemas.microsoft.com/office/drawing/2014/main" id="{77F8A7B2-766F-74B5-2C1F-9C6C0B02E8AE}"/>
                </a:ext>
              </a:extLst>
            </p:cNvPr>
            <p:cNvSpPr>
              <a:spLocks noChangeShapeType="1"/>
            </p:cNvSpPr>
            <p:nvPr/>
          </p:nvSpPr>
          <p:spPr bwMode="auto">
            <a:xfrm flipH="1">
              <a:off x="2880"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5" name="Line 14">
              <a:extLst>
                <a:ext uri="{FF2B5EF4-FFF2-40B4-BE49-F238E27FC236}">
                  <a16:creationId xmlns:a16="http://schemas.microsoft.com/office/drawing/2014/main" id="{9C585E14-3F34-ECC5-2F19-3A8FE956BE2B}"/>
                </a:ext>
              </a:extLst>
            </p:cNvPr>
            <p:cNvSpPr>
              <a:spLocks noChangeShapeType="1"/>
            </p:cNvSpPr>
            <p:nvPr/>
          </p:nvSpPr>
          <p:spPr bwMode="auto">
            <a:xfrm flipH="1">
              <a:off x="3216"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6" name="Line 15">
              <a:extLst>
                <a:ext uri="{FF2B5EF4-FFF2-40B4-BE49-F238E27FC236}">
                  <a16:creationId xmlns:a16="http://schemas.microsoft.com/office/drawing/2014/main" id="{8BEE7ACB-B861-707C-B72D-31F89A9E3DAD}"/>
                </a:ext>
              </a:extLst>
            </p:cNvPr>
            <p:cNvSpPr>
              <a:spLocks noChangeShapeType="1"/>
            </p:cNvSpPr>
            <p:nvPr/>
          </p:nvSpPr>
          <p:spPr bwMode="auto">
            <a:xfrm flipH="1">
              <a:off x="1872" y="2673"/>
              <a:ext cx="192"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7" name="Line 16">
              <a:extLst>
                <a:ext uri="{FF2B5EF4-FFF2-40B4-BE49-F238E27FC236}">
                  <a16:creationId xmlns:a16="http://schemas.microsoft.com/office/drawing/2014/main" id="{FAAD4821-74A4-4E92-7927-D3309F7A2F4A}"/>
                </a:ext>
              </a:extLst>
            </p:cNvPr>
            <p:cNvSpPr>
              <a:spLocks noChangeShapeType="1"/>
            </p:cNvSpPr>
            <p:nvPr/>
          </p:nvSpPr>
          <p:spPr bwMode="auto">
            <a:xfrm flipH="1">
              <a:off x="576" y="2592"/>
              <a:ext cx="3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8" name="Line 17">
              <a:extLst>
                <a:ext uri="{FF2B5EF4-FFF2-40B4-BE49-F238E27FC236}">
                  <a16:creationId xmlns:a16="http://schemas.microsoft.com/office/drawing/2014/main" id="{4120046F-0484-585E-F3F2-B257508A6DF5}"/>
                </a:ext>
              </a:extLst>
            </p:cNvPr>
            <p:cNvSpPr>
              <a:spLocks noChangeShapeType="1"/>
            </p:cNvSpPr>
            <p:nvPr/>
          </p:nvSpPr>
          <p:spPr bwMode="auto">
            <a:xfrm>
              <a:off x="576" y="2592"/>
              <a:ext cx="0" cy="76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19" name="Line 18">
              <a:extLst>
                <a:ext uri="{FF2B5EF4-FFF2-40B4-BE49-F238E27FC236}">
                  <a16:creationId xmlns:a16="http://schemas.microsoft.com/office/drawing/2014/main" id="{4652C9E7-ED35-7F89-3FA1-F45FD627DAA4}"/>
                </a:ext>
              </a:extLst>
            </p:cNvPr>
            <p:cNvSpPr>
              <a:spLocks noChangeShapeType="1"/>
            </p:cNvSpPr>
            <p:nvPr/>
          </p:nvSpPr>
          <p:spPr bwMode="auto">
            <a:xfrm>
              <a:off x="576" y="3360"/>
              <a:ext cx="292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1220" name="Line 19">
              <a:extLst>
                <a:ext uri="{FF2B5EF4-FFF2-40B4-BE49-F238E27FC236}">
                  <a16:creationId xmlns:a16="http://schemas.microsoft.com/office/drawing/2014/main" id="{955D69AE-CFBE-7E5C-F31E-E6AFAF23CFC5}"/>
                </a:ext>
              </a:extLst>
            </p:cNvPr>
            <p:cNvSpPr>
              <a:spLocks noChangeShapeType="1"/>
            </p:cNvSpPr>
            <p:nvPr/>
          </p:nvSpPr>
          <p:spPr bwMode="auto">
            <a:xfrm flipV="1">
              <a:off x="3504" y="3120"/>
              <a:ext cx="0" cy="24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sp>
        <p:nvSpPr>
          <p:cNvPr id="19" name="Text Box 2">
            <a:extLst>
              <a:ext uri="{FF2B5EF4-FFF2-40B4-BE49-F238E27FC236}">
                <a16:creationId xmlns:a16="http://schemas.microsoft.com/office/drawing/2014/main" id="{5E3F8570-8D74-CB72-5946-03031FFC7EC5}"/>
              </a:ext>
            </a:extLst>
          </p:cNvPr>
          <p:cNvSpPr txBox="1">
            <a:spLocks noChangeArrowheads="1"/>
          </p:cNvSpPr>
          <p:nvPr/>
        </p:nvSpPr>
        <p:spPr bwMode="auto">
          <a:xfrm>
            <a:off x="76200" y="0"/>
            <a:ext cx="1945404"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4.11</a:t>
            </a:r>
            <a:endParaRPr lang="en-US" altLang="en-US" sz="2000" i="1" baseline="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1E8D0CAF-EAA1-C323-2A16-DD53067561A4}"/>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46900984-6536-4189-83F8-668474AFE8C0}" type="slidenum">
              <a:rPr lang="en-US" altLang="en-US" sz="1200" baseline="0">
                <a:solidFill>
                  <a:schemeClr val="bg2"/>
                </a:solidFill>
                <a:latin typeface="Arial" panose="020B0604020202020204" pitchFamily="34" charset="0"/>
              </a:rPr>
              <a:pPr/>
              <a:t>25</a:t>
            </a:fld>
            <a:endParaRPr lang="en-US" altLang="en-US" sz="1200" baseline="0">
              <a:solidFill>
                <a:schemeClr val="bg2"/>
              </a:solidFill>
              <a:latin typeface="Arial" panose="020B0604020202020204" pitchFamily="34" charset="0"/>
            </a:endParaRPr>
          </a:p>
        </p:txBody>
      </p:sp>
      <p:sp>
        <p:nvSpPr>
          <p:cNvPr id="53251" name="Text Box 3">
            <a:extLst>
              <a:ext uri="{FF2B5EF4-FFF2-40B4-BE49-F238E27FC236}">
                <a16:creationId xmlns:a16="http://schemas.microsoft.com/office/drawing/2014/main" id="{2AD4308B-F289-AD62-0E88-FD782674E415}"/>
              </a:ext>
            </a:extLst>
          </p:cNvPr>
          <p:cNvSpPr txBox="1">
            <a:spLocks noChangeArrowheads="1"/>
          </p:cNvSpPr>
          <p:nvPr/>
        </p:nvSpPr>
        <p:spPr bwMode="auto">
          <a:xfrm>
            <a:off x="0" y="0"/>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200" baseline="0">
                <a:latin typeface="Calibri" panose="020F0502020204030204" pitchFamily="34" charset="0"/>
              </a:rPr>
              <a:t>4.2.2  Arithmetic shift operations</a:t>
            </a:r>
          </a:p>
        </p:txBody>
      </p:sp>
      <p:sp>
        <p:nvSpPr>
          <p:cNvPr id="53252" name="Rectangle 4">
            <a:extLst>
              <a:ext uri="{FF2B5EF4-FFF2-40B4-BE49-F238E27FC236}">
                <a16:creationId xmlns:a16="http://schemas.microsoft.com/office/drawing/2014/main" id="{48DCC019-6DAB-CB66-DF1A-65DCBD343C9B}"/>
              </a:ext>
            </a:extLst>
          </p:cNvPr>
          <p:cNvSpPr>
            <a:spLocks noChangeArrowheads="1"/>
          </p:cNvSpPr>
          <p:nvPr/>
        </p:nvSpPr>
        <p:spPr bwMode="auto">
          <a:xfrm>
            <a:off x="762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Arithmetic shift operations assume that the bit pattern is a signed integer in two’s complement format. Arithmetic right shift is used to divide an integer by two, while arithmetic left shift is used to multiply an integer by two.</a:t>
            </a:r>
          </a:p>
        </p:txBody>
      </p:sp>
      <p:sp>
        <p:nvSpPr>
          <p:cNvPr id="53253" name="Text Box 6">
            <a:extLst>
              <a:ext uri="{FF2B5EF4-FFF2-40B4-BE49-F238E27FC236}">
                <a16:creationId xmlns:a16="http://schemas.microsoft.com/office/drawing/2014/main" id="{7482055F-9E65-8CB8-D566-994C372FF10C}"/>
              </a:ext>
            </a:extLst>
          </p:cNvPr>
          <p:cNvSpPr txBox="1">
            <a:spLocks noChangeArrowheads="1"/>
          </p:cNvSpPr>
          <p:nvPr/>
        </p:nvSpPr>
        <p:spPr bwMode="auto">
          <a:xfrm>
            <a:off x="609600" y="2667000"/>
            <a:ext cx="458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4.5  </a:t>
            </a:r>
            <a:r>
              <a:rPr lang="en-US" altLang="en-US" sz="2000" baseline="0"/>
              <a:t>Arithmetic shift operations</a:t>
            </a:r>
          </a:p>
        </p:txBody>
      </p:sp>
      <p:pic>
        <p:nvPicPr>
          <p:cNvPr id="53254" name="Picture 7">
            <a:extLst>
              <a:ext uri="{FF2B5EF4-FFF2-40B4-BE49-F238E27FC236}">
                <a16:creationId xmlns:a16="http://schemas.microsoft.com/office/drawing/2014/main" id="{7D5488AC-88D5-21D4-8C71-0AA65502A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284538"/>
            <a:ext cx="7954962"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255" name="Straight Connector 7">
            <a:extLst>
              <a:ext uri="{FF2B5EF4-FFF2-40B4-BE49-F238E27FC236}">
                <a16:creationId xmlns:a16="http://schemas.microsoft.com/office/drawing/2014/main" id="{4E4396C1-D050-47D3-6D28-ABBC0F799524}"/>
              </a:ext>
            </a:extLst>
          </p:cNvPr>
          <p:cNvCxnSpPr>
            <a:cxnSpLocks noChangeShapeType="1"/>
          </p:cNvCxnSpPr>
          <p:nvPr/>
        </p:nvCxnSpPr>
        <p:spPr bwMode="auto">
          <a:xfrm>
            <a:off x="609600" y="3200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6" name="Straight Connector 8">
            <a:extLst>
              <a:ext uri="{FF2B5EF4-FFF2-40B4-BE49-F238E27FC236}">
                <a16:creationId xmlns:a16="http://schemas.microsoft.com/office/drawing/2014/main" id="{4BD4EA20-FDF7-F5B9-B237-E263225BEF7E}"/>
              </a:ext>
            </a:extLst>
          </p:cNvPr>
          <p:cNvCxnSpPr>
            <a:cxnSpLocks noChangeShapeType="1"/>
          </p:cNvCxnSpPr>
          <p:nvPr/>
        </p:nvCxnSpPr>
        <p:spPr bwMode="auto">
          <a:xfrm>
            <a:off x="609600" y="266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Straight Connector 9">
            <a:extLst>
              <a:ext uri="{FF2B5EF4-FFF2-40B4-BE49-F238E27FC236}">
                <a16:creationId xmlns:a16="http://schemas.microsoft.com/office/drawing/2014/main" id="{053342CD-033F-33E2-483F-7A5E00BD0263}"/>
              </a:ext>
            </a:extLst>
          </p:cNvPr>
          <p:cNvCxnSpPr>
            <a:cxnSpLocks noChangeShapeType="1"/>
          </p:cNvCxnSpPr>
          <p:nvPr/>
        </p:nvCxnSpPr>
        <p:spPr bwMode="auto">
          <a:xfrm>
            <a:off x="609600" y="4572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92CB0535-405E-899C-D5BD-ACE4C9D080C3}"/>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8DC5E3AA-C235-4215-AAB7-5E08E3FB6904}" type="slidenum">
              <a:rPr lang="en-US" altLang="en-US" sz="1200" baseline="0">
                <a:solidFill>
                  <a:schemeClr val="bg2"/>
                </a:solidFill>
                <a:latin typeface="Arial" panose="020B0604020202020204" pitchFamily="34" charset="0"/>
              </a:rPr>
              <a:pPr/>
              <a:t>26</a:t>
            </a:fld>
            <a:endParaRPr lang="en-US" altLang="en-US" sz="1200" baseline="0">
              <a:solidFill>
                <a:schemeClr val="bg2"/>
              </a:solidFill>
              <a:latin typeface="Arial" panose="020B0604020202020204" pitchFamily="34" charset="0"/>
            </a:endParaRPr>
          </a:p>
        </p:txBody>
      </p:sp>
      <p:sp>
        <p:nvSpPr>
          <p:cNvPr id="1245187" name="Rectangle 3">
            <a:extLst>
              <a:ext uri="{FF2B5EF4-FFF2-40B4-BE49-F238E27FC236}">
                <a16:creationId xmlns:a16="http://schemas.microsoft.com/office/drawing/2014/main" id="{56552030-B402-ADB4-631D-B38B880F4813}"/>
              </a:ext>
            </a:extLst>
          </p:cNvPr>
          <p:cNvSpPr>
            <a:spLocks noChangeArrowheads="1"/>
          </p:cNvSpPr>
          <p:nvPr/>
        </p:nvSpPr>
        <p:spPr bwMode="auto">
          <a:xfrm>
            <a:off x="76200" y="701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an arithmetic right shift operation on the bit pattern 10011001. The pattern is an integer in two’s complement format.</a:t>
            </a:r>
          </a:p>
        </p:txBody>
      </p:sp>
      <p:sp>
        <p:nvSpPr>
          <p:cNvPr id="1245188" name="Rectangle 4">
            <a:extLst>
              <a:ext uri="{FF2B5EF4-FFF2-40B4-BE49-F238E27FC236}">
                <a16:creationId xmlns:a16="http://schemas.microsoft.com/office/drawing/2014/main" id="{A4689255-C08B-E8DF-2DAB-4CA3C69BD4D4}"/>
              </a:ext>
            </a:extLst>
          </p:cNvPr>
          <p:cNvSpPr>
            <a:spLocks noChangeArrowheads="1"/>
          </p:cNvSpPr>
          <p:nvPr/>
        </p:nvSpPr>
        <p:spPr bwMode="auto">
          <a:xfrm>
            <a:off x="152400" y="166996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dirty="0">
                <a:solidFill>
                  <a:schemeClr val="folHlink"/>
                </a:solidFill>
                <a:effectLst>
                  <a:outerShdw blurRad="38100" dist="38100" dir="2700000" algn="tl">
                    <a:srgbClr val="C0C0C0"/>
                  </a:outerShdw>
                </a:effectLst>
              </a:rPr>
              <a:t>Solution</a:t>
            </a:r>
          </a:p>
          <a:p>
            <a:pPr algn="just" eaLnBrk="1" hangingPunct="1">
              <a:defRPr/>
            </a:pPr>
            <a:r>
              <a:rPr lang="en-US" altLang="en-US" b="0" baseline="0" dirty="0">
                <a:effectLst>
                  <a:outerShdw blurRad="38100" dist="38100" dir="2700000" algn="tl">
                    <a:srgbClr val="C0C0C0"/>
                  </a:outerShdw>
                </a:effectLst>
              </a:rPr>
              <a:t>The solution is shown below. The leftmost bit is retained and also copied to its right </a:t>
            </a:r>
            <a:r>
              <a:rPr lang="en-US" altLang="en-US" b="0" baseline="0" dirty="0" err="1">
                <a:effectLst>
                  <a:outerShdw blurRad="38100" dist="38100" dir="2700000" algn="tl">
                    <a:srgbClr val="C0C0C0"/>
                  </a:outerShdw>
                </a:effectLst>
              </a:rPr>
              <a:t>neighbour</a:t>
            </a:r>
            <a:r>
              <a:rPr lang="en-US" altLang="en-US" b="0" baseline="0" dirty="0">
                <a:effectLst>
                  <a:outerShdw blurRad="38100" dist="38100" dir="2700000" algn="tl">
                    <a:srgbClr val="C0C0C0"/>
                  </a:outerShdw>
                </a:effectLst>
              </a:rPr>
              <a:t> bit. </a:t>
            </a:r>
          </a:p>
        </p:txBody>
      </p:sp>
      <p:sp>
        <p:nvSpPr>
          <p:cNvPr id="55301" name="Line 5">
            <a:extLst>
              <a:ext uri="{FF2B5EF4-FFF2-40B4-BE49-F238E27FC236}">
                <a16:creationId xmlns:a16="http://schemas.microsoft.com/office/drawing/2014/main" id="{501EA3B2-04B3-5283-CD62-218CB4C98A3C}"/>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pic>
        <p:nvPicPr>
          <p:cNvPr id="55302" name="Picture 20">
            <a:extLst>
              <a:ext uri="{FF2B5EF4-FFF2-40B4-BE49-F238E27FC236}">
                <a16:creationId xmlns:a16="http://schemas.microsoft.com/office/drawing/2014/main" id="{FE7E293B-CB0A-812E-4A05-ACF45C2F6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3244850"/>
            <a:ext cx="668655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5205" name="Rectangle 21">
            <a:extLst>
              <a:ext uri="{FF2B5EF4-FFF2-40B4-BE49-F238E27FC236}">
                <a16:creationId xmlns:a16="http://schemas.microsoft.com/office/drawing/2014/main" id="{002D3427-1CE7-07D9-0218-86A3FD84CBAB}"/>
              </a:ext>
            </a:extLst>
          </p:cNvPr>
          <p:cNvSpPr>
            <a:spLocks noChangeArrowheads="1"/>
          </p:cNvSpPr>
          <p:nvPr/>
        </p:nvSpPr>
        <p:spPr bwMode="auto">
          <a:xfrm>
            <a:off x="76200" y="492283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dirty="0">
                <a:effectLst>
                  <a:outerShdw blurRad="38100" dist="38100" dir="2700000" algn="tl">
                    <a:srgbClr val="C0C0C0"/>
                  </a:outerShdw>
                </a:effectLst>
              </a:rPr>
              <a:t>The original number was −103 and the new number is −52, which is the result of dividing −103 by 2 truncated to the smaller integer.</a:t>
            </a:r>
          </a:p>
        </p:txBody>
      </p:sp>
      <p:grpSp>
        <p:nvGrpSpPr>
          <p:cNvPr id="55304" name="Group 32">
            <a:extLst>
              <a:ext uri="{FF2B5EF4-FFF2-40B4-BE49-F238E27FC236}">
                <a16:creationId xmlns:a16="http://schemas.microsoft.com/office/drawing/2014/main" id="{3FEE2553-2567-0015-933E-B5D7B5EB4FE8}"/>
              </a:ext>
            </a:extLst>
          </p:cNvPr>
          <p:cNvGrpSpPr>
            <a:grpSpLocks/>
          </p:cNvGrpSpPr>
          <p:nvPr/>
        </p:nvGrpSpPr>
        <p:grpSpPr bwMode="auto">
          <a:xfrm>
            <a:off x="990600" y="3581400"/>
            <a:ext cx="4495800" cy="457200"/>
            <a:chOff x="624" y="2256"/>
            <a:chExt cx="2832" cy="288"/>
          </a:xfrm>
        </p:grpSpPr>
        <p:sp>
          <p:nvSpPr>
            <p:cNvPr id="55308" name="Line 22">
              <a:extLst>
                <a:ext uri="{FF2B5EF4-FFF2-40B4-BE49-F238E27FC236}">
                  <a16:creationId xmlns:a16="http://schemas.microsoft.com/office/drawing/2014/main" id="{C0C8FF5B-7A21-A10F-5562-1D76A8B2D5E2}"/>
                </a:ext>
              </a:extLst>
            </p:cNvPr>
            <p:cNvSpPr>
              <a:spLocks noChangeShapeType="1"/>
            </p:cNvSpPr>
            <p:nvPr/>
          </p:nvSpPr>
          <p:spPr bwMode="auto">
            <a:xfrm>
              <a:off x="3216"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09" name="Line 23">
              <a:extLst>
                <a:ext uri="{FF2B5EF4-FFF2-40B4-BE49-F238E27FC236}">
                  <a16:creationId xmlns:a16="http://schemas.microsoft.com/office/drawing/2014/main" id="{1547C70C-005F-4330-579D-D8B9F3FBAD0C}"/>
                </a:ext>
              </a:extLst>
            </p:cNvPr>
            <p:cNvSpPr>
              <a:spLocks noChangeShapeType="1"/>
            </p:cNvSpPr>
            <p:nvPr/>
          </p:nvSpPr>
          <p:spPr bwMode="auto">
            <a:xfrm>
              <a:off x="2880"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0" name="Line 24">
              <a:extLst>
                <a:ext uri="{FF2B5EF4-FFF2-40B4-BE49-F238E27FC236}">
                  <a16:creationId xmlns:a16="http://schemas.microsoft.com/office/drawing/2014/main" id="{1F705E0D-998D-02AB-B8B4-206ECE652736}"/>
                </a:ext>
              </a:extLst>
            </p:cNvPr>
            <p:cNvSpPr>
              <a:spLocks noChangeShapeType="1"/>
            </p:cNvSpPr>
            <p:nvPr/>
          </p:nvSpPr>
          <p:spPr bwMode="auto">
            <a:xfrm>
              <a:off x="2496"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1" name="Line 25">
              <a:extLst>
                <a:ext uri="{FF2B5EF4-FFF2-40B4-BE49-F238E27FC236}">
                  <a16:creationId xmlns:a16="http://schemas.microsoft.com/office/drawing/2014/main" id="{30258327-B06E-9644-98AB-A202A424F406}"/>
                </a:ext>
              </a:extLst>
            </p:cNvPr>
            <p:cNvSpPr>
              <a:spLocks noChangeShapeType="1"/>
            </p:cNvSpPr>
            <p:nvPr/>
          </p:nvSpPr>
          <p:spPr bwMode="auto">
            <a:xfrm>
              <a:off x="2208"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2" name="Line 26">
              <a:extLst>
                <a:ext uri="{FF2B5EF4-FFF2-40B4-BE49-F238E27FC236}">
                  <a16:creationId xmlns:a16="http://schemas.microsoft.com/office/drawing/2014/main" id="{16FB260F-8E59-E165-BE76-1C51992D698E}"/>
                </a:ext>
              </a:extLst>
            </p:cNvPr>
            <p:cNvSpPr>
              <a:spLocks noChangeShapeType="1"/>
            </p:cNvSpPr>
            <p:nvPr/>
          </p:nvSpPr>
          <p:spPr bwMode="auto">
            <a:xfrm>
              <a:off x="1824"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3" name="Line 27">
              <a:extLst>
                <a:ext uri="{FF2B5EF4-FFF2-40B4-BE49-F238E27FC236}">
                  <a16:creationId xmlns:a16="http://schemas.microsoft.com/office/drawing/2014/main" id="{F41AB443-37E7-6EB4-83F5-DE99DBFBEEBE}"/>
                </a:ext>
              </a:extLst>
            </p:cNvPr>
            <p:cNvSpPr>
              <a:spLocks noChangeShapeType="1"/>
            </p:cNvSpPr>
            <p:nvPr/>
          </p:nvSpPr>
          <p:spPr bwMode="auto">
            <a:xfrm>
              <a:off x="1488"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4" name="Line 28">
              <a:extLst>
                <a:ext uri="{FF2B5EF4-FFF2-40B4-BE49-F238E27FC236}">
                  <a16:creationId xmlns:a16="http://schemas.microsoft.com/office/drawing/2014/main" id="{8E2F3296-2EE2-4DF2-FCB6-E7DC7075FE16}"/>
                </a:ext>
              </a:extLst>
            </p:cNvPr>
            <p:cNvSpPr>
              <a:spLocks noChangeShapeType="1"/>
            </p:cNvSpPr>
            <p:nvPr/>
          </p:nvSpPr>
          <p:spPr bwMode="auto">
            <a:xfrm>
              <a:off x="1200"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5" name="Line 29">
              <a:extLst>
                <a:ext uri="{FF2B5EF4-FFF2-40B4-BE49-F238E27FC236}">
                  <a16:creationId xmlns:a16="http://schemas.microsoft.com/office/drawing/2014/main" id="{83FC1423-C2DD-7D9C-A216-3F1ECCF9B393}"/>
                </a:ext>
              </a:extLst>
            </p:cNvPr>
            <p:cNvSpPr>
              <a:spLocks noChangeShapeType="1"/>
            </p:cNvSpPr>
            <p:nvPr/>
          </p:nvSpPr>
          <p:spPr bwMode="auto">
            <a:xfrm flipH="1">
              <a:off x="624" y="2256"/>
              <a:ext cx="288"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6" name="Line 30">
              <a:extLst>
                <a:ext uri="{FF2B5EF4-FFF2-40B4-BE49-F238E27FC236}">
                  <a16:creationId xmlns:a16="http://schemas.microsoft.com/office/drawing/2014/main" id="{58A8E0EE-28E8-7302-8414-DDB55713E9F7}"/>
                </a:ext>
              </a:extLst>
            </p:cNvPr>
            <p:cNvSpPr>
              <a:spLocks noChangeShapeType="1"/>
            </p:cNvSpPr>
            <p:nvPr/>
          </p:nvSpPr>
          <p:spPr bwMode="auto">
            <a:xfrm>
              <a:off x="624" y="2256"/>
              <a:ext cx="0"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5317" name="Line 31">
              <a:extLst>
                <a:ext uri="{FF2B5EF4-FFF2-40B4-BE49-F238E27FC236}">
                  <a16:creationId xmlns:a16="http://schemas.microsoft.com/office/drawing/2014/main" id="{EC92DC33-5559-83D0-3EFF-10EC35ECCA75}"/>
                </a:ext>
              </a:extLst>
            </p:cNvPr>
            <p:cNvSpPr>
              <a:spLocks noChangeShapeType="1"/>
            </p:cNvSpPr>
            <p:nvPr/>
          </p:nvSpPr>
          <p:spPr bwMode="auto">
            <a:xfrm>
              <a:off x="624" y="2544"/>
              <a:ext cx="24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sp>
        <p:nvSpPr>
          <p:cNvPr id="20" name="Text Box 2">
            <a:extLst>
              <a:ext uri="{FF2B5EF4-FFF2-40B4-BE49-F238E27FC236}">
                <a16:creationId xmlns:a16="http://schemas.microsoft.com/office/drawing/2014/main" id="{69E87024-B703-E265-B86F-0C16E1CA26FF}"/>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4.12</a:t>
            </a:r>
            <a:endParaRPr lang="en-US" altLang="en-US" sz="2000" i="1" baseline="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C8DCCC9A-59EC-222F-9C76-D74C574977B1}"/>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335F1AF5-1695-492D-AD0D-AB4EC3F5930F}" type="slidenum">
              <a:rPr lang="en-US" altLang="en-US" sz="1200" baseline="0">
                <a:solidFill>
                  <a:schemeClr val="bg2"/>
                </a:solidFill>
                <a:latin typeface="Arial" panose="020B0604020202020204" pitchFamily="34" charset="0"/>
              </a:rPr>
              <a:pPr/>
              <a:t>27</a:t>
            </a:fld>
            <a:endParaRPr lang="en-US" altLang="en-US" sz="1200" baseline="0">
              <a:solidFill>
                <a:schemeClr val="bg2"/>
              </a:solidFill>
              <a:latin typeface="Arial" panose="020B0604020202020204" pitchFamily="34" charset="0"/>
            </a:endParaRPr>
          </a:p>
        </p:txBody>
      </p:sp>
      <p:sp>
        <p:nvSpPr>
          <p:cNvPr id="1247235" name="Rectangle 3">
            <a:extLst>
              <a:ext uri="{FF2B5EF4-FFF2-40B4-BE49-F238E27FC236}">
                <a16:creationId xmlns:a16="http://schemas.microsoft.com/office/drawing/2014/main" id="{6D6854A1-21AF-29FD-BFC0-972DABE18BCD}"/>
              </a:ext>
            </a:extLst>
          </p:cNvPr>
          <p:cNvSpPr>
            <a:spLocks noChangeArrowheads="1"/>
          </p:cNvSpPr>
          <p:nvPr/>
        </p:nvSpPr>
        <p:spPr bwMode="auto">
          <a:xfrm>
            <a:off x="76200" y="701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an arithmetic left shift operation on the bit pattern 11011001. The pattern is an integer in two’s complement format.</a:t>
            </a:r>
          </a:p>
        </p:txBody>
      </p:sp>
      <p:sp>
        <p:nvSpPr>
          <p:cNvPr id="1247236" name="Rectangle 4">
            <a:extLst>
              <a:ext uri="{FF2B5EF4-FFF2-40B4-BE49-F238E27FC236}">
                <a16:creationId xmlns:a16="http://schemas.microsoft.com/office/drawing/2014/main" id="{AA767F8D-CA5E-94C9-48B1-70EAEA752232}"/>
              </a:ext>
            </a:extLst>
          </p:cNvPr>
          <p:cNvSpPr>
            <a:spLocks noChangeArrowheads="1"/>
          </p:cNvSpPr>
          <p:nvPr/>
        </p:nvSpPr>
        <p:spPr bwMode="auto">
          <a:xfrm>
            <a:off x="152400" y="16764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The leftmost bit is lost and a 0 is inserted as the rightmost bit.</a:t>
            </a:r>
          </a:p>
        </p:txBody>
      </p:sp>
      <p:sp>
        <p:nvSpPr>
          <p:cNvPr id="57349" name="Line 5">
            <a:extLst>
              <a:ext uri="{FF2B5EF4-FFF2-40B4-BE49-F238E27FC236}">
                <a16:creationId xmlns:a16="http://schemas.microsoft.com/office/drawing/2014/main" id="{52A1730E-1A13-4ABE-0459-87E4A9B99528}"/>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47239" name="Rectangle 7">
            <a:extLst>
              <a:ext uri="{FF2B5EF4-FFF2-40B4-BE49-F238E27FC236}">
                <a16:creationId xmlns:a16="http://schemas.microsoft.com/office/drawing/2014/main" id="{A1567A79-4EE3-D657-40F5-DFEDFF3AB73D}"/>
              </a:ext>
            </a:extLst>
          </p:cNvPr>
          <p:cNvSpPr>
            <a:spLocks noChangeArrowheads="1"/>
          </p:cNvSpPr>
          <p:nvPr/>
        </p:nvSpPr>
        <p:spPr bwMode="auto">
          <a:xfrm>
            <a:off x="76200" y="492283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The original number was −39 and the new number is −78. The original number is multiplied by two. The operation is valid because no underflow occurred.</a:t>
            </a:r>
          </a:p>
        </p:txBody>
      </p:sp>
      <p:pic>
        <p:nvPicPr>
          <p:cNvPr id="57351" name="Picture 19">
            <a:extLst>
              <a:ext uri="{FF2B5EF4-FFF2-40B4-BE49-F238E27FC236}">
                <a16:creationId xmlns:a16="http://schemas.microsoft.com/office/drawing/2014/main" id="{C8F44454-C8A3-960F-78E1-2F9FDB8F3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3186113"/>
            <a:ext cx="668655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2" name="Line 20">
            <a:extLst>
              <a:ext uri="{FF2B5EF4-FFF2-40B4-BE49-F238E27FC236}">
                <a16:creationId xmlns:a16="http://schemas.microsoft.com/office/drawing/2014/main" id="{A28EED77-8A67-0084-9D61-5172888C68FB}"/>
              </a:ext>
            </a:extLst>
          </p:cNvPr>
          <p:cNvSpPr>
            <a:spLocks noChangeShapeType="1"/>
          </p:cNvSpPr>
          <p:nvPr/>
        </p:nvSpPr>
        <p:spPr bwMode="auto">
          <a:xfrm flipH="1">
            <a:off x="19050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3" name="Line 21">
            <a:extLst>
              <a:ext uri="{FF2B5EF4-FFF2-40B4-BE49-F238E27FC236}">
                <a16:creationId xmlns:a16="http://schemas.microsoft.com/office/drawing/2014/main" id="{0F16F55C-7653-CB85-EA1D-28A9C27A1D65}"/>
              </a:ext>
            </a:extLst>
          </p:cNvPr>
          <p:cNvSpPr>
            <a:spLocks noChangeShapeType="1"/>
          </p:cNvSpPr>
          <p:nvPr/>
        </p:nvSpPr>
        <p:spPr bwMode="auto">
          <a:xfrm flipH="1">
            <a:off x="25146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4" name="Line 22">
            <a:extLst>
              <a:ext uri="{FF2B5EF4-FFF2-40B4-BE49-F238E27FC236}">
                <a16:creationId xmlns:a16="http://schemas.microsoft.com/office/drawing/2014/main" id="{CA40031D-B239-0501-EBC0-FB0DD9452930}"/>
              </a:ext>
            </a:extLst>
          </p:cNvPr>
          <p:cNvSpPr>
            <a:spLocks noChangeShapeType="1"/>
          </p:cNvSpPr>
          <p:nvPr/>
        </p:nvSpPr>
        <p:spPr bwMode="auto">
          <a:xfrm flipH="1">
            <a:off x="30480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5" name="Line 23">
            <a:extLst>
              <a:ext uri="{FF2B5EF4-FFF2-40B4-BE49-F238E27FC236}">
                <a16:creationId xmlns:a16="http://schemas.microsoft.com/office/drawing/2014/main" id="{75C26F67-A80B-0D10-4DBA-15EE4F4D3353}"/>
              </a:ext>
            </a:extLst>
          </p:cNvPr>
          <p:cNvSpPr>
            <a:spLocks noChangeShapeType="1"/>
          </p:cNvSpPr>
          <p:nvPr/>
        </p:nvSpPr>
        <p:spPr bwMode="auto">
          <a:xfrm flipH="1">
            <a:off x="35814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6" name="Line 24">
            <a:extLst>
              <a:ext uri="{FF2B5EF4-FFF2-40B4-BE49-F238E27FC236}">
                <a16:creationId xmlns:a16="http://schemas.microsoft.com/office/drawing/2014/main" id="{0B7CD11A-5813-9AC5-31C7-71F6497FE0D6}"/>
              </a:ext>
            </a:extLst>
          </p:cNvPr>
          <p:cNvSpPr>
            <a:spLocks noChangeShapeType="1"/>
          </p:cNvSpPr>
          <p:nvPr/>
        </p:nvSpPr>
        <p:spPr bwMode="auto">
          <a:xfrm flipH="1">
            <a:off x="41148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7" name="Line 25">
            <a:extLst>
              <a:ext uri="{FF2B5EF4-FFF2-40B4-BE49-F238E27FC236}">
                <a16:creationId xmlns:a16="http://schemas.microsoft.com/office/drawing/2014/main" id="{18270C61-660F-9AE5-43B2-57C506B6028A}"/>
              </a:ext>
            </a:extLst>
          </p:cNvPr>
          <p:cNvSpPr>
            <a:spLocks noChangeShapeType="1"/>
          </p:cNvSpPr>
          <p:nvPr/>
        </p:nvSpPr>
        <p:spPr bwMode="auto">
          <a:xfrm flipH="1">
            <a:off x="45720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7358" name="Line 26">
            <a:extLst>
              <a:ext uri="{FF2B5EF4-FFF2-40B4-BE49-F238E27FC236}">
                <a16:creationId xmlns:a16="http://schemas.microsoft.com/office/drawing/2014/main" id="{3DE841E6-02D3-EDA8-B5C5-70BE8D49C228}"/>
              </a:ext>
            </a:extLst>
          </p:cNvPr>
          <p:cNvSpPr>
            <a:spLocks noChangeShapeType="1"/>
          </p:cNvSpPr>
          <p:nvPr/>
        </p:nvSpPr>
        <p:spPr bwMode="auto">
          <a:xfrm flipH="1">
            <a:off x="5181600" y="3733800"/>
            <a:ext cx="381000" cy="228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6" name="Text Box 2">
            <a:extLst>
              <a:ext uri="{FF2B5EF4-FFF2-40B4-BE49-F238E27FC236}">
                <a16:creationId xmlns:a16="http://schemas.microsoft.com/office/drawing/2014/main" id="{C0F964DA-7579-2822-30A8-2683E2970878}"/>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4.13</a:t>
            </a:r>
            <a:endParaRPr lang="en-US" altLang="en-US" sz="2000" i="1" baseline="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D0E269AC-0F72-4D73-C515-2D1E5B0071CF}"/>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D916E4DE-10AA-40B7-8AE5-C03887191775}" type="slidenum">
              <a:rPr lang="en-US" altLang="en-US" sz="1200" baseline="0">
                <a:solidFill>
                  <a:schemeClr val="bg2"/>
                </a:solidFill>
                <a:latin typeface="Arial" panose="020B0604020202020204" pitchFamily="34" charset="0"/>
              </a:rPr>
              <a:pPr/>
              <a:t>28</a:t>
            </a:fld>
            <a:endParaRPr lang="en-US" altLang="en-US" sz="1200" baseline="0">
              <a:solidFill>
                <a:schemeClr val="bg2"/>
              </a:solidFill>
              <a:latin typeface="Arial" panose="020B0604020202020204" pitchFamily="34" charset="0"/>
            </a:endParaRPr>
          </a:p>
        </p:txBody>
      </p:sp>
      <p:sp>
        <p:nvSpPr>
          <p:cNvPr id="1249283" name="Rectangle 3">
            <a:extLst>
              <a:ext uri="{FF2B5EF4-FFF2-40B4-BE49-F238E27FC236}">
                <a16:creationId xmlns:a16="http://schemas.microsoft.com/office/drawing/2014/main" id="{975B7FB9-7AD8-5045-3E7D-0AF643C875F7}"/>
              </a:ext>
            </a:extLst>
          </p:cNvPr>
          <p:cNvSpPr>
            <a:spLocks noChangeArrowheads="1"/>
          </p:cNvSpPr>
          <p:nvPr/>
        </p:nvSpPr>
        <p:spPr bwMode="auto">
          <a:xfrm>
            <a:off x="76200" y="701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Use an arithmetic left shift operation on the bit pattern 01111111. The pattern is an integer in two’s complement format.</a:t>
            </a:r>
          </a:p>
        </p:txBody>
      </p:sp>
      <p:sp>
        <p:nvSpPr>
          <p:cNvPr id="1249284" name="Rectangle 4">
            <a:extLst>
              <a:ext uri="{FF2B5EF4-FFF2-40B4-BE49-F238E27FC236}">
                <a16:creationId xmlns:a16="http://schemas.microsoft.com/office/drawing/2014/main" id="{21F0B918-D175-4EC6-8EBC-1CDE86277C56}"/>
              </a:ext>
            </a:extLst>
          </p:cNvPr>
          <p:cNvSpPr>
            <a:spLocks noChangeArrowheads="1"/>
          </p:cNvSpPr>
          <p:nvPr/>
        </p:nvSpPr>
        <p:spPr bwMode="auto">
          <a:xfrm>
            <a:off x="152400" y="16764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solution is shown below. The leftmost bit is lost and a 0 is inserted as the rightmost bit.</a:t>
            </a:r>
          </a:p>
        </p:txBody>
      </p:sp>
      <p:sp>
        <p:nvSpPr>
          <p:cNvPr id="59397" name="Line 5">
            <a:extLst>
              <a:ext uri="{FF2B5EF4-FFF2-40B4-BE49-F238E27FC236}">
                <a16:creationId xmlns:a16="http://schemas.microsoft.com/office/drawing/2014/main" id="{10AB5F33-3145-C6C5-56D9-413EF0A10C58}"/>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49286" name="Rectangle 6">
            <a:extLst>
              <a:ext uri="{FF2B5EF4-FFF2-40B4-BE49-F238E27FC236}">
                <a16:creationId xmlns:a16="http://schemas.microsoft.com/office/drawing/2014/main" id="{9423D94A-9DD9-55F8-F37D-95E948D32D9B}"/>
              </a:ext>
            </a:extLst>
          </p:cNvPr>
          <p:cNvSpPr>
            <a:spLocks noChangeArrowheads="1"/>
          </p:cNvSpPr>
          <p:nvPr/>
        </p:nvSpPr>
        <p:spPr bwMode="auto">
          <a:xfrm>
            <a:off x="76200" y="474027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The original number was 127 and the new number is −2. Here the result is not valid because an overflow has occurred. The expected answer 127 × 2 = 254 cannot be represented by an 8-bit pattern.</a:t>
            </a:r>
          </a:p>
        </p:txBody>
      </p:sp>
      <p:pic>
        <p:nvPicPr>
          <p:cNvPr id="59399" name="Picture 15">
            <a:extLst>
              <a:ext uri="{FF2B5EF4-FFF2-40B4-BE49-F238E27FC236}">
                <a16:creationId xmlns:a16="http://schemas.microsoft.com/office/drawing/2014/main" id="{B93F345F-B391-88AB-2722-503BD812B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00400"/>
            <a:ext cx="6542088"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400" name="Group 17">
            <a:extLst>
              <a:ext uri="{FF2B5EF4-FFF2-40B4-BE49-F238E27FC236}">
                <a16:creationId xmlns:a16="http://schemas.microsoft.com/office/drawing/2014/main" id="{C6FD0369-F3BE-3FD7-D8A5-44A7EFC64024}"/>
              </a:ext>
            </a:extLst>
          </p:cNvPr>
          <p:cNvGrpSpPr>
            <a:grpSpLocks/>
          </p:cNvGrpSpPr>
          <p:nvPr/>
        </p:nvGrpSpPr>
        <p:grpSpPr bwMode="auto">
          <a:xfrm>
            <a:off x="1828800" y="3581400"/>
            <a:ext cx="3657600" cy="228600"/>
            <a:chOff x="1200" y="2352"/>
            <a:chExt cx="2304" cy="144"/>
          </a:xfrm>
        </p:grpSpPr>
        <p:sp>
          <p:nvSpPr>
            <p:cNvPr id="59404" name="Line 18">
              <a:extLst>
                <a:ext uri="{FF2B5EF4-FFF2-40B4-BE49-F238E27FC236}">
                  <a16:creationId xmlns:a16="http://schemas.microsoft.com/office/drawing/2014/main" id="{126407C5-1C55-0EE6-9936-7A450F61BAAE}"/>
                </a:ext>
              </a:extLst>
            </p:cNvPr>
            <p:cNvSpPr>
              <a:spLocks noChangeShapeType="1"/>
            </p:cNvSpPr>
            <p:nvPr/>
          </p:nvSpPr>
          <p:spPr bwMode="auto">
            <a:xfrm flipH="1">
              <a:off x="1200"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05" name="Line 19">
              <a:extLst>
                <a:ext uri="{FF2B5EF4-FFF2-40B4-BE49-F238E27FC236}">
                  <a16:creationId xmlns:a16="http://schemas.microsoft.com/office/drawing/2014/main" id="{E33281EE-8E57-1ADD-8BA6-2877ED22B20F}"/>
                </a:ext>
              </a:extLst>
            </p:cNvPr>
            <p:cNvSpPr>
              <a:spLocks noChangeShapeType="1"/>
            </p:cNvSpPr>
            <p:nvPr/>
          </p:nvSpPr>
          <p:spPr bwMode="auto">
            <a:xfrm flipH="1">
              <a:off x="1584"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06" name="Line 20">
              <a:extLst>
                <a:ext uri="{FF2B5EF4-FFF2-40B4-BE49-F238E27FC236}">
                  <a16:creationId xmlns:a16="http://schemas.microsoft.com/office/drawing/2014/main" id="{2ECD672B-CAC9-3C15-EB7F-DA3E208EF3BC}"/>
                </a:ext>
              </a:extLst>
            </p:cNvPr>
            <p:cNvSpPr>
              <a:spLocks noChangeShapeType="1"/>
            </p:cNvSpPr>
            <p:nvPr/>
          </p:nvSpPr>
          <p:spPr bwMode="auto">
            <a:xfrm flipH="1">
              <a:off x="1920"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07" name="Line 21">
              <a:extLst>
                <a:ext uri="{FF2B5EF4-FFF2-40B4-BE49-F238E27FC236}">
                  <a16:creationId xmlns:a16="http://schemas.microsoft.com/office/drawing/2014/main" id="{4C504D10-A344-37A9-908B-967C4CA8DF65}"/>
                </a:ext>
              </a:extLst>
            </p:cNvPr>
            <p:cNvSpPr>
              <a:spLocks noChangeShapeType="1"/>
            </p:cNvSpPr>
            <p:nvPr/>
          </p:nvSpPr>
          <p:spPr bwMode="auto">
            <a:xfrm flipH="1">
              <a:off x="2256"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08" name="Line 22">
              <a:extLst>
                <a:ext uri="{FF2B5EF4-FFF2-40B4-BE49-F238E27FC236}">
                  <a16:creationId xmlns:a16="http://schemas.microsoft.com/office/drawing/2014/main" id="{8DBCD9C4-6E49-639C-7310-B0EBD38391A9}"/>
                </a:ext>
              </a:extLst>
            </p:cNvPr>
            <p:cNvSpPr>
              <a:spLocks noChangeShapeType="1"/>
            </p:cNvSpPr>
            <p:nvPr/>
          </p:nvSpPr>
          <p:spPr bwMode="auto">
            <a:xfrm flipH="1">
              <a:off x="2592"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09" name="Line 23">
              <a:extLst>
                <a:ext uri="{FF2B5EF4-FFF2-40B4-BE49-F238E27FC236}">
                  <a16:creationId xmlns:a16="http://schemas.microsoft.com/office/drawing/2014/main" id="{A2F7225D-E78A-3826-182C-9CF46CA85AC4}"/>
                </a:ext>
              </a:extLst>
            </p:cNvPr>
            <p:cNvSpPr>
              <a:spLocks noChangeShapeType="1"/>
            </p:cNvSpPr>
            <p:nvPr/>
          </p:nvSpPr>
          <p:spPr bwMode="auto">
            <a:xfrm flipH="1">
              <a:off x="2880"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59410" name="Line 24">
              <a:extLst>
                <a:ext uri="{FF2B5EF4-FFF2-40B4-BE49-F238E27FC236}">
                  <a16:creationId xmlns:a16="http://schemas.microsoft.com/office/drawing/2014/main" id="{ADC3648C-7BBE-378B-4ADF-D2C18654C543}"/>
                </a:ext>
              </a:extLst>
            </p:cNvPr>
            <p:cNvSpPr>
              <a:spLocks noChangeShapeType="1"/>
            </p:cNvSpPr>
            <p:nvPr/>
          </p:nvSpPr>
          <p:spPr bwMode="auto">
            <a:xfrm flipH="1">
              <a:off x="3264" y="2352"/>
              <a:ext cx="240" cy="144"/>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sp>
        <p:nvSpPr>
          <p:cNvPr id="17" name="Text Box 2">
            <a:extLst>
              <a:ext uri="{FF2B5EF4-FFF2-40B4-BE49-F238E27FC236}">
                <a16:creationId xmlns:a16="http://schemas.microsoft.com/office/drawing/2014/main" id="{BE7871EC-395F-2CC4-7B40-3EB2E2E14129}"/>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4.14</a:t>
            </a:r>
            <a:endParaRPr lang="en-US" altLang="en-US" sz="2000" i="1" baseline="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008630DE-D22B-8AD0-9480-B412AFBC147C}"/>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7B8AD70C-D80D-4FE3-A830-5CBA2A85042C}" type="slidenum">
              <a:rPr lang="en-US" altLang="en-US" sz="1200" baseline="0">
                <a:solidFill>
                  <a:schemeClr val="bg2"/>
                </a:solidFill>
                <a:latin typeface="Arial" panose="020B0604020202020204" pitchFamily="34" charset="0"/>
              </a:rPr>
              <a:pPr/>
              <a:t>29</a:t>
            </a:fld>
            <a:endParaRPr lang="en-US" altLang="en-US" sz="1200" baseline="0">
              <a:solidFill>
                <a:schemeClr val="bg2"/>
              </a:solidFill>
              <a:latin typeface="Arial" panose="020B0604020202020204" pitchFamily="34" charset="0"/>
            </a:endParaRPr>
          </a:p>
        </p:txBody>
      </p:sp>
      <p:sp>
        <p:nvSpPr>
          <p:cNvPr id="1189891" name="Text Box 3">
            <a:extLst>
              <a:ext uri="{FF2B5EF4-FFF2-40B4-BE49-F238E27FC236}">
                <a16:creationId xmlns:a16="http://schemas.microsoft.com/office/drawing/2014/main" id="{E5838118-60B1-8B87-99F9-8055C9BD612B}"/>
              </a:ext>
            </a:extLst>
          </p:cNvPr>
          <p:cNvSpPr txBox="1">
            <a:spLocks noChangeArrowheads="1"/>
          </p:cNvSpPr>
          <p:nvPr/>
        </p:nvSpPr>
        <p:spPr bwMode="auto">
          <a:xfrm>
            <a:off x="76200" y="76200"/>
            <a:ext cx="67389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baseline="0" dirty="0">
                <a:solidFill>
                  <a:srgbClr val="FF0000"/>
                </a:solidFill>
                <a:effectLst>
                  <a:outerShdw blurRad="38100" dist="38100" dir="2700000" algn="tl">
                    <a:srgbClr val="C0C0C0"/>
                  </a:outerShdw>
                </a:effectLst>
                <a:latin typeface="Calibri" panose="020F0502020204030204" pitchFamily="34" charset="0"/>
              </a:rPr>
              <a:t>4-3   ARITHMETIC OPERATIONS</a:t>
            </a:r>
          </a:p>
        </p:txBody>
      </p:sp>
      <p:sp>
        <p:nvSpPr>
          <p:cNvPr id="63492" name="Text Box 4">
            <a:extLst>
              <a:ext uri="{FF2B5EF4-FFF2-40B4-BE49-F238E27FC236}">
                <a16:creationId xmlns:a16="http://schemas.microsoft.com/office/drawing/2014/main" id="{9DD86C94-2934-A426-E354-0A3A40791A1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endParaRPr lang="en-US" altLang="en-US" sz="1800" baseline="0"/>
          </a:p>
        </p:txBody>
      </p:sp>
      <p:sp>
        <p:nvSpPr>
          <p:cNvPr id="1189893" name="Rectangle 5">
            <a:extLst>
              <a:ext uri="{FF2B5EF4-FFF2-40B4-BE49-F238E27FC236}">
                <a16:creationId xmlns:a16="http://schemas.microsoft.com/office/drawing/2014/main" id="{EDDBF593-4CDC-F295-ECE5-FE4238B58036}"/>
              </a:ext>
            </a:extLst>
          </p:cNvPr>
          <p:cNvSpPr>
            <a:spLocks noChangeArrowheads="1"/>
          </p:cNvSpPr>
          <p:nvPr/>
        </p:nvSpPr>
        <p:spPr bwMode="auto">
          <a:xfrm>
            <a:off x="152400" y="838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baseline="0" dirty="0">
                <a:effectLst>
                  <a:outerShdw blurRad="38100" dist="38100" dir="2700000" algn="tl">
                    <a:srgbClr val="C0C0C0"/>
                  </a:outerShdw>
                </a:effectLst>
              </a:rPr>
              <a:t>Arithmetic operations involve adding, subtracting, multiplying, and dividing. We can apply these operations to integers and floating-point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C99FAE7D-2C40-8041-6333-DF6DFA50D694}"/>
              </a:ext>
            </a:extLst>
          </p:cNvPr>
          <p:cNvSpPr txBox="1">
            <a:spLocks noChangeArrowheads="1"/>
          </p:cNvSpPr>
          <p:nvPr/>
        </p:nvSpPr>
        <p:spPr bwMode="auto">
          <a:xfrm>
            <a:off x="0" y="0"/>
            <a:ext cx="53546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baseline="0" dirty="0">
                <a:solidFill>
                  <a:srgbClr val="FF0000"/>
                </a:solidFill>
                <a:effectLst>
                  <a:outerShdw blurRad="38100" dist="38100" dir="2700000" algn="tl">
                    <a:srgbClr val="C0C0C0"/>
                  </a:outerShdw>
                </a:effectLst>
                <a:latin typeface="Calibri" panose="020F0502020204030204" pitchFamily="34" charset="0"/>
              </a:rPr>
              <a:t>4-1   LOGIC OPERATIONS</a:t>
            </a:r>
          </a:p>
        </p:txBody>
      </p:sp>
      <p:sp>
        <p:nvSpPr>
          <p:cNvPr id="8195" name="Text Box 4">
            <a:extLst>
              <a:ext uri="{FF2B5EF4-FFF2-40B4-BE49-F238E27FC236}">
                <a16:creationId xmlns:a16="http://schemas.microsoft.com/office/drawing/2014/main" id="{42617B0D-04F6-8A03-4C8A-C5F1078D321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endParaRPr lang="en-US" altLang="en-US" sz="1800" baseline="0"/>
          </a:p>
        </p:txBody>
      </p:sp>
      <p:sp>
        <p:nvSpPr>
          <p:cNvPr id="565253" name="Rectangle 5">
            <a:extLst>
              <a:ext uri="{FF2B5EF4-FFF2-40B4-BE49-F238E27FC236}">
                <a16:creationId xmlns:a16="http://schemas.microsoft.com/office/drawing/2014/main" id="{33DC0302-5DDB-2F5D-1F68-4451BDE84B55}"/>
              </a:ext>
            </a:extLst>
          </p:cNvPr>
          <p:cNvSpPr>
            <a:spLocks noChangeArrowheads="1"/>
          </p:cNvSpPr>
          <p:nvPr/>
        </p:nvSpPr>
        <p:spPr bwMode="auto">
          <a:xfrm>
            <a:off x="152400" y="762000"/>
            <a:ext cx="8229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baseline="0" dirty="0">
                <a:effectLst>
                  <a:outerShdw blurRad="38100" dist="38100" dir="2700000" algn="tl">
                    <a:srgbClr val="C0C0C0"/>
                  </a:outerShdw>
                </a:effectLst>
              </a:rPr>
              <a:t>In Chapter 3 we discussed the fact that data inside a computer is stored as patterns of bits. </a:t>
            </a:r>
            <a:r>
              <a:rPr lang="en-US" altLang="en-US" sz="2800" baseline="0" dirty="0">
                <a:solidFill>
                  <a:schemeClr val="folHlink"/>
                </a:solidFill>
                <a:effectLst>
                  <a:outerShdw blurRad="38100" dist="38100" dir="2700000" algn="tl">
                    <a:srgbClr val="C0C0C0"/>
                  </a:outerShdw>
                </a:effectLst>
              </a:rPr>
              <a:t>Logic operations</a:t>
            </a:r>
            <a:r>
              <a:rPr lang="en-US" altLang="en-US" sz="2800" b="0" baseline="0" dirty="0">
                <a:effectLst>
                  <a:outerShdw blurRad="38100" dist="38100" dir="2700000" algn="tl">
                    <a:srgbClr val="C0C0C0"/>
                  </a:outerShdw>
                </a:effectLst>
              </a:rPr>
              <a:t> refer to those operations that apply the same basic operation on individual bits of a pattern, or on two corresponding bits in two patterns. This means that we can define logic operations at the </a:t>
            </a:r>
            <a:r>
              <a:rPr lang="en-US" altLang="en-US" sz="2800" baseline="0" dirty="0">
                <a:solidFill>
                  <a:schemeClr val="folHlink"/>
                </a:solidFill>
                <a:effectLst>
                  <a:outerShdw blurRad="38100" dist="38100" dir="2700000" algn="tl">
                    <a:srgbClr val="C0C0C0"/>
                  </a:outerShdw>
                </a:effectLst>
              </a:rPr>
              <a:t>bit level</a:t>
            </a:r>
            <a:r>
              <a:rPr lang="en-US" altLang="en-US" sz="2800" b="0" baseline="0" dirty="0">
                <a:effectLst>
                  <a:outerShdw blurRad="38100" dist="38100" dir="2700000" algn="tl">
                    <a:srgbClr val="C0C0C0"/>
                  </a:outerShdw>
                </a:effectLst>
              </a:rPr>
              <a:t> and at the </a:t>
            </a:r>
            <a:r>
              <a:rPr lang="en-US" altLang="en-US" sz="2800" baseline="0" dirty="0">
                <a:solidFill>
                  <a:schemeClr val="folHlink"/>
                </a:solidFill>
                <a:effectLst>
                  <a:outerShdw blurRad="38100" dist="38100" dir="2700000" algn="tl">
                    <a:srgbClr val="C0C0C0"/>
                  </a:outerShdw>
                </a:effectLst>
              </a:rPr>
              <a:t>pattern level</a:t>
            </a:r>
            <a:r>
              <a:rPr lang="en-US" altLang="en-US" sz="2800" b="0" baseline="0" dirty="0">
                <a:effectLst>
                  <a:outerShdw blurRad="38100" dist="38100" dir="2700000" algn="tl">
                    <a:srgbClr val="C0C0C0"/>
                  </a:outerShdw>
                </a:effectLst>
              </a:rPr>
              <a:t>. A logic operation at the pattern level is </a:t>
            </a:r>
            <a:r>
              <a:rPr lang="en-US" altLang="en-US" sz="2800" b="0" i="1" baseline="0" dirty="0">
                <a:effectLst>
                  <a:outerShdw blurRad="38100" dist="38100" dir="2700000" algn="tl">
                    <a:srgbClr val="C0C0C0"/>
                  </a:outerShdw>
                </a:effectLst>
              </a:rPr>
              <a:t>n</a:t>
            </a:r>
            <a:br>
              <a:rPr lang="en-US" altLang="en-US" sz="2800" b="0" baseline="0" dirty="0">
                <a:effectLst>
                  <a:outerShdw blurRad="38100" dist="38100" dir="2700000" algn="tl">
                    <a:srgbClr val="C0C0C0"/>
                  </a:outerShdw>
                </a:effectLst>
              </a:rPr>
            </a:br>
            <a:r>
              <a:rPr lang="en-US" altLang="en-US" sz="2800" b="0" baseline="0" dirty="0">
                <a:effectLst>
                  <a:outerShdw blurRad="38100" dist="38100" dir="2700000" algn="tl">
                    <a:srgbClr val="C0C0C0"/>
                  </a:outerShdw>
                </a:effectLst>
              </a:rPr>
              <a:t>logic operations, of the same type, at the bit level where </a:t>
            </a:r>
            <a:r>
              <a:rPr lang="en-US" altLang="en-US" sz="2800" b="0" i="1" baseline="0" dirty="0">
                <a:effectLst>
                  <a:outerShdw blurRad="38100" dist="38100" dir="2700000" algn="tl">
                    <a:srgbClr val="C0C0C0"/>
                  </a:outerShdw>
                </a:effectLst>
              </a:rPr>
              <a:t>n</a:t>
            </a:r>
            <a:r>
              <a:rPr lang="en-US" altLang="en-US" sz="2800" b="0" baseline="0" dirty="0">
                <a:effectLst>
                  <a:outerShdw blurRad="38100" dist="38100" dir="2700000" algn="tl">
                    <a:srgbClr val="C0C0C0"/>
                  </a:outerShdw>
                </a:effectLst>
              </a:rPr>
              <a:t> is the number of bits in the pattern.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1729DB84-F95C-E226-37F0-52B60E1B22C5}"/>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12B1BB6B-FBE4-424A-92C5-AC6F69B1C2E4}" type="slidenum">
              <a:rPr lang="en-US" altLang="en-US" sz="1200" baseline="0">
                <a:solidFill>
                  <a:schemeClr val="bg2"/>
                </a:solidFill>
                <a:latin typeface="Arial" panose="020B0604020202020204" pitchFamily="34" charset="0"/>
              </a:rPr>
              <a:pPr/>
              <a:t>30</a:t>
            </a:fld>
            <a:endParaRPr lang="en-US" altLang="en-US" sz="1200" baseline="0">
              <a:solidFill>
                <a:schemeClr val="bg2"/>
              </a:solidFill>
              <a:latin typeface="Arial" panose="020B0604020202020204" pitchFamily="34" charset="0"/>
            </a:endParaRPr>
          </a:p>
        </p:txBody>
      </p:sp>
      <p:sp>
        <p:nvSpPr>
          <p:cNvPr id="65539" name="Text Box 3">
            <a:extLst>
              <a:ext uri="{FF2B5EF4-FFF2-40B4-BE49-F238E27FC236}">
                <a16:creationId xmlns:a16="http://schemas.microsoft.com/office/drawing/2014/main" id="{3EB01F51-EFE4-1965-D033-A99EF0EC7B86}"/>
              </a:ext>
            </a:extLst>
          </p:cNvPr>
          <p:cNvSpPr txBox="1">
            <a:spLocks noChangeArrowheads="1"/>
          </p:cNvSpPr>
          <p:nvPr/>
        </p:nvSpPr>
        <p:spPr bwMode="auto">
          <a:xfrm>
            <a:off x="0" y="0"/>
            <a:ext cx="69357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200" baseline="0">
                <a:latin typeface="Calibri" panose="020F0502020204030204" pitchFamily="34" charset="0"/>
              </a:rPr>
              <a:t>4.3.1  Arithmetic operations on integers</a:t>
            </a:r>
          </a:p>
        </p:txBody>
      </p:sp>
      <p:sp>
        <p:nvSpPr>
          <p:cNvPr id="65540" name="Rectangle 4">
            <a:extLst>
              <a:ext uri="{FF2B5EF4-FFF2-40B4-BE49-F238E27FC236}">
                <a16:creationId xmlns:a16="http://schemas.microsoft.com/office/drawing/2014/main" id="{916B0DC2-FEE1-97AD-D100-080EA721B20C}"/>
              </a:ext>
            </a:extLst>
          </p:cNvPr>
          <p:cNvSpPr>
            <a:spLocks noChangeArrowheads="1"/>
          </p:cNvSpPr>
          <p:nvPr/>
        </p:nvSpPr>
        <p:spPr bwMode="auto">
          <a:xfrm>
            <a:off x="76200" y="788988"/>
            <a:ext cx="8915400" cy="3935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All arithmetic operations such as addition, subtraction, multiplication, and division can be applied to integers. Although multiplication (division) of integers can be implemented using repeated addition (subtraction), the procedure is not efficient. There are more efficient procedures for multiplication and division, such as </a:t>
            </a:r>
            <a:r>
              <a:rPr lang="en-US" altLang="en-US" sz="2800" baseline="0">
                <a:solidFill>
                  <a:schemeClr val="folHlink"/>
                </a:solidFill>
              </a:rPr>
              <a:t>Booth</a:t>
            </a:r>
            <a:r>
              <a:rPr lang="en-US" altLang="en-US" sz="2800" b="0" baseline="0"/>
              <a:t> </a:t>
            </a:r>
            <a:r>
              <a:rPr lang="en-US" altLang="en-US" sz="2800" baseline="0">
                <a:solidFill>
                  <a:schemeClr val="folHlink"/>
                </a:solidFill>
              </a:rPr>
              <a:t>procedures</a:t>
            </a:r>
            <a:r>
              <a:rPr lang="en-US" altLang="en-US" sz="2800" b="0" baseline="0"/>
              <a:t>, but these are beyond the scope of this book. For this reason, we only discuss addition and subtraction of integers here.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1A8DB8E5-7A0B-B2E3-AB2F-5E36B57C5F32}"/>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567D3DAC-4E22-44AD-9E1D-980D0BB69F6A}" type="slidenum">
              <a:rPr lang="en-US" altLang="en-US" sz="1200" baseline="0">
                <a:solidFill>
                  <a:schemeClr val="bg2"/>
                </a:solidFill>
                <a:latin typeface="Arial" panose="020B0604020202020204" pitchFamily="34" charset="0"/>
              </a:rPr>
              <a:pPr/>
              <a:t>31</a:t>
            </a:fld>
            <a:endParaRPr lang="en-US" altLang="en-US" sz="1200" baseline="0">
              <a:solidFill>
                <a:schemeClr val="bg2"/>
              </a:solidFill>
              <a:latin typeface="Arial" panose="020B0604020202020204" pitchFamily="34" charset="0"/>
            </a:endParaRPr>
          </a:p>
        </p:txBody>
      </p:sp>
      <p:sp>
        <p:nvSpPr>
          <p:cNvPr id="67587" name="Rectangle 2">
            <a:extLst>
              <a:ext uri="{FF2B5EF4-FFF2-40B4-BE49-F238E27FC236}">
                <a16:creationId xmlns:a16="http://schemas.microsoft.com/office/drawing/2014/main" id="{A2723507-F920-2F69-F3CA-A706809E5C62}"/>
              </a:ext>
            </a:extLst>
          </p:cNvPr>
          <p:cNvSpPr>
            <a:spLocks noChangeArrowheads="1"/>
          </p:cNvSpPr>
          <p:nvPr/>
        </p:nvSpPr>
        <p:spPr bwMode="auto">
          <a:xfrm>
            <a:off x="76200" y="0"/>
            <a:ext cx="8229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660066"/>
                </a:solidFill>
              </a:rPr>
              <a:t>Two’s complement integers</a:t>
            </a:r>
          </a:p>
        </p:txBody>
      </p:sp>
      <p:sp>
        <p:nvSpPr>
          <p:cNvPr id="67588" name="Rectangle 6">
            <a:extLst>
              <a:ext uri="{FF2B5EF4-FFF2-40B4-BE49-F238E27FC236}">
                <a16:creationId xmlns:a16="http://schemas.microsoft.com/office/drawing/2014/main" id="{77A52DD6-C804-A979-E912-70885C142C56}"/>
              </a:ext>
            </a:extLst>
          </p:cNvPr>
          <p:cNvSpPr>
            <a:spLocks noChangeArrowheads="1"/>
          </p:cNvSpPr>
          <p:nvPr/>
        </p:nvSpPr>
        <p:spPr bwMode="auto">
          <a:xfrm>
            <a:off x="7620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When the subtraction operation is encountered, the computer simply changes it to an addition operation, but makes two’s complement of the second number. In other words:</a:t>
            </a:r>
          </a:p>
        </p:txBody>
      </p:sp>
      <p:sp>
        <p:nvSpPr>
          <p:cNvPr id="67589" name="Rectangle 8">
            <a:extLst>
              <a:ext uri="{FF2B5EF4-FFF2-40B4-BE49-F238E27FC236}">
                <a16:creationId xmlns:a16="http://schemas.microsoft.com/office/drawing/2014/main" id="{A5F9AB6A-C902-5524-5919-3D602BC1FF38}"/>
              </a:ext>
            </a:extLst>
          </p:cNvPr>
          <p:cNvSpPr>
            <a:spLocks noChangeArrowheads="1"/>
          </p:cNvSpPr>
          <p:nvPr/>
        </p:nvSpPr>
        <p:spPr bwMode="auto">
          <a:xfrm>
            <a:off x="2362200" y="3092450"/>
            <a:ext cx="425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600" baseline="0"/>
              <a:t>A − B ↔ A + (B + 1) </a:t>
            </a:r>
          </a:p>
        </p:txBody>
      </p:sp>
      <p:sp>
        <p:nvSpPr>
          <p:cNvPr id="67590" name="Line 10">
            <a:extLst>
              <a:ext uri="{FF2B5EF4-FFF2-40B4-BE49-F238E27FC236}">
                <a16:creationId xmlns:a16="http://schemas.microsoft.com/office/drawing/2014/main" id="{A73867C6-7EE1-4CE2-9086-3F5B9C467B91}"/>
              </a:ext>
            </a:extLst>
          </p:cNvPr>
          <p:cNvSpPr>
            <a:spLocks noChangeShapeType="1"/>
          </p:cNvSpPr>
          <p:nvPr/>
        </p:nvSpPr>
        <p:spPr bwMode="auto">
          <a:xfrm>
            <a:off x="5181600" y="3124200"/>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67591" name="Rectangle 11">
            <a:extLst>
              <a:ext uri="{FF2B5EF4-FFF2-40B4-BE49-F238E27FC236}">
                <a16:creationId xmlns:a16="http://schemas.microsoft.com/office/drawing/2014/main" id="{1A70F17E-D377-B25E-5D72-6AAE694841B1}"/>
              </a:ext>
            </a:extLst>
          </p:cNvPr>
          <p:cNvSpPr>
            <a:spLocks noChangeArrowheads="1"/>
          </p:cNvSpPr>
          <p:nvPr/>
        </p:nvSpPr>
        <p:spPr bwMode="auto">
          <a:xfrm>
            <a:off x="2133600" y="2971800"/>
            <a:ext cx="4800600" cy="9144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endParaRPr lang="en-US" altLang="en-US"/>
          </a:p>
        </p:txBody>
      </p:sp>
      <p:grpSp>
        <p:nvGrpSpPr>
          <p:cNvPr id="67592" name="Group 15">
            <a:extLst>
              <a:ext uri="{FF2B5EF4-FFF2-40B4-BE49-F238E27FC236}">
                <a16:creationId xmlns:a16="http://schemas.microsoft.com/office/drawing/2014/main" id="{A9594BE4-BA03-014C-C5E4-4DEF28AF3E81}"/>
              </a:ext>
            </a:extLst>
          </p:cNvPr>
          <p:cNvGrpSpPr>
            <a:grpSpLocks/>
          </p:cNvGrpSpPr>
          <p:nvPr/>
        </p:nvGrpSpPr>
        <p:grpSpPr bwMode="auto">
          <a:xfrm>
            <a:off x="1441450" y="4164013"/>
            <a:ext cx="5519738" cy="1079500"/>
            <a:chOff x="908" y="2623"/>
            <a:chExt cx="3477" cy="680"/>
          </a:xfrm>
        </p:grpSpPr>
        <p:sp>
          <p:nvSpPr>
            <p:cNvPr id="67593" name="Rectangle 9">
              <a:extLst>
                <a:ext uri="{FF2B5EF4-FFF2-40B4-BE49-F238E27FC236}">
                  <a16:creationId xmlns:a16="http://schemas.microsoft.com/office/drawing/2014/main" id="{DAE35788-8C7D-B29B-057A-CED92A4FB396}"/>
                </a:ext>
              </a:extLst>
            </p:cNvPr>
            <p:cNvSpPr>
              <a:spLocks noChangeArrowheads="1"/>
            </p:cNvSpPr>
            <p:nvPr/>
          </p:nvSpPr>
          <p:spPr bwMode="auto">
            <a:xfrm>
              <a:off x="908" y="2623"/>
              <a:ext cx="3477"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nSpc>
                  <a:spcPct val="135000"/>
                </a:lnSpc>
              </a:pPr>
              <a:r>
                <a:rPr lang="en-US" altLang="en-US" b="0" baseline="0"/>
                <a:t>Where B is the one’s complement of B and </a:t>
              </a:r>
              <a:br>
                <a:rPr lang="en-US" altLang="en-US" b="0" baseline="0"/>
              </a:br>
              <a:r>
                <a:rPr lang="en-US" altLang="en-US" b="0" baseline="0"/>
                <a:t> (B + 1) means the two’s complement of B</a:t>
              </a:r>
            </a:p>
          </p:txBody>
        </p:sp>
        <p:sp>
          <p:nvSpPr>
            <p:cNvPr id="67594" name="Line 12">
              <a:extLst>
                <a:ext uri="{FF2B5EF4-FFF2-40B4-BE49-F238E27FC236}">
                  <a16:creationId xmlns:a16="http://schemas.microsoft.com/office/drawing/2014/main" id="{2BAE31D4-B7DC-FF2A-77B9-6B825C6158A0}"/>
                </a:ext>
              </a:extLst>
            </p:cNvPr>
            <p:cNvSpPr>
              <a:spLocks noChangeShapeType="1"/>
            </p:cNvSpPr>
            <p:nvPr/>
          </p:nvSpPr>
          <p:spPr bwMode="auto">
            <a:xfrm>
              <a:off x="1488" y="268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67595" name="Line 14">
              <a:extLst>
                <a:ext uri="{FF2B5EF4-FFF2-40B4-BE49-F238E27FC236}">
                  <a16:creationId xmlns:a16="http://schemas.microsoft.com/office/drawing/2014/main" id="{CFBC6F5B-D22D-9FDA-B507-4CC563CAEE8B}"/>
                </a:ext>
              </a:extLst>
            </p:cNvPr>
            <p:cNvSpPr>
              <a:spLocks noChangeShapeType="1"/>
            </p:cNvSpPr>
            <p:nvPr/>
          </p:nvSpPr>
          <p:spPr bwMode="auto">
            <a:xfrm>
              <a:off x="1056" y="302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AC935831-F29D-404B-3144-832F3BB0765C}"/>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8C34D832-9D62-48E8-A8D9-E0F286F12855}" type="slidenum">
              <a:rPr lang="en-US" altLang="en-US" sz="1200" baseline="0">
                <a:solidFill>
                  <a:schemeClr val="bg2"/>
                </a:solidFill>
                <a:latin typeface="Arial" panose="020B0604020202020204" pitchFamily="34" charset="0"/>
              </a:rPr>
              <a:pPr/>
              <a:t>32</a:t>
            </a:fld>
            <a:endParaRPr lang="en-US" altLang="en-US" sz="1200" baseline="0">
              <a:solidFill>
                <a:schemeClr val="bg2"/>
              </a:solidFill>
              <a:latin typeface="Arial" panose="020B0604020202020204" pitchFamily="34" charset="0"/>
            </a:endParaRPr>
          </a:p>
        </p:txBody>
      </p:sp>
      <p:sp>
        <p:nvSpPr>
          <p:cNvPr id="69635" name="Rectangle 3">
            <a:extLst>
              <a:ext uri="{FF2B5EF4-FFF2-40B4-BE49-F238E27FC236}">
                <a16:creationId xmlns:a16="http://schemas.microsoft.com/office/drawing/2014/main" id="{A09190D4-EA24-5DE5-EE0E-C72DCFD09788}"/>
              </a:ext>
            </a:extLst>
          </p:cNvPr>
          <p:cNvSpPr>
            <a:spLocks noChangeArrowheads="1"/>
          </p:cNvSpPr>
          <p:nvPr/>
        </p:nvSpPr>
        <p:spPr bwMode="auto">
          <a:xfrm>
            <a:off x="76200" y="152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dirty="0"/>
              <a:t>We should remember that we add integers column by column. The following table shows the sum and carry (C).</a:t>
            </a:r>
          </a:p>
        </p:txBody>
      </p:sp>
      <p:pic>
        <p:nvPicPr>
          <p:cNvPr id="69636" name="Picture 9">
            <a:extLst>
              <a:ext uri="{FF2B5EF4-FFF2-40B4-BE49-F238E27FC236}">
                <a16:creationId xmlns:a16="http://schemas.microsoft.com/office/drawing/2014/main" id="{7C506E33-2248-9761-41A5-5B5855714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1981200"/>
            <a:ext cx="90265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a:extLst>
              <a:ext uri="{FF2B5EF4-FFF2-40B4-BE49-F238E27FC236}">
                <a16:creationId xmlns:a16="http://schemas.microsoft.com/office/drawing/2014/main" id="{7EDE375A-9540-8C1D-B00A-02EEAFDCF60E}"/>
              </a:ext>
            </a:extLst>
          </p:cNvPr>
          <p:cNvSpPr txBox="1">
            <a:spLocks noChangeArrowheads="1"/>
          </p:cNvSpPr>
          <p:nvPr/>
        </p:nvSpPr>
        <p:spPr bwMode="auto">
          <a:xfrm>
            <a:off x="658813" y="685800"/>
            <a:ext cx="79517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4.6  </a:t>
            </a:r>
            <a:r>
              <a:rPr lang="en-US" altLang="en-US" sz="2000" baseline="0"/>
              <a:t>Addition and subtraction of integers in two’s complement</a:t>
            </a:r>
          </a:p>
        </p:txBody>
      </p:sp>
      <p:cxnSp>
        <p:nvCxnSpPr>
          <p:cNvPr id="71683" name="Straight Connector 4">
            <a:extLst>
              <a:ext uri="{FF2B5EF4-FFF2-40B4-BE49-F238E27FC236}">
                <a16:creationId xmlns:a16="http://schemas.microsoft.com/office/drawing/2014/main" id="{4A98A744-3073-E858-D43F-6BB14F220AAA}"/>
              </a:ext>
            </a:extLst>
          </p:cNvPr>
          <p:cNvCxnSpPr>
            <a:cxnSpLocks noChangeShapeType="1"/>
          </p:cNvCxnSpPr>
          <p:nvPr/>
        </p:nvCxnSpPr>
        <p:spPr bwMode="auto">
          <a:xfrm>
            <a:off x="609600" y="1219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4" name="Straight Connector 5">
            <a:extLst>
              <a:ext uri="{FF2B5EF4-FFF2-40B4-BE49-F238E27FC236}">
                <a16:creationId xmlns:a16="http://schemas.microsoft.com/office/drawing/2014/main" id="{4D603E28-ED15-4120-7056-6AB7E02D37E0}"/>
              </a:ext>
            </a:extLst>
          </p:cNvPr>
          <p:cNvCxnSpPr>
            <a:cxnSpLocks noChangeShapeType="1"/>
          </p:cNvCxnSpPr>
          <p:nvPr/>
        </p:nvCxnSpPr>
        <p:spPr bwMode="auto">
          <a:xfrm>
            <a:off x="609600" y="685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Picture 2">
            <a:extLst>
              <a:ext uri="{FF2B5EF4-FFF2-40B4-BE49-F238E27FC236}">
                <a16:creationId xmlns:a16="http://schemas.microsoft.com/office/drawing/2014/main" id="{8816E08C-CD41-A8C0-BA49-0C76E22CB967}"/>
              </a:ext>
            </a:extLst>
          </p:cNvPr>
          <p:cNvPicPr>
            <a:picLocks noChangeAspect="1"/>
          </p:cNvPicPr>
          <p:nvPr/>
        </p:nvPicPr>
        <p:blipFill>
          <a:blip r:embed="rId3"/>
          <a:stretch>
            <a:fillRect/>
          </a:stretch>
        </p:blipFill>
        <p:spPr>
          <a:xfrm>
            <a:off x="1973354" y="1524000"/>
            <a:ext cx="5722845" cy="2978900"/>
          </a:xfrm>
          <a:prstGeom prst="rect">
            <a:avLst/>
          </a:prstGeom>
        </p:spPr>
      </p:pic>
      <p:sp>
        <p:nvSpPr>
          <p:cNvPr id="4" name="TextBox 3">
            <a:extLst>
              <a:ext uri="{FF2B5EF4-FFF2-40B4-BE49-F238E27FC236}">
                <a16:creationId xmlns:a16="http://schemas.microsoft.com/office/drawing/2014/main" id="{BAF80AC3-5966-0783-35A4-C17A4529DD29}"/>
              </a:ext>
            </a:extLst>
          </p:cNvPr>
          <p:cNvSpPr txBox="1"/>
          <p:nvPr/>
        </p:nvSpPr>
        <p:spPr>
          <a:xfrm>
            <a:off x="674052" y="4502900"/>
            <a:ext cx="7707947" cy="2246769"/>
          </a:xfrm>
          <a:prstGeom prst="rect">
            <a:avLst/>
          </a:prstGeom>
          <a:noFill/>
        </p:spPr>
        <p:txBody>
          <a:bodyPr wrap="square" rtlCol="0">
            <a:spAutoFit/>
          </a:bodyPr>
          <a:lstStyle/>
          <a:p>
            <a:pPr algn="l"/>
            <a:r>
              <a:rPr lang="en-GB" sz="2800" b="0" i="0" u="none" strike="noStrike" baseline="0" dirty="0">
                <a:cs typeface="Times New Roman" panose="02020603050405020304" pitchFamily="18" charset="0"/>
              </a:rPr>
              <a:t>The procedure is as follows:</a:t>
            </a:r>
          </a:p>
          <a:p>
            <a:pPr algn="l"/>
            <a:r>
              <a:rPr lang="en-GB" sz="2800" b="1" i="0" u="none" strike="noStrike" baseline="0" dirty="0">
                <a:cs typeface="Times New Roman" panose="02020603050405020304" pitchFamily="18" charset="0"/>
              </a:rPr>
              <a:t>1. </a:t>
            </a:r>
            <a:r>
              <a:rPr lang="en-GB" sz="2800" b="0" i="0" u="none" strike="noStrike" baseline="0" dirty="0">
                <a:cs typeface="Times New Roman" panose="02020603050405020304" pitchFamily="18" charset="0"/>
              </a:rPr>
              <a:t>If the operation is subtraction, we take the two’s complement of the second integer.</a:t>
            </a:r>
          </a:p>
          <a:p>
            <a:pPr algn="l"/>
            <a:r>
              <a:rPr lang="en-GB" sz="2800" b="0" i="0" u="none" strike="noStrike" baseline="0" dirty="0">
                <a:cs typeface="Times New Roman" panose="02020603050405020304" pitchFamily="18" charset="0"/>
              </a:rPr>
              <a:t>Otherwise, we move to the next step.</a:t>
            </a:r>
          </a:p>
          <a:p>
            <a:pPr algn="l"/>
            <a:r>
              <a:rPr lang="en-GB" sz="2800" b="1" i="0" u="none" strike="noStrike" baseline="0" dirty="0">
                <a:cs typeface="Times New Roman" panose="02020603050405020304" pitchFamily="18" charset="0"/>
              </a:rPr>
              <a:t>2. </a:t>
            </a:r>
            <a:r>
              <a:rPr lang="en-GB" sz="2800" b="0" i="0" u="none" strike="noStrike" baseline="0" dirty="0">
                <a:cs typeface="Times New Roman" panose="02020603050405020304" pitchFamily="18" charset="0"/>
              </a:rPr>
              <a:t>We add the two integers.</a:t>
            </a:r>
            <a:endParaRPr lang="en-ZA" sz="2800" dirty="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B69F3E41-5666-3494-4EAA-485EFD0B92E4}"/>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34814E16-B367-4FF9-A0D5-2A84A4EEEBC8}" type="slidenum">
              <a:rPr lang="en-US" altLang="en-US" sz="1200" baseline="0">
                <a:solidFill>
                  <a:schemeClr val="bg2"/>
                </a:solidFill>
                <a:latin typeface="Arial" panose="020B0604020202020204" pitchFamily="34" charset="0"/>
              </a:rPr>
              <a:pPr/>
              <a:t>34</a:t>
            </a:fld>
            <a:endParaRPr lang="en-US" altLang="en-US" sz="1200" baseline="0">
              <a:solidFill>
                <a:schemeClr val="bg2"/>
              </a:solidFill>
              <a:latin typeface="Arial" panose="020B0604020202020204" pitchFamily="34" charset="0"/>
            </a:endParaRPr>
          </a:p>
        </p:txBody>
      </p:sp>
      <p:sp>
        <p:nvSpPr>
          <p:cNvPr id="1257475" name="Rectangle 3">
            <a:extLst>
              <a:ext uri="{FF2B5EF4-FFF2-40B4-BE49-F238E27FC236}">
                <a16:creationId xmlns:a16="http://schemas.microsoft.com/office/drawing/2014/main" id="{43DED8D9-5761-CC3F-7CF5-3E3636C3A9E6}"/>
              </a:ext>
            </a:extLst>
          </p:cNvPr>
          <p:cNvSpPr>
            <a:spLocks noChangeArrowheads="1"/>
          </p:cNvSpPr>
          <p:nvPr/>
        </p:nvSpPr>
        <p:spPr bwMode="auto">
          <a:xfrm>
            <a:off x="76200" y="6096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Two integers A and B are stored in two’s complement format. Show how B is added to A. </a:t>
            </a:r>
          </a:p>
        </p:txBody>
      </p:sp>
      <p:sp>
        <p:nvSpPr>
          <p:cNvPr id="1257476" name="Rectangle 4">
            <a:extLst>
              <a:ext uri="{FF2B5EF4-FFF2-40B4-BE49-F238E27FC236}">
                <a16:creationId xmlns:a16="http://schemas.microsoft.com/office/drawing/2014/main" id="{AE67B06C-E922-10F2-5C06-102CDD666C67}"/>
              </a:ext>
            </a:extLst>
          </p:cNvPr>
          <p:cNvSpPr>
            <a:spLocks noChangeArrowheads="1"/>
          </p:cNvSpPr>
          <p:nvPr/>
        </p:nvSpPr>
        <p:spPr bwMode="auto">
          <a:xfrm>
            <a:off x="152400" y="2645659"/>
            <a:ext cx="82296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dirty="0">
                <a:solidFill>
                  <a:schemeClr val="folHlink"/>
                </a:solidFill>
                <a:effectLst>
                  <a:outerShdw blurRad="38100" dist="38100" dir="2700000" algn="tl">
                    <a:srgbClr val="C0C0C0"/>
                  </a:outerShdw>
                </a:effectLst>
              </a:rPr>
              <a:t>Solution</a:t>
            </a:r>
          </a:p>
          <a:p>
            <a:pPr algn="just" eaLnBrk="1" hangingPunct="1">
              <a:defRPr/>
            </a:pPr>
            <a:r>
              <a:rPr lang="en-US" altLang="en-US" b="0" baseline="0" dirty="0">
                <a:effectLst>
                  <a:outerShdw blurRad="38100" dist="38100" dir="2700000" algn="tl">
                    <a:srgbClr val="C0C0C0"/>
                  </a:outerShdw>
                </a:effectLst>
              </a:rPr>
              <a:t>The operation is adding. A is added to B and the result is stored in R. </a:t>
            </a:r>
            <a:r>
              <a:rPr lang="en-GB" sz="2800" b="0" i="0" u="none" strike="noStrike" baseline="0" dirty="0">
                <a:cs typeface="Times New Roman" panose="02020603050405020304" pitchFamily="18" charset="0"/>
              </a:rPr>
              <a:t>We check the result in decimal: </a:t>
            </a:r>
            <a:r>
              <a:rPr lang="en-US" altLang="en-US" b="0" baseline="0" dirty="0">
                <a:effectLst>
                  <a:outerShdw blurRad="38100" dist="38100" dir="2700000" algn="tl">
                    <a:srgbClr val="C0C0C0"/>
                  </a:outerShdw>
                </a:effectLst>
              </a:rPr>
              <a:t>(+17) + (+22) = (+39).</a:t>
            </a:r>
          </a:p>
        </p:txBody>
      </p:sp>
      <p:sp>
        <p:nvSpPr>
          <p:cNvPr id="73733" name="Line 5">
            <a:extLst>
              <a:ext uri="{FF2B5EF4-FFF2-40B4-BE49-F238E27FC236}">
                <a16:creationId xmlns:a16="http://schemas.microsoft.com/office/drawing/2014/main" id="{690D73EC-FCFC-B9C6-59A6-1C3169DEC183}"/>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57488" name="Rectangle 16">
            <a:extLst>
              <a:ext uri="{FF2B5EF4-FFF2-40B4-BE49-F238E27FC236}">
                <a16:creationId xmlns:a16="http://schemas.microsoft.com/office/drawing/2014/main" id="{A02DCA5A-7382-2C1D-8D55-D912A40BF799}"/>
              </a:ext>
            </a:extLst>
          </p:cNvPr>
          <p:cNvSpPr>
            <a:spLocks noChangeArrowheads="1"/>
          </p:cNvSpPr>
          <p:nvPr/>
        </p:nvSpPr>
        <p:spPr bwMode="auto">
          <a:xfrm>
            <a:off x="1371600" y="16002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effectLst>
                  <a:outerShdw blurRad="38100" dist="38100" dir="2700000" algn="tl">
                    <a:srgbClr val="C0C0C0"/>
                  </a:outerShdw>
                </a:effectLst>
              </a:rPr>
              <a:t>A = (00010001)</a:t>
            </a:r>
            <a:r>
              <a:rPr lang="en-US" altLang="en-US" baseline="-25000">
                <a:effectLst>
                  <a:outerShdw blurRad="38100" dist="38100" dir="2700000" algn="tl">
                    <a:srgbClr val="C0C0C0"/>
                  </a:outerShdw>
                </a:effectLst>
              </a:rPr>
              <a:t>2</a:t>
            </a:r>
            <a:r>
              <a:rPr lang="en-US" altLang="en-US" baseline="0">
                <a:effectLst>
                  <a:outerShdw blurRad="38100" dist="38100" dir="2700000" algn="tl">
                    <a:srgbClr val="C0C0C0"/>
                  </a:outerShdw>
                </a:effectLst>
              </a:rPr>
              <a:t>         B = (00010110)</a:t>
            </a:r>
            <a:r>
              <a:rPr lang="en-US" altLang="en-US" baseline="-25000">
                <a:effectLst>
                  <a:outerShdw blurRad="38100" dist="38100" dir="2700000" algn="tl">
                    <a:srgbClr val="C0C0C0"/>
                  </a:outerShdw>
                </a:effectLst>
              </a:rPr>
              <a:t>2</a:t>
            </a:r>
          </a:p>
        </p:txBody>
      </p:sp>
      <p:pic>
        <p:nvPicPr>
          <p:cNvPr id="73735" name="Picture 17">
            <a:extLst>
              <a:ext uri="{FF2B5EF4-FFF2-40B4-BE49-F238E27FC236}">
                <a16:creationId xmlns:a16="http://schemas.microsoft.com/office/drawing/2014/main" id="{0B958090-A2E8-8711-BF7C-50E8E8086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4164013"/>
            <a:ext cx="740727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a:extLst>
              <a:ext uri="{FF2B5EF4-FFF2-40B4-BE49-F238E27FC236}">
                <a16:creationId xmlns:a16="http://schemas.microsoft.com/office/drawing/2014/main" id="{EBCC5FE3-3E0F-57E0-2EF4-2B61711F0BF7}"/>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4.16</a:t>
            </a:r>
            <a:endParaRPr lang="en-US" altLang="en-US" sz="2000" i="1" baseline="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3A41AA4A-62D1-0130-1644-8BD39E2C0914}"/>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DAD6BBCE-C454-4847-B5E2-0E8E5876C588}" type="slidenum">
              <a:rPr lang="en-US" altLang="en-US" sz="1200" baseline="0">
                <a:solidFill>
                  <a:schemeClr val="bg2"/>
                </a:solidFill>
                <a:latin typeface="Arial" panose="020B0604020202020204" pitchFamily="34" charset="0"/>
              </a:rPr>
              <a:pPr/>
              <a:t>35</a:t>
            </a:fld>
            <a:endParaRPr lang="en-US" altLang="en-US" sz="1200" baseline="0">
              <a:solidFill>
                <a:schemeClr val="bg2"/>
              </a:solidFill>
              <a:latin typeface="Arial" panose="020B0604020202020204" pitchFamily="34" charset="0"/>
            </a:endParaRPr>
          </a:p>
        </p:txBody>
      </p:sp>
      <p:sp>
        <p:nvSpPr>
          <p:cNvPr id="1259523" name="Rectangle 3">
            <a:extLst>
              <a:ext uri="{FF2B5EF4-FFF2-40B4-BE49-F238E27FC236}">
                <a16:creationId xmlns:a16="http://schemas.microsoft.com/office/drawing/2014/main" id="{7B8B97C2-5B98-FAE8-4CD6-6C044B126EB2}"/>
              </a:ext>
            </a:extLst>
          </p:cNvPr>
          <p:cNvSpPr>
            <a:spLocks noChangeArrowheads="1"/>
          </p:cNvSpPr>
          <p:nvPr/>
        </p:nvSpPr>
        <p:spPr bwMode="auto">
          <a:xfrm>
            <a:off x="76200" y="6096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Two integers A and B are stored in two’s complement format. Show how B is added to A.</a:t>
            </a:r>
          </a:p>
        </p:txBody>
      </p:sp>
      <p:sp>
        <p:nvSpPr>
          <p:cNvPr id="1259524" name="Rectangle 4">
            <a:extLst>
              <a:ext uri="{FF2B5EF4-FFF2-40B4-BE49-F238E27FC236}">
                <a16:creationId xmlns:a16="http://schemas.microsoft.com/office/drawing/2014/main" id="{AD656047-899C-1943-5901-54E923C72E2D}"/>
              </a:ext>
            </a:extLst>
          </p:cNvPr>
          <p:cNvSpPr>
            <a:spLocks noChangeArrowheads="1"/>
          </p:cNvSpPr>
          <p:nvPr/>
        </p:nvSpPr>
        <p:spPr bwMode="auto">
          <a:xfrm>
            <a:off x="152400" y="267643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dirty="0">
                <a:solidFill>
                  <a:schemeClr val="folHlink"/>
                </a:solidFill>
                <a:effectLst>
                  <a:outerShdw blurRad="38100" dist="38100" dir="2700000" algn="tl">
                    <a:srgbClr val="C0C0C0"/>
                  </a:outerShdw>
                </a:effectLst>
              </a:rPr>
              <a:t>Solution</a:t>
            </a:r>
          </a:p>
          <a:p>
            <a:pPr algn="just" eaLnBrk="1" hangingPunct="1">
              <a:defRPr/>
            </a:pPr>
            <a:r>
              <a:rPr lang="en-US" altLang="en-US" b="0" baseline="0" dirty="0">
                <a:effectLst>
                  <a:outerShdw blurRad="38100" dist="38100" dir="2700000" algn="tl">
                    <a:srgbClr val="C0C0C0"/>
                  </a:outerShdw>
                </a:effectLst>
              </a:rPr>
              <a:t>The operation is adding. A is added to B and the result is stored in R. </a:t>
            </a:r>
            <a:r>
              <a:rPr lang="en-GB" sz="2400" b="0" i="0" u="none" strike="noStrike" baseline="0" dirty="0">
                <a:cs typeface="Times New Roman" panose="02020603050405020304" pitchFamily="18" charset="0"/>
              </a:rPr>
              <a:t>We check the result in decimal:</a:t>
            </a:r>
            <a:r>
              <a:rPr lang="en-US" altLang="en-US" b="0" baseline="0" dirty="0">
                <a:effectLst>
                  <a:outerShdw blurRad="38100" dist="38100" dir="2700000" algn="tl">
                    <a:srgbClr val="C0C0C0"/>
                  </a:outerShdw>
                </a:effectLst>
              </a:rPr>
              <a:t> (+24) + (</a:t>
            </a:r>
            <a:r>
              <a:rPr lang="en-US" altLang="en-US" b="0" baseline="0" dirty="0">
                <a:effectLst>
                  <a:outerShdw blurRad="38100" dist="38100" dir="2700000" algn="tl">
                    <a:srgbClr val="C0C0C0"/>
                  </a:outerShdw>
                </a:effectLst>
                <a:latin typeface="Symbol" panose="05050102010706020507" pitchFamily="18" charset="2"/>
              </a:rPr>
              <a:t>-</a:t>
            </a:r>
            <a:r>
              <a:rPr lang="en-US" altLang="en-US" b="0" baseline="0" dirty="0">
                <a:effectLst>
                  <a:outerShdw blurRad="38100" dist="38100" dir="2700000" algn="tl">
                    <a:srgbClr val="C0C0C0"/>
                  </a:outerShdw>
                </a:effectLst>
              </a:rPr>
              <a:t>17) = (+7).</a:t>
            </a:r>
          </a:p>
        </p:txBody>
      </p:sp>
      <p:sp>
        <p:nvSpPr>
          <p:cNvPr id="75781" name="Line 5">
            <a:extLst>
              <a:ext uri="{FF2B5EF4-FFF2-40B4-BE49-F238E27FC236}">
                <a16:creationId xmlns:a16="http://schemas.microsoft.com/office/drawing/2014/main" id="{540A425B-5B86-0595-A89D-3EB769754DE7}"/>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59526" name="Rectangle 6">
            <a:extLst>
              <a:ext uri="{FF2B5EF4-FFF2-40B4-BE49-F238E27FC236}">
                <a16:creationId xmlns:a16="http://schemas.microsoft.com/office/drawing/2014/main" id="{41705591-BEAA-5E62-41C2-401FE313CBD6}"/>
              </a:ext>
            </a:extLst>
          </p:cNvPr>
          <p:cNvSpPr>
            <a:spLocks noChangeArrowheads="1"/>
          </p:cNvSpPr>
          <p:nvPr/>
        </p:nvSpPr>
        <p:spPr bwMode="auto">
          <a:xfrm>
            <a:off x="1371600" y="16002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effectLst>
                  <a:outerShdw blurRad="38100" dist="38100" dir="2700000" algn="tl">
                    <a:srgbClr val="C0C0C0"/>
                  </a:outerShdw>
                </a:effectLst>
              </a:rPr>
              <a:t>A = (00011000)</a:t>
            </a:r>
            <a:r>
              <a:rPr lang="en-US" altLang="en-US" baseline="-25000">
                <a:effectLst>
                  <a:outerShdw blurRad="38100" dist="38100" dir="2700000" algn="tl">
                    <a:srgbClr val="C0C0C0"/>
                  </a:outerShdw>
                </a:effectLst>
              </a:rPr>
              <a:t>2</a:t>
            </a:r>
            <a:r>
              <a:rPr lang="en-US" altLang="en-US" baseline="0">
                <a:effectLst>
                  <a:outerShdw blurRad="38100" dist="38100" dir="2700000" algn="tl">
                    <a:srgbClr val="C0C0C0"/>
                  </a:outerShdw>
                </a:effectLst>
              </a:rPr>
              <a:t>        B = (11101111)</a:t>
            </a:r>
            <a:r>
              <a:rPr lang="en-US" altLang="en-US" baseline="-25000">
                <a:effectLst>
                  <a:outerShdw blurRad="38100" dist="38100" dir="2700000" algn="tl">
                    <a:srgbClr val="C0C0C0"/>
                  </a:outerShdw>
                </a:effectLst>
              </a:rPr>
              <a:t>2</a:t>
            </a:r>
          </a:p>
        </p:txBody>
      </p:sp>
      <p:pic>
        <p:nvPicPr>
          <p:cNvPr id="75783" name="Picture 8">
            <a:extLst>
              <a:ext uri="{FF2B5EF4-FFF2-40B4-BE49-F238E27FC236}">
                <a16:creationId xmlns:a16="http://schemas.microsoft.com/office/drawing/2014/main" id="{70AE370A-B1A2-91CB-E958-ED946E668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4267200"/>
            <a:ext cx="733425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a:extLst>
              <a:ext uri="{FF2B5EF4-FFF2-40B4-BE49-F238E27FC236}">
                <a16:creationId xmlns:a16="http://schemas.microsoft.com/office/drawing/2014/main" id="{A048E08B-C330-9689-6FD8-A65B2E88B9D0}"/>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4.17</a:t>
            </a:r>
            <a:endParaRPr lang="en-US" altLang="en-US" sz="2000" i="1" baseline="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4105683E-0290-A845-34BD-CAC3729A09E2}"/>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4740F40B-4611-430B-9CE1-9DD14D1DDE63}" type="slidenum">
              <a:rPr lang="en-US" altLang="en-US" sz="1200" baseline="0">
                <a:solidFill>
                  <a:schemeClr val="bg2"/>
                </a:solidFill>
                <a:latin typeface="Arial" panose="020B0604020202020204" pitchFamily="34" charset="0"/>
              </a:rPr>
              <a:pPr/>
              <a:t>36</a:t>
            </a:fld>
            <a:endParaRPr lang="en-US" altLang="en-US" sz="1200" baseline="0">
              <a:solidFill>
                <a:schemeClr val="bg2"/>
              </a:solidFill>
              <a:latin typeface="Arial" panose="020B0604020202020204" pitchFamily="34" charset="0"/>
            </a:endParaRPr>
          </a:p>
        </p:txBody>
      </p:sp>
      <p:sp>
        <p:nvSpPr>
          <p:cNvPr id="1261571" name="Rectangle 3">
            <a:extLst>
              <a:ext uri="{FF2B5EF4-FFF2-40B4-BE49-F238E27FC236}">
                <a16:creationId xmlns:a16="http://schemas.microsoft.com/office/drawing/2014/main" id="{7A736175-2383-BE8F-2A67-F8AA1FAEFCA8}"/>
              </a:ext>
            </a:extLst>
          </p:cNvPr>
          <p:cNvSpPr>
            <a:spLocks noChangeArrowheads="1"/>
          </p:cNvSpPr>
          <p:nvPr/>
        </p:nvSpPr>
        <p:spPr bwMode="auto">
          <a:xfrm>
            <a:off x="76200" y="6096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Two integers A and B are stored in two’s complement format. Show how B is subtracted from A.</a:t>
            </a:r>
          </a:p>
        </p:txBody>
      </p:sp>
      <p:sp>
        <p:nvSpPr>
          <p:cNvPr id="1261572" name="Rectangle 4">
            <a:extLst>
              <a:ext uri="{FF2B5EF4-FFF2-40B4-BE49-F238E27FC236}">
                <a16:creationId xmlns:a16="http://schemas.microsoft.com/office/drawing/2014/main" id="{6B997A62-08DA-B317-7F0C-275EEEED6785}"/>
              </a:ext>
            </a:extLst>
          </p:cNvPr>
          <p:cNvSpPr>
            <a:spLocks noChangeArrowheads="1"/>
          </p:cNvSpPr>
          <p:nvPr/>
        </p:nvSpPr>
        <p:spPr bwMode="auto">
          <a:xfrm>
            <a:off x="152400" y="2491771"/>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dirty="0">
                <a:solidFill>
                  <a:schemeClr val="folHlink"/>
                </a:solidFill>
                <a:effectLst>
                  <a:outerShdw blurRad="38100" dist="38100" dir="2700000" algn="tl">
                    <a:srgbClr val="C0C0C0"/>
                  </a:outerShdw>
                </a:effectLst>
              </a:rPr>
              <a:t>Solution</a:t>
            </a:r>
          </a:p>
          <a:p>
            <a:pPr algn="just" eaLnBrk="1" hangingPunct="1">
              <a:defRPr/>
            </a:pPr>
            <a:r>
              <a:rPr lang="en-US" altLang="en-US" b="0" baseline="0" dirty="0">
                <a:effectLst>
                  <a:outerShdw blurRad="38100" dist="38100" dir="2700000" algn="tl">
                    <a:srgbClr val="C0C0C0"/>
                  </a:outerShdw>
                </a:effectLst>
              </a:rPr>
              <a:t>The operation is subtracting. A is added to (B + 1) and the result is stored in R. </a:t>
            </a:r>
            <a:r>
              <a:rPr lang="en-GB" sz="2400" b="0" i="0" u="none" strike="noStrike" baseline="0" dirty="0">
                <a:cs typeface="Times New Roman" panose="02020603050405020304" pitchFamily="18" charset="0"/>
              </a:rPr>
              <a:t>We check the result in decimal: </a:t>
            </a:r>
            <a:r>
              <a:rPr lang="en-US" altLang="en-US" b="0" baseline="0" dirty="0">
                <a:effectLst>
                  <a:outerShdw blurRad="38100" dist="38100" dir="2700000" algn="tl">
                    <a:srgbClr val="C0C0C0"/>
                  </a:outerShdw>
                </a:effectLst>
              </a:rPr>
              <a:t>(+24) </a:t>
            </a:r>
            <a:r>
              <a:rPr lang="en-US" altLang="en-US" b="0" baseline="0" dirty="0">
                <a:effectLst>
                  <a:outerShdw blurRad="38100" dist="38100" dir="2700000" algn="tl">
                    <a:srgbClr val="C0C0C0"/>
                  </a:outerShdw>
                </a:effectLst>
                <a:latin typeface="Symbol" panose="05050102010706020507" pitchFamily="18" charset="2"/>
              </a:rPr>
              <a:t>-</a:t>
            </a:r>
            <a:r>
              <a:rPr lang="en-US" altLang="en-US" b="0" baseline="0" dirty="0">
                <a:effectLst>
                  <a:outerShdw blurRad="38100" dist="38100" dir="2700000" algn="tl">
                    <a:srgbClr val="C0C0C0"/>
                  </a:outerShdw>
                </a:effectLst>
              </a:rPr>
              <a:t> (</a:t>
            </a:r>
            <a:r>
              <a:rPr lang="en-US" altLang="en-US" b="0" baseline="0" dirty="0">
                <a:effectLst>
                  <a:outerShdw blurRad="38100" dist="38100" dir="2700000" algn="tl">
                    <a:srgbClr val="C0C0C0"/>
                  </a:outerShdw>
                </a:effectLst>
                <a:latin typeface="Symbol" panose="05050102010706020507" pitchFamily="18" charset="2"/>
              </a:rPr>
              <a:t>-</a:t>
            </a:r>
            <a:r>
              <a:rPr lang="en-US" altLang="en-US" b="0" baseline="0" dirty="0">
                <a:effectLst>
                  <a:outerShdw blurRad="38100" dist="38100" dir="2700000" algn="tl">
                    <a:srgbClr val="C0C0C0"/>
                  </a:outerShdw>
                </a:effectLst>
              </a:rPr>
              <a:t>17) = (+41).</a:t>
            </a:r>
          </a:p>
        </p:txBody>
      </p:sp>
      <p:sp>
        <p:nvSpPr>
          <p:cNvPr id="77829" name="Line 5">
            <a:extLst>
              <a:ext uri="{FF2B5EF4-FFF2-40B4-BE49-F238E27FC236}">
                <a16:creationId xmlns:a16="http://schemas.microsoft.com/office/drawing/2014/main" id="{97C8A91A-9AD2-B689-B50A-9CFBA8799869}"/>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61574" name="Rectangle 6">
            <a:extLst>
              <a:ext uri="{FF2B5EF4-FFF2-40B4-BE49-F238E27FC236}">
                <a16:creationId xmlns:a16="http://schemas.microsoft.com/office/drawing/2014/main" id="{A2A4891B-087F-07F3-A92D-DDC14BD67161}"/>
              </a:ext>
            </a:extLst>
          </p:cNvPr>
          <p:cNvSpPr>
            <a:spLocks noChangeArrowheads="1"/>
          </p:cNvSpPr>
          <p:nvPr/>
        </p:nvSpPr>
        <p:spPr bwMode="auto">
          <a:xfrm>
            <a:off x="1371600" y="1600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effectLst>
                  <a:outerShdw blurRad="38100" dist="38100" dir="2700000" algn="tl">
                    <a:srgbClr val="C0C0C0"/>
                  </a:outerShdw>
                </a:effectLst>
              </a:rPr>
              <a:t>A = (00011000)</a:t>
            </a:r>
            <a:r>
              <a:rPr lang="en-US" altLang="en-US" baseline="-25000">
                <a:effectLst>
                  <a:outerShdw blurRad="38100" dist="38100" dir="2700000" algn="tl">
                    <a:srgbClr val="C0C0C0"/>
                  </a:outerShdw>
                </a:effectLst>
              </a:rPr>
              <a:t>2</a:t>
            </a:r>
            <a:r>
              <a:rPr lang="en-US" altLang="en-US" baseline="0">
                <a:effectLst>
                  <a:outerShdw blurRad="38100" dist="38100" dir="2700000" algn="tl">
                    <a:srgbClr val="C0C0C0"/>
                  </a:outerShdw>
                </a:effectLst>
              </a:rPr>
              <a:t>              B = (11101111)</a:t>
            </a:r>
            <a:r>
              <a:rPr lang="en-US" altLang="en-US" baseline="-25000">
                <a:effectLst>
                  <a:outerShdw blurRad="38100" dist="38100" dir="2700000" algn="tl">
                    <a:srgbClr val="C0C0C0"/>
                  </a:outerShdw>
                </a:effectLst>
              </a:rPr>
              <a:t>2</a:t>
            </a:r>
          </a:p>
        </p:txBody>
      </p:sp>
      <p:sp>
        <p:nvSpPr>
          <p:cNvPr id="77831" name="Line 8">
            <a:extLst>
              <a:ext uri="{FF2B5EF4-FFF2-40B4-BE49-F238E27FC236}">
                <a16:creationId xmlns:a16="http://schemas.microsoft.com/office/drawing/2014/main" id="{111C3FB4-1740-CB8C-5840-358BC5977BA4}"/>
              </a:ext>
            </a:extLst>
          </p:cNvPr>
          <p:cNvSpPr>
            <a:spLocks noChangeShapeType="1"/>
          </p:cNvSpPr>
          <p:nvPr/>
        </p:nvSpPr>
        <p:spPr bwMode="auto">
          <a:xfrm>
            <a:off x="56388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pic>
        <p:nvPicPr>
          <p:cNvPr id="77832" name="Picture 9">
            <a:extLst>
              <a:ext uri="{FF2B5EF4-FFF2-40B4-BE49-F238E27FC236}">
                <a16:creationId xmlns:a16="http://schemas.microsoft.com/office/drawing/2014/main" id="{605B5D90-A1AA-03A1-85E4-228724425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4083050"/>
            <a:ext cx="7191375"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a:extLst>
              <a:ext uri="{FF2B5EF4-FFF2-40B4-BE49-F238E27FC236}">
                <a16:creationId xmlns:a16="http://schemas.microsoft.com/office/drawing/2014/main" id="{706D94FA-4B4D-495C-60D2-CE406816A03A}"/>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4.18</a:t>
            </a:r>
            <a:endParaRPr lang="en-US" altLang="en-US" sz="2000" i="1" baseline="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AD681785-4056-380D-5F20-C39305A80CC9}"/>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02184F84-E1F9-485A-8E21-9435CFC0570A}" type="slidenum">
              <a:rPr lang="en-US" altLang="en-US" sz="1200" baseline="0">
                <a:solidFill>
                  <a:schemeClr val="bg2"/>
                </a:solidFill>
                <a:latin typeface="Arial" panose="020B0604020202020204" pitchFamily="34" charset="0"/>
              </a:rPr>
              <a:pPr/>
              <a:t>37</a:t>
            </a:fld>
            <a:endParaRPr lang="en-US" altLang="en-US" sz="1200" baseline="0">
              <a:solidFill>
                <a:schemeClr val="bg2"/>
              </a:solidFill>
              <a:latin typeface="Arial" panose="020B0604020202020204" pitchFamily="34" charset="0"/>
            </a:endParaRPr>
          </a:p>
        </p:txBody>
      </p:sp>
      <p:sp>
        <p:nvSpPr>
          <p:cNvPr id="1263619" name="Rectangle 3">
            <a:extLst>
              <a:ext uri="{FF2B5EF4-FFF2-40B4-BE49-F238E27FC236}">
                <a16:creationId xmlns:a16="http://schemas.microsoft.com/office/drawing/2014/main" id="{E68E08CD-C9E9-7750-2AB1-DD1D8E13F8BE}"/>
              </a:ext>
            </a:extLst>
          </p:cNvPr>
          <p:cNvSpPr>
            <a:spLocks noChangeArrowheads="1"/>
          </p:cNvSpPr>
          <p:nvPr/>
        </p:nvSpPr>
        <p:spPr bwMode="auto">
          <a:xfrm>
            <a:off x="76200" y="6096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Two integers A and B are stored in two’s complement format. Show how B is subtracted from A.</a:t>
            </a:r>
          </a:p>
        </p:txBody>
      </p:sp>
      <p:sp>
        <p:nvSpPr>
          <p:cNvPr id="1263620" name="Rectangle 4">
            <a:extLst>
              <a:ext uri="{FF2B5EF4-FFF2-40B4-BE49-F238E27FC236}">
                <a16:creationId xmlns:a16="http://schemas.microsoft.com/office/drawing/2014/main" id="{82AC5DB2-EA2A-68B2-6F96-6D2C52BFD03D}"/>
              </a:ext>
            </a:extLst>
          </p:cNvPr>
          <p:cNvSpPr>
            <a:spLocks noChangeArrowheads="1"/>
          </p:cNvSpPr>
          <p:nvPr/>
        </p:nvSpPr>
        <p:spPr bwMode="auto">
          <a:xfrm>
            <a:off x="152400" y="2491771"/>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dirty="0">
                <a:solidFill>
                  <a:schemeClr val="folHlink"/>
                </a:solidFill>
                <a:effectLst>
                  <a:outerShdw blurRad="38100" dist="38100" dir="2700000" algn="tl">
                    <a:srgbClr val="C0C0C0"/>
                  </a:outerShdw>
                </a:effectLst>
              </a:rPr>
              <a:t>Solution</a:t>
            </a:r>
          </a:p>
          <a:p>
            <a:pPr algn="just" eaLnBrk="1" hangingPunct="1">
              <a:defRPr/>
            </a:pPr>
            <a:r>
              <a:rPr lang="en-US" altLang="en-US" b="0" baseline="0" dirty="0">
                <a:effectLst>
                  <a:outerShdw blurRad="38100" dist="38100" dir="2700000" algn="tl">
                    <a:srgbClr val="C0C0C0"/>
                  </a:outerShdw>
                </a:effectLst>
              </a:rPr>
              <a:t>The operation is subtracting. A is added to (B + 1) and the result is stored in R. </a:t>
            </a:r>
            <a:r>
              <a:rPr lang="en-GB" sz="2400" b="0" i="0" u="none" strike="noStrike" baseline="0" dirty="0">
                <a:cs typeface="Times New Roman" panose="02020603050405020304" pitchFamily="18" charset="0"/>
              </a:rPr>
              <a:t>We check the result in decimal:</a:t>
            </a:r>
            <a:r>
              <a:rPr lang="en-US" altLang="en-US" b="0" baseline="0" dirty="0">
                <a:effectLst>
                  <a:outerShdw blurRad="38100" dist="38100" dir="2700000" algn="tl">
                    <a:srgbClr val="C0C0C0"/>
                  </a:outerShdw>
                </a:effectLst>
              </a:rPr>
              <a:t> (−35) − (+20) = (−55).</a:t>
            </a:r>
          </a:p>
        </p:txBody>
      </p:sp>
      <p:sp>
        <p:nvSpPr>
          <p:cNvPr id="79877" name="Line 5">
            <a:extLst>
              <a:ext uri="{FF2B5EF4-FFF2-40B4-BE49-F238E27FC236}">
                <a16:creationId xmlns:a16="http://schemas.microsoft.com/office/drawing/2014/main" id="{6A0668A1-58F9-A718-E577-D8046A9F149C}"/>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63622" name="Rectangle 6">
            <a:extLst>
              <a:ext uri="{FF2B5EF4-FFF2-40B4-BE49-F238E27FC236}">
                <a16:creationId xmlns:a16="http://schemas.microsoft.com/office/drawing/2014/main" id="{098D9EAA-98D4-29F5-C7F6-E9365F8B3593}"/>
              </a:ext>
            </a:extLst>
          </p:cNvPr>
          <p:cNvSpPr>
            <a:spLocks noChangeArrowheads="1"/>
          </p:cNvSpPr>
          <p:nvPr/>
        </p:nvSpPr>
        <p:spPr bwMode="auto">
          <a:xfrm>
            <a:off x="1371600" y="1600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effectLst>
                  <a:outerShdw blurRad="38100" dist="38100" dir="2700000" algn="tl">
                    <a:srgbClr val="C0C0C0"/>
                  </a:outerShdw>
                </a:effectLst>
              </a:rPr>
              <a:t>A = (11011101)</a:t>
            </a:r>
            <a:r>
              <a:rPr lang="en-US" altLang="en-US" baseline="-25000">
                <a:effectLst>
                  <a:outerShdw blurRad="38100" dist="38100" dir="2700000" algn="tl">
                    <a:srgbClr val="C0C0C0"/>
                  </a:outerShdw>
                </a:effectLst>
              </a:rPr>
              <a:t>2</a:t>
            </a:r>
            <a:r>
              <a:rPr lang="en-US" altLang="en-US" baseline="0">
                <a:effectLst>
                  <a:outerShdw blurRad="38100" dist="38100" dir="2700000" algn="tl">
                    <a:srgbClr val="C0C0C0"/>
                  </a:outerShdw>
                </a:effectLst>
              </a:rPr>
              <a:t>       B = (00010100)</a:t>
            </a:r>
            <a:r>
              <a:rPr lang="en-US" altLang="en-US" baseline="-25000">
                <a:effectLst>
                  <a:outerShdw blurRad="38100" dist="38100" dir="2700000" algn="tl">
                    <a:srgbClr val="C0C0C0"/>
                  </a:outerShdw>
                </a:effectLst>
              </a:rPr>
              <a:t>2</a:t>
            </a:r>
          </a:p>
        </p:txBody>
      </p:sp>
      <p:sp>
        <p:nvSpPr>
          <p:cNvPr id="79879" name="Line 7">
            <a:extLst>
              <a:ext uri="{FF2B5EF4-FFF2-40B4-BE49-F238E27FC236}">
                <a16:creationId xmlns:a16="http://schemas.microsoft.com/office/drawing/2014/main" id="{5E2A7E5D-A7EB-376D-7C1F-173CE0BC4D18}"/>
              </a:ext>
            </a:extLst>
          </p:cNvPr>
          <p:cNvSpPr>
            <a:spLocks noChangeShapeType="1"/>
          </p:cNvSpPr>
          <p:nvPr/>
        </p:nvSpPr>
        <p:spPr bwMode="auto">
          <a:xfrm>
            <a:off x="56388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pic>
        <p:nvPicPr>
          <p:cNvPr id="79880" name="Picture 9">
            <a:extLst>
              <a:ext uri="{FF2B5EF4-FFF2-40B4-BE49-F238E27FC236}">
                <a16:creationId xmlns:a16="http://schemas.microsoft.com/office/drawing/2014/main" id="{1B3E847F-3874-EA13-2CEA-688C7934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25" y="4100513"/>
            <a:ext cx="711835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a:extLst>
              <a:ext uri="{FF2B5EF4-FFF2-40B4-BE49-F238E27FC236}">
                <a16:creationId xmlns:a16="http://schemas.microsoft.com/office/drawing/2014/main" id="{F43A7666-D7EF-F35B-7324-2C74E67E872D}"/>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4.19</a:t>
            </a:r>
            <a:endParaRPr lang="en-US" altLang="en-US" sz="2000" i="1" baseline="0"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68B52895-46E6-CB33-AF0B-BF2DE9D6763A}"/>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B028BAC7-FA8D-41AA-A046-41501152CFB7}" type="slidenum">
              <a:rPr lang="en-US" altLang="en-US" sz="1200" baseline="0">
                <a:solidFill>
                  <a:schemeClr val="bg2"/>
                </a:solidFill>
                <a:latin typeface="Arial" panose="020B0604020202020204" pitchFamily="34" charset="0"/>
              </a:rPr>
              <a:pPr/>
              <a:t>38</a:t>
            </a:fld>
            <a:endParaRPr lang="en-US" altLang="en-US" sz="1200" baseline="0">
              <a:solidFill>
                <a:schemeClr val="bg2"/>
              </a:solidFill>
              <a:latin typeface="Arial" panose="020B0604020202020204" pitchFamily="34" charset="0"/>
            </a:endParaRPr>
          </a:p>
        </p:txBody>
      </p:sp>
      <p:sp>
        <p:nvSpPr>
          <p:cNvPr id="1265667" name="Rectangle 3">
            <a:extLst>
              <a:ext uri="{FF2B5EF4-FFF2-40B4-BE49-F238E27FC236}">
                <a16:creationId xmlns:a16="http://schemas.microsoft.com/office/drawing/2014/main" id="{03974E2C-1E7B-4BD9-38CF-C4C00498C75B}"/>
              </a:ext>
            </a:extLst>
          </p:cNvPr>
          <p:cNvSpPr>
            <a:spLocks noChangeArrowheads="1"/>
          </p:cNvSpPr>
          <p:nvPr/>
        </p:nvSpPr>
        <p:spPr bwMode="auto">
          <a:xfrm>
            <a:off x="76200" y="56515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Two integers A and B are stored in two’s complement format. Show how B is added to A.</a:t>
            </a:r>
          </a:p>
        </p:txBody>
      </p:sp>
      <p:sp>
        <p:nvSpPr>
          <p:cNvPr id="1265668" name="Rectangle 4">
            <a:extLst>
              <a:ext uri="{FF2B5EF4-FFF2-40B4-BE49-F238E27FC236}">
                <a16:creationId xmlns:a16="http://schemas.microsoft.com/office/drawing/2014/main" id="{0D2069DC-A3F9-7240-97E5-70051AF6DE44}"/>
              </a:ext>
            </a:extLst>
          </p:cNvPr>
          <p:cNvSpPr>
            <a:spLocks noChangeArrowheads="1"/>
          </p:cNvSpPr>
          <p:nvPr/>
        </p:nvSpPr>
        <p:spPr bwMode="auto">
          <a:xfrm>
            <a:off x="152400" y="21336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solidFill>
                  <a:schemeClr val="folHlink"/>
                </a:solidFill>
                <a:effectLst>
                  <a:outerShdw blurRad="38100" dist="38100" dir="2700000" algn="tl">
                    <a:srgbClr val="C0C0C0"/>
                  </a:outerShdw>
                </a:effectLst>
              </a:rPr>
              <a:t>Solution</a:t>
            </a:r>
          </a:p>
          <a:p>
            <a:pPr algn="just" eaLnBrk="1" hangingPunct="1">
              <a:defRPr/>
            </a:pPr>
            <a:r>
              <a:rPr lang="en-US" altLang="en-US" b="0" baseline="0">
                <a:effectLst>
                  <a:outerShdw blurRad="38100" dist="38100" dir="2700000" algn="tl">
                    <a:srgbClr val="C0C0C0"/>
                  </a:outerShdw>
                </a:effectLst>
              </a:rPr>
              <a:t>The operation is adding. A is added to B and the result is stored in R.</a:t>
            </a:r>
          </a:p>
        </p:txBody>
      </p:sp>
      <p:sp>
        <p:nvSpPr>
          <p:cNvPr id="81925" name="Line 5">
            <a:extLst>
              <a:ext uri="{FF2B5EF4-FFF2-40B4-BE49-F238E27FC236}">
                <a16:creationId xmlns:a16="http://schemas.microsoft.com/office/drawing/2014/main" id="{C267660A-3949-6320-99C6-9B0A8CF8C546}"/>
              </a:ext>
            </a:extLst>
          </p:cNvPr>
          <p:cNvSpPr>
            <a:spLocks noChangeShapeType="1"/>
          </p:cNvSpPr>
          <p:nvPr/>
        </p:nvSpPr>
        <p:spPr bwMode="auto">
          <a:xfrm>
            <a:off x="1524000" y="59436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sp>
        <p:nvSpPr>
          <p:cNvPr id="1265670" name="Rectangle 6">
            <a:extLst>
              <a:ext uri="{FF2B5EF4-FFF2-40B4-BE49-F238E27FC236}">
                <a16:creationId xmlns:a16="http://schemas.microsoft.com/office/drawing/2014/main" id="{78B38CD2-114A-8187-51E4-D7DE778F74D4}"/>
              </a:ext>
            </a:extLst>
          </p:cNvPr>
          <p:cNvSpPr>
            <a:spLocks noChangeArrowheads="1"/>
          </p:cNvSpPr>
          <p:nvPr/>
        </p:nvSpPr>
        <p:spPr bwMode="auto">
          <a:xfrm>
            <a:off x="1371600" y="1600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aseline="0">
                <a:effectLst>
                  <a:outerShdw blurRad="38100" dist="38100" dir="2700000" algn="tl">
                    <a:srgbClr val="C0C0C0"/>
                  </a:outerShdw>
                </a:effectLst>
              </a:rPr>
              <a:t>A = (01111111)</a:t>
            </a:r>
            <a:r>
              <a:rPr lang="en-US" altLang="en-US" baseline="-25000">
                <a:effectLst>
                  <a:outerShdw blurRad="38100" dist="38100" dir="2700000" algn="tl">
                    <a:srgbClr val="C0C0C0"/>
                  </a:outerShdw>
                </a:effectLst>
              </a:rPr>
              <a:t>2</a:t>
            </a:r>
            <a:r>
              <a:rPr lang="en-US" altLang="en-US" baseline="0">
                <a:effectLst>
                  <a:outerShdw blurRad="38100" dist="38100" dir="2700000" algn="tl">
                    <a:srgbClr val="C0C0C0"/>
                  </a:outerShdw>
                </a:effectLst>
              </a:rPr>
              <a:t>         B = (00000011)</a:t>
            </a:r>
            <a:r>
              <a:rPr lang="en-US" altLang="en-US" baseline="-25000">
                <a:effectLst>
                  <a:outerShdw blurRad="38100" dist="38100" dir="2700000" algn="tl">
                    <a:srgbClr val="C0C0C0"/>
                  </a:outerShdw>
                </a:effectLst>
              </a:rPr>
              <a:t>2</a:t>
            </a:r>
          </a:p>
        </p:txBody>
      </p:sp>
      <p:sp>
        <p:nvSpPr>
          <p:cNvPr id="81927" name="Line 7">
            <a:extLst>
              <a:ext uri="{FF2B5EF4-FFF2-40B4-BE49-F238E27FC236}">
                <a16:creationId xmlns:a16="http://schemas.microsoft.com/office/drawing/2014/main" id="{10C43377-4A6D-C40C-D1B0-DBC4E60A24E0}"/>
              </a:ext>
            </a:extLst>
          </p:cNvPr>
          <p:cNvSpPr>
            <a:spLocks noChangeShapeType="1"/>
          </p:cNvSpPr>
          <p:nvPr/>
        </p:nvSpPr>
        <p:spPr bwMode="auto">
          <a:xfrm>
            <a:off x="5638800" y="3124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ZA"/>
          </a:p>
        </p:txBody>
      </p:sp>
      <p:pic>
        <p:nvPicPr>
          <p:cNvPr id="81928" name="Picture 9">
            <a:extLst>
              <a:ext uri="{FF2B5EF4-FFF2-40B4-BE49-F238E27FC236}">
                <a16:creationId xmlns:a16="http://schemas.microsoft.com/office/drawing/2014/main" id="{AA272B7D-AE26-DA08-8979-2B5F92B89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288" y="3276600"/>
            <a:ext cx="7083425"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5674" name="Rectangle 10">
            <a:extLst>
              <a:ext uri="{FF2B5EF4-FFF2-40B4-BE49-F238E27FC236}">
                <a16:creationId xmlns:a16="http://schemas.microsoft.com/office/drawing/2014/main" id="{DAD9D03E-5460-E2DA-F368-190CC2131A2B}"/>
              </a:ext>
            </a:extLst>
          </p:cNvPr>
          <p:cNvSpPr>
            <a:spLocks noChangeArrowheads="1"/>
          </p:cNvSpPr>
          <p:nvPr/>
        </p:nvSpPr>
        <p:spPr bwMode="auto">
          <a:xfrm>
            <a:off x="228600" y="54864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We expect the result to be 127 + 3 = 130, but the answer is −126. The error is due to overflow, because the expected answer (+130) is not in the range −128 to +127.</a:t>
            </a:r>
          </a:p>
        </p:txBody>
      </p:sp>
      <p:sp>
        <p:nvSpPr>
          <p:cNvPr id="11" name="Text Box 2">
            <a:extLst>
              <a:ext uri="{FF2B5EF4-FFF2-40B4-BE49-F238E27FC236}">
                <a16:creationId xmlns:a16="http://schemas.microsoft.com/office/drawing/2014/main" id="{AB278833-5B5D-DE9C-A4DF-BB62D20A1ACB}"/>
              </a:ext>
            </a:extLst>
          </p:cNvPr>
          <p:cNvSpPr txBox="1">
            <a:spLocks noChangeArrowheads="1"/>
          </p:cNvSpPr>
          <p:nvPr/>
        </p:nvSpPr>
        <p:spPr bwMode="auto">
          <a:xfrm>
            <a:off x="76200" y="0"/>
            <a:ext cx="1962397" cy="461665"/>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4.20</a:t>
            </a:r>
            <a:endParaRPr lang="en-US" altLang="en-US" sz="2000" i="1" baseline="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10">
            <a:extLst>
              <a:ext uri="{FF2B5EF4-FFF2-40B4-BE49-F238E27FC236}">
                <a16:creationId xmlns:a16="http://schemas.microsoft.com/office/drawing/2014/main" id="{EC2E8CA9-2D3E-282D-F9BA-A50063527AC7}"/>
              </a:ext>
            </a:extLst>
          </p:cNvPr>
          <p:cNvSpPr>
            <a:spLocks noChangeArrowheads="1"/>
          </p:cNvSpPr>
          <p:nvPr/>
        </p:nvSpPr>
        <p:spPr bwMode="auto">
          <a:xfrm>
            <a:off x="304800" y="2606675"/>
            <a:ext cx="8382000" cy="1876425"/>
          </a:xfrm>
          <a:prstGeom prst="rect">
            <a:avLst/>
          </a:prstGeom>
          <a:solidFill>
            <a:srgbClr val="FF0000"/>
          </a:solidFill>
          <a:ln w="76200" algn="ctr">
            <a:solidFill>
              <a:schemeClr val="bg1"/>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defRPr/>
            </a:pPr>
            <a:r>
              <a:rPr lang="en-US" altLang="en-US" sz="2800" baseline="0" dirty="0">
                <a:solidFill>
                  <a:schemeClr val="bg1"/>
                </a:solidFill>
              </a:rPr>
              <a:t>When we do arithmetic operations on numbers in a computer, we should remember that each number and the result should be in the range defined by</a:t>
            </a:r>
          </a:p>
          <a:p>
            <a:pPr algn="ctr">
              <a:defRPr/>
            </a:pPr>
            <a:r>
              <a:rPr lang="en-US" altLang="en-US" sz="2800" baseline="0" dirty="0">
                <a:solidFill>
                  <a:schemeClr val="bg1"/>
                </a:solidFill>
              </a:rPr>
              <a:t>the bit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a:extLst>
              <a:ext uri="{FF2B5EF4-FFF2-40B4-BE49-F238E27FC236}">
                <a16:creationId xmlns:a16="http://schemas.microsoft.com/office/drawing/2014/main" id="{BC75E6D8-7B74-DBBF-3397-48F5606AB54F}"/>
              </a:ext>
            </a:extLst>
          </p:cNvPr>
          <p:cNvSpPr txBox="1">
            <a:spLocks noChangeArrowheads="1"/>
          </p:cNvSpPr>
          <p:nvPr/>
        </p:nvSpPr>
        <p:spPr bwMode="auto">
          <a:xfrm>
            <a:off x="0" y="0"/>
            <a:ext cx="5884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3200" baseline="0">
                <a:latin typeface="Calibri" panose="020F0502020204030204" pitchFamily="34" charset="0"/>
              </a:rPr>
              <a:t>4.1.1  Logic operations at bit level</a:t>
            </a:r>
          </a:p>
        </p:txBody>
      </p:sp>
      <p:sp>
        <p:nvSpPr>
          <p:cNvPr id="10243" name="Rectangle 4">
            <a:extLst>
              <a:ext uri="{FF2B5EF4-FFF2-40B4-BE49-F238E27FC236}">
                <a16:creationId xmlns:a16="http://schemas.microsoft.com/office/drawing/2014/main" id="{3FF8CF10-BB77-7723-D6CA-D8F2265E1EA6}"/>
              </a:ext>
            </a:extLst>
          </p:cNvPr>
          <p:cNvSpPr>
            <a:spLocks noChangeArrowheads="1"/>
          </p:cNvSpPr>
          <p:nvPr/>
        </p:nvSpPr>
        <p:spPr bwMode="auto">
          <a:xfrm>
            <a:off x="76200" y="685800"/>
            <a:ext cx="8915400" cy="39354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A bit can take one of the two values: 0 or 1. If we interpret 0 as the value </a:t>
            </a:r>
            <a:r>
              <a:rPr lang="en-US" altLang="en-US" sz="2800" b="0" i="1" baseline="0"/>
              <a:t>false</a:t>
            </a:r>
            <a:r>
              <a:rPr lang="en-US" altLang="en-US" sz="2800" b="0" baseline="0"/>
              <a:t> and 1 as the value </a:t>
            </a:r>
            <a:r>
              <a:rPr lang="en-US" altLang="en-US" sz="2800" b="0" i="1" baseline="0"/>
              <a:t>true</a:t>
            </a:r>
            <a:r>
              <a:rPr lang="en-US" altLang="en-US" sz="2800" b="0" baseline="0"/>
              <a:t>, we can apply the operations defined in Boolean algebra to manipulate bits. </a:t>
            </a:r>
            <a:r>
              <a:rPr lang="en-US" altLang="en-US" sz="2800" baseline="0"/>
              <a:t>Boolean algebra</a:t>
            </a:r>
            <a:r>
              <a:rPr lang="en-US" altLang="en-US" sz="2800" b="0" baseline="0"/>
              <a:t>, named in honor of George Boole, belongs to a special field of mathematics called logic. Boolean algebra and its application to building logic circuits in computers are briefly discussed in Appendix E. In this section, we show briefly four bit-level operations that are used to manipulate bits: </a:t>
            </a:r>
            <a:r>
              <a:rPr lang="en-US" altLang="en-US" sz="2800" baseline="0"/>
              <a:t>NOT</a:t>
            </a:r>
            <a:r>
              <a:rPr lang="en-US" altLang="en-US" sz="2800" b="0" baseline="0"/>
              <a:t>, </a:t>
            </a:r>
            <a:r>
              <a:rPr lang="en-US" altLang="en-US" sz="2800" baseline="0"/>
              <a:t>AND</a:t>
            </a:r>
            <a:r>
              <a:rPr lang="en-US" altLang="en-US" sz="2800" b="0" baseline="0"/>
              <a:t>, </a:t>
            </a:r>
            <a:r>
              <a:rPr lang="en-US" altLang="en-US" sz="2800" baseline="0"/>
              <a:t>OR</a:t>
            </a:r>
            <a:r>
              <a:rPr lang="en-US" altLang="en-US" sz="2800" b="0" baseline="0"/>
              <a:t>, and </a:t>
            </a:r>
            <a:r>
              <a:rPr lang="en-US" altLang="en-US" sz="2800" baseline="0"/>
              <a:t>XOR</a:t>
            </a:r>
            <a:r>
              <a:rPr lang="en-US" altLang="en-US" sz="2800" b="0" baseline="0"/>
              <a:t>.</a:t>
            </a:r>
          </a:p>
        </p:txBody>
      </p:sp>
      <p:sp>
        <p:nvSpPr>
          <p:cNvPr id="10245" name="Rectangle 10">
            <a:extLst>
              <a:ext uri="{FF2B5EF4-FFF2-40B4-BE49-F238E27FC236}">
                <a16:creationId xmlns:a16="http://schemas.microsoft.com/office/drawing/2014/main" id="{9B796F5F-7DD3-65CD-6A0E-1CA7C32A25FC}"/>
              </a:ext>
            </a:extLst>
          </p:cNvPr>
          <p:cNvSpPr>
            <a:spLocks noChangeArrowheads="1"/>
          </p:cNvSpPr>
          <p:nvPr/>
        </p:nvSpPr>
        <p:spPr bwMode="auto">
          <a:xfrm>
            <a:off x="342900" y="5226050"/>
            <a:ext cx="8382000" cy="954107"/>
          </a:xfrm>
          <a:prstGeom prst="rect">
            <a:avLst/>
          </a:prstGeom>
          <a:solidFill>
            <a:srgbClr val="FF0000"/>
          </a:solidFill>
          <a:ln w="3175" algn="ctr">
            <a:solidFill>
              <a:schemeClr val="bg1"/>
            </a:solidFill>
            <a:miter lim="800000"/>
            <a:headEnd/>
            <a:tailEnd/>
          </a:ln>
          <a:effectLst>
            <a:outerShdw blurRad="107950" dist="12700" dir="5400000" algn="ctr">
              <a:srgbClr val="000000"/>
            </a:outerShdw>
            <a:softEdge rad="6350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defRPr/>
            </a:pPr>
            <a:r>
              <a:rPr lang="en-US" altLang="en-US" sz="2800" baseline="0" dirty="0">
                <a:solidFill>
                  <a:schemeClr val="bg1"/>
                </a:solidFill>
              </a:rPr>
              <a:t>Boolean algebra and logic circuits are discussed in Appendix 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9891C8CF-1D6A-1367-975A-6E86C551B1DB}"/>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FB4FF5B2-2C3E-4A29-92BB-8BC865F89DA4}" type="slidenum">
              <a:rPr lang="en-US" altLang="en-US" sz="1200" baseline="0">
                <a:solidFill>
                  <a:schemeClr val="bg2"/>
                </a:solidFill>
                <a:latin typeface="Arial" panose="020B0604020202020204" pitchFamily="34" charset="0"/>
              </a:rPr>
              <a:pPr/>
              <a:t>40</a:t>
            </a:fld>
            <a:endParaRPr lang="en-US" altLang="en-US" sz="1200" baseline="0">
              <a:solidFill>
                <a:schemeClr val="bg2"/>
              </a:solidFill>
              <a:latin typeface="Arial" panose="020B0604020202020204" pitchFamily="34" charset="0"/>
            </a:endParaRPr>
          </a:p>
        </p:txBody>
      </p:sp>
      <p:sp>
        <p:nvSpPr>
          <p:cNvPr id="86019" name="Rectangle 2">
            <a:extLst>
              <a:ext uri="{FF2B5EF4-FFF2-40B4-BE49-F238E27FC236}">
                <a16:creationId xmlns:a16="http://schemas.microsoft.com/office/drawing/2014/main" id="{EE360EB6-B761-9B7C-9E2E-312C0460E0CC}"/>
              </a:ext>
            </a:extLst>
          </p:cNvPr>
          <p:cNvSpPr>
            <a:spLocks noChangeArrowheads="1"/>
          </p:cNvSpPr>
          <p:nvPr/>
        </p:nvSpPr>
        <p:spPr bwMode="auto">
          <a:xfrm>
            <a:off x="76200" y="0"/>
            <a:ext cx="8229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660066"/>
                </a:solidFill>
              </a:rPr>
              <a:t>sign-and-magnitude integers</a:t>
            </a:r>
          </a:p>
        </p:txBody>
      </p:sp>
      <p:sp>
        <p:nvSpPr>
          <p:cNvPr id="86020" name="Rectangle 3">
            <a:extLst>
              <a:ext uri="{FF2B5EF4-FFF2-40B4-BE49-F238E27FC236}">
                <a16:creationId xmlns:a16="http://schemas.microsoft.com/office/drawing/2014/main" id="{2CB15057-20AF-07B9-BF25-4CB9FCB1FAA3}"/>
              </a:ext>
            </a:extLst>
          </p:cNvPr>
          <p:cNvSpPr>
            <a:spLocks noChangeArrowheads="1"/>
          </p:cNvSpPr>
          <p:nvPr/>
        </p:nvSpPr>
        <p:spPr bwMode="auto">
          <a:xfrm>
            <a:off x="76200" y="4572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dirty="0"/>
              <a:t>Addition and subtraction for integers in sign-and-magnitude representation looks very complex. We have four different combination of signs (two signs, each of two values) for addition, and four different conditions for subtraction. This means that we need to consider eight different situations. </a:t>
            </a:r>
            <a:r>
              <a:rPr lang="en-GB" altLang="en-US" sz="2800" b="0" baseline="0" dirty="0"/>
              <a:t>For those interested readers, we describe these in more detail in Appendix I.</a:t>
            </a:r>
            <a:endParaRPr lang="en-US" altLang="en-US" sz="2800" b="0" baseline="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77666133-11D0-B9D0-A1D6-32C8B5DDB8FE}"/>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9B740582-2B3B-4BF6-A556-604E653AE697}" type="slidenum">
              <a:rPr lang="en-US" altLang="en-US" sz="1200" baseline="0">
                <a:solidFill>
                  <a:schemeClr val="bg2"/>
                </a:solidFill>
                <a:latin typeface="Arial" panose="020B0604020202020204" pitchFamily="34" charset="0"/>
              </a:rPr>
              <a:pPr/>
              <a:t>41</a:t>
            </a:fld>
            <a:endParaRPr lang="en-US" altLang="en-US" sz="1200" baseline="0">
              <a:solidFill>
                <a:schemeClr val="bg2"/>
              </a:solidFill>
              <a:latin typeface="Arial" panose="020B0604020202020204" pitchFamily="34" charset="0"/>
            </a:endParaRPr>
          </a:p>
        </p:txBody>
      </p:sp>
      <p:sp>
        <p:nvSpPr>
          <p:cNvPr id="2" name="TextBox 1">
            <a:extLst>
              <a:ext uri="{FF2B5EF4-FFF2-40B4-BE49-F238E27FC236}">
                <a16:creationId xmlns:a16="http://schemas.microsoft.com/office/drawing/2014/main" id="{0ED032E9-F6EC-53E4-DEBA-1703C87BB641}"/>
              </a:ext>
            </a:extLst>
          </p:cNvPr>
          <p:cNvSpPr txBox="1"/>
          <p:nvPr/>
        </p:nvSpPr>
        <p:spPr>
          <a:xfrm>
            <a:off x="1874520" y="533400"/>
            <a:ext cx="4293163" cy="1426031"/>
          </a:xfrm>
          <a:prstGeom prst="rect">
            <a:avLst/>
          </a:prstGeom>
          <a:noFill/>
        </p:spPr>
        <p:txBody>
          <a:bodyPr wrap="none" rtlCol="0">
            <a:spAutoFit/>
          </a:bodyPr>
          <a:lstStyle/>
          <a:p>
            <a:r>
              <a:rPr lang="en-GB" sz="13000" dirty="0"/>
              <a:t>The End</a:t>
            </a:r>
            <a:endParaRPr lang="en-ZA" sz="13000" dirty="0"/>
          </a:p>
        </p:txBody>
      </p:sp>
      <p:pic>
        <p:nvPicPr>
          <p:cNvPr id="4" name="Picture 3" descr="Diagram&#10;&#10;Description automatically generated">
            <a:extLst>
              <a:ext uri="{FF2B5EF4-FFF2-40B4-BE49-F238E27FC236}">
                <a16:creationId xmlns:a16="http://schemas.microsoft.com/office/drawing/2014/main" id="{4D271903-E21C-0DB9-50E1-0910E55DA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413" y="2095754"/>
            <a:ext cx="5189376" cy="4237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8">
            <a:extLst>
              <a:ext uri="{FF2B5EF4-FFF2-40B4-BE49-F238E27FC236}">
                <a16:creationId xmlns:a16="http://schemas.microsoft.com/office/drawing/2014/main" id="{7A5523C4-3F79-E5A2-E070-D594856DD26F}"/>
              </a:ext>
            </a:extLst>
          </p:cNvPr>
          <p:cNvSpPr txBox="1">
            <a:spLocks noChangeArrowheads="1"/>
          </p:cNvSpPr>
          <p:nvPr/>
        </p:nvSpPr>
        <p:spPr bwMode="auto">
          <a:xfrm>
            <a:off x="533400" y="152400"/>
            <a:ext cx="505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baseline="0">
                <a:solidFill>
                  <a:schemeClr val="folHlink"/>
                </a:solidFill>
              </a:rPr>
              <a:t>Figure 4.1  </a:t>
            </a:r>
            <a:r>
              <a:rPr lang="en-US" altLang="en-US" sz="2000" baseline="0"/>
              <a:t>Logic operations at the bit level</a:t>
            </a:r>
          </a:p>
        </p:txBody>
      </p:sp>
      <p:pic>
        <p:nvPicPr>
          <p:cNvPr id="12291" name="Picture 9">
            <a:extLst>
              <a:ext uri="{FF2B5EF4-FFF2-40B4-BE49-F238E27FC236}">
                <a16:creationId xmlns:a16="http://schemas.microsoft.com/office/drawing/2014/main" id="{DEED2347-67F2-B307-33C2-FE66A5B8E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066800"/>
            <a:ext cx="71120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292" name="Straight Connector 4">
            <a:extLst>
              <a:ext uri="{FF2B5EF4-FFF2-40B4-BE49-F238E27FC236}">
                <a16:creationId xmlns:a16="http://schemas.microsoft.com/office/drawing/2014/main" id="{90E42BE2-B597-E607-F711-B26CB9ED95D2}"/>
              </a:ext>
            </a:extLst>
          </p:cNvPr>
          <p:cNvCxnSpPr>
            <a:cxnSpLocks noChangeShapeType="1"/>
          </p:cNvCxnSpPr>
          <p:nvPr/>
        </p:nvCxnSpPr>
        <p:spPr bwMode="auto">
          <a:xfrm>
            <a:off x="609600" y="68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3" name="Straight Connector 5">
            <a:extLst>
              <a:ext uri="{FF2B5EF4-FFF2-40B4-BE49-F238E27FC236}">
                <a16:creationId xmlns:a16="http://schemas.microsoft.com/office/drawing/2014/main" id="{52BEFF96-67E6-CCE1-2543-339AA54BFDDC}"/>
              </a:ext>
            </a:extLst>
          </p:cNvPr>
          <p:cNvCxnSpPr>
            <a:cxnSpLocks noChangeShapeType="1"/>
          </p:cNvCxnSpPr>
          <p:nvPr/>
        </p:nvCxnSpPr>
        <p:spPr bwMode="auto">
          <a:xfrm>
            <a:off x="4876800" y="8153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4" name="Straight Connector 6">
            <a:extLst>
              <a:ext uri="{FF2B5EF4-FFF2-40B4-BE49-F238E27FC236}">
                <a16:creationId xmlns:a16="http://schemas.microsoft.com/office/drawing/2014/main" id="{BFF8226D-7DCE-CBE6-84AC-C5ACDEBD7A5E}"/>
              </a:ext>
            </a:extLst>
          </p:cNvPr>
          <p:cNvCxnSpPr>
            <a:cxnSpLocks noChangeShapeType="1"/>
          </p:cNvCxnSpPr>
          <p:nvPr/>
        </p:nvCxnSpPr>
        <p:spPr bwMode="auto">
          <a:xfrm>
            <a:off x="609600" y="152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5" name="Straight Connector 7">
            <a:extLst>
              <a:ext uri="{FF2B5EF4-FFF2-40B4-BE49-F238E27FC236}">
                <a16:creationId xmlns:a16="http://schemas.microsoft.com/office/drawing/2014/main" id="{A30B3388-CD27-9F7D-D759-B4ED971642F7}"/>
              </a:ext>
            </a:extLst>
          </p:cNvPr>
          <p:cNvCxnSpPr>
            <a:cxnSpLocks noChangeShapeType="1"/>
          </p:cNvCxnSpPr>
          <p:nvPr/>
        </p:nvCxnSpPr>
        <p:spPr bwMode="auto">
          <a:xfrm>
            <a:off x="6096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8153450-D7F1-13C9-58C3-AAA2EA75BD57}"/>
              </a:ext>
            </a:extLst>
          </p:cNvPr>
          <p:cNvSpPr>
            <a:spLocks noChangeArrowheads="1"/>
          </p:cNvSpPr>
          <p:nvPr/>
        </p:nvSpPr>
        <p:spPr bwMode="auto">
          <a:xfrm>
            <a:off x="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FF0000"/>
                </a:solidFill>
              </a:rPr>
              <a:t>NOT</a:t>
            </a:r>
          </a:p>
        </p:txBody>
      </p:sp>
      <p:sp>
        <p:nvSpPr>
          <p:cNvPr id="14339" name="Rectangle 6">
            <a:extLst>
              <a:ext uri="{FF2B5EF4-FFF2-40B4-BE49-F238E27FC236}">
                <a16:creationId xmlns:a16="http://schemas.microsoft.com/office/drawing/2014/main" id="{CEF581D9-414F-A884-A58C-A09445408C13}"/>
              </a:ext>
            </a:extLst>
          </p:cNvPr>
          <p:cNvSpPr>
            <a:spLocks noChangeArrowheads="1"/>
          </p:cNvSpPr>
          <p:nvPr/>
        </p:nvSpPr>
        <p:spPr bwMode="auto">
          <a:xfrm>
            <a:off x="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NOT operator is a unary operator: it takes only one input. The output bit is the complement of the input.</a:t>
            </a:r>
          </a:p>
        </p:txBody>
      </p:sp>
      <p:sp>
        <p:nvSpPr>
          <p:cNvPr id="14340" name="Rectangle 8">
            <a:extLst>
              <a:ext uri="{FF2B5EF4-FFF2-40B4-BE49-F238E27FC236}">
                <a16:creationId xmlns:a16="http://schemas.microsoft.com/office/drawing/2014/main" id="{982BB611-4D10-9A81-A832-B214D9E2EB86}"/>
              </a:ext>
            </a:extLst>
          </p:cNvPr>
          <p:cNvSpPr>
            <a:spLocks noChangeArrowheads="1"/>
          </p:cNvSpPr>
          <p:nvPr/>
        </p:nvSpPr>
        <p:spPr bwMode="auto">
          <a:xfrm>
            <a:off x="0" y="2209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AND operator is a binary operator: it takes two inputs. The output bit is 1 if both inputs are 1s and the output is 0 in the other three cases.</a:t>
            </a:r>
          </a:p>
        </p:txBody>
      </p:sp>
      <p:sp>
        <p:nvSpPr>
          <p:cNvPr id="14341" name="Rectangle 10">
            <a:extLst>
              <a:ext uri="{FF2B5EF4-FFF2-40B4-BE49-F238E27FC236}">
                <a16:creationId xmlns:a16="http://schemas.microsoft.com/office/drawing/2014/main" id="{B7466324-A0B6-E616-D522-33AAA486B8F9}"/>
              </a:ext>
            </a:extLst>
          </p:cNvPr>
          <p:cNvSpPr>
            <a:spLocks noChangeArrowheads="1"/>
          </p:cNvSpPr>
          <p:nvPr/>
        </p:nvSpPr>
        <p:spPr bwMode="auto">
          <a:xfrm>
            <a:off x="0" y="1766888"/>
            <a:ext cx="17526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FF0000"/>
                </a:solidFill>
              </a:rPr>
              <a:t>AND</a:t>
            </a:r>
          </a:p>
        </p:txBody>
      </p:sp>
      <p:sp>
        <p:nvSpPr>
          <p:cNvPr id="14343" name="Rectangle 15">
            <a:extLst>
              <a:ext uri="{FF2B5EF4-FFF2-40B4-BE49-F238E27FC236}">
                <a16:creationId xmlns:a16="http://schemas.microsoft.com/office/drawing/2014/main" id="{7D5BAC2A-D7D9-A825-36F4-41507DB3F3CE}"/>
              </a:ext>
            </a:extLst>
          </p:cNvPr>
          <p:cNvSpPr>
            <a:spLocks noChangeArrowheads="1"/>
          </p:cNvSpPr>
          <p:nvPr/>
        </p:nvSpPr>
        <p:spPr bwMode="auto">
          <a:xfrm>
            <a:off x="304800" y="4038600"/>
            <a:ext cx="8382000" cy="595313"/>
          </a:xfrm>
          <a:prstGeom prst="rect">
            <a:avLst/>
          </a:prstGeom>
          <a:solidFill>
            <a:schemeClr val="bg1">
              <a:lumMod val="85000"/>
            </a:schemeClr>
          </a:solidFill>
          <a:ln w="76200" algn="ctr">
            <a:solidFill>
              <a:schemeClr val="bg1"/>
            </a:solidFill>
            <a:miter lim="800000"/>
            <a:headEnd/>
            <a:tailEnd/>
          </a:ln>
          <a:effec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defRPr/>
            </a:pPr>
            <a:r>
              <a:rPr lang="en-US" altLang="en-US" sz="2800" baseline="0" dirty="0"/>
              <a:t>For </a:t>
            </a:r>
            <a:r>
              <a:rPr lang="en-US" altLang="en-US" sz="2800" i="1" baseline="0" dirty="0"/>
              <a:t>x</a:t>
            </a:r>
            <a:r>
              <a:rPr lang="en-US" altLang="en-US" sz="2800" baseline="0" dirty="0"/>
              <a:t> = 0 or 1    </a:t>
            </a:r>
            <a:r>
              <a:rPr lang="en-US" altLang="en-US" sz="2800" i="1" baseline="0" dirty="0"/>
              <a:t>x</a:t>
            </a:r>
            <a:r>
              <a:rPr lang="en-US" altLang="en-US" sz="2800" baseline="0" dirty="0"/>
              <a:t> AND 0 → 0            0 AND </a:t>
            </a:r>
            <a:r>
              <a:rPr lang="en-US" altLang="en-US" sz="2800" i="1" baseline="0" dirty="0"/>
              <a:t>x</a:t>
            </a:r>
            <a:r>
              <a:rPr lang="en-US" altLang="en-US" sz="2800" baseline="0" dirty="0"/>
              <a:t> →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D7A25E-1639-F816-EC4B-30D27B1587B3}"/>
              </a:ext>
            </a:extLst>
          </p:cNvPr>
          <p:cNvSpPr>
            <a:spLocks noChangeArrowheads="1"/>
          </p:cNvSpPr>
          <p:nvPr/>
        </p:nvSpPr>
        <p:spPr bwMode="auto">
          <a:xfrm>
            <a:off x="76200" y="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FF0000"/>
                </a:solidFill>
              </a:rPr>
              <a:t>OR</a:t>
            </a:r>
          </a:p>
        </p:txBody>
      </p:sp>
      <p:sp>
        <p:nvSpPr>
          <p:cNvPr id="16387" name="Rectangle 3">
            <a:extLst>
              <a:ext uri="{FF2B5EF4-FFF2-40B4-BE49-F238E27FC236}">
                <a16:creationId xmlns:a16="http://schemas.microsoft.com/office/drawing/2014/main" id="{41DD0A49-04A3-27A2-CA1F-22301964930A}"/>
              </a:ext>
            </a:extLst>
          </p:cNvPr>
          <p:cNvSpPr>
            <a:spLocks noChangeArrowheads="1"/>
          </p:cNvSpPr>
          <p:nvPr/>
        </p:nvSpPr>
        <p:spPr bwMode="auto">
          <a:xfrm>
            <a:off x="7620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OR operator is a binary operator: it takes two inputs. The output bit is 0 if both inputs are 0s and the output is 1 in other three cases.</a:t>
            </a:r>
          </a:p>
        </p:txBody>
      </p:sp>
      <p:sp>
        <p:nvSpPr>
          <p:cNvPr id="16388" name="Rectangle 4">
            <a:extLst>
              <a:ext uri="{FF2B5EF4-FFF2-40B4-BE49-F238E27FC236}">
                <a16:creationId xmlns:a16="http://schemas.microsoft.com/office/drawing/2014/main" id="{F7E1977C-E832-0D5E-2F7B-089B63F8E25C}"/>
              </a:ext>
            </a:extLst>
          </p:cNvPr>
          <p:cNvSpPr>
            <a:spLocks noChangeArrowheads="1"/>
          </p:cNvSpPr>
          <p:nvPr/>
        </p:nvSpPr>
        <p:spPr bwMode="auto">
          <a:xfrm>
            <a:off x="76200" y="38862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0" baseline="0"/>
              <a:t>The XOR operator is a binary operator like the OR operator, with only one difference: the output is 0 if both inputs are 1s. </a:t>
            </a:r>
          </a:p>
        </p:txBody>
      </p:sp>
      <p:sp>
        <p:nvSpPr>
          <p:cNvPr id="16389" name="Rectangle 5">
            <a:extLst>
              <a:ext uri="{FF2B5EF4-FFF2-40B4-BE49-F238E27FC236}">
                <a16:creationId xmlns:a16="http://schemas.microsoft.com/office/drawing/2014/main" id="{C7C14796-43FB-A9B8-9697-F6ED23F8D979}"/>
              </a:ext>
            </a:extLst>
          </p:cNvPr>
          <p:cNvSpPr>
            <a:spLocks noChangeArrowheads="1"/>
          </p:cNvSpPr>
          <p:nvPr/>
        </p:nvSpPr>
        <p:spPr bwMode="auto">
          <a:xfrm>
            <a:off x="76200" y="3505200"/>
            <a:ext cx="17526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just"/>
            <a:r>
              <a:rPr lang="en-US" altLang="en-US" sz="2800" baseline="0">
                <a:solidFill>
                  <a:srgbClr val="FF0000"/>
                </a:solidFill>
              </a:rPr>
              <a:t>XOR</a:t>
            </a:r>
          </a:p>
        </p:txBody>
      </p:sp>
      <p:sp>
        <p:nvSpPr>
          <p:cNvPr id="16391" name="Rectangle 6">
            <a:extLst>
              <a:ext uri="{FF2B5EF4-FFF2-40B4-BE49-F238E27FC236}">
                <a16:creationId xmlns:a16="http://schemas.microsoft.com/office/drawing/2014/main" id="{415F41A0-56A8-2A94-DC44-08364E0067CC}"/>
              </a:ext>
            </a:extLst>
          </p:cNvPr>
          <p:cNvSpPr>
            <a:spLocks noChangeArrowheads="1"/>
          </p:cNvSpPr>
          <p:nvPr/>
        </p:nvSpPr>
        <p:spPr bwMode="auto">
          <a:xfrm>
            <a:off x="304800" y="2606675"/>
            <a:ext cx="8382000" cy="595313"/>
          </a:xfrm>
          <a:prstGeom prst="rect">
            <a:avLst/>
          </a:prstGeom>
          <a:solidFill>
            <a:schemeClr val="bg1">
              <a:lumMod val="85000"/>
            </a:schemeClr>
          </a:solidFill>
          <a:ln w="76200" algn="ctr">
            <a:solidFill>
              <a:schemeClr val="bg1"/>
            </a:solidFill>
            <a:miter lim="800000"/>
            <a:headEnd/>
            <a:tailEnd/>
          </a:ln>
          <a:effec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defRPr/>
            </a:pPr>
            <a:r>
              <a:rPr lang="en-US" altLang="en-US" sz="2800" baseline="0" dirty="0"/>
              <a:t>For </a:t>
            </a:r>
            <a:r>
              <a:rPr lang="en-US" altLang="en-US" sz="2800" i="1" baseline="0" dirty="0"/>
              <a:t>x</a:t>
            </a:r>
            <a:r>
              <a:rPr lang="en-US" altLang="en-US" sz="2800" baseline="0" dirty="0"/>
              <a:t> = 0 or 1        </a:t>
            </a:r>
            <a:r>
              <a:rPr lang="en-US" altLang="en-US" sz="2800" i="1" baseline="0" dirty="0"/>
              <a:t>x</a:t>
            </a:r>
            <a:r>
              <a:rPr lang="en-US" altLang="en-US" sz="2800" baseline="0" dirty="0"/>
              <a:t> OR 1 → 1              1 OR </a:t>
            </a:r>
            <a:r>
              <a:rPr lang="en-US" altLang="en-US" sz="2800" i="1" baseline="0" dirty="0"/>
              <a:t>x</a:t>
            </a:r>
            <a:r>
              <a:rPr lang="en-US" altLang="en-US" sz="2800" baseline="0" dirty="0"/>
              <a:t> → 1</a:t>
            </a:r>
          </a:p>
        </p:txBody>
      </p:sp>
      <p:sp>
        <p:nvSpPr>
          <p:cNvPr id="15" name="Rectangle 6">
            <a:extLst>
              <a:ext uri="{FF2B5EF4-FFF2-40B4-BE49-F238E27FC236}">
                <a16:creationId xmlns:a16="http://schemas.microsoft.com/office/drawing/2014/main" id="{7FD0D070-5D75-754C-74A5-97E29072E1E9}"/>
              </a:ext>
            </a:extLst>
          </p:cNvPr>
          <p:cNvSpPr>
            <a:spLocks noChangeArrowheads="1"/>
          </p:cNvSpPr>
          <p:nvPr/>
        </p:nvSpPr>
        <p:spPr bwMode="auto">
          <a:xfrm>
            <a:off x="228600" y="5348288"/>
            <a:ext cx="8382000" cy="523875"/>
          </a:xfrm>
          <a:prstGeom prst="rect">
            <a:avLst/>
          </a:prstGeom>
          <a:solidFill>
            <a:schemeClr val="bg1">
              <a:lumMod val="85000"/>
            </a:schemeClr>
          </a:solidFill>
          <a:ln w="76200" algn="ctr">
            <a:solidFill>
              <a:schemeClr val="bg1"/>
            </a:solidFill>
            <a:miter lim="800000"/>
            <a:headEnd/>
            <a:tailEnd/>
          </a:ln>
          <a:effectLst/>
        </p:spPr>
        <p:txBody>
          <a:bodyPr>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lgn="ctr">
              <a:defRPr/>
            </a:pPr>
            <a:r>
              <a:rPr lang="en-US" altLang="en-US" sz="2800" baseline="0" dirty="0"/>
              <a:t>For </a:t>
            </a:r>
            <a:r>
              <a:rPr lang="en-US" altLang="en-US" sz="2800" i="1" baseline="0" dirty="0"/>
              <a:t>x</a:t>
            </a:r>
            <a:r>
              <a:rPr lang="en-US" altLang="en-US" sz="2800" baseline="0" dirty="0"/>
              <a:t> = 0 or 1       1 XOR x → </a:t>
            </a:r>
            <a:r>
              <a:rPr lang="en-US" altLang="en-US" sz="2800" baseline="0" dirty="0" err="1"/>
              <a:t>NOTx</a:t>
            </a:r>
            <a:r>
              <a:rPr lang="en-US" altLang="en-US" sz="2800" baseline="0" dirty="0"/>
              <a:t>      1 XOR </a:t>
            </a:r>
            <a:r>
              <a:rPr lang="en-US" altLang="en-US" sz="2800" i="1" baseline="0" dirty="0"/>
              <a:t>x</a:t>
            </a:r>
            <a:r>
              <a:rPr lang="en-US" altLang="en-US" sz="2800" baseline="0" dirty="0"/>
              <a:t> →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a:extLst>
              <a:ext uri="{FF2B5EF4-FFF2-40B4-BE49-F238E27FC236}">
                <a16:creationId xmlns:a16="http://schemas.microsoft.com/office/drawing/2014/main" id="{83FF5583-44F1-695B-4685-56CCE867B485}"/>
              </a:ext>
            </a:extLst>
          </p:cNvPr>
          <p:cNvSpPr txBox="1">
            <a:spLocks noChangeArrowheads="1"/>
          </p:cNvSpPr>
          <p:nvPr/>
        </p:nvSpPr>
        <p:spPr bwMode="auto">
          <a:xfrm>
            <a:off x="36512"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4.1</a:t>
            </a:r>
            <a:endParaRPr lang="en-US" altLang="en-US" sz="2000" i="1" baseline="0" dirty="0">
              <a:solidFill>
                <a:srgbClr val="FF0000"/>
              </a:solidFill>
            </a:endParaRPr>
          </a:p>
        </p:txBody>
      </p:sp>
      <p:sp>
        <p:nvSpPr>
          <p:cNvPr id="1206275" name="Rectangle 3">
            <a:extLst>
              <a:ext uri="{FF2B5EF4-FFF2-40B4-BE49-F238E27FC236}">
                <a16:creationId xmlns:a16="http://schemas.microsoft.com/office/drawing/2014/main" id="{DB2958D8-1981-3D1A-4071-B4E99B4B035A}"/>
              </a:ext>
            </a:extLst>
          </p:cNvPr>
          <p:cNvSpPr>
            <a:spLocks noChangeArrowheads="1"/>
          </p:cNvSpPr>
          <p:nvPr/>
        </p:nvSpPr>
        <p:spPr bwMode="auto">
          <a:xfrm>
            <a:off x="76200" y="529064"/>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dirty="0">
                <a:effectLst>
                  <a:outerShdw blurRad="38100" dist="38100" dir="2700000" algn="tl">
                    <a:srgbClr val="C0C0C0"/>
                  </a:outerShdw>
                </a:effectLst>
              </a:rPr>
              <a:t>In English we use the conjunction “or” sometimes to mean an inclusive-or, and sometimes to mean an exclusive-or.</a:t>
            </a:r>
          </a:p>
        </p:txBody>
      </p:sp>
      <p:sp>
        <p:nvSpPr>
          <p:cNvPr id="1206276" name="Rectangle 4">
            <a:extLst>
              <a:ext uri="{FF2B5EF4-FFF2-40B4-BE49-F238E27FC236}">
                <a16:creationId xmlns:a16="http://schemas.microsoft.com/office/drawing/2014/main" id="{1B030574-5C65-6B95-6AB2-B01F50915C23}"/>
              </a:ext>
            </a:extLst>
          </p:cNvPr>
          <p:cNvSpPr>
            <a:spLocks noChangeArrowheads="1"/>
          </p:cNvSpPr>
          <p:nvPr/>
        </p:nvSpPr>
        <p:spPr bwMode="auto">
          <a:xfrm>
            <a:off x="152400" y="1608138"/>
            <a:ext cx="8229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spcAft>
                <a:spcPct val="100000"/>
              </a:spcAft>
              <a:buFontTx/>
              <a:buAutoNum type="alphaLcPeriod"/>
              <a:defRPr/>
            </a:pPr>
            <a:r>
              <a:rPr lang="en-US" altLang="en-US" b="0" baseline="0" dirty="0">
                <a:effectLst>
                  <a:outerShdw blurRad="38100" dist="38100" dir="2700000" algn="tl">
                    <a:srgbClr val="C0C0C0"/>
                  </a:outerShdw>
                </a:effectLst>
              </a:rPr>
              <a:t>The sentence “I wish to have a car or a house” uses “or” in the inclusive sense—I wish a car, a house, or both.</a:t>
            </a:r>
          </a:p>
        </p:txBody>
      </p:sp>
      <p:sp>
        <p:nvSpPr>
          <p:cNvPr id="6" name="Rectangle 4">
            <a:extLst>
              <a:ext uri="{FF2B5EF4-FFF2-40B4-BE49-F238E27FC236}">
                <a16:creationId xmlns:a16="http://schemas.microsoft.com/office/drawing/2014/main" id="{0A103856-8A88-C2EE-44E3-B3E3738754E6}"/>
              </a:ext>
            </a:extLst>
          </p:cNvPr>
          <p:cNvSpPr>
            <a:spLocks noChangeArrowheads="1"/>
          </p:cNvSpPr>
          <p:nvPr/>
        </p:nvSpPr>
        <p:spPr bwMode="auto">
          <a:xfrm>
            <a:off x="304800" y="2667000"/>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eaLnBrk="1" hangingPunct="1">
              <a:spcAft>
                <a:spcPct val="100000"/>
              </a:spcAft>
              <a:buFont typeface="+mj-lt"/>
              <a:buAutoNum type="alphaLcPeriod" startAt="2"/>
              <a:defRPr/>
            </a:pPr>
            <a:r>
              <a:rPr lang="en-US" altLang="en-US" b="0" baseline="0" dirty="0">
                <a:effectLst>
                  <a:outerShdw blurRad="38100" dist="38100" dir="2700000" algn="tl">
                    <a:srgbClr val="C0C0C0"/>
                  </a:outerShdw>
                </a:effectLst>
              </a:rPr>
              <a:t>The sentence “Today is either Monday or Tuesday” uses “or” in the exclusive sense—today is either Monday or Tuesday, but it cannot be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D737DA44-68C9-B645-CCDD-E005474CDB50}"/>
              </a:ext>
            </a:extLst>
          </p:cNvPr>
          <p:cNvSpPr>
            <a:spLocks noGrp="1"/>
          </p:cNvSpPr>
          <p:nvPr>
            <p:ph type="sldNum" sz="quarter" idx="10"/>
          </p:nvPr>
        </p:nvSpPr>
        <p:spPr>
          <a:noFill/>
        </p:spPr>
        <p:txBody>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1200" baseline="0">
                <a:solidFill>
                  <a:schemeClr val="bg2"/>
                </a:solidFill>
                <a:latin typeface="Arial" panose="020B0604020202020204" pitchFamily="34" charset="0"/>
              </a:rPr>
              <a:t>4.</a:t>
            </a:r>
            <a:fld id="{5F9734E3-8F39-413C-8461-E6B1161D837D}" type="slidenum">
              <a:rPr lang="en-US" altLang="en-US" sz="1200" baseline="0">
                <a:solidFill>
                  <a:schemeClr val="bg2"/>
                </a:solidFill>
                <a:latin typeface="Arial" panose="020B0604020202020204" pitchFamily="34" charset="0"/>
              </a:rPr>
              <a:pPr/>
              <a:t>9</a:t>
            </a:fld>
            <a:endParaRPr lang="en-US" altLang="en-US" sz="1200" baseline="0">
              <a:solidFill>
                <a:schemeClr val="bg2"/>
              </a:solidFill>
              <a:latin typeface="Arial" panose="020B0604020202020204" pitchFamily="34" charset="0"/>
            </a:endParaRPr>
          </a:p>
        </p:txBody>
      </p:sp>
      <p:sp>
        <p:nvSpPr>
          <p:cNvPr id="20483" name="Text Box 2">
            <a:extLst>
              <a:ext uri="{FF2B5EF4-FFF2-40B4-BE49-F238E27FC236}">
                <a16:creationId xmlns:a16="http://schemas.microsoft.com/office/drawing/2014/main" id="{725A1A12-BD7F-11BD-8071-F103BD8EE7B5}"/>
              </a:ext>
            </a:extLst>
          </p:cNvPr>
          <p:cNvSpPr txBox="1">
            <a:spLocks noChangeArrowheads="1"/>
          </p:cNvSpPr>
          <p:nvPr/>
        </p:nvSpPr>
        <p:spPr bwMode="auto">
          <a:xfrm>
            <a:off x="76200" y="0"/>
            <a:ext cx="1792288" cy="45720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a:defRPr/>
            </a:pPr>
            <a:r>
              <a:rPr lang="en-US" altLang="en-US" baseline="0" dirty="0">
                <a:solidFill>
                  <a:srgbClr val="FF0000"/>
                </a:solidFill>
              </a:rPr>
              <a:t>Example 4.2</a:t>
            </a:r>
            <a:endParaRPr lang="en-US" altLang="en-US" sz="2000" i="1" baseline="0" dirty="0">
              <a:solidFill>
                <a:srgbClr val="FF0000"/>
              </a:solidFill>
            </a:endParaRPr>
          </a:p>
        </p:txBody>
      </p:sp>
      <p:sp>
        <p:nvSpPr>
          <p:cNvPr id="1208323" name="Rectangle 3">
            <a:extLst>
              <a:ext uri="{FF2B5EF4-FFF2-40B4-BE49-F238E27FC236}">
                <a16:creationId xmlns:a16="http://schemas.microsoft.com/office/drawing/2014/main" id="{43542576-5FEF-5F4D-60F3-7B59C75E773A}"/>
              </a:ext>
            </a:extLst>
          </p:cNvPr>
          <p:cNvSpPr>
            <a:spLocks noChangeArrowheads="1"/>
          </p:cNvSpPr>
          <p:nvPr/>
        </p:nvSpPr>
        <p:spPr bwMode="auto">
          <a:xfrm>
            <a:off x="76200" y="79375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The XOR operator is not actually a new operator. We can always simulate it using the other three operators. The following two expressions are equivalent</a:t>
            </a:r>
          </a:p>
        </p:txBody>
      </p:sp>
      <p:sp>
        <p:nvSpPr>
          <p:cNvPr id="20487" name="Rectangle 6">
            <a:extLst>
              <a:ext uri="{FF2B5EF4-FFF2-40B4-BE49-F238E27FC236}">
                <a16:creationId xmlns:a16="http://schemas.microsoft.com/office/drawing/2014/main" id="{7F9AF95D-2A1B-D51B-D3F3-216207BDF965}"/>
              </a:ext>
            </a:extLst>
          </p:cNvPr>
          <p:cNvSpPr>
            <a:spLocks noChangeArrowheads="1"/>
          </p:cNvSpPr>
          <p:nvPr/>
        </p:nvSpPr>
        <p:spPr bwMode="auto">
          <a:xfrm>
            <a:off x="323850" y="2681288"/>
            <a:ext cx="8266113" cy="5476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r>
              <a:rPr lang="en-US" altLang="en-US" sz="2800" i="1" baseline="0">
                <a:solidFill>
                  <a:schemeClr val="folHlink"/>
                </a:solidFill>
              </a:rPr>
              <a:t>x</a:t>
            </a:r>
            <a:r>
              <a:rPr lang="en-US" altLang="en-US" sz="2800" baseline="0">
                <a:solidFill>
                  <a:schemeClr val="folHlink"/>
                </a:solidFill>
              </a:rPr>
              <a:t> XOR </a:t>
            </a:r>
            <a:r>
              <a:rPr lang="en-US" altLang="en-US" sz="2800" i="1" baseline="0">
                <a:solidFill>
                  <a:schemeClr val="folHlink"/>
                </a:solidFill>
              </a:rPr>
              <a:t>y</a:t>
            </a:r>
            <a:r>
              <a:rPr lang="en-US" altLang="en-US" sz="2800" baseline="0"/>
              <a:t> ↔ [</a:t>
            </a:r>
            <a:r>
              <a:rPr lang="en-US" altLang="en-US" sz="2800" i="1" baseline="0"/>
              <a:t>x</a:t>
            </a:r>
            <a:r>
              <a:rPr lang="en-US" altLang="en-US" sz="2800" baseline="0"/>
              <a:t> AND (NOT </a:t>
            </a:r>
            <a:r>
              <a:rPr lang="en-US" altLang="en-US" sz="2800" i="1" baseline="0"/>
              <a:t>y</a:t>
            </a:r>
            <a:r>
              <a:rPr lang="en-US" altLang="en-US" sz="2800" baseline="0"/>
              <a:t>)]   OR  [(NOT </a:t>
            </a:r>
            <a:r>
              <a:rPr lang="en-US" altLang="en-US" sz="2800" i="1" baseline="0"/>
              <a:t>x</a:t>
            </a:r>
            <a:r>
              <a:rPr lang="en-US" altLang="en-US" sz="2800" baseline="0"/>
              <a:t>) AND </a:t>
            </a:r>
            <a:r>
              <a:rPr lang="en-US" altLang="en-US" sz="2800" i="1" baseline="0"/>
              <a:t>y</a:t>
            </a:r>
            <a:r>
              <a:rPr lang="en-US" altLang="en-US" sz="2800" baseline="0"/>
              <a:t>]</a:t>
            </a:r>
          </a:p>
        </p:txBody>
      </p:sp>
      <p:sp>
        <p:nvSpPr>
          <p:cNvPr id="1208327" name="Rectangle 7">
            <a:extLst>
              <a:ext uri="{FF2B5EF4-FFF2-40B4-BE49-F238E27FC236}">
                <a16:creationId xmlns:a16="http://schemas.microsoft.com/office/drawing/2014/main" id="{7B824D30-19D9-56F8-A0CF-45869C614175}"/>
              </a:ext>
            </a:extLst>
          </p:cNvPr>
          <p:cNvSpPr>
            <a:spLocks noChangeArrowheads="1"/>
          </p:cNvSpPr>
          <p:nvPr/>
        </p:nvSpPr>
        <p:spPr bwMode="auto">
          <a:xfrm>
            <a:off x="76200" y="391636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b="0" baseline="0">
                <a:effectLst>
                  <a:outerShdw blurRad="38100" dist="38100" dir="2700000" algn="tl">
                    <a:srgbClr val="C0C0C0"/>
                  </a:outerShdw>
                </a:effectLst>
              </a:rPr>
              <a:t>The equivalence can be proved if we make the truth table for both.</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20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20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2323</Words>
  <Application>Microsoft Office PowerPoint</Application>
  <PresentationFormat>On-screen Show (4:3)</PresentationFormat>
  <Paragraphs>229</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Unicode MS</vt:lpstr>
      <vt:lpstr>Calibri</vt:lpstr>
      <vt:lpstr>Symbol</vt:lpstr>
      <vt:lpstr>Tahoma</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2022-05-05T08:44:26Z</dcterms:created>
  <dcterms:modified xsi:type="dcterms:W3CDTF">2022-05-05T08:44:51Z</dcterms:modified>
</cp:coreProperties>
</file>