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40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32" r:id="rId12"/>
    <p:sldId id="533" r:id="rId13"/>
    <p:sldId id="424" r:id="rId14"/>
    <p:sldId id="557" r:id="rId15"/>
    <p:sldId id="550" r:id="rId16"/>
    <p:sldId id="552" r:id="rId17"/>
    <p:sldId id="551" r:id="rId18"/>
    <p:sldId id="554" r:id="rId19"/>
    <p:sldId id="555" r:id="rId20"/>
    <p:sldId id="556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5DD5FF"/>
    <a:srgbClr val="FF0D97"/>
    <a:srgbClr val="0000CC"/>
    <a:srgbClr val="003635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6" autoAdjust="0"/>
  </p:normalViewPr>
  <p:slideViewPr>
    <p:cSldViewPr snapToGrid="0">
      <p:cViewPr varScale="1">
        <p:scale>
          <a:sx n="65" d="100"/>
          <a:sy n="65" d="100"/>
        </p:scale>
        <p:origin x="1248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80FD2-8AD6-4DF7-9225-1BE6BD118B9E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58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51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80FD2-8AD6-4DF7-9225-1BE6BD118B9E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957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10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Semi-Structured Data and XML (2)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 13 (7th edition)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Thursday 22 August 2024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439466" y="141685"/>
            <a:ext cx="6286500" cy="600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XPath: path expressions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65E44FD-5E25-4729-A460-3B8E5BD265BA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457450" y="1771651"/>
            <a:ext cx="160020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STAFFLIST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628900" y="2571751"/>
            <a:ext cx="108585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600200" y="3486151"/>
            <a:ext cx="137160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STAFFNO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028950" y="3486151"/>
            <a:ext cx="102870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NAME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4114800" y="3464720"/>
            <a:ext cx="142875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POSITION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5600700" y="3486151"/>
            <a:ext cx="80010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DOB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6457950" y="3486151"/>
            <a:ext cx="125730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SALARY</a:t>
            </a: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286000" y="4400551"/>
            <a:ext cx="120015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FNAME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3600450" y="4400551"/>
            <a:ext cx="120015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LNAME</a:t>
            </a:r>
          </a:p>
        </p:txBody>
      </p:sp>
      <p:cxnSp>
        <p:nvCxnSpPr>
          <p:cNvPr id="39949" name="Straight Arrow Connector 14"/>
          <p:cNvCxnSpPr>
            <a:cxnSpLocks noChangeShapeType="1"/>
            <a:stCxn id="39940" idx="4"/>
            <a:endCxn id="39941" idx="0"/>
          </p:cNvCxnSpPr>
          <p:nvPr/>
        </p:nvCxnSpPr>
        <p:spPr bwMode="auto">
          <a:xfrm flipH="1">
            <a:off x="3171825" y="2226083"/>
            <a:ext cx="85725" cy="345668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950" name="Oval 15"/>
          <p:cNvSpPr>
            <a:spLocks noChangeArrowheads="1"/>
          </p:cNvSpPr>
          <p:nvPr/>
        </p:nvSpPr>
        <p:spPr bwMode="auto">
          <a:xfrm>
            <a:off x="4000500" y="2550320"/>
            <a:ext cx="108585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</a:t>
            </a:r>
          </a:p>
        </p:txBody>
      </p:sp>
      <p:cxnSp>
        <p:nvCxnSpPr>
          <p:cNvPr id="39951" name="Straight Arrow Connector 17"/>
          <p:cNvCxnSpPr>
            <a:cxnSpLocks noChangeShapeType="1"/>
            <a:stCxn id="39940" idx="4"/>
            <a:endCxn id="39950" idx="0"/>
          </p:cNvCxnSpPr>
          <p:nvPr/>
        </p:nvCxnSpPr>
        <p:spPr bwMode="auto">
          <a:xfrm>
            <a:off x="3257550" y="2226083"/>
            <a:ext cx="1285875" cy="324237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52" name="Straight Arrow Connector 19"/>
          <p:cNvCxnSpPr>
            <a:cxnSpLocks noChangeShapeType="1"/>
            <a:stCxn id="39941" idx="4"/>
            <a:endCxn id="39942" idx="0"/>
          </p:cNvCxnSpPr>
          <p:nvPr/>
        </p:nvCxnSpPr>
        <p:spPr bwMode="auto">
          <a:xfrm flipH="1">
            <a:off x="2286000" y="3026183"/>
            <a:ext cx="885825" cy="459968"/>
          </a:xfrm>
          <a:prstGeom prst="straightConnector1">
            <a:avLst/>
          </a:prstGeom>
          <a:ln>
            <a:solidFill>
              <a:srgbClr val="C00000"/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53" name="Straight Arrow Connector 21"/>
          <p:cNvCxnSpPr>
            <a:cxnSpLocks noChangeShapeType="1"/>
            <a:stCxn id="39941" idx="4"/>
            <a:endCxn id="39943" idx="0"/>
          </p:cNvCxnSpPr>
          <p:nvPr/>
        </p:nvCxnSpPr>
        <p:spPr bwMode="auto">
          <a:xfrm>
            <a:off x="3171825" y="3026183"/>
            <a:ext cx="371475" cy="459968"/>
          </a:xfrm>
          <a:prstGeom prst="straightConnector1">
            <a:avLst/>
          </a:prstGeom>
          <a:ln>
            <a:solidFill>
              <a:schemeClr val="bg1"/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54" name="Straight Arrow Connector 23"/>
          <p:cNvCxnSpPr>
            <a:cxnSpLocks noChangeShapeType="1"/>
            <a:stCxn id="39941" idx="4"/>
            <a:endCxn id="39944" idx="0"/>
          </p:cNvCxnSpPr>
          <p:nvPr/>
        </p:nvCxnSpPr>
        <p:spPr bwMode="auto">
          <a:xfrm>
            <a:off x="3171825" y="3026183"/>
            <a:ext cx="1657350" cy="438537"/>
          </a:xfrm>
          <a:prstGeom prst="straightConnector1">
            <a:avLst/>
          </a:prstGeom>
          <a:ln>
            <a:solidFill>
              <a:srgbClr val="C00000"/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55" name="Straight Arrow Connector 25"/>
          <p:cNvCxnSpPr>
            <a:cxnSpLocks noChangeShapeType="1"/>
            <a:stCxn id="39941" idx="4"/>
            <a:endCxn id="39945" idx="0"/>
          </p:cNvCxnSpPr>
          <p:nvPr/>
        </p:nvCxnSpPr>
        <p:spPr bwMode="auto">
          <a:xfrm>
            <a:off x="3171825" y="3026183"/>
            <a:ext cx="2828925" cy="459968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56" name="Straight Arrow Connector 27"/>
          <p:cNvCxnSpPr>
            <a:cxnSpLocks noChangeShapeType="1"/>
            <a:stCxn id="39941" idx="4"/>
            <a:endCxn id="39946" idx="0"/>
          </p:cNvCxnSpPr>
          <p:nvPr/>
        </p:nvCxnSpPr>
        <p:spPr bwMode="auto">
          <a:xfrm>
            <a:off x="3171825" y="3026183"/>
            <a:ext cx="3914775" cy="459968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57" name="Straight Arrow Connector 30"/>
          <p:cNvCxnSpPr>
            <a:cxnSpLocks noChangeShapeType="1"/>
            <a:stCxn id="39943" idx="4"/>
            <a:endCxn id="39947" idx="0"/>
          </p:cNvCxnSpPr>
          <p:nvPr/>
        </p:nvCxnSpPr>
        <p:spPr bwMode="auto">
          <a:xfrm flipH="1">
            <a:off x="2886075" y="3908123"/>
            <a:ext cx="657225" cy="492428"/>
          </a:xfrm>
          <a:prstGeom prst="straightConnector1">
            <a:avLst/>
          </a:prstGeom>
          <a:ln>
            <a:solidFill>
              <a:schemeClr val="bg1"/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58" name="Straight Arrow Connector 32"/>
          <p:cNvCxnSpPr>
            <a:cxnSpLocks noChangeShapeType="1"/>
            <a:stCxn id="39943" idx="4"/>
            <a:endCxn id="39948" idx="0"/>
          </p:cNvCxnSpPr>
          <p:nvPr/>
        </p:nvCxnSpPr>
        <p:spPr bwMode="auto">
          <a:xfrm>
            <a:off x="3543300" y="3908123"/>
            <a:ext cx="657225" cy="492428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59" name="Straight Arrow Connector 34"/>
          <p:cNvCxnSpPr>
            <a:cxnSpLocks noChangeShapeType="1"/>
          </p:cNvCxnSpPr>
          <p:nvPr/>
        </p:nvCxnSpPr>
        <p:spPr bwMode="auto">
          <a:xfrm rot="10800000" flipV="1">
            <a:off x="4286250" y="2971800"/>
            <a:ext cx="257175" cy="17145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60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4529138" y="2986088"/>
            <a:ext cx="171450" cy="142875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61" name="Straight Arrow Connector 36"/>
          <p:cNvCxnSpPr>
            <a:cxnSpLocks noChangeShapeType="1"/>
          </p:cNvCxnSpPr>
          <p:nvPr/>
        </p:nvCxnSpPr>
        <p:spPr bwMode="auto">
          <a:xfrm>
            <a:off x="4543425" y="2971800"/>
            <a:ext cx="600075" cy="17145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62" name="Straight Arrow Connector 37"/>
          <p:cNvCxnSpPr>
            <a:cxnSpLocks noChangeShapeType="1"/>
          </p:cNvCxnSpPr>
          <p:nvPr/>
        </p:nvCxnSpPr>
        <p:spPr bwMode="auto">
          <a:xfrm>
            <a:off x="4543425" y="2971800"/>
            <a:ext cx="828675" cy="17145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63" name="Straight Arrow Connector 38"/>
          <p:cNvCxnSpPr>
            <a:cxnSpLocks noChangeShapeType="1"/>
          </p:cNvCxnSpPr>
          <p:nvPr/>
        </p:nvCxnSpPr>
        <p:spPr bwMode="auto">
          <a:xfrm>
            <a:off x="4543425" y="2971800"/>
            <a:ext cx="885825" cy="11430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508" name="TextBox 28"/>
          <p:cNvSpPr txBox="1">
            <a:spLocks noChangeArrowheads="1"/>
          </p:cNvSpPr>
          <p:nvPr/>
        </p:nvSpPr>
        <p:spPr bwMode="auto">
          <a:xfrm>
            <a:off x="1314450" y="1048436"/>
            <a:ext cx="6457950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name of 1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 staff?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STAFFLIST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/STAFF[1]/NAME</a:t>
            </a:r>
          </a:p>
        </p:txBody>
      </p:sp>
      <p:sp>
        <p:nvSpPr>
          <p:cNvPr id="22557" name="Line Callout 1 29"/>
          <p:cNvSpPr>
            <a:spLocks/>
          </p:cNvSpPr>
          <p:nvPr/>
        </p:nvSpPr>
        <p:spPr bwMode="auto">
          <a:xfrm>
            <a:off x="2971800" y="3371850"/>
            <a:ext cx="1143000" cy="742950"/>
          </a:xfrm>
          <a:prstGeom prst="borderCallout1">
            <a:avLst>
              <a:gd name="adj1" fmla="val -19"/>
              <a:gd name="adj2" fmla="val 8273"/>
              <a:gd name="adj3" fmla="val -222915"/>
              <a:gd name="adj4" fmla="val -66560"/>
            </a:avLst>
          </a:prstGeom>
          <a:noFill/>
          <a:ln w="38100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2114550" y="4114800"/>
            <a:ext cx="2857500" cy="857250"/>
          </a:xfrm>
          <a:prstGeom prst="rect">
            <a:avLst/>
          </a:prstGeom>
          <a:noFill/>
          <a:ln w="38100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XML Query Languages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083526" y="1227418"/>
            <a:ext cx="6701645" cy="378023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70C0"/>
                </a:solidFill>
                <a:ea typeface="ＭＳ Ｐゴシック" pitchFamily="34" charset="-128"/>
                <a:cs typeface="Arial" charset="0"/>
              </a:rPr>
              <a:t>XML Query language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en-US" sz="900" b="1" dirty="0">
              <a:ea typeface="ＭＳ Ｐゴシック" pitchFamily="34" charset="-128"/>
              <a:cs typeface="Arial" charset="0"/>
            </a:endParaRP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650" b="1" dirty="0">
                <a:ea typeface="ＭＳ Ｐゴシック" pitchFamily="34" charset="-128"/>
                <a:cs typeface="Arial" charset="0"/>
              </a:rPr>
              <a:t>XML-QL, </a:t>
            </a:r>
            <a:r>
              <a:rPr lang="en-US" sz="1650" b="1" dirty="0" err="1">
                <a:ea typeface="ＭＳ Ｐゴシック" pitchFamily="34" charset="-128"/>
                <a:cs typeface="Arial" charset="0"/>
              </a:rPr>
              <a:t>UnQL</a:t>
            </a:r>
            <a:r>
              <a:rPr lang="en-US" sz="1650" b="1" dirty="0">
                <a:ea typeface="ＭＳ Ｐゴシック" pitchFamily="34" charset="-128"/>
                <a:cs typeface="Arial" charset="0"/>
              </a:rPr>
              <a:t>, XQL, XQuery, …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en-US" sz="1800" b="1" dirty="0">
              <a:ea typeface="ＭＳ Ｐゴシック" pitchFamily="34" charset="-128"/>
              <a:cs typeface="Arial" charset="0"/>
            </a:endParaRPr>
          </a:p>
          <a:p>
            <a:pPr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sz="1800" dirty="0">
              <a:ea typeface="ＭＳ Ｐゴシック" pitchFamily="34" charset="-128"/>
              <a:cs typeface="Arial" charset="0"/>
            </a:endParaRPr>
          </a:p>
          <a:p>
            <a:pPr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70C0"/>
                </a:solidFill>
                <a:ea typeface="ＭＳ Ｐゴシック" pitchFamily="34" charset="-128"/>
                <a:cs typeface="Arial" charset="0"/>
              </a:rPr>
              <a:t>XQuery by W3C XML Query Working </a:t>
            </a:r>
            <a:r>
              <a:rPr lang="en-US" sz="1800" b="1" dirty="0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t>Group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500" b="1" dirty="0">
                <a:ea typeface="ＭＳ Ｐゴシック" pitchFamily="34" charset="-128"/>
                <a:cs typeface="Arial" charset="0"/>
              </a:rPr>
              <a:t>Contributions from </a:t>
            </a:r>
          </a:p>
          <a:p>
            <a:pPr lvl="2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Arial" charset="0"/>
              </a:rPr>
              <a:t>database community</a:t>
            </a:r>
          </a:p>
          <a:p>
            <a:pPr lvl="2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Arial" charset="0"/>
              </a:rPr>
              <a:t>document community</a:t>
            </a:r>
          </a:p>
          <a:p>
            <a:pPr lvl="2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Arial" charset="0"/>
              </a:rPr>
              <a:t>programming language community</a:t>
            </a:r>
          </a:p>
          <a:p>
            <a:pPr marL="685800" lvl="2" indent="0" algn="just">
              <a:lnSpc>
                <a:spcPct val="90000"/>
              </a:lnSpc>
              <a:buNone/>
              <a:defRPr/>
            </a:pPr>
            <a:endParaRPr lang="en-US" sz="900" b="1" dirty="0">
              <a:ea typeface="ＭＳ Ｐゴシック" pitchFamily="34" charset="-128"/>
              <a:cs typeface="Arial" charset="0"/>
            </a:endParaRPr>
          </a:p>
          <a:p>
            <a:pPr marL="685800" lvl="2" indent="0" algn="just">
              <a:lnSpc>
                <a:spcPct val="90000"/>
              </a:lnSpc>
              <a:buNone/>
              <a:defRPr/>
            </a:pPr>
            <a:endParaRPr lang="en-US" sz="900" b="1" dirty="0">
              <a:ea typeface="ＭＳ Ｐゴシック" pitchFamily="34" charset="-128"/>
              <a:cs typeface="Arial" charset="0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CC0099"/>
                </a:solidFill>
                <a:ea typeface="ＭＳ Ｐゴシック" pitchFamily="34" charset="-128"/>
                <a:cs typeface="Arial" charset="0"/>
              </a:rPr>
              <a:t>Note: </a:t>
            </a:r>
            <a:r>
              <a:rPr lang="en-US" sz="1800" b="1" dirty="0">
                <a:ea typeface="ＭＳ Ｐゴシック" pitchFamily="34" charset="-128"/>
                <a:cs typeface="Arial" charset="0"/>
              </a:rPr>
              <a:t>SQL not good for XML (irregularity of XML data)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en-US" sz="2400" b="1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E1FBE12-9986-42AD-B0AA-0529E2F4A33B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© Pearson Education Limited 1995, 2005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714750" y="1644559"/>
            <a:ext cx="971550" cy="4000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1499" y="301649"/>
            <a:ext cx="6286500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XQuery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9539"/>
            <a:ext cx="7831394" cy="3734646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sz="2000" b="1" dirty="0" err="1">
                <a:solidFill>
                  <a:srgbClr val="0000CC"/>
                </a:solidFill>
                <a:ea typeface="Times New Roman" pitchFamily="-112" charset="0"/>
                <a:cs typeface="Times New Roman" pitchFamily="-112" charset="0"/>
              </a:rPr>
              <a:t>XQuery</a:t>
            </a:r>
            <a:r>
              <a:rPr lang="en-US" sz="2000" b="1" dirty="0">
                <a:solidFill>
                  <a:srgbClr val="0000CC"/>
                </a:solidFill>
                <a:ea typeface="Times New Roman" pitchFamily="-112" charset="0"/>
                <a:cs typeface="Times New Roman" pitchFamily="-112" charset="0"/>
              </a:rPr>
              <a:t> </a:t>
            </a:r>
          </a:p>
          <a:p>
            <a:pPr lvl="1" algn="just"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  <a:ea typeface="Times New Roman" pitchFamily="-112" charset="0"/>
                <a:cs typeface="Times New Roman" pitchFamily="-112" charset="0"/>
              </a:rPr>
              <a:t>a functional language 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sz="2000" b="1" dirty="0">
                <a:ea typeface="Times New Roman" pitchFamily="-112" charset="0"/>
                <a:cs typeface="Times New Roman" pitchFamily="-112" charset="0"/>
              </a:rPr>
              <a:t>Meaning</a:t>
            </a:r>
            <a:r>
              <a:rPr lang="en-US" sz="2000" b="1" dirty="0">
                <a:solidFill>
                  <a:srgbClr val="C00000"/>
                </a:solidFill>
                <a:ea typeface="Times New Roman" pitchFamily="-112" charset="0"/>
                <a:cs typeface="Times New Roman" pitchFamily="-112" charset="0"/>
              </a:rPr>
              <a:t>: a query is represented as an expression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sz="2000" b="1" dirty="0">
                <a:ea typeface="Times New Roman" pitchFamily="-112" charset="0"/>
                <a:cs typeface="Times New Roman" pitchFamily="-112" charset="0"/>
              </a:rPr>
              <a:t>nested expressions possible</a:t>
            </a:r>
          </a:p>
          <a:p>
            <a:pPr algn="just">
              <a:lnSpc>
                <a:spcPct val="90000"/>
              </a:lnSpc>
              <a:buFont typeface="Monotype Sorts" pitchFamily="-112" charset="2"/>
              <a:buChar char="u"/>
              <a:defRPr/>
            </a:pPr>
            <a:endParaRPr lang="en-US" sz="2000" dirty="0">
              <a:ea typeface="Times New Roman" pitchFamily="-112" charset="0"/>
              <a:cs typeface="Times New Roman" pitchFamily="-112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000" b="1" dirty="0" err="1">
                <a:solidFill>
                  <a:srgbClr val="0000CC"/>
                </a:solidFill>
                <a:ea typeface="Times New Roman" pitchFamily="-112" charset="0"/>
                <a:cs typeface="Times New Roman" pitchFamily="-112" charset="0"/>
              </a:rPr>
              <a:t>XQuery</a:t>
            </a:r>
            <a:r>
              <a:rPr lang="en-US" sz="2000" b="1" dirty="0">
                <a:solidFill>
                  <a:srgbClr val="0000CC"/>
                </a:solidFill>
                <a:ea typeface="Times New Roman" pitchFamily="-112" charset="0"/>
                <a:cs typeface="Times New Roman" pitchFamily="-112" charset="0"/>
              </a:rPr>
              <a:t> uses</a:t>
            </a:r>
          </a:p>
          <a:p>
            <a:pPr marL="685800" lvl="1" indent="-342900" algn="just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b="1" dirty="0">
                <a:ea typeface="Times New Roman" pitchFamily="-112" charset="0"/>
                <a:cs typeface="Times New Roman" pitchFamily="-112" charset="0"/>
              </a:rPr>
              <a:t>Path expressions (</a:t>
            </a:r>
            <a:r>
              <a:rPr lang="en-US" sz="2000" b="1" dirty="0">
                <a:solidFill>
                  <a:srgbClr val="C00000"/>
                </a:solidFill>
                <a:ea typeface="Times New Roman" pitchFamily="-112" charset="0"/>
                <a:cs typeface="Times New Roman" pitchFamily="-112" charset="0"/>
              </a:rPr>
              <a:t>use the syntax of </a:t>
            </a:r>
            <a:r>
              <a:rPr lang="en-US" sz="2000" b="1" dirty="0" err="1">
                <a:solidFill>
                  <a:srgbClr val="C00000"/>
                </a:solidFill>
                <a:ea typeface="Times New Roman" pitchFamily="-112" charset="0"/>
                <a:cs typeface="Times New Roman" pitchFamily="-112" charset="0"/>
              </a:rPr>
              <a:t>XPath</a:t>
            </a:r>
            <a:r>
              <a:rPr lang="en-US" sz="2000" b="1" dirty="0">
                <a:ea typeface="Times New Roman" pitchFamily="-112" charset="0"/>
                <a:cs typeface="Times New Roman" pitchFamily="-112" charset="0"/>
              </a:rPr>
              <a:t>)</a:t>
            </a:r>
          </a:p>
          <a:p>
            <a:pPr marL="685800" lvl="1" indent="-342900" algn="just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b="1" dirty="0" err="1">
                <a:solidFill>
                  <a:srgbClr val="C00000"/>
                </a:solidFill>
                <a:ea typeface="Times New Roman" pitchFamily="-112" charset="0"/>
                <a:cs typeface="Times New Roman" pitchFamily="-112" charset="0"/>
              </a:rPr>
              <a:t>FLWOR</a:t>
            </a:r>
            <a:r>
              <a:rPr lang="en-US" sz="2000" b="1" dirty="0">
                <a:ea typeface="Times New Roman" pitchFamily="-112" charset="0"/>
                <a:cs typeface="Times New Roman" pitchFamily="-112" charset="0"/>
              </a:rPr>
              <a:t> expressions</a:t>
            </a:r>
          </a:p>
          <a:p>
            <a:pPr marL="685800" lvl="1" indent="-342900" algn="just">
              <a:lnSpc>
                <a:spcPct val="90000"/>
              </a:lnSpc>
              <a:buFont typeface="+mj-lt"/>
              <a:buAutoNum type="arabicPeriod"/>
              <a:defRPr/>
            </a:pPr>
            <a:endParaRPr lang="en-US" sz="2000" dirty="0">
              <a:ea typeface="Times New Roman" pitchFamily="-112" charset="0"/>
              <a:cs typeface="Times New Roman" pitchFamily="-112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cs typeface="Times New Roman" pitchFamily="-112" charset="0"/>
              </a:rPr>
              <a:t>The queries 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>
                <a:ea typeface="ＭＳ Ｐゴシック" pitchFamily="34" charset="-128"/>
                <a:cs typeface="Arial" pitchFamily="34" charset="0"/>
              </a:rPr>
              <a:t>operate on </a:t>
            </a:r>
            <a:r>
              <a:rPr lang="en-US" sz="2000" b="1" i="1" dirty="0">
                <a:ea typeface="ＭＳ Ｐゴシック" pitchFamily="34" charset="-128"/>
                <a:cs typeface="Arial" pitchFamily="34" charset="0"/>
              </a:rPr>
              <a:t>single documents</a:t>
            </a:r>
            <a:r>
              <a:rPr lang="en-US" sz="2000" b="1" dirty="0">
                <a:ea typeface="ＭＳ Ｐゴシック" pitchFamily="34" charset="-128"/>
                <a:cs typeface="Arial" pitchFamily="34" charset="0"/>
              </a:rPr>
              <a:t> 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>
                <a:ea typeface="ＭＳ Ｐゴシック" pitchFamily="34" charset="-128"/>
                <a:cs typeface="Arial" pitchFamily="34" charset="0"/>
              </a:rPr>
              <a:t>operate also on </a:t>
            </a:r>
            <a:r>
              <a:rPr lang="en-US" sz="2000" b="1" i="1" dirty="0">
                <a:ea typeface="ＭＳ Ｐゴシック" pitchFamily="34" charset="-128"/>
                <a:cs typeface="Arial" pitchFamily="34" charset="0"/>
              </a:rPr>
              <a:t>fixed collections of documents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b="1" dirty="0">
                <a:ea typeface="ＭＳ Ｐゴシック" pitchFamily="34" charset="-128"/>
                <a:cs typeface="Arial" pitchFamily="34" charset="0"/>
              </a:rPr>
              <a:t>select </a:t>
            </a:r>
            <a:r>
              <a:rPr lang="en-US" sz="2000" b="1" i="1" dirty="0">
                <a:ea typeface="ＭＳ Ｐゴシック" pitchFamily="34" charset="-128"/>
                <a:cs typeface="Arial" pitchFamily="34" charset="0"/>
              </a:rPr>
              <a:t>sub-trees</a:t>
            </a:r>
            <a:r>
              <a:rPr lang="en-US" sz="2000" b="1" dirty="0">
                <a:ea typeface="ＭＳ Ｐゴシック" pitchFamily="34" charset="-128"/>
                <a:cs typeface="Arial" pitchFamily="34" charset="0"/>
              </a:rPr>
              <a:t> of documents </a:t>
            </a:r>
          </a:p>
          <a:p>
            <a:pPr marL="385763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dirty="0">
              <a:ea typeface="Times New Roman" pitchFamily="-112" charset="0"/>
              <a:cs typeface="Times New Roman" pitchFamily="-112" charset="0"/>
            </a:endParaRPr>
          </a:p>
          <a:p>
            <a:pPr lvl="1" algn="just">
              <a:buFont typeface="Arial" charset="0"/>
              <a:buChar char="•"/>
              <a:defRPr/>
            </a:pPr>
            <a:endParaRPr lang="en-US" dirty="0">
              <a:ea typeface="Times New Roman" pitchFamily="-112" charset="0"/>
              <a:cs typeface="Times New Roman" pitchFamily="-112" charset="0"/>
            </a:endParaRP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0840507-D6B6-4011-85C4-0493F1DE812C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© Pearson Education Limited 1995, 2005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XQuery: Specifying Queries in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FLWOR 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Variables preceded with $</a:t>
            </a:r>
          </a:p>
          <a:p>
            <a:pPr>
              <a:defRPr/>
            </a:pPr>
            <a:r>
              <a:rPr lang="en-US" dirty="0"/>
              <a:t>For assigns variable to a range</a:t>
            </a:r>
          </a:p>
          <a:p>
            <a:pPr>
              <a:defRPr/>
            </a:pPr>
            <a:r>
              <a:rPr lang="en-US" dirty="0"/>
              <a:t>Where specifies additional conditions</a:t>
            </a:r>
          </a:p>
          <a:p>
            <a:pPr>
              <a:defRPr/>
            </a:pPr>
            <a:r>
              <a:rPr lang="en-US" dirty="0"/>
              <a:t>Order by specifies order of result elements</a:t>
            </a:r>
          </a:p>
          <a:p>
            <a:pPr>
              <a:defRPr/>
            </a:pPr>
            <a:r>
              <a:rPr lang="en-US" dirty="0"/>
              <a:t>Return specifies elements for retrieval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27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00200"/>
            <a:ext cx="437197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1499" y="301649"/>
            <a:ext cx="6286500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Introduction to </a:t>
            </a:r>
            <a:r>
              <a:rPr lang="en-US" b="1" dirty="0" err="1">
                <a:ea typeface="ＭＳ Ｐゴシック" pitchFamily="34" charset="-128"/>
              </a:rPr>
              <a:t>BaseX</a:t>
            </a:r>
            <a:endParaRPr lang="en-US" b="1" dirty="0">
              <a:ea typeface="ＭＳ Ｐゴシック" pitchFamily="34" charset="-128"/>
            </a:endParaRPr>
          </a:p>
        </p:txBody>
      </p:sp>
      <p:sp>
        <p:nvSpPr>
          <p:cNvPr id="130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9539"/>
            <a:ext cx="7831394" cy="3734646"/>
          </a:xfrm>
        </p:spPr>
        <p:txBody>
          <a:bodyPr>
            <a:normAutofit fontScale="85000" lnSpcReduction="10000"/>
          </a:bodyPr>
          <a:lstStyle/>
          <a:p>
            <a:pPr marL="385763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dirty="0" err="1">
                <a:ea typeface="Times New Roman" pitchFamily="-112" charset="0"/>
                <a:cs typeface="Times New Roman" pitchFamily="-112" charset="0"/>
              </a:rPr>
              <a:t>BaseX</a:t>
            </a:r>
            <a:r>
              <a:rPr lang="en-GB" dirty="0">
                <a:ea typeface="Times New Roman" pitchFamily="-112" charset="0"/>
                <a:cs typeface="Times New Roman" pitchFamily="-112" charset="0"/>
              </a:rPr>
              <a:t> is an open source robust, high-performance XML database engine.</a:t>
            </a:r>
          </a:p>
          <a:p>
            <a:pPr marL="385763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dirty="0">
                <a:ea typeface="Times New Roman" pitchFamily="-112" charset="0"/>
                <a:cs typeface="Times New Roman" pitchFamily="-112" charset="0"/>
              </a:rPr>
              <a:t>It was created by Christian </a:t>
            </a:r>
            <a:r>
              <a:rPr lang="en-GB" dirty="0" err="1">
                <a:ea typeface="Times New Roman" pitchFamily="-112" charset="0"/>
                <a:cs typeface="Times New Roman" pitchFamily="-112" charset="0"/>
              </a:rPr>
              <a:t>Grün</a:t>
            </a:r>
            <a:r>
              <a:rPr lang="en-GB" dirty="0">
                <a:ea typeface="Times New Roman" pitchFamily="-112" charset="0"/>
                <a:cs typeface="Times New Roman" pitchFamily="-112" charset="0"/>
              </a:rPr>
              <a:t> in 2005 at the University of Konstanz in Germany.</a:t>
            </a:r>
          </a:p>
          <a:p>
            <a:pPr marL="385763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dirty="0">
                <a:ea typeface="Times New Roman" pitchFamily="-112" charset="0"/>
                <a:cs typeface="Times New Roman" pitchFamily="-112" charset="0"/>
              </a:rPr>
              <a:t>It is specialised in storing, querying, and visualizing large XML documents and collections</a:t>
            </a:r>
          </a:p>
          <a:p>
            <a:pPr marL="385763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dirty="0">
                <a:ea typeface="Times New Roman" pitchFamily="-112" charset="0"/>
                <a:cs typeface="Times New Roman" pitchFamily="-112" charset="0"/>
              </a:rPr>
              <a:t>It serves as excellent framework for building complex data-intensive web applications.</a:t>
            </a:r>
          </a:p>
          <a:p>
            <a:pPr marL="385763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dirty="0">
                <a:ea typeface="Times New Roman" pitchFamily="-112" charset="0"/>
                <a:cs typeface="Times New Roman" pitchFamily="-112" charset="0"/>
              </a:rPr>
              <a:t>It comes with interactive user interfaces (desktop, web-based) giving great insight into semi-structured data.</a:t>
            </a:r>
          </a:p>
          <a:p>
            <a:pPr marL="385763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dirty="0">
                <a:ea typeface="Times New Roman" pitchFamily="-112" charset="0"/>
                <a:cs typeface="Times New Roman" pitchFamily="-112" charset="0"/>
              </a:rPr>
              <a:t>Supports both the XPath and XQuery languages.</a:t>
            </a:r>
          </a:p>
          <a:p>
            <a:pPr marL="385763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dirty="0">
              <a:ea typeface="Times New Roman" pitchFamily="-112" charset="0"/>
              <a:cs typeface="Times New Roman" pitchFamily="-112" charset="0"/>
            </a:endParaRPr>
          </a:p>
          <a:p>
            <a:pPr lvl="1" algn="just">
              <a:buFont typeface="Arial" charset="0"/>
              <a:buChar char="•"/>
              <a:defRPr/>
            </a:pPr>
            <a:endParaRPr lang="en-US" dirty="0">
              <a:ea typeface="Times New Roman" pitchFamily="-112" charset="0"/>
              <a:cs typeface="Times New Roman" pitchFamily="-112" charset="0"/>
            </a:endParaRP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0840507-D6B6-4011-85C4-0493F1DE812C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© Pearson Education Limited 1995, 2005</a:t>
            </a:r>
          </a:p>
        </p:txBody>
      </p:sp>
    </p:spTree>
    <p:extLst>
      <p:ext uri="{BB962C8B-B14F-4D97-AF65-F5344CB8AC3E}">
        <p14:creationId xmlns:p14="http://schemas.microsoft.com/office/powerpoint/2010/main" val="3007489429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0" y="348404"/>
            <a:ext cx="8396749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BaseX</a:t>
            </a:r>
            <a:r>
              <a:rPr lang="en-ZA" b="1" dirty="0"/>
              <a:t> 11.2 –  DBMS for XML data (1)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601" y="1510553"/>
            <a:ext cx="1879413" cy="378619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ZA" sz="1800" b="1" dirty="0">
                <a:latin typeface="+mj-lt"/>
              </a:rPr>
              <a:t>Database menu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697B1C6D-4C10-46F9-89EC-557ECCB9CE2D}" type="slidenum">
              <a:rPr lang="en-GB" altLang="en-US" sz="750">
                <a:solidFill>
                  <a:srgbClr val="FFFFFF"/>
                </a:solidFill>
                <a:latin typeface="+mj-lt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15</a:t>
            </a:fld>
            <a:endParaRPr lang="en-GB" altLang="en-US" sz="75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653" name="TextBox 7"/>
          <p:cNvSpPr txBox="1">
            <a:spLocks noChangeArrowheads="1"/>
          </p:cNvSpPr>
          <p:nvPr/>
        </p:nvSpPr>
        <p:spPr bwMode="auto">
          <a:xfrm>
            <a:off x="4395787" y="2843594"/>
            <a:ext cx="4314825" cy="715581"/>
          </a:xfrm>
          <a:prstGeom prst="rect">
            <a:avLst/>
          </a:prstGeom>
          <a:solidFill>
            <a:schemeClr val="bg1"/>
          </a:solidFill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1350" b="1" dirty="0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(1)</a:t>
            </a:r>
            <a:r>
              <a:rPr lang="en-US" altLang="en-US" sz="1350" b="1" dirty="0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 Navigate to the 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Data</a:t>
            </a:r>
            <a:r>
              <a:rPr lang="en-US" altLang="en-US" sz="1350" b="1" dirty="0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 folder</a:t>
            </a:r>
            <a:r>
              <a:rPr lang="en-US" altLang="en-US" sz="1350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 under C:\Program Files (x86) \</a:t>
            </a:r>
            <a:r>
              <a:rPr lang="en-US" altLang="en-US" sz="1350" dirty="0" err="1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BaseX</a:t>
            </a:r>
            <a:r>
              <a:rPr lang="en-US" altLang="en-US" sz="1350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  &amp; copy your XML files to this folder. </a:t>
            </a:r>
            <a:r>
              <a:rPr lang="en-US" altLang="en-US" sz="1350" b="1" dirty="0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Then open </a:t>
            </a:r>
            <a:r>
              <a:rPr lang="en-US" altLang="en-US" sz="1350" b="1" dirty="0" err="1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BaseX</a:t>
            </a:r>
            <a:endParaRPr lang="en-ZA" altLang="en-US" sz="1350" b="1" dirty="0">
              <a:solidFill>
                <a:srgbClr val="0000CC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5349809" y="3605767"/>
            <a:ext cx="2070497" cy="1546577"/>
          </a:xfrm>
          <a:prstGeom prst="rect">
            <a:avLst/>
          </a:prstGeom>
          <a:solidFill>
            <a:schemeClr val="bg1"/>
          </a:solidFill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1350" b="1" dirty="0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(2) To create a new DB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altLang="en-US" sz="1350" b="1" dirty="0">
              <a:solidFill>
                <a:srgbClr val="080808"/>
              </a:solidFill>
              <a:latin typeface="+mj-lt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135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US" altLang="en-US" sz="1350" b="1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Database | New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080808"/>
              </a:solidFill>
              <a:latin typeface="+mj-lt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Then type in the database name</a:t>
            </a:r>
            <a:endParaRPr lang="en-US" altLang="en-US" sz="1350" dirty="0">
              <a:solidFill>
                <a:srgbClr val="080808"/>
              </a:solidFill>
              <a:latin typeface="+mj-lt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and then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 click on OK. </a:t>
            </a:r>
            <a:endParaRPr lang="en-ZA" altLang="en-US" sz="135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8CAA6-235D-6D6B-53E8-EA4B9E739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02" y="1259543"/>
            <a:ext cx="1779499" cy="152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8221AC-8B91-7040-1BF3-D596C1B01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1171250"/>
            <a:ext cx="3994825" cy="37853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Arrow Connector 6"/>
          <p:cNvCxnSpPr>
            <a:cxnSpLocks/>
            <a:stCxn id="8" idx="1"/>
          </p:cNvCxnSpPr>
          <p:nvPr/>
        </p:nvCxnSpPr>
        <p:spPr bwMode="auto">
          <a:xfrm flipH="1" flipV="1">
            <a:off x="494852" y="1510553"/>
            <a:ext cx="5257250" cy="509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01" y="417436"/>
            <a:ext cx="7748334" cy="3762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BaseX</a:t>
            </a:r>
            <a:r>
              <a:rPr lang="en-ZA" b="1" dirty="0"/>
              <a:t> 11.2 –  DBMS for XML data (2)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62" y="2245209"/>
            <a:ext cx="1834545" cy="3818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ZA" sz="1800" dirty="0">
              <a:latin typeface="+mj-lt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697B1C6D-4C10-46F9-89EC-557ECCB9CE2D}" type="slidenum">
              <a:rPr lang="en-GB" altLang="en-US" sz="750">
                <a:solidFill>
                  <a:srgbClr val="FFFFFF"/>
                </a:solidFill>
                <a:latin typeface="+mj-lt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16</a:t>
            </a:fld>
            <a:endParaRPr lang="en-GB" altLang="en-US" sz="75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1085215" y="3683483"/>
            <a:ext cx="6384131" cy="1131079"/>
          </a:xfrm>
          <a:prstGeom prst="rect">
            <a:avLst/>
          </a:prstGeom>
          <a:solidFill>
            <a:schemeClr val="bg1"/>
          </a:solidFill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1350" b="1" dirty="0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To open an existing DB in the folder data (or other name)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altLang="en-US" sz="1350" b="1" dirty="0">
              <a:solidFill>
                <a:srgbClr val="080808"/>
              </a:solidFill>
              <a:latin typeface="+mj-lt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135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US" altLang="en-US" sz="1350" b="1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Database | Open &amp; Manage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080808"/>
              </a:solidFill>
              <a:latin typeface="+mj-lt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Then 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click on the database name</a:t>
            </a:r>
            <a:r>
              <a:rPr lang="en-US" altLang="en-US" sz="135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, e.g. Data and then 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click on Open</a:t>
            </a:r>
            <a:r>
              <a:rPr lang="en-US" altLang="en-US" sz="135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. </a:t>
            </a:r>
            <a:endParaRPr lang="en-ZA" altLang="en-US" sz="1350" b="1" dirty="0">
              <a:solidFill>
                <a:srgbClr val="080808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0CB9C-0837-E94D-9D49-15ABEC5E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25" y="1089333"/>
            <a:ext cx="3846924" cy="23702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23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0" y="345072"/>
            <a:ext cx="8514736" cy="44458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ZA" b="1" dirty="0" err="1"/>
              <a:t>BaseX</a:t>
            </a:r>
            <a:r>
              <a:rPr lang="en-ZA" b="1" dirty="0"/>
              <a:t> 11.2 –  DBMS for XML data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92" y="2139553"/>
            <a:ext cx="2040731" cy="2160389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ZA" sz="1500" b="1" dirty="0">
                <a:latin typeface="+mj-lt"/>
              </a:rPr>
              <a:t>1. Type a query in Query Editor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latin typeface="+mj-lt"/>
            </a:endParaRPr>
          </a:p>
          <a:p>
            <a:pPr>
              <a:buNone/>
              <a:defRPr/>
            </a:pPr>
            <a:r>
              <a:rPr lang="en-ZA" sz="1500" b="1" dirty="0">
                <a:latin typeface="+mj-lt"/>
              </a:rPr>
              <a:t>2. Click on Execute query button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latin typeface="+mj-lt"/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latin typeface="+mj-lt"/>
              </a:rPr>
              <a:t>3. Query results pane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13245E1B-B9DA-4569-B7CD-33B6171090CC}" type="slidenum">
              <a:rPr lang="en-GB" altLang="en-US" sz="750">
                <a:solidFill>
                  <a:srgbClr val="FFFFFF"/>
                </a:solidFill>
                <a:latin typeface="+mj-lt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17</a:t>
            </a:fld>
            <a:endParaRPr lang="en-GB" altLang="en-US" sz="75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2723" y="1225946"/>
            <a:ext cx="443067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e.g. Query: </a:t>
            </a:r>
            <a:r>
              <a:rPr lang="en-ZA" sz="15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//STAFFLIST/STAFF[1]/STAFFNO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>
            <a:off x="4438003" y="2355727"/>
            <a:ext cx="1430589" cy="1768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6FD19A-4E76-A670-1A08-48EC71D5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2" y="1152913"/>
            <a:ext cx="4180261" cy="3751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cxnSpLocks/>
          </p:cNvCxnSpPr>
          <p:nvPr/>
        </p:nvCxnSpPr>
        <p:spPr bwMode="auto">
          <a:xfrm flipH="1">
            <a:off x="1904104" y="3840480"/>
            <a:ext cx="4098663" cy="6060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cxnSpLocks/>
            <a:stCxn id="3" idx="1"/>
          </p:cNvCxnSpPr>
          <p:nvPr/>
        </p:nvCxnSpPr>
        <p:spPr bwMode="auto">
          <a:xfrm flipH="1" flipV="1">
            <a:off x="3356386" y="2209163"/>
            <a:ext cx="2512206" cy="10105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50477" cy="651377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 Find staff number of first member of staff in  staff_list.xml</a:t>
            </a:r>
            <a:endParaRPr lang="en-ZA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59" y="1423608"/>
            <a:ext cx="4356988" cy="3380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66"/>
                </a:solidFill>
                <a:latin typeface="+mj-lt"/>
                <a:ea typeface="ＭＳ Ｐゴシック" pitchFamily="-107" charset="-128"/>
                <a:cs typeface="Arial" panose="020B0604020202020204" pitchFamily="34" charset="0"/>
              </a:rPr>
              <a:t>Query: </a:t>
            </a:r>
            <a:r>
              <a:rPr lang="en-US" sz="1800" b="1" dirty="0">
                <a:solidFill>
                  <a:srgbClr val="000066"/>
                </a:solidFill>
                <a:latin typeface="+mj-lt"/>
                <a:ea typeface="ＭＳ Ｐゴシック" pitchFamily="-107" charset="-128"/>
                <a:cs typeface="Courier New" panose="02070309020205020404" pitchFamily="49" charset="0"/>
              </a:rPr>
              <a:t>//STAFFLIST/STAFF[1]/STAFFNO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61A7A0-3B19-4F4F-84E7-BD51F74186AA}" type="slidenum">
              <a:rPr lang="en-GB" altLang="en-US">
                <a:solidFill>
                  <a:srgbClr val="FFFFFF"/>
                </a:solidFill>
                <a:latin typeface="+mj-lt"/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GB" altLang="en-US" dirty="0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28A78-2F44-ADF9-CB2C-54D2296C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4" y="2796043"/>
            <a:ext cx="3446444" cy="6458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3C217-8C64-648D-317B-BC40DBA9D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52" y="1224417"/>
            <a:ext cx="3767721" cy="35428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 bwMode="auto">
          <a:xfrm>
            <a:off x="1550011" y="1656678"/>
            <a:ext cx="2225923" cy="375012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61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9" y="319639"/>
            <a:ext cx="9114021" cy="469438"/>
          </a:xfrm>
        </p:spPr>
        <p:txBody>
          <a:bodyPr>
            <a:noAutofit/>
          </a:bodyPr>
          <a:lstStyle/>
          <a:p>
            <a:r>
              <a:rPr lang="en-US" altLang="en-US" b="1" dirty="0"/>
              <a:t> </a:t>
            </a:r>
            <a:r>
              <a:rPr lang="en-US" altLang="en-US" b="1" dirty="0">
                <a:cs typeface="Arial" panose="020B0604020202020204" pitchFamily="34" charset="0"/>
              </a:rPr>
              <a:t>Find the last names for staff at branch B003</a:t>
            </a:r>
            <a:endParaRPr lang="en-ZA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302" y="1040855"/>
            <a:ext cx="6743796" cy="338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66"/>
                </a:solidFill>
                <a:latin typeface="+mj-lt"/>
                <a:ea typeface="ＭＳ Ｐゴシック" pitchFamily="-107" charset="-128"/>
                <a:cs typeface="Arial" panose="020B0604020202020204" pitchFamily="34" charset="0"/>
              </a:rPr>
              <a:t>Query: </a:t>
            </a:r>
            <a:r>
              <a:rPr lang="en-US" sz="1500" b="1" dirty="0">
                <a:solidFill>
                  <a:srgbClr val="000066"/>
                </a:solidFill>
                <a:latin typeface="+mj-lt"/>
                <a:ea typeface="ＭＳ Ｐゴシック" pitchFamily="-107" charset="-128"/>
                <a:cs typeface="Courier New" panose="02070309020205020404" pitchFamily="49" charset="0"/>
              </a:rPr>
              <a:t>//STAFFLIST/STAFF[@branchNo="B003"]/NAME/LNAME/text()</a:t>
            </a:r>
            <a:endParaRPr lang="en-US" sz="1500" b="1" dirty="0">
              <a:solidFill>
                <a:srgbClr val="000066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61A7A0-3B19-4F4F-84E7-BD51F74186AA}" type="slidenum">
              <a:rPr lang="en-GB" altLang="en-US">
                <a:solidFill>
                  <a:srgbClr val="FFFFFF"/>
                </a:solidFill>
                <a:latin typeface="+mj-lt"/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GB" altLang="en-US" dirty="0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64CD4-7131-B61A-C1F1-6E4E86CF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5" y="1367706"/>
            <a:ext cx="4377508" cy="3673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 bwMode="auto">
          <a:xfrm>
            <a:off x="1420009" y="1249570"/>
            <a:ext cx="1861073" cy="3240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FB9AC8-4FC8-2C27-C2AB-557AB4CBA8F1}"/>
              </a:ext>
            </a:extLst>
          </p:cNvPr>
          <p:cNvSpPr/>
          <p:nvPr/>
        </p:nvSpPr>
        <p:spPr bwMode="auto">
          <a:xfrm>
            <a:off x="1420009" y="3204406"/>
            <a:ext cx="1661305" cy="3240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1A85A-AC60-E52C-781D-1FC77EA8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89" y="2734384"/>
            <a:ext cx="4227755" cy="951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2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3691" y="1437968"/>
            <a:ext cx="7099539" cy="338326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XML Languages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XPath: path expressions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XQuery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Introduction to </a:t>
            </a:r>
            <a:r>
              <a:rPr lang="en-GB" b="1" dirty="0" err="1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BaseX</a:t>
            </a:r>
            <a:endParaRPr lang="en-GB" b="1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Writing XPath expressions in </a:t>
            </a:r>
            <a:r>
              <a:rPr lang="en-GB" b="1" dirty="0" err="1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BaseX</a:t>
            </a:r>
            <a:endParaRPr lang="en-US" b="1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1600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Files available on </a:t>
            </a:r>
            <a:r>
              <a:rPr lang="en-US" sz="2800" b="1" dirty="0" err="1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ClickUP</a:t>
            </a:r>
            <a:endParaRPr lang="en-US" sz="2800" b="1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1390650" lvl="2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XML file for this lecture:  </a:t>
            </a:r>
            <a:r>
              <a:rPr lang="en-US" sz="2400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staff_list.xml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2" y="200025"/>
            <a:ext cx="7220398" cy="373503"/>
          </a:xfrm>
        </p:spPr>
        <p:txBody>
          <a:bodyPr>
            <a:noAutofit/>
          </a:bodyPr>
          <a:lstStyle/>
          <a:p>
            <a:r>
              <a:rPr lang="en-US" altLang="en-US" b="1" dirty="0"/>
              <a:t> </a:t>
            </a:r>
            <a:r>
              <a:rPr lang="en-US" altLang="en-US" b="1" dirty="0">
                <a:cs typeface="Arial" panose="020B0604020202020204" pitchFamily="34" charset="0"/>
              </a:rPr>
              <a:t>Find the first names for all staff </a:t>
            </a:r>
            <a:endParaRPr lang="en-ZA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310" y="1548490"/>
            <a:ext cx="4825961" cy="338052"/>
          </a:xfrm>
        </p:spPr>
        <p:txBody>
          <a:bodyPr/>
          <a:lstStyle/>
          <a:p>
            <a:pPr marL="0" indent="0">
              <a:buNone/>
            </a:pPr>
            <a:r>
              <a:rPr lang="en-US" sz="1500" b="1" dirty="0">
                <a:solidFill>
                  <a:srgbClr val="000066"/>
                </a:solidFill>
                <a:latin typeface="+mj-lt"/>
                <a:ea typeface="ＭＳ Ｐゴシック" pitchFamily="-107" charset="-128"/>
                <a:cs typeface="Arial" panose="020B0604020202020204" pitchFamily="34" charset="0"/>
              </a:rPr>
              <a:t>Query: </a:t>
            </a:r>
            <a:r>
              <a:rPr lang="en-US" sz="1500" b="1" dirty="0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rPr>
              <a:t>//STAFFLIST/STAFF/NAME/FNAME/text()</a:t>
            </a:r>
            <a:endParaRPr lang="en-US" sz="1425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61A7A0-3B19-4F4F-84E7-BD51F74186AA}" type="slidenum">
              <a:rPr lang="en-GB" altLang="en-US">
                <a:solidFill>
                  <a:srgbClr val="FFFFFF"/>
                </a:solidFill>
                <a:latin typeface="+mj-lt"/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GB" altLang="en-US" dirty="0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E0F5C-4502-EE48-E40E-D0E39CE9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10" y="2820170"/>
            <a:ext cx="4646741" cy="11523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8FEB09-9F92-B19A-3378-3808EA09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2" y="1135459"/>
            <a:ext cx="3173506" cy="39764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Oval 9"/>
          <p:cNvSpPr/>
          <p:nvPr/>
        </p:nvSpPr>
        <p:spPr bwMode="auto">
          <a:xfrm>
            <a:off x="1475909" y="3072330"/>
            <a:ext cx="1665324" cy="3240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75909" y="1724524"/>
            <a:ext cx="1538344" cy="3240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9C2DB5-1864-0422-1CB9-7496A74893C3}"/>
              </a:ext>
            </a:extLst>
          </p:cNvPr>
          <p:cNvSpPr/>
          <p:nvPr/>
        </p:nvSpPr>
        <p:spPr bwMode="auto">
          <a:xfrm>
            <a:off x="1412419" y="4443227"/>
            <a:ext cx="1665324" cy="3240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13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XML Languages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Query language standards</a:t>
            </a:r>
          </a:p>
          <a:p>
            <a:pPr lvl="1"/>
            <a:r>
              <a:rPr lang="en-US" altLang="en-US" dirty="0"/>
              <a:t>XPath</a:t>
            </a:r>
          </a:p>
          <a:p>
            <a:pPr lvl="1"/>
            <a:r>
              <a:rPr lang="en-US" altLang="en-US" dirty="0"/>
              <a:t>XQuery</a:t>
            </a:r>
          </a:p>
          <a:p>
            <a:r>
              <a:rPr lang="en-US" altLang="en-US" dirty="0"/>
              <a:t>Specifying XPath expressions in XML</a:t>
            </a:r>
          </a:p>
          <a:p>
            <a:pPr lvl="1"/>
            <a:r>
              <a:rPr lang="en-US" altLang="en-US" dirty="0"/>
              <a:t>Returns sequence of items satisfying certain pattern</a:t>
            </a:r>
          </a:p>
          <a:p>
            <a:pPr lvl="2"/>
            <a:r>
              <a:rPr lang="en-US" altLang="en-US" dirty="0"/>
              <a:t>Values, elements, or attributes</a:t>
            </a:r>
          </a:p>
          <a:p>
            <a:pPr lvl="1"/>
            <a:r>
              <a:rPr lang="en-US" altLang="en-US" dirty="0"/>
              <a:t>Qualifier conditions</a:t>
            </a:r>
          </a:p>
          <a:p>
            <a:pPr lvl="1"/>
            <a:r>
              <a:rPr lang="en-US" altLang="en-US" dirty="0"/>
              <a:t>Separators</a:t>
            </a:r>
          </a:p>
          <a:p>
            <a:pPr lvl="2"/>
            <a:r>
              <a:rPr lang="en-US" altLang="en-US" dirty="0"/>
              <a:t>Single slash / or double slash //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2283" y="200026"/>
            <a:ext cx="7816645" cy="53578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XML Path Language (XPath)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98091" y="1111623"/>
            <a:ext cx="6921910" cy="1458515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70C0"/>
                </a:solidFill>
                <a:ea typeface="ＭＳ Ｐゴシック" pitchFamily="34" charset="-128"/>
                <a:cs typeface="Cambria" pitchFamily="18" charset="0"/>
              </a:rPr>
              <a:t>Declarative query language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70C0"/>
                </a:solidFill>
                <a:ea typeface="ＭＳ Ｐゴシック" pitchFamily="34" charset="-128"/>
                <a:cs typeface="Cambria" pitchFamily="18" charset="0"/>
              </a:rPr>
              <a:t>Specifying a directory-like path 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500" b="1" dirty="0">
                <a:ea typeface="ＭＳ Ｐゴシック" pitchFamily="34" charset="-128"/>
                <a:cs typeface="Cambria" pitchFamily="18" charset="0"/>
              </a:rPr>
              <a:t>Possibly with conditions placed in the path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500" b="1" dirty="0">
                <a:solidFill>
                  <a:srgbClr val="C00000"/>
                </a:solidFill>
                <a:ea typeface="ＭＳ Ｐゴシック" pitchFamily="34" charset="-128"/>
                <a:cs typeface="Cambria" pitchFamily="18" charset="0"/>
              </a:rPr>
              <a:t>Retrieves collections of elements</a:t>
            </a:r>
          </a:p>
          <a:p>
            <a:pPr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70C0"/>
                </a:solidFill>
                <a:ea typeface="ＭＳ Ｐゴシック" pitchFamily="34" charset="-128"/>
                <a:cs typeface="Times New Roman" pitchFamily="18" charset="0"/>
              </a:rPr>
              <a:t>Treats XML document as logical tree of nodes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D7D77B0-9D28-4C9B-A766-6207D2F49C99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2324" name="Group 36"/>
          <p:cNvGraphicFramePr>
            <a:graphicFrameLocks noGrp="1"/>
          </p:cNvGraphicFramePr>
          <p:nvPr/>
        </p:nvGraphicFramePr>
        <p:xfrm>
          <a:off x="530941" y="2635577"/>
          <a:ext cx="7816645" cy="2507923"/>
        </p:xfrm>
        <a:graphic>
          <a:graphicData uri="http://schemas.openxmlformats.org/drawingml/2006/table">
            <a:tbl>
              <a:tblPr/>
              <a:tblGrid>
                <a:gridCol w="179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Cambria" pitchFamily="18" charset="0"/>
                        </a:rPr>
                        <a:t>Query component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Cambria" pitchFamily="18" charset="0"/>
                        </a:rPr>
                        <a:t>Description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context node</a:t>
                      </a:r>
                      <a:endParaRPr kumimoji="0" lang="en-ZA" sz="16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starting point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location path</a:t>
                      </a:r>
                      <a:endParaRPr kumimoji="0" lang="en-ZA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path from one point in document to another, composed of steps </a:t>
                      </a:r>
                      <a:endParaRPr kumimoji="0" lang="en-ZA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step</a:t>
                      </a:r>
                      <a:endParaRPr kumimoji="0" lang="en-ZA" sz="16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consists of basis and predicates</a:t>
                      </a:r>
                      <a:endParaRPr kumimoji="0" lang="en-ZA" sz="16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basis</a:t>
                      </a:r>
                      <a:endParaRPr kumimoji="0" lang="en-ZA" sz="16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axis and node test</a:t>
                      </a:r>
                      <a:endParaRPr kumimoji="0" lang="en-ZA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3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axis</a:t>
                      </a:r>
                      <a:endParaRPr kumimoji="0" lang="en-ZA" sz="16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direction e.g. grandparent, parent, child,  etc.</a:t>
                      </a:r>
                      <a:endParaRPr kumimoji="0" lang="en-ZA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node test</a:t>
                      </a:r>
                      <a:endParaRPr kumimoji="0" lang="en-ZA" sz="16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identifies node type, e.g. element name or function text()</a:t>
                      </a:r>
                      <a:endParaRPr kumimoji="0" lang="en-ZA" sz="16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predicate</a:t>
                      </a:r>
                      <a:endParaRPr kumimoji="0" lang="en-ZA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in square brackets after the basis </a:t>
                      </a:r>
                      <a:endParaRPr kumimoji="0" lang="en-ZA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45157" y="280400"/>
            <a:ext cx="6406872" cy="600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err="1">
                <a:ea typeface="ＭＳ Ｐゴシック" pitchFamily="34" charset="-128"/>
              </a:rPr>
              <a:t>XPath</a:t>
            </a:r>
            <a:r>
              <a:rPr lang="en-US" b="1" dirty="0">
                <a:ea typeface="ＭＳ Ｐゴシック" pitchFamily="34" charset="-128"/>
              </a:rPr>
              <a:t> query example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56007" y="1204515"/>
            <a:ext cx="5185172" cy="70246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  <a:defRPr/>
            </a:pPr>
            <a:r>
              <a:rPr lang="en-US" sz="1650" b="1" dirty="0">
                <a:solidFill>
                  <a:srgbClr val="080808"/>
                </a:solidFill>
                <a:ea typeface="ＭＳ Ｐゴシック" pitchFamily="34" charset="-128"/>
                <a:cs typeface="Cambria" pitchFamily="18" charset="0"/>
              </a:rPr>
              <a:t>Details of 1</a:t>
            </a:r>
            <a:r>
              <a:rPr lang="en-US" sz="1650" b="1" baseline="30000" dirty="0">
                <a:solidFill>
                  <a:srgbClr val="080808"/>
                </a:solidFill>
                <a:ea typeface="ＭＳ Ｐゴシック" pitchFamily="34" charset="-128"/>
                <a:cs typeface="Cambria" pitchFamily="18" charset="0"/>
              </a:rPr>
              <a:t>st</a:t>
            </a:r>
            <a:r>
              <a:rPr lang="en-US" sz="1650" b="1" dirty="0">
                <a:solidFill>
                  <a:srgbClr val="080808"/>
                </a:solidFill>
                <a:ea typeface="ＭＳ Ｐゴシック" pitchFamily="34" charset="-128"/>
                <a:cs typeface="Cambria" pitchFamily="18" charset="0"/>
              </a:rPr>
              <a:t> staff member?</a:t>
            </a:r>
          </a:p>
          <a:p>
            <a:pPr>
              <a:lnSpc>
                <a:spcPct val="80000"/>
              </a:lnSpc>
              <a:buFont typeface="Arial" charset="0"/>
              <a:buNone/>
              <a:defRPr/>
            </a:pPr>
            <a:r>
              <a:rPr lang="en-US" sz="1725" b="1" dirty="0">
                <a:solidFill>
                  <a:srgbClr val="0070C0"/>
                </a:solidFill>
                <a:ea typeface="ＭＳ Ｐゴシック" pitchFamily="34" charset="-128"/>
                <a:cs typeface="Cambria" pitchFamily="18" charset="0"/>
              </a:rPr>
              <a:t>child::STAFF[1]  </a:t>
            </a:r>
            <a:r>
              <a:rPr lang="en-US" sz="1725" b="1" i="1" dirty="0">
                <a:solidFill>
                  <a:srgbClr val="0070C0"/>
                </a:solidFill>
                <a:ea typeface="ＭＳ Ｐゴシック" pitchFamily="34" charset="-128"/>
                <a:cs typeface="Cambria" pitchFamily="18" charset="0"/>
              </a:rPr>
              <a:t>or   </a:t>
            </a:r>
            <a:r>
              <a:rPr lang="en-US" sz="1725" b="1" dirty="0">
                <a:solidFill>
                  <a:srgbClr val="0070C0"/>
                </a:solidFill>
                <a:ea typeface="ＭＳ Ｐゴシック" pitchFamily="34" charset="-128"/>
                <a:cs typeface="Cambria" pitchFamily="18" charset="0"/>
              </a:rPr>
              <a:t>/child::STAFF[position()=1]</a:t>
            </a:r>
          </a:p>
          <a:p>
            <a:pPr algn="just">
              <a:lnSpc>
                <a:spcPct val="80000"/>
              </a:lnSpc>
              <a:buFont typeface="Arial" charset="0"/>
              <a:buNone/>
              <a:defRPr/>
            </a:pPr>
            <a:endParaRPr lang="en-US" sz="1725" b="1" dirty="0">
              <a:solidFill>
                <a:schemeClr val="bg1"/>
              </a:solidFill>
              <a:latin typeface="Times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6A35DB2-EFD4-49F1-861E-1404C01F415C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492104" y="4786313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© Pearson Education Limited 1995, 2005</a:t>
            </a:r>
          </a:p>
        </p:txBody>
      </p:sp>
      <p:graphicFrame>
        <p:nvGraphicFramePr>
          <p:cNvPr id="13357" name="Group 45"/>
          <p:cNvGraphicFramePr>
            <a:graphicFrameLocks noGrp="1"/>
          </p:cNvGraphicFramePr>
          <p:nvPr/>
        </p:nvGraphicFramePr>
        <p:xfrm>
          <a:off x="457201" y="2040494"/>
          <a:ext cx="7964128" cy="3156352"/>
        </p:xfrm>
        <a:graphic>
          <a:graphicData uri="http://schemas.openxmlformats.org/drawingml/2006/table">
            <a:tbl>
              <a:tblPr/>
              <a:tblGrid>
                <a:gridCol w="183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1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57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Cambria" pitchFamily="18" charset="0"/>
                        </a:rPr>
                        <a:t>Component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Cambria" pitchFamily="18" charset="0"/>
                        </a:rPr>
                        <a:t>Description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context node</a:t>
                      </a:r>
                      <a:endParaRPr kumimoji="0" lang="en-ZA" sz="15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starting point in a document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6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location path</a:t>
                      </a:r>
                      <a:endParaRPr kumimoji="0" lang="en-ZA" sz="15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path from one point in document to another, composed of steps /</a:t>
                      </a:r>
                      <a:endParaRPr kumimoji="0" lang="en-ZA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step</a:t>
                      </a:r>
                      <a:endParaRPr kumimoji="0" lang="en-ZA" sz="15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consists of basis and predicates</a:t>
                      </a:r>
                      <a:endParaRPr kumimoji="0" lang="en-ZA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basis</a:t>
                      </a:r>
                      <a:endParaRPr kumimoji="0" lang="en-ZA" sz="15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axis and node test</a:t>
                      </a:r>
                      <a:endParaRPr kumimoji="0" lang="en-ZA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AD00AD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axis</a:t>
                      </a:r>
                      <a:endParaRPr kumimoji="0" lang="en-ZA" sz="1500" b="1" i="0" u="none" strike="noStrike" cap="none" normalizeH="0" baseline="0">
                        <a:ln>
                          <a:noFill/>
                        </a:ln>
                        <a:solidFill>
                          <a:srgbClr val="AD00AD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D00AD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direction e.g. grandparent, parent, child etc.</a:t>
                      </a:r>
                      <a:endParaRPr kumimoji="0" lang="en-ZA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AD00AD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8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AD00AD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node test</a:t>
                      </a:r>
                      <a:endParaRPr kumimoji="0" lang="en-ZA" sz="1500" b="1" i="0" u="none" strike="noStrike" cap="none" normalizeH="0" baseline="0">
                        <a:ln>
                          <a:noFill/>
                        </a:ln>
                        <a:solidFill>
                          <a:srgbClr val="AD00AD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AD00AD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identifies node type, e.g. element name or function text()</a:t>
                      </a:r>
                      <a:endParaRPr kumimoji="0" lang="en-ZA" sz="1500" b="1" i="0" u="none" strike="noStrike" cap="none" normalizeH="0" baseline="0">
                        <a:ln>
                          <a:noFill/>
                        </a:ln>
                        <a:solidFill>
                          <a:srgbClr val="AD00AD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predicate</a:t>
                      </a:r>
                      <a:endParaRPr kumimoji="0" lang="en-ZA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Times New Roman" pitchFamily="18" charset="0"/>
                        </a:rPr>
                        <a:t>in square brackets after the basis </a:t>
                      </a:r>
                      <a:endParaRPr kumimoji="0" lang="en-ZA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19" name="TextBox 10"/>
          <p:cNvSpPr txBox="1">
            <a:spLocks noChangeArrowheads="1"/>
          </p:cNvSpPr>
          <p:nvPr/>
        </p:nvSpPr>
        <p:spPr bwMode="auto">
          <a:xfrm>
            <a:off x="6731794" y="1545432"/>
            <a:ext cx="110382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predicate</a:t>
            </a:r>
          </a:p>
        </p:txBody>
      </p:sp>
      <p:cxnSp>
        <p:nvCxnSpPr>
          <p:cNvPr id="16420" name="Straight Arrow Connector 12"/>
          <p:cNvCxnSpPr>
            <a:cxnSpLocks noChangeShapeType="1"/>
            <a:stCxn id="16419" idx="1"/>
          </p:cNvCxnSpPr>
          <p:nvPr/>
        </p:nvCxnSpPr>
        <p:spPr bwMode="auto">
          <a:xfrm flipH="1" flipV="1">
            <a:off x="5082144" y="1699387"/>
            <a:ext cx="1649650" cy="30711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1" name="Straight Arrow Connector 14"/>
          <p:cNvCxnSpPr>
            <a:cxnSpLocks noChangeShapeType="1"/>
          </p:cNvCxnSpPr>
          <p:nvPr/>
        </p:nvCxnSpPr>
        <p:spPr bwMode="auto">
          <a:xfrm flipH="1" flipV="1">
            <a:off x="2412207" y="1700330"/>
            <a:ext cx="4319587" cy="155498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865917" y="558692"/>
            <a:ext cx="569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rgbClr val="E700E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axis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2110" y="558692"/>
            <a:ext cx="106311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rgbClr val="E700E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node test</a:t>
            </a:r>
          </a:p>
        </p:txBody>
      </p:sp>
      <p:cxnSp>
        <p:nvCxnSpPr>
          <p:cNvPr id="19" name="Straight Arrow Connector 18"/>
          <p:cNvCxnSpPr>
            <a:cxnSpLocks/>
            <a:stCxn id="16" idx="1"/>
          </p:cNvCxnSpPr>
          <p:nvPr/>
        </p:nvCxnSpPr>
        <p:spPr bwMode="auto">
          <a:xfrm flipH="1">
            <a:off x="3437929" y="743358"/>
            <a:ext cx="1427988" cy="8005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>
            <a:off x="4091545" y="900193"/>
            <a:ext cx="1800859" cy="61452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6426" name="Picture 7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17" y="292814"/>
            <a:ext cx="2302669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7" name="TextBox 25"/>
          <p:cNvSpPr txBox="1">
            <a:spLocks noChangeArrowheads="1"/>
          </p:cNvSpPr>
          <p:nvPr/>
        </p:nvSpPr>
        <p:spPr bwMode="auto">
          <a:xfrm>
            <a:off x="5495461" y="-66286"/>
            <a:ext cx="671979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basis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FF5FC70-1FFC-4AFC-AC7A-32DB45139505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34861" name="Group 1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00177"/>
              </p:ext>
            </p:extLst>
          </p:nvPr>
        </p:nvGraphicFramePr>
        <p:xfrm>
          <a:off x="324465" y="83575"/>
          <a:ext cx="8362335" cy="4976350"/>
        </p:xfrm>
        <a:graphic>
          <a:graphicData uri="http://schemas.openxmlformats.org/drawingml/2006/table">
            <a:tbl>
              <a:tblPr/>
              <a:tblGrid>
                <a:gridCol w="407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Location path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Selects…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.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…context node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..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…parent of context node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/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…root node, or separator between steps in path 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//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…descendants of current node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/child::STAFF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or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/STAFF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…STAFF elements that are children of the root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4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child::STAFF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or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STAFF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…STAFF element children of context node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attribute::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branchNo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or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@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branchNo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+mj-lt"/>
                        <a:ea typeface="ＭＳ Ｐゴシック" pitchFamily="-107" charset="-128"/>
                        <a:cs typeface="ＭＳ Ｐゴシック" pitchFamily="-107" charset="-128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…branchNo attribute of context node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4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attribute::*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or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@*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…all attributes of context node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child::STAFF[3]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…third STAFF element that is a child of the context node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/child::STAFF[@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branchNo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=“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B005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”]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…STAFF elements that have attribute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branchNo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 with value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B005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ＭＳ Ｐゴシック" pitchFamily="-107" charset="-128"/>
                        <a:cs typeface="ＭＳ Ｐゴシック" pitchFamily="-107" charset="-128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/child::STAFF[@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branchNo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=“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B005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”]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[position()=1]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…first STAFF elements that have attribute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branchNo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+mj-lt"/>
                          <a:ea typeface="ＭＳ Ｐゴシック" pitchFamily="-107" charset="-128"/>
                          <a:cs typeface="ＭＳ Ｐゴシック" pitchFamily="-107" charset="-128"/>
                        </a:rPr>
                        <a:t> with value B005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428750" y="200025"/>
            <a:ext cx="6286500" cy="4810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>
                <a:ea typeface="ＭＳ Ｐゴシック" pitchFamily="34" charset="-128"/>
              </a:rPr>
              <a:t>XPath</a:t>
            </a:r>
            <a:r>
              <a:rPr lang="en-US" b="1" dirty="0">
                <a:ea typeface="ＭＳ Ｐゴシック" pitchFamily="34" charset="-128"/>
              </a:rPr>
              <a:t>:  path expressions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4095B4E-B352-4BB6-A923-FFBAF870BC7F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3059906" y="1113236"/>
            <a:ext cx="160020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STAFFLIST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465785" y="1762126"/>
            <a:ext cx="1085850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331120" y="2193132"/>
            <a:ext cx="1188244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STAFFNO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2951560" y="2409825"/>
            <a:ext cx="1028700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NAME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301730" y="2463404"/>
            <a:ext cx="1320403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POSITION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5706667" y="2463404"/>
            <a:ext cx="797719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DOB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6624637" y="2409825"/>
            <a:ext cx="1148954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SALARY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033588" y="2842023"/>
            <a:ext cx="1200150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FNAME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492104" y="2842023"/>
            <a:ext cx="1200150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LNAME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</p:txBody>
      </p:sp>
      <p:cxnSp>
        <p:nvCxnSpPr>
          <p:cNvPr id="35853" name="Straight Arrow Connector 14"/>
          <p:cNvCxnSpPr>
            <a:cxnSpLocks noChangeShapeType="1"/>
            <a:stCxn id="35844" idx="4"/>
            <a:endCxn id="35845" idx="0"/>
          </p:cNvCxnSpPr>
          <p:nvPr/>
        </p:nvCxnSpPr>
        <p:spPr bwMode="auto">
          <a:xfrm flipH="1">
            <a:off x="3008710" y="1535208"/>
            <a:ext cx="851296" cy="226918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854" name="Oval 15"/>
          <p:cNvSpPr>
            <a:spLocks noChangeArrowheads="1"/>
          </p:cNvSpPr>
          <p:nvPr/>
        </p:nvSpPr>
        <p:spPr bwMode="auto">
          <a:xfrm>
            <a:off x="4139804" y="1762126"/>
            <a:ext cx="1085850" cy="38951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</a:t>
            </a:r>
          </a:p>
        </p:txBody>
      </p:sp>
      <p:cxnSp>
        <p:nvCxnSpPr>
          <p:cNvPr id="35855" name="Straight Arrow Connector 17"/>
          <p:cNvCxnSpPr>
            <a:cxnSpLocks noChangeShapeType="1"/>
            <a:stCxn id="35844" idx="4"/>
            <a:endCxn id="35854" idx="0"/>
          </p:cNvCxnSpPr>
          <p:nvPr/>
        </p:nvCxnSpPr>
        <p:spPr bwMode="auto">
          <a:xfrm>
            <a:off x="3860006" y="1535208"/>
            <a:ext cx="822723" cy="226918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856" name="Straight Arrow Connector 19"/>
          <p:cNvCxnSpPr>
            <a:cxnSpLocks noChangeShapeType="1"/>
            <a:stCxn id="35845" idx="4"/>
            <a:endCxn id="35846" idx="0"/>
          </p:cNvCxnSpPr>
          <p:nvPr/>
        </p:nvCxnSpPr>
        <p:spPr bwMode="auto">
          <a:xfrm flipH="1">
            <a:off x="1925242" y="2151639"/>
            <a:ext cx="1083468" cy="41493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857" name="Straight Arrow Connector 21"/>
          <p:cNvCxnSpPr>
            <a:cxnSpLocks noChangeShapeType="1"/>
            <a:stCxn id="35845" idx="4"/>
            <a:endCxn id="35847" idx="0"/>
          </p:cNvCxnSpPr>
          <p:nvPr/>
        </p:nvCxnSpPr>
        <p:spPr bwMode="auto">
          <a:xfrm>
            <a:off x="3008710" y="2151639"/>
            <a:ext cx="457200" cy="258186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858" name="Straight Arrow Connector 23"/>
          <p:cNvCxnSpPr>
            <a:cxnSpLocks noChangeShapeType="1"/>
            <a:stCxn id="35845" idx="4"/>
            <a:endCxn id="35848" idx="0"/>
          </p:cNvCxnSpPr>
          <p:nvPr/>
        </p:nvCxnSpPr>
        <p:spPr bwMode="auto">
          <a:xfrm>
            <a:off x="3008710" y="2151639"/>
            <a:ext cx="1953222" cy="311765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859" name="Straight Arrow Connector 25"/>
          <p:cNvCxnSpPr>
            <a:cxnSpLocks noChangeShapeType="1"/>
            <a:stCxn id="35845" idx="4"/>
            <a:endCxn id="35849" idx="0"/>
          </p:cNvCxnSpPr>
          <p:nvPr/>
        </p:nvCxnSpPr>
        <p:spPr bwMode="auto">
          <a:xfrm>
            <a:off x="3008710" y="2151639"/>
            <a:ext cx="3096817" cy="311765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860" name="Straight Arrow Connector 27"/>
          <p:cNvCxnSpPr>
            <a:cxnSpLocks noChangeShapeType="1"/>
            <a:stCxn id="35845" idx="4"/>
            <a:endCxn id="35850" idx="0"/>
          </p:cNvCxnSpPr>
          <p:nvPr/>
        </p:nvCxnSpPr>
        <p:spPr bwMode="auto">
          <a:xfrm>
            <a:off x="3008710" y="2151639"/>
            <a:ext cx="4190404" cy="258186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861" name="Straight Arrow Connector 30"/>
          <p:cNvCxnSpPr>
            <a:cxnSpLocks noChangeShapeType="1"/>
            <a:stCxn id="35847" idx="4"/>
            <a:endCxn id="35851" idx="0"/>
          </p:cNvCxnSpPr>
          <p:nvPr/>
        </p:nvCxnSpPr>
        <p:spPr bwMode="auto">
          <a:xfrm flipH="1">
            <a:off x="2633663" y="2799338"/>
            <a:ext cx="832247" cy="42685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862" name="Straight Arrow Connector 32"/>
          <p:cNvCxnSpPr>
            <a:cxnSpLocks noChangeShapeType="1"/>
            <a:stCxn id="35847" idx="4"/>
            <a:endCxn id="35852" idx="0"/>
          </p:cNvCxnSpPr>
          <p:nvPr/>
        </p:nvCxnSpPr>
        <p:spPr bwMode="auto">
          <a:xfrm>
            <a:off x="3465910" y="2799338"/>
            <a:ext cx="626269" cy="42685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866" name="Straight Arrow Connector 37"/>
          <p:cNvCxnSpPr>
            <a:cxnSpLocks noChangeShapeType="1"/>
          </p:cNvCxnSpPr>
          <p:nvPr/>
        </p:nvCxnSpPr>
        <p:spPr bwMode="auto">
          <a:xfrm>
            <a:off x="5219700" y="1977629"/>
            <a:ext cx="828675" cy="17145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480" name="TextBox 46"/>
          <p:cNvSpPr txBox="1">
            <a:spLocks noChangeArrowheads="1"/>
          </p:cNvSpPr>
          <p:nvPr/>
        </p:nvSpPr>
        <p:spPr bwMode="auto">
          <a:xfrm>
            <a:off x="1331119" y="735807"/>
            <a:ext cx="63734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t>Details of all staff?   </a:t>
            </a:r>
            <a:r>
              <a:rPr kumimoji="0" lang="en-US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t>//STAFFLIST/child::STAFF   </a:t>
            </a:r>
            <a:r>
              <a:rPr kumimoji="0" lang="en-US" altLang="en-US" sz="135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t>or   </a:t>
            </a:r>
            <a:r>
              <a:rPr kumimoji="0" lang="en-US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t>//STAFFLIST/STAFF</a:t>
            </a:r>
          </a:p>
        </p:txBody>
      </p:sp>
      <p:sp>
        <p:nvSpPr>
          <p:cNvPr id="19481" name="Line Callout 1 48"/>
          <p:cNvSpPr>
            <a:spLocks/>
          </p:cNvSpPr>
          <p:nvPr/>
        </p:nvSpPr>
        <p:spPr bwMode="auto">
          <a:xfrm>
            <a:off x="1162050" y="1707356"/>
            <a:ext cx="6841408" cy="1674019"/>
          </a:xfrm>
          <a:prstGeom prst="borderCallout1">
            <a:avLst>
              <a:gd name="adj1" fmla="val -19"/>
              <a:gd name="adj2" fmla="val 8273"/>
              <a:gd name="adj3" fmla="val -37273"/>
              <a:gd name="adj4" fmla="val 32125"/>
            </a:avLst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4F8B5A8-E979-B371-7D5A-8439BAD2143D}"/>
              </a:ext>
            </a:extLst>
          </p:cNvPr>
          <p:cNvSpPr txBox="1">
            <a:spLocks/>
          </p:cNvSpPr>
          <p:nvPr/>
        </p:nvSpPr>
        <p:spPr bwMode="auto">
          <a:xfrm>
            <a:off x="5143500" y="462915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9056" tIns="34529" rIns="69056" bIns="34529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  <a:defRPr sz="32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9F16C7-199C-4797-BE73-26B9A56BDB25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365BD15A-695E-9D00-2032-14F743C6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9" y="1775222"/>
            <a:ext cx="1930195" cy="45443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STAFFLIST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A6880C8E-9E54-68C6-4492-FDD839A30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575322"/>
            <a:ext cx="1085850" cy="45443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</a:t>
            </a: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3918987E-4A21-C475-9A65-7ABDCD0B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489722"/>
            <a:ext cx="1543050" cy="42197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STAFFNO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F895FEF4-9141-CED1-29FF-78187915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489722"/>
            <a:ext cx="1028700" cy="42197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NAME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F63DBC7B-2B75-DC19-C951-821AD0F7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468291"/>
            <a:ext cx="1428750" cy="42197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POSITION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5D05264E-6976-3CDE-BB91-91805334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891" y="3489722"/>
            <a:ext cx="797719" cy="42197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DOB</a:t>
            </a:r>
          </a:p>
        </p:txBody>
      </p:sp>
      <p:sp>
        <p:nvSpPr>
          <p:cNvPr id="38" name="Oval 10">
            <a:extLst>
              <a:ext uri="{FF2B5EF4-FFF2-40B4-BE49-F238E27FC236}">
                <a16:creationId xmlns:a16="http://schemas.microsoft.com/office/drawing/2014/main" id="{E3384370-1227-B39B-EDD9-5A7B984EE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489722"/>
            <a:ext cx="1257300" cy="42197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SALARY</a:t>
            </a:r>
          </a:p>
        </p:txBody>
      </p:sp>
      <p:sp>
        <p:nvSpPr>
          <p:cNvPr id="39" name="Oval 11">
            <a:extLst>
              <a:ext uri="{FF2B5EF4-FFF2-40B4-BE49-F238E27FC236}">
                <a16:creationId xmlns:a16="http://schemas.microsoft.com/office/drawing/2014/main" id="{6E384747-E129-6AA8-E2C2-B84EFF34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34" y="4404122"/>
            <a:ext cx="1344216" cy="45443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FNAME</a:t>
            </a: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5BB52AE5-DAFF-6E39-29E3-3DB1B2BDE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4404122"/>
            <a:ext cx="1200150" cy="45443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LNAME</a:t>
            </a:r>
          </a:p>
        </p:txBody>
      </p:sp>
      <p:cxnSp>
        <p:nvCxnSpPr>
          <p:cNvPr id="41" name="Straight Arrow Connector 14">
            <a:extLst>
              <a:ext uri="{FF2B5EF4-FFF2-40B4-BE49-F238E27FC236}">
                <a16:creationId xmlns:a16="http://schemas.microsoft.com/office/drawing/2014/main" id="{73CC8242-5A6E-756F-0E65-92D4AF4EF398}"/>
              </a:ext>
            </a:extLst>
          </p:cNvPr>
          <p:cNvCxnSpPr>
            <a:cxnSpLocks noChangeShapeType="1"/>
            <a:stCxn id="32" idx="4"/>
            <a:endCxn id="33" idx="0"/>
          </p:cNvCxnSpPr>
          <p:nvPr/>
        </p:nvCxnSpPr>
        <p:spPr bwMode="auto">
          <a:xfrm flipH="1">
            <a:off x="2028825" y="2229654"/>
            <a:ext cx="250722" cy="345668"/>
          </a:xfrm>
          <a:prstGeom prst="straightConnector1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Oval 15">
            <a:extLst>
              <a:ext uri="{FF2B5EF4-FFF2-40B4-BE49-F238E27FC236}">
                <a16:creationId xmlns:a16="http://schemas.microsoft.com/office/drawing/2014/main" id="{9C2439DE-10CC-7566-62D2-8FAF65C0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2409825"/>
            <a:ext cx="1085850" cy="454432"/>
          </a:xfrm>
          <a:prstGeom prst="ellipse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</a:t>
            </a:r>
          </a:p>
        </p:txBody>
      </p:sp>
      <p:cxnSp>
        <p:nvCxnSpPr>
          <p:cNvPr id="43" name="Straight Arrow Connector 17">
            <a:extLst>
              <a:ext uri="{FF2B5EF4-FFF2-40B4-BE49-F238E27FC236}">
                <a16:creationId xmlns:a16="http://schemas.microsoft.com/office/drawing/2014/main" id="{26A1CAFD-0A67-B4EB-A3AB-572AEF285A4B}"/>
              </a:ext>
            </a:extLst>
          </p:cNvPr>
          <p:cNvCxnSpPr>
            <a:cxnSpLocks noChangeShapeType="1"/>
            <a:stCxn id="32" idx="4"/>
            <a:endCxn id="42" idx="0"/>
          </p:cNvCxnSpPr>
          <p:nvPr/>
        </p:nvCxnSpPr>
        <p:spPr bwMode="auto">
          <a:xfrm>
            <a:off x="2279547" y="2229654"/>
            <a:ext cx="1206603" cy="180171"/>
          </a:xfrm>
          <a:prstGeom prst="straightConnector1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Arrow Connector 19">
            <a:extLst>
              <a:ext uri="{FF2B5EF4-FFF2-40B4-BE49-F238E27FC236}">
                <a16:creationId xmlns:a16="http://schemas.microsoft.com/office/drawing/2014/main" id="{A2A97F84-5E3F-AB59-7373-32318F29D2C8}"/>
              </a:ext>
            </a:extLst>
          </p:cNvPr>
          <p:cNvCxnSpPr>
            <a:cxnSpLocks noChangeShapeType="1"/>
            <a:stCxn id="33" idx="4"/>
            <a:endCxn id="34" idx="0"/>
          </p:cNvCxnSpPr>
          <p:nvPr/>
        </p:nvCxnSpPr>
        <p:spPr bwMode="auto">
          <a:xfrm flipH="1">
            <a:off x="1057275" y="3029754"/>
            <a:ext cx="971550" cy="459968"/>
          </a:xfrm>
          <a:prstGeom prst="straightConnector1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Arrow Connector 21">
            <a:extLst>
              <a:ext uri="{FF2B5EF4-FFF2-40B4-BE49-F238E27FC236}">
                <a16:creationId xmlns:a16="http://schemas.microsoft.com/office/drawing/2014/main" id="{2DC19043-18D1-F49B-5314-269595880D88}"/>
              </a:ext>
            </a:extLst>
          </p:cNvPr>
          <p:cNvCxnSpPr>
            <a:cxnSpLocks noChangeShapeType="1"/>
            <a:stCxn id="33" idx="4"/>
            <a:endCxn id="35" idx="0"/>
          </p:cNvCxnSpPr>
          <p:nvPr/>
        </p:nvCxnSpPr>
        <p:spPr bwMode="auto">
          <a:xfrm>
            <a:off x="2028825" y="3029754"/>
            <a:ext cx="371475" cy="459968"/>
          </a:xfrm>
          <a:prstGeom prst="straightConnector1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23">
            <a:extLst>
              <a:ext uri="{FF2B5EF4-FFF2-40B4-BE49-F238E27FC236}">
                <a16:creationId xmlns:a16="http://schemas.microsoft.com/office/drawing/2014/main" id="{1675714D-3521-2744-609F-F17EE5DFED1C}"/>
              </a:ext>
            </a:extLst>
          </p:cNvPr>
          <p:cNvCxnSpPr>
            <a:cxnSpLocks noChangeShapeType="1"/>
            <a:stCxn id="33" idx="4"/>
            <a:endCxn id="36" idx="0"/>
          </p:cNvCxnSpPr>
          <p:nvPr/>
        </p:nvCxnSpPr>
        <p:spPr bwMode="auto">
          <a:xfrm>
            <a:off x="2028825" y="3029754"/>
            <a:ext cx="1657350" cy="438537"/>
          </a:xfrm>
          <a:prstGeom prst="straightConnector1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Straight Arrow Connector 25">
            <a:extLst>
              <a:ext uri="{FF2B5EF4-FFF2-40B4-BE49-F238E27FC236}">
                <a16:creationId xmlns:a16="http://schemas.microsoft.com/office/drawing/2014/main" id="{3DC61490-DF23-1A80-8158-242599FBF0BA}"/>
              </a:ext>
            </a:extLst>
          </p:cNvPr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2028825" y="3029754"/>
            <a:ext cx="2828926" cy="459968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27">
            <a:extLst>
              <a:ext uri="{FF2B5EF4-FFF2-40B4-BE49-F238E27FC236}">
                <a16:creationId xmlns:a16="http://schemas.microsoft.com/office/drawing/2014/main" id="{28AC19D0-2A56-917A-00D7-048CA0B889D1}"/>
              </a:ext>
            </a:extLst>
          </p:cNvPr>
          <p:cNvCxnSpPr>
            <a:cxnSpLocks noChangeShapeType="1"/>
            <a:stCxn id="33" idx="4"/>
            <a:endCxn id="38" idx="0"/>
          </p:cNvCxnSpPr>
          <p:nvPr/>
        </p:nvCxnSpPr>
        <p:spPr bwMode="auto">
          <a:xfrm>
            <a:off x="2028825" y="3029754"/>
            <a:ext cx="3914775" cy="459968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30">
            <a:extLst>
              <a:ext uri="{FF2B5EF4-FFF2-40B4-BE49-F238E27FC236}">
                <a16:creationId xmlns:a16="http://schemas.microsoft.com/office/drawing/2014/main" id="{8D02180D-D8B1-88BE-000B-89082B49B5CD}"/>
              </a:ext>
            </a:extLst>
          </p:cNvPr>
          <p:cNvCxnSpPr>
            <a:cxnSpLocks noChangeShapeType="1"/>
            <a:stCxn id="35" idx="4"/>
            <a:endCxn id="39" idx="0"/>
          </p:cNvCxnSpPr>
          <p:nvPr/>
        </p:nvCxnSpPr>
        <p:spPr bwMode="auto">
          <a:xfrm flipH="1">
            <a:off x="1671042" y="3911694"/>
            <a:ext cx="729258" cy="492428"/>
          </a:xfrm>
          <a:prstGeom prst="straightConnector1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32">
            <a:extLst>
              <a:ext uri="{FF2B5EF4-FFF2-40B4-BE49-F238E27FC236}">
                <a16:creationId xmlns:a16="http://schemas.microsoft.com/office/drawing/2014/main" id="{A8148D0D-5FA5-63F9-54D0-54547EF386ED}"/>
              </a:ext>
            </a:extLst>
          </p:cNvPr>
          <p:cNvCxnSpPr>
            <a:cxnSpLocks noChangeShapeType="1"/>
            <a:stCxn id="35" idx="4"/>
            <a:endCxn id="40" idx="0"/>
          </p:cNvCxnSpPr>
          <p:nvPr/>
        </p:nvCxnSpPr>
        <p:spPr bwMode="auto">
          <a:xfrm>
            <a:off x="2400300" y="3911694"/>
            <a:ext cx="657225" cy="492428"/>
          </a:xfrm>
          <a:prstGeom prst="straightConnector1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Straight Arrow Connector 38">
            <a:extLst>
              <a:ext uri="{FF2B5EF4-FFF2-40B4-BE49-F238E27FC236}">
                <a16:creationId xmlns:a16="http://schemas.microsoft.com/office/drawing/2014/main" id="{48D239E2-8B7A-C517-15D6-992A8E9E36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14775" y="2733675"/>
            <a:ext cx="885825" cy="114300"/>
          </a:xfrm>
          <a:prstGeom prst="straightConnector1">
            <a:avLst/>
          </a:prstGeom>
          <a:gradFill rotWithShape="1">
            <a:gsLst>
              <a:gs pos="0">
                <a:srgbClr val="FF6633">
                  <a:tint val="50000"/>
                  <a:satMod val="300000"/>
                </a:srgbClr>
              </a:gs>
              <a:gs pos="35000">
                <a:srgbClr val="FF6633">
                  <a:tint val="37000"/>
                  <a:satMod val="300000"/>
                </a:srgbClr>
              </a:gs>
              <a:gs pos="100000">
                <a:srgbClr val="FF66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6633">
                <a:shade val="95000"/>
                <a:satMod val="105000"/>
              </a:srgbClr>
            </a:solidFill>
            <a:prstDash val="solid"/>
            <a:headEnd type="none" w="sm" len="sm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TextBox 28">
            <a:extLst>
              <a:ext uri="{FF2B5EF4-FFF2-40B4-BE49-F238E27FC236}">
                <a16:creationId xmlns:a16="http://schemas.microsoft.com/office/drawing/2014/main" id="{BCBA289A-2D02-1DC4-BFC2-81E15363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707306"/>
            <a:ext cx="7992857" cy="92333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Details of 1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 staff?</a:t>
            </a: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//STAFFLIST/child::STAFF[1]  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or   //STAFFLIST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/STAFF[1]  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or</a:t>
            </a: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                                            //STAFFLIST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  <a:cs typeface="+mn-cs"/>
              </a:rPr>
              <a:t>/child::STAFF[position()=1]</a:t>
            </a:r>
          </a:p>
        </p:txBody>
      </p:sp>
      <p:sp>
        <p:nvSpPr>
          <p:cNvPr id="53" name="Line Callout 1 29">
            <a:extLst>
              <a:ext uri="{FF2B5EF4-FFF2-40B4-BE49-F238E27FC236}">
                <a16:creationId xmlns:a16="http://schemas.microsoft.com/office/drawing/2014/main" id="{6E2ED7AB-46E1-3FD8-0FBC-7D6CA466F09E}"/>
              </a:ext>
            </a:extLst>
          </p:cNvPr>
          <p:cNvSpPr>
            <a:spLocks/>
          </p:cNvSpPr>
          <p:nvPr/>
        </p:nvSpPr>
        <p:spPr bwMode="auto">
          <a:xfrm>
            <a:off x="1314450" y="2400300"/>
            <a:ext cx="1371600" cy="857250"/>
          </a:xfrm>
          <a:prstGeom prst="borderCallout1">
            <a:avLst>
              <a:gd name="adj1" fmla="val -19"/>
              <a:gd name="adj2" fmla="val 8273"/>
              <a:gd name="adj3" fmla="val -134750"/>
              <a:gd name="adj4" fmla="val -24967"/>
            </a:avLst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B78E01E3-4C2A-F997-2A06-80EE8E73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" y="3257550"/>
            <a:ext cx="6500813" cy="165735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C3315-91F1-3705-AE15-A973DFE0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8606"/>
            <a:ext cx="6286500" cy="4810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>
                <a:ea typeface="ＭＳ Ｐゴシック" pitchFamily="34" charset="-128"/>
              </a:rPr>
              <a:t>XPath</a:t>
            </a:r>
            <a:r>
              <a:rPr lang="en-US" b="1" dirty="0">
                <a:ea typeface="ＭＳ Ｐゴシック" pitchFamily="34" charset="-128"/>
              </a:rPr>
              <a:t>:  path expressions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228600" y="356207"/>
            <a:ext cx="9144000" cy="4219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err="1">
                <a:ea typeface="ＭＳ Ｐゴシック" pitchFamily="34" charset="-128"/>
              </a:rPr>
              <a:t>XPath</a:t>
            </a:r>
            <a:r>
              <a:rPr lang="en-US" sz="3200" b="1" dirty="0">
                <a:ea typeface="ＭＳ Ｐゴシック" pitchFamily="34" charset="-128"/>
              </a:rPr>
              <a:t>: path expressions Staff number of 1</a:t>
            </a:r>
            <a:r>
              <a:rPr lang="en-US" sz="3200" b="1" baseline="30000" dirty="0">
                <a:ea typeface="ＭＳ Ｐゴシック" pitchFamily="34" charset="-128"/>
              </a:rPr>
              <a:t>st</a:t>
            </a:r>
            <a:r>
              <a:rPr lang="en-US" sz="3200" b="1" dirty="0">
                <a:ea typeface="ＭＳ Ｐゴシック" pitchFamily="34" charset="-128"/>
              </a:rPr>
              <a:t> staff?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676D393-B886-4354-B9B9-AEF49EB811C9}" type="slidenum">
              <a:rPr kumimoji="0" lang="en-GB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GB" altLang="en-US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2457450" y="1775222"/>
            <a:ext cx="160020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STAFFLIST</a:t>
            </a: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2628900" y="2575322"/>
            <a:ext cx="108585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</a:t>
            </a: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1600200" y="3489723"/>
            <a:ext cx="137160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STAFFNO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3028950" y="3489723"/>
            <a:ext cx="102870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NAME</a:t>
            </a: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4114800" y="3468292"/>
            <a:ext cx="142875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POSITION</a:t>
            </a:r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5601892" y="3489723"/>
            <a:ext cx="797719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DOB</a:t>
            </a: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6457950" y="3489723"/>
            <a:ext cx="1257300" cy="421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SALARY</a:t>
            </a:r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>
            <a:off x="2286000" y="4404122"/>
            <a:ext cx="120015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FNAME</a:t>
            </a:r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3600450" y="4404122"/>
            <a:ext cx="120015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LNAME</a:t>
            </a:r>
          </a:p>
        </p:txBody>
      </p:sp>
      <p:cxnSp>
        <p:nvCxnSpPr>
          <p:cNvPr id="37902" name="Straight Arrow Connector 14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 flipH="1">
            <a:off x="3171825" y="2229654"/>
            <a:ext cx="85725" cy="345668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4000500" y="2553891"/>
            <a:ext cx="1085850" cy="4544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STAFF</a:t>
            </a:r>
          </a:p>
        </p:txBody>
      </p:sp>
      <p:cxnSp>
        <p:nvCxnSpPr>
          <p:cNvPr id="37904" name="Straight Arrow Connector 17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>
            <a:off x="3257550" y="2229654"/>
            <a:ext cx="1285875" cy="324237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05" name="Straight Arrow Connector 19"/>
          <p:cNvCxnSpPr>
            <a:cxnSpLocks noChangeShapeType="1"/>
            <a:stCxn id="37894" idx="4"/>
            <a:endCxn id="37895" idx="0"/>
          </p:cNvCxnSpPr>
          <p:nvPr/>
        </p:nvCxnSpPr>
        <p:spPr bwMode="auto">
          <a:xfrm flipH="1">
            <a:off x="2286000" y="3029754"/>
            <a:ext cx="885825" cy="459969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06" name="Straight Arrow Connector 21"/>
          <p:cNvCxnSpPr>
            <a:cxnSpLocks noChangeShapeType="1"/>
            <a:stCxn id="37894" idx="4"/>
            <a:endCxn id="37896" idx="0"/>
          </p:cNvCxnSpPr>
          <p:nvPr/>
        </p:nvCxnSpPr>
        <p:spPr bwMode="auto">
          <a:xfrm>
            <a:off x="3171825" y="3029754"/>
            <a:ext cx="371475" cy="459969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07" name="Straight Arrow Connector 23"/>
          <p:cNvCxnSpPr>
            <a:cxnSpLocks noChangeShapeType="1"/>
            <a:stCxn id="37894" idx="4"/>
            <a:endCxn id="37897" idx="0"/>
          </p:cNvCxnSpPr>
          <p:nvPr/>
        </p:nvCxnSpPr>
        <p:spPr bwMode="auto">
          <a:xfrm>
            <a:off x="3171825" y="3029754"/>
            <a:ext cx="1657350" cy="438538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08" name="Straight Arrow Connector 25"/>
          <p:cNvCxnSpPr>
            <a:cxnSpLocks noChangeShapeType="1"/>
            <a:stCxn id="37894" idx="4"/>
            <a:endCxn id="37898" idx="0"/>
          </p:cNvCxnSpPr>
          <p:nvPr/>
        </p:nvCxnSpPr>
        <p:spPr bwMode="auto">
          <a:xfrm>
            <a:off x="3171825" y="3029754"/>
            <a:ext cx="2828927" cy="459969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09" name="Straight Arrow Connector 27"/>
          <p:cNvCxnSpPr>
            <a:cxnSpLocks noChangeShapeType="1"/>
            <a:stCxn id="37894" idx="4"/>
            <a:endCxn id="37899" idx="0"/>
          </p:cNvCxnSpPr>
          <p:nvPr/>
        </p:nvCxnSpPr>
        <p:spPr bwMode="auto">
          <a:xfrm>
            <a:off x="3171825" y="3029754"/>
            <a:ext cx="3914775" cy="459969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10" name="Straight Arrow Connector 30"/>
          <p:cNvCxnSpPr>
            <a:cxnSpLocks noChangeShapeType="1"/>
            <a:stCxn id="37896" idx="4"/>
            <a:endCxn id="37900" idx="0"/>
          </p:cNvCxnSpPr>
          <p:nvPr/>
        </p:nvCxnSpPr>
        <p:spPr bwMode="auto">
          <a:xfrm flipH="1">
            <a:off x="2886075" y="3911695"/>
            <a:ext cx="657225" cy="492427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11" name="Straight Arrow Connector 32"/>
          <p:cNvCxnSpPr>
            <a:cxnSpLocks noChangeShapeType="1"/>
            <a:stCxn id="37896" idx="4"/>
            <a:endCxn id="37901" idx="0"/>
          </p:cNvCxnSpPr>
          <p:nvPr/>
        </p:nvCxnSpPr>
        <p:spPr bwMode="auto">
          <a:xfrm>
            <a:off x="3543300" y="3911695"/>
            <a:ext cx="657225" cy="492427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12" name="Straight Arrow Connector 34"/>
          <p:cNvCxnSpPr>
            <a:cxnSpLocks noChangeShapeType="1"/>
          </p:cNvCxnSpPr>
          <p:nvPr/>
        </p:nvCxnSpPr>
        <p:spPr bwMode="auto">
          <a:xfrm rot="10800000" flipV="1">
            <a:off x="4286250" y="2971800"/>
            <a:ext cx="257175" cy="17145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13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4529138" y="2986088"/>
            <a:ext cx="171450" cy="142875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14" name="Straight Arrow Connector 36"/>
          <p:cNvCxnSpPr>
            <a:cxnSpLocks noChangeShapeType="1"/>
          </p:cNvCxnSpPr>
          <p:nvPr/>
        </p:nvCxnSpPr>
        <p:spPr bwMode="auto">
          <a:xfrm>
            <a:off x="4543425" y="2971800"/>
            <a:ext cx="600075" cy="17145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15" name="Straight Arrow Connector 37"/>
          <p:cNvCxnSpPr>
            <a:cxnSpLocks noChangeShapeType="1"/>
          </p:cNvCxnSpPr>
          <p:nvPr/>
        </p:nvCxnSpPr>
        <p:spPr bwMode="auto">
          <a:xfrm>
            <a:off x="4543425" y="2971800"/>
            <a:ext cx="828675" cy="17145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916" name="Straight Arrow Connector 38"/>
          <p:cNvCxnSpPr>
            <a:cxnSpLocks noChangeShapeType="1"/>
          </p:cNvCxnSpPr>
          <p:nvPr/>
        </p:nvCxnSpPr>
        <p:spPr bwMode="auto">
          <a:xfrm>
            <a:off x="4543425" y="2971800"/>
            <a:ext cx="885825" cy="114300"/>
          </a:xfrm>
          <a:prstGeom prst="straightConnector1">
            <a:avLst/>
          </a:prstGeom>
          <a:ln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532" name="TextBox 28"/>
          <p:cNvSpPr txBox="1">
            <a:spLocks noChangeArrowheads="1"/>
          </p:cNvSpPr>
          <p:nvPr/>
        </p:nvSpPr>
        <p:spPr bwMode="auto">
          <a:xfrm>
            <a:off x="2627711" y="1200151"/>
            <a:ext cx="491609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peak Pro"/>
                <a:ea typeface="ＭＳ Ｐゴシック" panose="020B0600070205080204" pitchFamily="34" charset="-128"/>
              </a:rPr>
              <a:t>//STAFFLIST/STAFF[1]/STAFFNO</a:t>
            </a:r>
          </a:p>
        </p:txBody>
      </p:sp>
      <p:sp>
        <p:nvSpPr>
          <p:cNvPr id="21533" name="Line Callout 1 29"/>
          <p:cNvSpPr>
            <a:spLocks/>
          </p:cNvSpPr>
          <p:nvPr/>
        </p:nvSpPr>
        <p:spPr bwMode="auto">
          <a:xfrm>
            <a:off x="1485900" y="3314700"/>
            <a:ext cx="1543050" cy="742950"/>
          </a:xfrm>
          <a:prstGeom prst="borderCallout1">
            <a:avLst>
              <a:gd name="adj1" fmla="val -19"/>
              <a:gd name="adj2" fmla="val 8273"/>
              <a:gd name="adj3" fmla="val -244935"/>
              <a:gd name="adj4" fmla="val 103250"/>
            </a:avLst>
          </a:prstGeom>
          <a:noFill/>
          <a:ln w="19050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On-screen Show (16:9)</PresentationFormat>
  <Paragraphs>243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Monotype Sorts</vt:lpstr>
      <vt:lpstr>Speak Pro</vt:lpstr>
      <vt:lpstr>Times</vt:lpstr>
      <vt:lpstr>Times New Roman</vt:lpstr>
      <vt:lpstr>Office Theme</vt:lpstr>
      <vt:lpstr>COS 326  Database Systems</vt:lpstr>
      <vt:lpstr>In this lecture</vt:lpstr>
      <vt:lpstr>XML Languages</vt:lpstr>
      <vt:lpstr>XML Path Language (XPath)</vt:lpstr>
      <vt:lpstr>XPath query example</vt:lpstr>
      <vt:lpstr>PowerPoint Presentation</vt:lpstr>
      <vt:lpstr>XPath:  path expressions</vt:lpstr>
      <vt:lpstr>XPath:  path expressions</vt:lpstr>
      <vt:lpstr>XPath: path expressions Staff number of 1st staff?</vt:lpstr>
      <vt:lpstr>XPath: path expressions</vt:lpstr>
      <vt:lpstr>XML Query Languages</vt:lpstr>
      <vt:lpstr>XQuery</vt:lpstr>
      <vt:lpstr>XQuery: Specifying Queries in XML</vt:lpstr>
      <vt:lpstr>Introduction to BaseX</vt:lpstr>
      <vt:lpstr>BaseX 11.2 –  DBMS for XML data (1)  </vt:lpstr>
      <vt:lpstr>BaseX 11.2 –  DBMS for XML data (2)  </vt:lpstr>
      <vt:lpstr>BaseX 11.2 –  DBMS for XML data (3)</vt:lpstr>
      <vt:lpstr> Find staff number of first member of staff in  staff_list.xml</vt:lpstr>
      <vt:lpstr> Find the last names for staff at branch B003</vt:lpstr>
      <vt:lpstr> Find the first names for all staff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2024-08-22T07:09:06Z</dcterms:modified>
</cp:coreProperties>
</file>