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470" r:id="rId4"/>
    <p:sldId id="510" r:id="rId5"/>
    <p:sldId id="471" r:id="rId6"/>
    <p:sldId id="472" r:id="rId7"/>
    <p:sldId id="473" r:id="rId8"/>
    <p:sldId id="491" r:id="rId9"/>
    <p:sldId id="509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0ED83-07B2-496D-8904-3674BAA21162}" v="3" dt="2024-08-28T16:42:00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 snapToGrid="0">
      <p:cViewPr varScale="1">
        <p:scale>
          <a:sx n="65" d="100"/>
          <a:sy n="65" d="100"/>
        </p:scale>
        <p:origin x="1248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96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09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11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Semi-Structured Data and XML (3)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13 (7th edition)</a:t>
            </a:r>
          </a:p>
          <a:p>
            <a:r>
              <a:rPr lang="en-GB" b="1">
                <a:solidFill>
                  <a:schemeClr val="bg1"/>
                </a:solidFill>
                <a:latin typeface="Speak Pro" panose="020B0504020101020102" pitchFamily="34" charset="0"/>
              </a:rPr>
              <a:t>Tuesday 27 August 2024</a:t>
            </a:r>
            <a:endParaRPr lang="en-GB" b="1" dirty="0">
              <a:solidFill>
                <a:schemeClr val="bg1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30548"/>
            <a:ext cx="8801100" cy="7899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3 – XQuery FLWOR Expressions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F7905A35-91A0-40C3-8E68-54D82C00A4B0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41938" y="1049952"/>
            <a:ext cx="3942624" cy="3228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75000"/>
              <a:defRPr/>
            </a:pPr>
            <a:r>
              <a:rPr lang="en-US" b="1" dirty="0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t>List staff with salary = </a:t>
            </a:r>
            <a:r>
              <a:rPr lang="en-US" b="1" dirty="0" err="1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t>R30,000</a:t>
            </a:r>
            <a:endParaRPr lang="en-US" b="1" dirty="0">
              <a:solidFill>
                <a:srgbClr val="FFFF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711074" y="1407888"/>
            <a:ext cx="2430029" cy="222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>
                <a:solidFill>
                  <a:srgbClr val="0000CC"/>
                </a:solidFill>
                <a:latin typeface="+mj-lt"/>
                <a:cs typeface="Times New Roman" panose="02020603050405020304" pitchFamily="18" charset="0"/>
              </a:rPr>
              <a:t>let $SAL := 30000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>
                <a:solidFill>
                  <a:srgbClr val="0000CC"/>
                </a:solidFill>
                <a:latin typeface="+mj-lt"/>
                <a:cs typeface="Times New Roman" panose="02020603050405020304" pitchFamily="18" charset="0"/>
              </a:rPr>
              <a:t>return //STAFF[SALARY = $SAL]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750" b="1" dirty="0">
              <a:solidFill>
                <a:srgbClr val="0000CC"/>
              </a:solidFill>
              <a:latin typeface="+mj-lt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050" b="1" dirty="0">
              <a:solidFill>
                <a:srgbClr val="080808"/>
              </a:solidFill>
              <a:latin typeface="+mj-lt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>
                <a:solidFill>
                  <a:srgbClr val="080808"/>
                </a:solidFill>
                <a:latin typeface="+mj-lt"/>
                <a:cs typeface="Times New Roman" panose="02020603050405020304" pitchFamily="18" charset="0"/>
              </a:rPr>
              <a:t>**Note: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 err="1">
                <a:solidFill>
                  <a:srgbClr val="CC0099"/>
                </a:solidFill>
                <a:latin typeface="+mj-lt"/>
                <a:cs typeface="Times New Roman" panose="02020603050405020304" pitchFamily="18" charset="0"/>
              </a:rPr>
              <a:t>var</a:t>
            </a:r>
            <a:r>
              <a:rPr lang="en-US" altLang="en-US" sz="1800" b="1" dirty="0">
                <a:solidFill>
                  <a:srgbClr val="CC0099"/>
                </a:solidFill>
                <a:latin typeface="+mj-lt"/>
                <a:cs typeface="Times New Roman" panose="02020603050405020304" pitchFamily="18" charset="0"/>
              </a:rPr>
              <a:t> names are case sensitive</a:t>
            </a:r>
            <a:endParaRPr lang="en-US" altLang="en-US" sz="1350" b="1" dirty="0">
              <a:solidFill>
                <a:srgbClr val="CC0099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98235" y="3770666"/>
            <a:ext cx="2442868" cy="1302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57175" indent="-2571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•"/>
              <a:defRPr/>
            </a:pPr>
            <a:r>
              <a:rPr lang="en-US" sz="1500" b="1" kern="0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other  operators:</a:t>
            </a:r>
          </a:p>
          <a:p>
            <a:pPr marL="557213" lvl="1" indent="-2143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5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‘</a:t>
            </a:r>
            <a:r>
              <a:rPr lang="en-US" sz="1500" b="1" kern="0" dirty="0" err="1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eq</a:t>
            </a:r>
            <a:r>
              <a:rPr lang="en-US" sz="15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’, ‘ne’, ‘</a:t>
            </a:r>
            <a:r>
              <a:rPr lang="en-US" sz="1500" b="1" kern="0" dirty="0" err="1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lt</a:t>
            </a:r>
            <a:r>
              <a:rPr lang="en-US" sz="15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’, ‘le’, ‘</a:t>
            </a:r>
            <a:r>
              <a:rPr lang="en-US" sz="1500" b="1" kern="0" dirty="0" err="1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gt</a:t>
            </a:r>
            <a:r>
              <a:rPr lang="en-US" sz="15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’, ‘</a:t>
            </a:r>
            <a:r>
              <a:rPr lang="en-US" sz="1500" b="1" kern="0" dirty="0" err="1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ge</a:t>
            </a:r>
            <a:r>
              <a:rPr lang="en-US" sz="15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’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1500" b="1" kern="0" dirty="0">
              <a:solidFill>
                <a:srgbClr val="161616"/>
              </a:solidFill>
              <a:latin typeface="+mj-lt"/>
              <a:ea typeface="ＭＳ Ｐゴシック" panose="020B0600070205080204" pitchFamily="34" charset="-128"/>
              <a:cs typeface="Cambria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5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 </a:t>
            </a:r>
            <a:r>
              <a:rPr lang="en-US" sz="1500" b="1" i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value comparison operators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DEF97-6B61-3B31-555A-9A1B3186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1" y="1049952"/>
            <a:ext cx="3742673" cy="4093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16" y="200025"/>
            <a:ext cx="8529484" cy="60621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4 – XQuery FLWOR Expressions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68338" y="1124050"/>
            <a:ext cx="3318462" cy="7706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Find staff name at branch</a:t>
            </a:r>
          </a:p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B004 with salary &gt; R15,000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5688699" y="2212547"/>
            <a:ext cx="2501572" cy="1327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for $S in </a:t>
            </a:r>
            <a:r>
              <a:rPr lang="en-US" altLang="en-US" sz="1500" b="1" dirty="0">
                <a:solidFill>
                  <a:srgbClr val="C00000"/>
                </a:solidFill>
                <a:latin typeface="+mj-lt"/>
              </a:rPr>
              <a:t>//STAFF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altLang="en-US" sz="1500" b="1" dirty="0">
                <a:solidFill>
                  <a:srgbClr val="FF6633"/>
                </a:solidFill>
                <a:latin typeface="+mj-lt"/>
              </a:rPr>
              <a:t> </a:t>
            </a:r>
            <a:r>
              <a:rPr lang="en-US" altLang="en-US" sz="1500" b="1" dirty="0">
                <a:solidFill>
                  <a:srgbClr val="C00000"/>
                </a:solidFill>
                <a:latin typeface="+mj-lt"/>
              </a:rPr>
              <a:t>$S</a:t>
            </a:r>
            <a:r>
              <a:rPr lang="en-US" altLang="en-US" sz="1500" b="1" dirty="0">
                <a:solidFill>
                  <a:srgbClr val="000066"/>
                </a:solidFill>
                <a:latin typeface="+mj-lt"/>
              </a:rPr>
              <a:t>/SALARY &gt; 15000 </a:t>
            </a: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and</a:t>
            </a:r>
            <a:r>
              <a:rPr lang="en-US" altLang="en-US" sz="1500" b="1" dirty="0">
                <a:solidFill>
                  <a:srgbClr val="FF6633"/>
                </a:solidFill>
                <a:latin typeface="+mj-lt"/>
              </a:rPr>
              <a:t> </a:t>
            </a:r>
            <a:r>
              <a:rPr lang="en-US" altLang="en-US" sz="1500" b="1" dirty="0">
                <a:solidFill>
                  <a:srgbClr val="C00000"/>
                </a:solidFill>
                <a:latin typeface="+mj-lt"/>
              </a:rPr>
              <a:t>$S</a:t>
            </a:r>
            <a:r>
              <a:rPr lang="en-US" altLang="en-US" sz="1500" b="1" dirty="0">
                <a:solidFill>
                  <a:srgbClr val="000066"/>
                </a:solidFill>
                <a:latin typeface="+mj-lt"/>
              </a:rPr>
              <a:t>/@branchNo = "B004"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500" b="1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altLang="en-US" sz="1500" b="1" dirty="0">
                <a:solidFill>
                  <a:srgbClr val="C00000"/>
                </a:solidFill>
                <a:latin typeface="+mj-lt"/>
              </a:rPr>
              <a:t>$S</a:t>
            </a:r>
            <a:r>
              <a:rPr lang="en-US" altLang="en-US" sz="1500" b="1" dirty="0">
                <a:solidFill>
                  <a:srgbClr val="000066"/>
                </a:solidFill>
                <a:latin typeface="+mj-lt"/>
              </a:rPr>
              <a:t>/NAME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1961-4F31-35AD-4D56-FA376D3A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1106273"/>
            <a:ext cx="4886632" cy="394002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51" y="94108"/>
            <a:ext cx="8751234" cy="98391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5 – XQuery FLWOR Expressions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3638" y="4979194"/>
            <a:ext cx="142875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C4D94F18-408D-4E6D-B53A-1ED3B5EDAEF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273091" y="1555207"/>
            <a:ext cx="3749258" cy="5393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SzPct val="75000"/>
              <a:defRPr/>
            </a:pPr>
            <a:r>
              <a:rPr lang="en-US" sz="1650" b="1" dirty="0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t>List staff numbers of all staff </a:t>
            </a:r>
          </a:p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SzPct val="75000"/>
              <a:defRPr/>
            </a:pPr>
            <a:r>
              <a:rPr lang="en-US" sz="1650" b="1" dirty="0">
                <a:solidFill>
                  <a:srgbClr val="FFFFFF"/>
                </a:solidFill>
                <a:latin typeface="+mj-lt"/>
                <a:ea typeface="ＭＳ Ｐゴシック" panose="020B0600070205080204" pitchFamily="34" charset="-128"/>
              </a:rPr>
              <a:t>in ascending order of staff number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594555" y="2571751"/>
            <a:ext cx="3195483" cy="938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for $S in //STAFF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order by $S/STAFFNO ascending </a:t>
            </a:r>
            <a:r>
              <a:rPr lang="en-US" altLang="en-US" sz="1500" b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return $S/STAFFNO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15F11-66FF-93FD-8813-601ACC2C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1" y="1078018"/>
            <a:ext cx="4930704" cy="397137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60" y="241722"/>
            <a:ext cx="8570540" cy="82020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6 – XQuery FLWOR Expressions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32988CF4-BC0B-4357-A5FC-01B48913CF5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37192" y="1132295"/>
            <a:ext cx="6155531" cy="357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List each branch office and average salary at branch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347318" y="1554348"/>
            <a:ext cx="5167311" cy="18359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for $B in  </a:t>
            </a:r>
            <a:r>
              <a:rPr lang="en-US" altLang="en-US" sz="1500" b="1" dirty="0">
                <a:solidFill>
                  <a:srgbClr val="C00000"/>
                </a:solidFill>
                <a:latin typeface="+mj-lt"/>
              </a:rPr>
              <a:t>distinct-values</a:t>
            </a: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(//@</a:t>
            </a:r>
            <a:r>
              <a:rPr lang="en-US" altLang="en-US" sz="1500" b="1" dirty="0" err="1">
                <a:solidFill>
                  <a:srgbClr val="0000FF"/>
                </a:solidFill>
                <a:latin typeface="+mj-lt"/>
              </a:rPr>
              <a:t>branchNo</a:t>
            </a: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99"/>
                </a:solidFill>
                <a:latin typeface="+mj-lt"/>
              </a:rPr>
              <a:t>let $</a:t>
            </a:r>
            <a:r>
              <a:rPr lang="en-US" altLang="en-US" sz="1500" b="1" dirty="0" err="1">
                <a:solidFill>
                  <a:srgbClr val="000099"/>
                </a:solidFill>
                <a:latin typeface="+mj-lt"/>
              </a:rPr>
              <a:t>avgSalary</a:t>
            </a:r>
            <a:r>
              <a:rPr lang="en-US" altLang="en-US" sz="1500" b="1" dirty="0">
                <a:solidFill>
                  <a:srgbClr val="000099"/>
                </a:solidFill>
                <a:latin typeface="+mj-lt"/>
              </a:rPr>
              <a:t> :=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             </a:t>
            </a:r>
            <a:r>
              <a:rPr lang="en-US" altLang="en-US" sz="1500" b="1" dirty="0" err="1">
                <a:solidFill>
                  <a:srgbClr val="000099"/>
                </a:solidFill>
                <a:latin typeface="+mj-lt"/>
              </a:rPr>
              <a:t>avg</a:t>
            </a:r>
            <a:r>
              <a:rPr lang="en-US" altLang="en-US" sz="1500" b="1" dirty="0">
                <a:solidFill>
                  <a:srgbClr val="000099"/>
                </a:solidFill>
                <a:latin typeface="+mj-lt"/>
              </a:rPr>
              <a:t>(//STAFF[@</a:t>
            </a:r>
            <a:r>
              <a:rPr lang="en-US" altLang="en-US" sz="1500" b="1" dirty="0" err="1">
                <a:solidFill>
                  <a:srgbClr val="000099"/>
                </a:solidFill>
                <a:latin typeface="+mj-lt"/>
              </a:rPr>
              <a:t>branchNo</a:t>
            </a:r>
            <a:r>
              <a:rPr lang="en-US" altLang="en-US" sz="1500" b="1" dirty="0">
                <a:solidFill>
                  <a:srgbClr val="000099"/>
                </a:solidFill>
                <a:latin typeface="+mj-lt"/>
              </a:rPr>
              <a:t> = $B]/SALARY)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+mj-lt"/>
              </a:rPr>
              <a:t>return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rgbClr val="FF6633"/>
                </a:solidFill>
                <a:latin typeface="+mj-lt"/>
              </a:rPr>
              <a:t>	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</a:rPr>
              <a:t>&lt;BRANCH&gt;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350" b="1" dirty="0">
                <a:solidFill>
                  <a:srgbClr val="C00000"/>
                </a:solidFill>
                <a:latin typeface="+mj-lt"/>
              </a:rPr>
              <a:t>		&lt;BRANCHNO&gt;{$B }&lt;/BRANCHNO&gt;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350" b="1" dirty="0">
                <a:solidFill>
                  <a:srgbClr val="C00000"/>
                </a:solidFill>
                <a:latin typeface="+mj-lt"/>
              </a:rPr>
              <a:t>		&lt;AVGSALARY&gt;{ $</a:t>
            </a:r>
            <a:r>
              <a:rPr lang="en-US" altLang="en-US" sz="1350" b="1" dirty="0" err="1">
                <a:solidFill>
                  <a:srgbClr val="C00000"/>
                </a:solidFill>
                <a:latin typeface="+mj-lt"/>
              </a:rPr>
              <a:t>avgSalary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</a:rPr>
              <a:t> }&lt;/AVGSALARY&gt;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350" b="1" dirty="0">
                <a:solidFill>
                  <a:srgbClr val="C00000"/>
                </a:solidFill>
                <a:latin typeface="+mj-lt"/>
              </a:rPr>
              <a:t>	&lt;/BRANCH&gt;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350" b="1" dirty="0">
              <a:solidFill>
                <a:srgbClr val="FF6633"/>
              </a:solidFill>
              <a:latin typeface="+mj-lt"/>
            </a:endParaRP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6292723" y="1792325"/>
            <a:ext cx="247377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ZA" altLang="en-US" sz="1800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Functions for aggregates are:  </a:t>
            </a:r>
            <a:r>
              <a:rPr lang="en-ZA" altLang="en-US" sz="1800" dirty="0" err="1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avg</a:t>
            </a:r>
            <a:r>
              <a:rPr lang="en-ZA" altLang="en-US" sz="1800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, 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ZA" altLang="en-US" sz="1800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ZA" altLang="en-US" sz="180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FB740-A7CC-C4BB-B906-EAC2684E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2" y="3460664"/>
            <a:ext cx="6083613" cy="168283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59" y="135848"/>
            <a:ext cx="8630733" cy="7635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7 – XQuery FLWOR Expressions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826DF228-C3C3-4630-B6E4-EC67FC5BBDA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82932" y="1042062"/>
            <a:ext cx="6425804" cy="70246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List branches with at least one member of staff with </a:t>
            </a:r>
          </a:p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salary &gt; R15,000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158512" y="1787814"/>
            <a:ext cx="5562600" cy="2159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for $B in distinct-values(//@</a:t>
            </a:r>
            <a:r>
              <a:rPr lang="en-US" altLang="en-US" sz="1800" b="1" dirty="0" err="1">
                <a:solidFill>
                  <a:srgbClr val="0000FF"/>
                </a:solidFill>
                <a:latin typeface="+mj-lt"/>
              </a:rPr>
              <a:t>branchNo</a:t>
            </a: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>
                <a:solidFill>
                  <a:srgbClr val="000099"/>
                </a:solidFill>
                <a:latin typeface="+mj-lt"/>
              </a:rPr>
              <a:t>let $S := //STAFF[@</a:t>
            </a:r>
            <a:r>
              <a:rPr lang="en-US" altLang="en-US" sz="1800" b="1" dirty="0" err="1">
                <a:solidFill>
                  <a:srgbClr val="000099"/>
                </a:solidFill>
                <a:latin typeface="+mj-lt"/>
              </a:rPr>
              <a:t>branchNo</a:t>
            </a:r>
            <a:r>
              <a:rPr lang="en-US" altLang="en-US" sz="1800" b="1" dirty="0">
                <a:solidFill>
                  <a:srgbClr val="000099"/>
                </a:solidFill>
                <a:latin typeface="+mj-lt"/>
              </a:rPr>
              <a:t> = $B]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   where 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</a:rPr>
              <a:t>some</a:t>
            </a:r>
            <a:r>
              <a:rPr lang="en-US" alt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$</a:t>
            </a:r>
            <a:r>
              <a:rPr lang="en-US" altLang="en-US" sz="1800" b="1" dirty="0" err="1">
                <a:solidFill>
                  <a:srgbClr val="0000FF"/>
                </a:solidFill>
                <a:latin typeface="+mj-lt"/>
              </a:rPr>
              <a:t>sal</a:t>
            </a: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</a:rPr>
              <a:t>in</a:t>
            </a:r>
            <a:r>
              <a:rPr lang="en-US" alt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$S/SALARY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             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</a:rPr>
              <a:t>satisfies</a:t>
            </a:r>
            <a:r>
              <a:rPr lang="en-US" alt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($</a:t>
            </a:r>
            <a:r>
              <a:rPr lang="en-US" altLang="en-US" sz="1800" b="1" dirty="0" err="1">
                <a:solidFill>
                  <a:srgbClr val="0000FF"/>
                </a:solidFill>
                <a:latin typeface="+mj-lt"/>
              </a:rPr>
              <a:t>sal</a:t>
            </a: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 &gt; 15000)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b="1" dirty="0">
              <a:solidFill>
                <a:srgbClr val="0000FF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+mj-lt"/>
              </a:rPr>
              <a:t>   return &lt;BRANCHNO&gt;{ $B}&lt;/BRANCHNO&gt;</a:t>
            </a:r>
          </a:p>
        </p:txBody>
      </p:sp>
      <p:sp>
        <p:nvSpPr>
          <p:cNvPr id="25607" name="Line Callout 1 6"/>
          <p:cNvSpPr>
            <a:spLocks/>
          </p:cNvSpPr>
          <p:nvPr/>
        </p:nvSpPr>
        <p:spPr bwMode="auto">
          <a:xfrm>
            <a:off x="2356323" y="4271986"/>
            <a:ext cx="2441819" cy="525163"/>
          </a:xfrm>
          <a:prstGeom prst="borderCallout1">
            <a:avLst>
              <a:gd name="adj1" fmla="val -2690"/>
              <a:gd name="adj2" fmla="val 3606"/>
              <a:gd name="adj3" fmla="val -302772"/>
              <a:gd name="adj4" fmla="val 4472"/>
            </a:avLst>
          </a:prstGeom>
          <a:solidFill>
            <a:srgbClr val="FFFFCC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some:       </a:t>
            </a:r>
            <a:r>
              <a:rPr lang="en-US" sz="1350" b="1" dirty="0">
                <a:solidFill>
                  <a:srgbClr val="000090"/>
                </a:solidFill>
                <a:latin typeface="+mj-lt"/>
                <a:ea typeface="ＭＳ Ｐゴシック" panose="020B0600070205080204" pitchFamily="34" charset="-128"/>
              </a:rPr>
              <a:t>existential qualifier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every:      </a:t>
            </a:r>
            <a:r>
              <a:rPr lang="en-US" sz="1350" b="1" dirty="0">
                <a:solidFill>
                  <a:srgbClr val="000090"/>
                </a:solidFill>
                <a:latin typeface="+mj-lt"/>
                <a:ea typeface="ＭＳ Ｐゴシック" panose="020B0600070205080204" pitchFamily="34" charset="-128"/>
              </a:rPr>
              <a:t>universal qualifier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059" y="4087320"/>
            <a:ext cx="112723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80808"/>
            </a:solidFill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sub-query</a:t>
            </a:r>
          </a:p>
        </p:txBody>
      </p:sp>
      <p:cxnSp>
        <p:nvCxnSpPr>
          <p:cNvPr id="28681" name="Straight Arrow Connector 9"/>
          <p:cNvCxnSpPr>
            <a:cxnSpLocks noChangeShapeType="1"/>
          </p:cNvCxnSpPr>
          <p:nvPr/>
        </p:nvCxnSpPr>
        <p:spPr bwMode="auto">
          <a:xfrm flipV="1">
            <a:off x="845704" y="2706516"/>
            <a:ext cx="0" cy="1331016"/>
          </a:xfrm>
          <a:prstGeom prst="straightConnector1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6958339" y="1736508"/>
            <a:ext cx="425687" cy="1982003"/>
          </a:xfrm>
          <a:prstGeom prst="downArrow">
            <a:avLst>
              <a:gd name="adj1" fmla="val 50000"/>
              <a:gd name="adj2" fmla="val 3865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>
            <a:off x="908002" y="2274914"/>
            <a:ext cx="366713" cy="863204"/>
          </a:xfrm>
          <a:prstGeom prst="leftBrac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>
              <a:solidFill>
                <a:srgbClr val="FFFFFF"/>
              </a:solidFill>
              <a:latin typeface="Times New Roman" pitchFamily="-112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6FE5A-D45D-60F5-F1FA-317B0ACD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98" y="3827418"/>
            <a:ext cx="3753043" cy="132086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094" y="102393"/>
            <a:ext cx="8317705" cy="6477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1  – Joining Two Documents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4F6FABA0-513F-4CE7-94AC-52EFF3DFCE0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11779" y="1150374"/>
            <a:ext cx="3426156" cy="77674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List names of staff and</a:t>
            </a:r>
          </a:p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names of their next of kin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03623" y="2084438"/>
            <a:ext cx="4001452" cy="2956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for $S in //STAFF,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   $NOK in //NOK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where $S/STAFFNO = $NOK/STAFFNO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return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   &lt;STAFFNOK&gt;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    { $S/NAME, $NOK/NAME 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   &lt;/STAFFNOK&gt;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FB99C-1282-FC3D-4534-664EF229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62" y="1641358"/>
            <a:ext cx="4817315" cy="284215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679" y="198938"/>
            <a:ext cx="7813276" cy="6118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2 – Joining Two Documents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A1292871-926E-43C6-9810-F80B963E9E2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16</a:t>
            </a:fld>
            <a:endParaRPr lang="en-GB" altLang="en-US" sz="75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1173444"/>
            <a:ext cx="6372225" cy="32504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List names of staff and names of their next of kin</a:t>
            </a:r>
          </a:p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endParaRPr lang="en-US" altLang="en-US" sz="18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44047" y="1861114"/>
            <a:ext cx="3680701" cy="2939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for $S in //STAFF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return &lt;STAFFNOK&gt;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{ $S/NAME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    { for $NOK in //NOK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    where $S/STAFFNO    =$NOK/STAFFNO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return $NOK/NAME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+mj-lt"/>
              </a:rPr>
              <a:t>&lt;/STAFFNOK&gt;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86265-47F4-6ED4-693A-FC08F7FD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592196"/>
            <a:ext cx="5059133" cy="2842151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E5AA0E32-CB01-3A30-0E63-2E5E3E77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97" y="3937000"/>
            <a:ext cx="1550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ZA" altLang="en-US" sz="24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Correlated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ZA" altLang="en-US" sz="24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sub-query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92ABD6-9562-610C-B019-FCBF84596A93}"/>
              </a:ext>
            </a:extLst>
          </p:cNvPr>
          <p:cNvCxnSpPr/>
          <p:nvPr/>
        </p:nvCxnSpPr>
        <p:spPr>
          <a:xfrm flipH="1" flipV="1">
            <a:off x="894735" y="3013271"/>
            <a:ext cx="2291377" cy="103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44" y="146718"/>
            <a:ext cx="8259098" cy="7635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3 – User-Defined Function  (1)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7D6F01AE-1F5B-49CA-9BDB-36A9CDFF4CA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75737" y="1198289"/>
            <a:ext cx="6372225" cy="3786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Simple arithmetic function in </a:t>
            </a:r>
            <a:r>
              <a:rPr lang="en-US" altLang="en-US" sz="18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BaseX</a:t>
            </a:r>
            <a:endParaRPr lang="en-US" altLang="en-US" sz="18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29315" y="1695884"/>
            <a:ext cx="6318647" cy="3300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FUNCTION DEFINITION:</a:t>
            </a: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let $</a:t>
            </a:r>
            <a:r>
              <a:rPr lang="en-ZA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mult</a:t>
            </a:r>
            <a:r>
              <a:rPr lang="en-ZA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:= function($x, $y) {$x * $y}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return $</a:t>
            </a:r>
            <a:r>
              <a:rPr lang="en-ZA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mult</a:t>
            </a:r>
            <a:r>
              <a:rPr lang="en-ZA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(10,10)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FUNCTION CALL:</a:t>
            </a: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99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1500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cxnSp>
        <p:nvCxnSpPr>
          <p:cNvPr id="34825" name="Straight Arrow Connector 8"/>
          <p:cNvCxnSpPr>
            <a:cxnSpLocks noChangeShapeType="1"/>
          </p:cNvCxnSpPr>
          <p:nvPr/>
        </p:nvCxnSpPr>
        <p:spPr bwMode="auto">
          <a:xfrm flipH="1" flipV="1">
            <a:off x="2627710" y="2518172"/>
            <a:ext cx="270272" cy="485775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458B09-FB83-62DF-2313-6B6AA8A0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46" y="3346333"/>
            <a:ext cx="3595354" cy="140994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Example 4– User-Defined Function (2)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DDA3CBFD-88D3-47C2-A47D-3BF0257875B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959905" y="1179872"/>
            <a:ext cx="4143037" cy="41244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Simple arithmetic function in </a:t>
            </a:r>
            <a:r>
              <a:rPr lang="en-US" altLang="en-US" sz="1800" b="1" dirty="0" err="1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BaseX</a:t>
            </a:r>
            <a:endParaRPr lang="en-US" altLang="en-US" sz="18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29801" y="1708430"/>
            <a:ext cx="6632433" cy="32992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FUNCTION DEFINITION: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let $f := math:pow#2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return $f(5, 2)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FUNCTION CALL:</a:t>
            </a: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b="1" dirty="0">
              <a:solidFill>
                <a:srgbClr val="000099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Built-in functions: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    Reading for the student</a:t>
            </a:r>
            <a:endParaRPr lang="en-ZA" b="1" dirty="0">
              <a:solidFill>
                <a:srgbClr val="000099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1500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284BB-C6CF-D5A2-6992-29CB1F21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18" y="2424113"/>
            <a:ext cx="2472406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 lnSpcReduction="10000"/>
          </a:bodyPr>
          <a:lstStyle/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  <a:cs typeface="Times New Roman" pitchFamily="18" charset="0"/>
              </a:rPr>
              <a:t>Semi-structured data (continued)</a:t>
            </a:r>
          </a:p>
          <a:p>
            <a:pPr marL="1847850" lvl="3" indent="-533400">
              <a:lnSpc>
                <a:spcPct val="90000"/>
              </a:lnSpc>
              <a:buNone/>
              <a:defRPr/>
            </a:pPr>
            <a:endParaRPr lang="en-US" sz="1800" b="1" dirty="0">
              <a:ea typeface="ＭＳ Ｐゴシック" pitchFamily="34" charset="-128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XQuery</a:t>
            </a:r>
          </a:p>
          <a:p>
            <a:pPr marL="1390650" lvl="2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  <a:cs typeface="Times New Roman" pitchFamily="18" charset="0"/>
              </a:rPr>
              <a:t>XPath expressions (last lecture)</a:t>
            </a:r>
          </a:p>
          <a:p>
            <a:pPr marL="1390650" lvl="2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FLWOR queries</a:t>
            </a:r>
          </a:p>
          <a:p>
            <a:pPr marL="857250" lvl="2" indent="0">
              <a:lnSpc>
                <a:spcPct val="90000"/>
              </a:lnSpc>
              <a:buNone/>
              <a:defRPr/>
            </a:pPr>
            <a:endParaRPr lang="en-US" sz="2800" b="1" dirty="0">
              <a:solidFill>
                <a:schemeClr val="bg1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Files available on </a:t>
            </a:r>
            <a:r>
              <a:rPr lang="en-US" sz="2800" b="1" dirty="0" err="1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ClickUP</a:t>
            </a:r>
            <a:endParaRPr lang="en-US" sz="2800" b="1" dirty="0">
              <a:solidFill>
                <a:srgbClr val="0000CC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1390650" lvl="2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staff_list.xml and nok.xml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b="1" dirty="0">
              <a:solidFill>
                <a:srgbClr val="0000CC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Recap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701EFA77-CE7F-4D9B-B46A-04253C63206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45770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7C565-5DAC-5719-2CB5-81076EA5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 Languages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XPath: path expressions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XQuery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Introduction to </a:t>
            </a:r>
            <a:r>
              <a:rPr lang="en-GB" b="1" dirty="0" err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BaseX</a:t>
            </a:r>
            <a:endParaRPr lang="en-GB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Writing XPath expressions in </a:t>
            </a:r>
            <a:r>
              <a:rPr lang="en-GB" b="1" dirty="0" err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BaseX</a:t>
            </a:r>
            <a:endParaRPr lang="en-US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1600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Files available on </a:t>
            </a:r>
            <a:r>
              <a:rPr lang="en-US" sz="2800" b="1" dirty="0" err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ClickUP</a:t>
            </a:r>
            <a:endParaRPr lang="en-US" sz="2800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1390650" lvl="2" indent="-5334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 file for this lecture:  </a:t>
            </a:r>
            <a:r>
              <a:rPr lang="en-US" sz="24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staff_list.xml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>
                <a:ea typeface="ＭＳ Ｐゴシック" pitchFamily="34" charset="-128"/>
              </a:rPr>
              <a:t>XQuery</a:t>
            </a:r>
            <a:r>
              <a:rPr lang="en-US" b="1" dirty="0">
                <a:ea typeface="ＭＳ Ｐゴシック" pitchFamily="34" charset="-128"/>
              </a:rPr>
              <a:t> – FLWOR Expressions</a:t>
            </a:r>
          </a:p>
        </p:txBody>
      </p:sp>
      <p:pic>
        <p:nvPicPr>
          <p:cNvPr id="7172" name="Picture 3" descr="C30NF17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40" y="1620441"/>
            <a:ext cx="2101748" cy="2911078"/>
          </a:xfrm>
          <a:ln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701EFA77-CE7F-4D9B-B46A-04253C63206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45770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183" y="1348062"/>
            <a:ext cx="4896464" cy="330090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  <a:cs typeface="Arial" pitchFamily="34" charset="0"/>
              </a:rPr>
              <a:t>F</a:t>
            </a:r>
            <a:r>
              <a:rPr lang="en-US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Arial" pitchFamily="34" charset="0"/>
              </a:rPr>
              <a:t>LWOR</a:t>
            </a:r>
            <a:r>
              <a:rPr lang="en-US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  <a:cs typeface="Arial" pitchFamily="34" charset="0"/>
              </a:rPr>
              <a:t> (“flower”) expression construction: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(1) starts with one or more </a:t>
            </a:r>
            <a:r>
              <a:rPr lang="en-US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F</a:t>
            </a:r>
            <a:r>
              <a:rPr lang="en-US" sz="1500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OR or </a:t>
            </a:r>
            <a:r>
              <a:rPr lang="en-US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L</a:t>
            </a:r>
            <a:r>
              <a:rPr lang="en-US" sz="1500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ET </a:t>
            </a: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clauses (any order)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080808"/>
              </a:solidFill>
              <a:latin typeface="+mj-lt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(2) followed by optional </a:t>
            </a:r>
            <a:r>
              <a:rPr lang="en-US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W</a:t>
            </a:r>
            <a:r>
              <a:rPr lang="en-US" sz="1500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HERE</a:t>
            </a: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 clause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(3) optional </a:t>
            </a:r>
            <a:r>
              <a:rPr lang="en-US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O</a:t>
            </a:r>
            <a:r>
              <a:rPr lang="en-US" sz="1500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RDER BY </a:t>
            </a: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clause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(4) required </a:t>
            </a:r>
            <a:r>
              <a:rPr lang="en-US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R</a:t>
            </a:r>
            <a:r>
              <a:rPr lang="en-US" sz="1500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ETURN</a:t>
            </a:r>
            <a:r>
              <a:rPr lang="en-US" sz="150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 clause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80808"/>
              </a:solidFill>
              <a:latin typeface="+mj-lt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FOR  	</a:t>
            </a:r>
            <a:r>
              <a:rPr lang="en-US" sz="1650" b="1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forVar</a:t>
            </a:r>
            <a:r>
              <a:rPr lang="en-US" sz="165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    IN    </a:t>
            </a:r>
            <a:r>
              <a:rPr lang="en-US" sz="1650" b="1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inExpression</a:t>
            </a:r>
            <a:endParaRPr lang="en-US" sz="1650" b="1" dirty="0">
              <a:solidFill>
                <a:srgbClr val="C00000"/>
              </a:solidFill>
              <a:latin typeface="+mj-lt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LET  	</a:t>
            </a:r>
            <a:r>
              <a:rPr lang="en-US" sz="1650" dirty="0" err="1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letVar</a:t>
            </a:r>
            <a:r>
              <a:rPr lang="en-US" sz="1650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 := </a:t>
            </a:r>
            <a:r>
              <a:rPr lang="en-US" sz="1650" dirty="0" err="1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letExpression</a:t>
            </a:r>
            <a:endParaRPr lang="en-US" sz="1650" b="1" dirty="0">
              <a:solidFill>
                <a:srgbClr val="000099"/>
              </a:solidFill>
              <a:latin typeface="+mj-lt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[WHERE 	 </a:t>
            </a:r>
            <a:r>
              <a:rPr lang="en-US" sz="1650" dirty="0" err="1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filterExpression</a:t>
            </a:r>
            <a:r>
              <a:rPr lang="en-US" sz="1650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 </a:t>
            </a:r>
            <a:r>
              <a:rPr lang="en-US" sz="165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[ORDER BY  </a:t>
            </a:r>
            <a:r>
              <a:rPr lang="en-US" sz="1650" dirty="0" err="1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orderSpec</a:t>
            </a:r>
            <a:r>
              <a:rPr lang="en-US" sz="165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 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RETURN 	</a:t>
            </a:r>
            <a:r>
              <a:rPr lang="en-US" sz="1650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  <a:cs typeface="Times New Roman" pitchFamily="18" charset="0"/>
              </a:rPr>
              <a:t> expression</a:t>
            </a:r>
            <a:endParaRPr lang="en-US" sz="1650" b="1" dirty="0">
              <a:solidFill>
                <a:srgbClr val="000099"/>
              </a:solidFill>
              <a:latin typeface="+mj-lt"/>
              <a:ea typeface="ＭＳ Ｐゴシック" panose="020B0600070205080204" pitchFamily="34" charset="-128"/>
              <a:cs typeface="Times New Roman" pitchFamily="18" charset="0"/>
            </a:endParaRPr>
          </a:p>
        </p:txBody>
      </p:sp>
      <p:pic>
        <p:nvPicPr>
          <p:cNvPr id="3" name="Picture 3" descr="C30NF17a">
            <a:extLst>
              <a:ext uri="{FF2B5EF4-FFF2-40B4-BE49-F238E27FC236}">
                <a16:creationId xmlns:a16="http://schemas.microsoft.com/office/drawing/2014/main" id="{6272A81A-E408-D2DD-A977-9D735AF5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6933" y="1081012"/>
            <a:ext cx="2322910" cy="3835004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1813800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93"/>
            <a:ext cx="6286500" cy="6947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FLWOR Expressions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1345"/>
            <a:ext cx="8588477" cy="4291013"/>
          </a:xfrm>
        </p:spPr>
        <p:txBody>
          <a:bodyPr/>
          <a:lstStyle/>
          <a:p>
            <a:pPr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F</a:t>
            </a:r>
            <a:r>
              <a:rPr lang="en-US" sz="1800" b="1" dirty="0">
                <a:ea typeface="ＭＳ Ｐゴシック" pitchFamily="34" charset="-128"/>
                <a:cs typeface="Arial" charset="0"/>
              </a:rPr>
              <a:t>OR  </a:t>
            </a:r>
            <a:r>
              <a:rPr lang="en-US" sz="1800" b="1" dirty="0">
                <a:solidFill>
                  <a:srgbClr val="C00000"/>
                </a:solidFill>
                <a:ea typeface="ＭＳ Ｐゴシック" pitchFamily="34" charset="-128"/>
                <a:cs typeface="Arial" charset="0"/>
              </a:rPr>
              <a:t>e.g.     for   $S   in    //STAFF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650" b="1" dirty="0">
                <a:solidFill>
                  <a:srgbClr val="0000CC"/>
                </a:solidFill>
                <a:ea typeface="ＭＳ Ｐゴシック" pitchFamily="34" charset="-128"/>
                <a:cs typeface="Arial" charset="0"/>
              </a:rPr>
              <a:t>iteration: </a:t>
            </a:r>
            <a:r>
              <a:rPr lang="en-US" sz="1650" dirty="0">
                <a:ea typeface="ＭＳ Ｐゴシック" pitchFamily="34" charset="-128"/>
                <a:cs typeface="Arial" charset="0"/>
              </a:rPr>
              <a:t>associates variable $S with each expression value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650" dirty="0">
                <a:ea typeface="ＭＳ Ｐゴシック" pitchFamily="34" charset="-128"/>
                <a:cs typeface="Arial" charset="0"/>
              </a:rPr>
              <a:t>result is </a:t>
            </a:r>
            <a:r>
              <a:rPr lang="en-US" sz="1650" dirty="0" err="1">
                <a:ea typeface="ＭＳ Ｐゴシック" pitchFamily="34" charset="-128"/>
                <a:cs typeface="Arial" charset="0"/>
              </a:rPr>
              <a:t>tuple</a:t>
            </a:r>
            <a:r>
              <a:rPr lang="en-US" sz="1650" dirty="0">
                <a:ea typeface="ＭＳ Ｐゴシック" pitchFamily="34" charset="-128"/>
                <a:cs typeface="Arial" charset="0"/>
              </a:rPr>
              <a:t> stream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sz="1500" dirty="0">
              <a:ea typeface="ＭＳ Ｐゴシック" pitchFamily="34" charset="-128"/>
              <a:cs typeface="Arial" charset="0"/>
            </a:endParaRPr>
          </a:p>
          <a:p>
            <a:pPr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L</a:t>
            </a:r>
            <a:r>
              <a:rPr lang="en-US" sz="1800" b="1" dirty="0">
                <a:ea typeface="ＭＳ Ｐゴシック" pitchFamily="34" charset="-128"/>
                <a:cs typeface="Arial" charset="0"/>
              </a:rPr>
              <a:t>ET  </a:t>
            </a:r>
            <a:r>
              <a:rPr lang="en-US" sz="1800" b="1" dirty="0" err="1">
                <a:solidFill>
                  <a:srgbClr val="C00000"/>
                </a:solidFill>
                <a:ea typeface="ＭＳ Ｐゴシック" pitchFamily="34" charset="-128"/>
                <a:cs typeface="Arial" charset="0"/>
              </a:rPr>
              <a:t>e.g</a:t>
            </a:r>
            <a:r>
              <a:rPr lang="en-US" sz="1800" b="1" dirty="0">
                <a:solidFill>
                  <a:srgbClr val="C00000"/>
                </a:solidFill>
                <a:ea typeface="ＭＳ Ｐゴシック" pitchFamily="34" charset="-128"/>
                <a:cs typeface="Arial" charset="0"/>
              </a:rPr>
              <a:t>       let   $</a:t>
            </a:r>
            <a:r>
              <a:rPr lang="en-US" sz="1800" b="1" dirty="0" err="1">
                <a:solidFill>
                  <a:srgbClr val="C00000"/>
                </a:solidFill>
                <a:ea typeface="ＭＳ Ｐゴシック" pitchFamily="34" charset="-128"/>
                <a:cs typeface="Arial" charset="0"/>
              </a:rPr>
              <a:t>sal</a:t>
            </a:r>
            <a:r>
              <a:rPr lang="en-US" sz="1800" b="1" dirty="0">
                <a:solidFill>
                  <a:srgbClr val="C00000"/>
                </a:solidFill>
                <a:ea typeface="ＭＳ Ｐゴシック" pitchFamily="34" charset="-128"/>
                <a:cs typeface="Arial" charset="0"/>
              </a:rPr>
              <a:t>   :=   30000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650" b="1" dirty="0">
                <a:solidFill>
                  <a:srgbClr val="0000CC"/>
                </a:solidFill>
                <a:ea typeface="ＭＳ Ｐゴシック" pitchFamily="34" charset="-128"/>
                <a:cs typeface="Arial" charset="0"/>
              </a:rPr>
              <a:t>binds one or more variables to one or more expressions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650" dirty="0">
                <a:ea typeface="ＭＳ Ｐゴシック" pitchFamily="34" charset="-128"/>
                <a:cs typeface="Arial" charset="0"/>
              </a:rPr>
              <a:t>without iteration (single binding for each variable) </a:t>
            </a:r>
          </a:p>
          <a:p>
            <a:pPr lvl="3" algn="just">
              <a:buFont typeface="Monotype Sorts" pitchFamily="-107" charset="2"/>
              <a:buNone/>
              <a:defRPr/>
            </a:pPr>
            <a:endParaRPr lang="en-US" sz="1350" b="1" dirty="0">
              <a:solidFill>
                <a:schemeClr val="tx2"/>
              </a:solidFill>
              <a:latin typeface="Courier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FOR 	 </a:t>
            </a:r>
            <a:r>
              <a:rPr lang="en-US" sz="1650" b="1" dirty="0" err="1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forVar</a:t>
            </a: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    IN   </a:t>
            </a:r>
            <a:r>
              <a:rPr lang="en-US" sz="1650" b="1" dirty="0" err="1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inExpression</a:t>
            </a:r>
            <a:endParaRPr lang="en-US" sz="1650" b="1" dirty="0">
              <a:solidFill>
                <a:srgbClr val="C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LET 	 </a:t>
            </a:r>
            <a:r>
              <a:rPr lang="en-US" sz="1650" b="1" dirty="0" err="1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letVar</a:t>
            </a: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   :=    </a:t>
            </a:r>
            <a:r>
              <a:rPr lang="en-US" sz="1650" b="1" dirty="0" err="1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letExpression</a:t>
            </a:r>
            <a:endParaRPr lang="en-US" sz="1650" b="1" dirty="0">
              <a:solidFill>
                <a:srgbClr val="C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[WHERE 	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filterExpression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]</a:t>
            </a: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[ORDER BY 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orderSpec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]</a:t>
            </a: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RETURN 	 expression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b="1" dirty="0">
              <a:latin typeface="Times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6D9605B4-05FD-46DB-B160-C72AF1B1598D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ight Arrow 5"/>
          <p:cNvSpPr>
            <a:spLocks noChangeArrowheads="1"/>
          </p:cNvSpPr>
          <p:nvPr/>
        </p:nvSpPr>
        <p:spPr bwMode="auto">
          <a:xfrm>
            <a:off x="1057275" y="3351143"/>
            <a:ext cx="742950" cy="28575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ight Arrow 6"/>
          <p:cNvSpPr>
            <a:spLocks noChangeArrowheads="1"/>
          </p:cNvSpPr>
          <p:nvPr/>
        </p:nvSpPr>
        <p:spPr bwMode="auto">
          <a:xfrm>
            <a:off x="1057275" y="3643141"/>
            <a:ext cx="742950" cy="28575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FLWOR Expressions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86694" y="1147129"/>
            <a:ext cx="8018209" cy="3806168"/>
          </a:xfrm>
        </p:spPr>
        <p:txBody>
          <a:bodyPr/>
          <a:lstStyle/>
          <a:p>
            <a:pPr marL="257175" lvl="1" indent="-257175" algn="just">
              <a:lnSpc>
                <a:spcPct val="90000"/>
              </a:lnSpc>
              <a:buSzPct val="75000"/>
              <a:buFont typeface="Arial" charset="0"/>
              <a:buChar char="•"/>
              <a:defRPr/>
            </a:pPr>
            <a:endParaRPr lang="en-US" b="1" dirty="0">
              <a:solidFill>
                <a:srgbClr val="FF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marL="257175" lvl="1" indent="-257175" algn="just">
              <a:lnSpc>
                <a:spcPct val="90000"/>
              </a:lnSpc>
              <a:buSzPct val="75000"/>
              <a:buFont typeface="Arial" charset="0"/>
              <a:buChar char="•"/>
              <a:defRPr/>
            </a:pPr>
            <a:r>
              <a:rPr lang="en-US" sz="1650" b="1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W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HERE      </a:t>
            </a: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e.g.     where   $S/SALARY    &gt;   10000</a:t>
            </a:r>
          </a:p>
          <a:p>
            <a:pPr algn="just">
              <a:lnSpc>
                <a:spcPct val="90000"/>
              </a:lnSpc>
              <a:buFont typeface="Arial" charset="0"/>
              <a:buNone/>
              <a:defRPr/>
            </a:pPr>
            <a:endParaRPr lang="en-US" sz="1650" b="1" dirty="0">
              <a:ea typeface="ＭＳ Ｐゴシック" pitchFamily="34" charset="-128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650" dirty="0">
                <a:ea typeface="ＭＳ Ｐゴシック" pitchFamily="34" charset="-128"/>
                <a:cs typeface="Times New Roman" pitchFamily="18" charset="0"/>
              </a:rPr>
              <a:t>one or more conditions to restrict </a:t>
            </a:r>
            <a:r>
              <a:rPr lang="en-US" sz="1650" dirty="0" err="1">
                <a:ea typeface="ＭＳ Ｐゴシック" pitchFamily="34" charset="-128"/>
                <a:cs typeface="Times New Roman" pitchFamily="18" charset="0"/>
              </a:rPr>
              <a:t>tuples</a:t>
            </a:r>
            <a:r>
              <a:rPr lang="en-US" sz="1650" dirty="0">
                <a:ea typeface="ＭＳ Ｐゴシック" pitchFamily="34" charset="-128"/>
                <a:cs typeface="Times New Roman" pitchFamily="18" charset="0"/>
              </a:rPr>
              <a:t> generated by FOR and LET (</a:t>
            </a:r>
            <a:r>
              <a:rPr lang="en-US" sz="1650" i="1" dirty="0">
                <a:ea typeface="ＭＳ Ｐゴシック" pitchFamily="34" charset="-128"/>
                <a:cs typeface="Times New Roman" pitchFamily="18" charset="0"/>
              </a:rPr>
              <a:t>optional</a:t>
            </a:r>
            <a:r>
              <a:rPr lang="en-US" sz="1650" dirty="0">
                <a:ea typeface="ＭＳ Ｐゴシック" pitchFamily="34" charset="-128"/>
                <a:cs typeface="Times New Roman" pitchFamily="18" charset="0"/>
              </a:rPr>
              <a:t>)</a:t>
            </a:r>
          </a:p>
          <a:p>
            <a:pPr lvl="3" algn="just">
              <a:buFont typeface="Monotype Sorts" pitchFamily="-107" charset="2"/>
              <a:buNone/>
              <a:defRPr/>
            </a:pPr>
            <a:endParaRPr lang="en-US" sz="1350" b="1" dirty="0">
              <a:solidFill>
                <a:schemeClr val="bg2"/>
              </a:solidFill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FOR 	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forVar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 IN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inExpression</a:t>
            </a:r>
            <a:endParaRPr lang="en-US" sz="1650" b="1" dirty="0"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LET 	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letVar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 :=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letExpression</a:t>
            </a:r>
            <a:endParaRPr lang="en-US" sz="1650" b="1" dirty="0"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[WHERE 	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filterExpression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]</a:t>
            </a: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[ORDER BY  </a:t>
            </a:r>
            <a:r>
              <a:rPr lang="en-US" sz="1650" b="1" dirty="0" err="1">
                <a:ea typeface="ＭＳ Ｐゴシック" pitchFamily="34" charset="-128"/>
                <a:cs typeface="Times New Roman" pitchFamily="18" charset="0"/>
              </a:rPr>
              <a:t>orderSpec</a:t>
            </a: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]</a:t>
            </a: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650" b="1" dirty="0">
                <a:ea typeface="ＭＳ Ｐゴシック" pitchFamily="34" charset="-128"/>
                <a:cs typeface="Times New Roman" pitchFamily="18" charset="0"/>
              </a:rPr>
              <a:t>RETURN 	 expression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b="1" dirty="0">
              <a:latin typeface="Times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21410BCB-F585-43B0-AE2B-F9A1C454EEA0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ight Arrow 4"/>
          <p:cNvSpPr>
            <a:spLocks noChangeArrowheads="1"/>
          </p:cNvSpPr>
          <p:nvPr/>
        </p:nvSpPr>
        <p:spPr bwMode="auto">
          <a:xfrm>
            <a:off x="1160479" y="3301796"/>
            <a:ext cx="742950" cy="28575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FLWOR Expressions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57316" y="1170038"/>
            <a:ext cx="8445910" cy="38020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O</a:t>
            </a:r>
            <a:r>
              <a:rPr lang="en-US" b="1" dirty="0">
                <a:ea typeface="ＭＳ Ｐゴシック" pitchFamily="34" charset="-128"/>
              </a:rPr>
              <a:t>RDER BY e</a:t>
            </a: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.g. order by $S/STAFFNO descending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order of the </a:t>
            </a:r>
            <a:r>
              <a:rPr lang="en-US" dirty="0" err="1">
                <a:ea typeface="ＭＳ Ｐゴシック" pitchFamily="34" charset="-128"/>
              </a:rPr>
              <a:t>tuple</a:t>
            </a:r>
            <a:r>
              <a:rPr lang="en-US" dirty="0">
                <a:ea typeface="ＭＳ Ｐゴシック" pitchFamily="34" charset="-128"/>
              </a:rPr>
              <a:t> stream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determines order in which RETURN clause is evaluated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US" b="1" dirty="0">
                <a:ea typeface="ＭＳ Ｐゴシック" pitchFamily="34" charset="-128"/>
              </a:rPr>
              <a:t>ETURN </a:t>
            </a:r>
            <a:r>
              <a:rPr lang="en-US" b="1" dirty="0" err="1">
                <a:solidFill>
                  <a:srgbClr val="C00000"/>
                </a:solidFill>
                <a:ea typeface="ＭＳ Ｐゴシック" pitchFamily="34" charset="-128"/>
              </a:rPr>
              <a:t>e.g</a:t>
            </a: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 return $S  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evaluated once for each </a:t>
            </a:r>
            <a:r>
              <a:rPr lang="en-US" dirty="0" err="1">
                <a:ea typeface="ＭＳ Ｐゴシック" pitchFamily="34" charset="-128"/>
              </a:rPr>
              <a:t>tuple</a:t>
            </a:r>
            <a:r>
              <a:rPr lang="en-US" dirty="0">
                <a:ea typeface="ＭＳ Ｐゴシック" pitchFamily="34" charset="-128"/>
              </a:rPr>
              <a:t> in </a:t>
            </a:r>
            <a:r>
              <a:rPr lang="en-US" dirty="0" err="1">
                <a:ea typeface="ＭＳ Ｐゴシック" pitchFamily="34" charset="-128"/>
              </a:rPr>
              <a:t>tuple</a:t>
            </a:r>
            <a:r>
              <a:rPr lang="en-US" dirty="0">
                <a:ea typeface="ＭＳ Ｐゴシック" pitchFamily="34" charset="-128"/>
              </a:rPr>
              <a:t> stream </a:t>
            </a: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i="1" dirty="0">
                <a:ea typeface="ＭＳ Ｐゴシック" pitchFamily="34" charset="-128"/>
              </a:rPr>
              <a:t>results concatenated to form final result</a:t>
            </a:r>
            <a:endParaRPr lang="en-US" b="1" dirty="0">
              <a:solidFill>
                <a:schemeClr val="bg2"/>
              </a:solidFill>
              <a:ea typeface="ＭＳ Ｐゴシック" pitchFamily="34" charset="-128"/>
            </a:endParaRPr>
          </a:p>
          <a:p>
            <a:pPr lvl="3" algn="just">
              <a:buFont typeface="Monotype Sorts" pitchFamily="-107" charset="2"/>
              <a:buNone/>
              <a:defRPr/>
            </a:pPr>
            <a:endParaRPr lang="en-US" sz="1350" b="1" dirty="0">
              <a:solidFill>
                <a:schemeClr val="bg2"/>
              </a:solidFill>
              <a:latin typeface="Courier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FOR 	 </a:t>
            </a:r>
            <a:r>
              <a:rPr lang="en-US" sz="1900" b="1" dirty="0" err="1">
                <a:ea typeface="ＭＳ Ｐゴシック" pitchFamily="34" charset="-128"/>
                <a:cs typeface="Times New Roman" pitchFamily="18" charset="0"/>
              </a:rPr>
              <a:t>forVar</a:t>
            </a: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 IN </a:t>
            </a:r>
            <a:r>
              <a:rPr lang="en-US" sz="1900" b="1" dirty="0" err="1">
                <a:ea typeface="ＭＳ Ｐゴシック" pitchFamily="34" charset="-128"/>
                <a:cs typeface="Times New Roman" pitchFamily="18" charset="0"/>
              </a:rPr>
              <a:t>inExpression</a:t>
            </a:r>
            <a:endParaRPr lang="en-US" sz="1900" b="1" dirty="0"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LET 	 </a:t>
            </a:r>
            <a:r>
              <a:rPr lang="en-US" sz="1900" b="1" dirty="0" err="1">
                <a:ea typeface="ＭＳ Ｐゴシック" pitchFamily="34" charset="-128"/>
                <a:cs typeface="Times New Roman" pitchFamily="18" charset="0"/>
              </a:rPr>
              <a:t>letVar</a:t>
            </a: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 := </a:t>
            </a:r>
            <a:r>
              <a:rPr lang="en-US" sz="1900" b="1" dirty="0" err="1">
                <a:ea typeface="ＭＳ Ｐゴシック" pitchFamily="34" charset="-128"/>
                <a:cs typeface="Times New Roman" pitchFamily="18" charset="0"/>
              </a:rPr>
              <a:t>letExpression</a:t>
            </a:r>
            <a:endParaRPr lang="en-US" sz="1900" b="1" dirty="0">
              <a:ea typeface="ＭＳ Ｐゴシック" pitchFamily="34" charset="-128"/>
              <a:cs typeface="Times New Roman" pitchFamily="18" charset="0"/>
            </a:endParaRP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[WHERE 	 </a:t>
            </a:r>
            <a:r>
              <a:rPr lang="en-US" sz="1900" b="1" dirty="0" err="1">
                <a:ea typeface="ＭＳ Ｐゴシック" pitchFamily="34" charset="-128"/>
                <a:cs typeface="Times New Roman" pitchFamily="18" charset="0"/>
              </a:rPr>
              <a:t>filterExpression</a:t>
            </a: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]</a:t>
            </a: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[ORDER BY  </a:t>
            </a:r>
            <a:r>
              <a:rPr lang="en-US" sz="1900" b="1" dirty="0" err="1">
                <a:ea typeface="ＭＳ Ｐゴシック" pitchFamily="34" charset="-128"/>
                <a:cs typeface="Times New Roman" pitchFamily="18" charset="0"/>
              </a:rPr>
              <a:t>orderSpec</a:t>
            </a: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]</a:t>
            </a:r>
          </a:p>
          <a:p>
            <a:pPr lvl="3" algn="just">
              <a:buFont typeface="Monotype Sorts" pitchFamily="-107" charset="2"/>
              <a:buNone/>
              <a:defRPr/>
            </a:pPr>
            <a:r>
              <a:rPr lang="en-US" sz="1900" b="1" dirty="0">
                <a:ea typeface="ＭＳ Ｐゴシック" pitchFamily="34" charset="-128"/>
                <a:cs typeface="Times New Roman" pitchFamily="18" charset="0"/>
              </a:rPr>
              <a:t>RETURN 	 expression</a:t>
            </a:r>
            <a:endParaRPr lang="en-US" sz="1200" b="1" dirty="0">
              <a:ea typeface="ＭＳ Ｐゴシック" pitchFamily="34" charset="-128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b="1" dirty="0">
              <a:solidFill>
                <a:schemeClr val="bg2"/>
              </a:solidFill>
              <a:latin typeface="Times" pitchFamily="18" charset="0"/>
              <a:ea typeface="ＭＳ Ｐゴシック" pitchFamily="34" charset="-128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dirty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42246AB6-E339-4509-B3CA-C2388F2EB45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13318" name="Right Arrow 5"/>
          <p:cNvSpPr>
            <a:spLocks noChangeArrowheads="1"/>
          </p:cNvSpPr>
          <p:nvPr/>
        </p:nvSpPr>
        <p:spPr bwMode="auto">
          <a:xfrm>
            <a:off x="809703" y="4331491"/>
            <a:ext cx="742950" cy="28575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Right Arrow 6"/>
          <p:cNvSpPr>
            <a:spLocks noChangeArrowheads="1"/>
          </p:cNvSpPr>
          <p:nvPr/>
        </p:nvSpPr>
        <p:spPr bwMode="auto">
          <a:xfrm>
            <a:off x="809703" y="4602155"/>
            <a:ext cx="742950" cy="28575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955" y="285767"/>
            <a:ext cx="8610089" cy="65124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ea typeface="ＭＳ Ｐゴシック" pitchFamily="34" charset="-128"/>
              </a:rPr>
              <a:t>Example 1 – XQuery FLWOR Expressions in </a:t>
            </a:r>
            <a:r>
              <a:rPr lang="en-US" sz="2800" b="1" dirty="0" err="1">
                <a:ea typeface="ＭＳ Ｐゴシック" pitchFamily="34" charset="-128"/>
              </a:rPr>
              <a:t>BaseX</a:t>
            </a:r>
            <a:r>
              <a:rPr lang="en-US" sz="2800" b="1" dirty="0">
                <a:ea typeface="ＭＳ Ｐゴシック" pitchFamily="34" charset="-128"/>
              </a:rPr>
              <a:t> 11.2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1CB24733-CD2E-4E54-BF99-810558F93BFC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8</a:t>
            </a:fld>
            <a:endParaRPr lang="en-GB" altLang="en-US" sz="75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423698" y="1212207"/>
            <a:ext cx="2943588" cy="32742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75000"/>
              <a:defRPr/>
            </a:pPr>
            <a:r>
              <a:rPr lang="en-US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List the names of all staff</a:t>
            </a:r>
          </a:p>
        </p:txBody>
      </p:sp>
      <p:sp>
        <p:nvSpPr>
          <p:cNvPr id="18438" name="AutoShape 9"/>
          <p:cNvSpPr>
            <a:spLocks noChangeArrowheads="1"/>
          </p:cNvSpPr>
          <p:nvPr/>
        </p:nvSpPr>
        <p:spPr bwMode="auto">
          <a:xfrm>
            <a:off x="6598431" y="2014866"/>
            <a:ext cx="594122" cy="925124"/>
          </a:xfrm>
          <a:prstGeom prst="downArrow">
            <a:avLst>
              <a:gd name="adj1" fmla="val 50000"/>
              <a:gd name="adj2" fmla="val 38619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088948" y="1710418"/>
            <a:ext cx="3613088" cy="327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5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for  $N  in  //STAFF/NAME  return $N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350" b="1" dirty="0">
              <a:solidFill>
                <a:srgbClr val="000066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35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6450" y="3067808"/>
            <a:ext cx="2160240" cy="1569660"/>
          </a:xfrm>
          <a:prstGeom prst="rect">
            <a:avLst/>
          </a:prstGeom>
          <a:solidFill>
            <a:schemeClr val="bg1"/>
          </a:solidFill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21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Note: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1500" b="1" dirty="0">
              <a:solidFill>
                <a:srgbClr val="C00000"/>
              </a:solidFill>
              <a:latin typeface="+mj-lt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Must  use lowercase for: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1500" b="1" dirty="0">
              <a:solidFill>
                <a:srgbClr val="080808"/>
              </a:solidFill>
              <a:latin typeface="+mj-lt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FOR,   LET,   WHERE, RETURN, 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68BFB-7D54-DC08-F02C-E406CE41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1" y="1100139"/>
            <a:ext cx="4875797" cy="393129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13" y="301514"/>
            <a:ext cx="8573729" cy="4752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ea typeface="ＭＳ Ｐゴシック" pitchFamily="34" charset="-128"/>
              </a:rPr>
              <a:t>Example 2 – XQuery FLWOR Expressions in </a:t>
            </a:r>
            <a:r>
              <a:rPr lang="en-US" sz="2800" b="1" dirty="0" err="1">
                <a:ea typeface="ＭＳ Ｐゴシック" pitchFamily="34" charset="-128"/>
              </a:rPr>
              <a:t>BaseX</a:t>
            </a:r>
            <a:r>
              <a:rPr lang="en-US" sz="2800" b="1" dirty="0">
                <a:ea typeface="ＭＳ Ｐゴシック" pitchFamily="34" charset="-128"/>
              </a:rPr>
              <a:t> 11.2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1CB24733-CD2E-4E54-BF99-810558F93BFC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9</a:t>
            </a:fld>
            <a:endParaRPr lang="en-GB" altLang="en-US" sz="75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250726" y="1205914"/>
            <a:ext cx="3038838" cy="3629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75000"/>
              <a:defRPr/>
            </a:pPr>
            <a:r>
              <a:rPr lang="en-US" b="1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List the last names of all staff</a:t>
            </a:r>
          </a:p>
        </p:txBody>
      </p:sp>
      <p:sp>
        <p:nvSpPr>
          <p:cNvPr id="18438" name="AutoShape 9"/>
          <p:cNvSpPr>
            <a:spLocks noChangeArrowheads="1"/>
          </p:cNvSpPr>
          <p:nvPr/>
        </p:nvSpPr>
        <p:spPr bwMode="auto">
          <a:xfrm>
            <a:off x="6503962" y="2375657"/>
            <a:ext cx="594122" cy="925124"/>
          </a:xfrm>
          <a:prstGeom prst="downArrow">
            <a:avLst>
              <a:gd name="adj1" fmla="val 50000"/>
              <a:gd name="adj2" fmla="val 38619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873113" y="1621295"/>
            <a:ext cx="4074242" cy="72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5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for  $N  in   //STAFF/NAME/LNAME/text()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5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return   $N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350" b="1" dirty="0">
              <a:solidFill>
                <a:srgbClr val="000066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35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5040" y="3353259"/>
            <a:ext cx="1890210" cy="1477328"/>
          </a:xfrm>
          <a:prstGeom prst="rect">
            <a:avLst/>
          </a:prstGeom>
          <a:solidFill>
            <a:schemeClr val="bg1"/>
          </a:solidFill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Note: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1500" b="1" dirty="0">
              <a:solidFill>
                <a:srgbClr val="C00000"/>
              </a:solidFill>
              <a:latin typeface="+mj-lt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You can use the text() function to extract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1500" b="1" dirty="0">
              <a:solidFill>
                <a:srgbClr val="C00000"/>
              </a:solidFill>
              <a:latin typeface="+mj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27FFC-FE62-1270-6EC0-272C8A2F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4" y="1065014"/>
            <a:ext cx="4699256" cy="37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2290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On-screen Show (16:9)</PresentationFormat>
  <Paragraphs>212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Courier</vt:lpstr>
      <vt:lpstr>Monotype Sorts</vt:lpstr>
      <vt:lpstr>Speak Pro</vt:lpstr>
      <vt:lpstr>Times</vt:lpstr>
      <vt:lpstr>Times New Roman</vt:lpstr>
      <vt:lpstr>Office Theme</vt:lpstr>
      <vt:lpstr>COS 326  Database Systems</vt:lpstr>
      <vt:lpstr>In this lecture</vt:lpstr>
      <vt:lpstr>Recap</vt:lpstr>
      <vt:lpstr>XQuery – FLWOR Expressions</vt:lpstr>
      <vt:lpstr>FLWOR Expressions</vt:lpstr>
      <vt:lpstr>FLWOR Expressions</vt:lpstr>
      <vt:lpstr>FLWOR Expressions</vt:lpstr>
      <vt:lpstr>Example 1 – XQuery FLWOR Expressions in BaseX 11.2</vt:lpstr>
      <vt:lpstr>Example 2 – XQuery FLWOR Expressions in BaseX 11.2</vt:lpstr>
      <vt:lpstr>Example 3 – XQuery FLWOR Expressions</vt:lpstr>
      <vt:lpstr>Example 4 – XQuery FLWOR Expressions</vt:lpstr>
      <vt:lpstr>Example 5 – XQuery FLWOR Expressions</vt:lpstr>
      <vt:lpstr>Example 6 – XQuery FLWOR Expressions</vt:lpstr>
      <vt:lpstr>Example 7 – XQuery FLWOR Expressions</vt:lpstr>
      <vt:lpstr>Example 1  – Joining Two Documents</vt:lpstr>
      <vt:lpstr>Example 2 – Joining Two Documents</vt:lpstr>
      <vt:lpstr>Example 3 – User-Defined Function  (1)</vt:lpstr>
      <vt:lpstr>Example 4– User-Defined Function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2024-08-28T16:42:46Z</dcterms:modified>
</cp:coreProperties>
</file>