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487" r:id="rId4"/>
    <p:sldId id="489" r:id="rId5"/>
    <p:sldId id="493" r:id="rId6"/>
    <p:sldId id="494" r:id="rId7"/>
    <p:sldId id="498" r:id="rId8"/>
    <p:sldId id="499" r:id="rId9"/>
    <p:sldId id="521" r:id="rId10"/>
    <p:sldId id="523" r:id="rId11"/>
    <p:sldId id="500" r:id="rId12"/>
    <p:sldId id="522" r:id="rId13"/>
    <p:sldId id="502" r:id="rId14"/>
    <p:sldId id="506" r:id="rId15"/>
    <p:sldId id="515" r:id="rId16"/>
    <p:sldId id="513" r:id="rId17"/>
    <p:sldId id="514" r:id="rId18"/>
    <p:sldId id="519" r:id="rId19"/>
    <p:sldId id="511" r:id="rId20"/>
    <p:sldId id="532" r:id="rId21"/>
    <p:sldId id="517" r:id="rId22"/>
    <p:sldId id="525" r:id="rId23"/>
    <p:sldId id="529" r:id="rId24"/>
    <p:sldId id="527" r:id="rId25"/>
    <p:sldId id="531" r:id="rId26"/>
    <p:sldId id="528" r:id="rId27"/>
    <p:sldId id="533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DD5FF"/>
    <a:srgbClr val="FF0D97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CE8C4-8270-433A-8405-AB281282ECA4}" v="2" dt="2024-08-30T08:31:03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46" autoAdjust="0"/>
  </p:normalViewPr>
  <p:slideViewPr>
    <p:cSldViewPr snapToGrid="0">
      <p:cViewPr varScale="1">
        <p:scale>
          <a:sx n="65" d="100"/>
          <a:sy n="65" d="100"/>
        </p:scale>
        <p:origin x="1248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7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8382000" cy="828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3820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B8C58-0B6F-498B-AE0B-E9305DF80C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8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12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Semi-Structured Data and XML (4)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 13 (7th edition)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Thursday 29 August 2024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 dirty="0"/>
              <a:t>SQL/XML Operators (1)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4" y="1178053"/>
            <a:ext cx="7772403" cy="22479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  <a:defRPr/>
            </a:pPr>
            <a:r>
              <a:rPr lang="en-US" sz="1800" b="1" dirty="0"/>
              <a:t>CREATE TABLE staff (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1800" b="1" dirty="0"/>
              <a:t>      </a:t>
            </a:r>
            <a:r>
              <a:rPr lang="en-US" sz="1800" b="1" dirty="0" err="1"/>
              <a:t>staffNo</a:t>
            </a:r>
            <a:r>
              <a:rPr lang="en-US" sz="1800" b="1" dirty="0"/>
              <a:t> CHAR(4), </a:t>
            </a:r>
            <a:r>
              <a:rPr lang="en-US" sz="1800" b="1" dirty="0" err="1"/>
              <a:t>fName</a:t>
            </a:r>
            <a:r>
              <a:rPr lang="en-US" sz="1800" b="1" dirty="0"/>
              <a:t> CHAR(10),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1800" b="1" dirty="0"/>
              <a:t>       </a:t>
            </a:r>
            <a:r>
              <a:rPr lang="en-US" sz="1800" b="1" dirty="0" err="1"/>
              <a:t>lName</a:t>
            </a:r>
            <a:r>
              <a:rPr lang="en-US" sz="1800" b="1" dirty="0"/>
              <a:t> CHAR(10), </a:t>
            </a:r>
            <a:r>
              <a:rPr lang="en-US" sz="1800" b="1" dirty="0" err="1"/>
              <a:t>branchNo</a:t>
            </a:r>
            <a:r>
              <a:rPr lang="en-US" sz="1800" b="1" dirty="0"/>
              <a:t> CHAR(4) );</a:t>
            </a:r>
          </a:p>
          <a:p>
            <a:pPr marL="0" indent="0">
              <a:buClr>
                <a:schemeClr val="tx1"/>
              </a:buClr>
              <a:buNone/>
              <a:defRPr/>
            </a:pPr>
            <a:endParaRPr lang="en-US" sz="1800" b="1" dirty="0"/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1800" b="1" dirty="0"/>
              <a:t>INSERT INTO staff VALUES ('SL20', 'Thando', 'Mandela', 'B002');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1800" b="1" dirty="0"/>
              <a:t>INSERT INTO staff VALUES ('SL21', 'Marlize', 'Kruger', 'B003’);</a:t>
            </a:r>
          </a:p>
          <a:p>
            <a:pPr marL="0" indent="0">
              <a:buClr>
                <a:schemeClr val="tx1"/>
              </a:buClr>
              <a:buNone/>
              <a:defRPr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800" b="1" dirty="0">
                <a:solidFill>
                  <a:srgbClr val="C00000"/>
                </a:solidFill>
              </a:rPr>
              <a:t>SELECT * FROM STAFF;</a:t>
            </a:r>
          </a:p>
          <a:p>
            <a:pPr>
              <a:buFont typeface="Arial" charset="0"/>
              <a:buNone/>
              <a:defRPr/>
            </a:pPr>
            <a:endParaRPr lang="en-ZA" sz="18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95653BE3-EE47-40C9-9878-E7AD32E4B5B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AD638-A469-4697-0C3D-0DBEAB4C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66" y="3579673"/>
            <a:ext cx="5134667" cy="12685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356" y="112068"/>
            <a:ext cx="6850012" cy="6486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/>
              <a:t>SQL/XML Operators (2)</a:t>
            </a:r>
            <a:endParaRPr lang="en-US" b="1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226142" y="1150374"/>
            <a:ext cx="7875639" cy="22220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3000" b="1" dirty="0" err="1"/>
              <a:t>XMLELEMENT</a:t>
            </a:r>
            <a:endParaRPr lang="en-US" sz="3000" b="1" dirty="0"/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600" dirty="0"/>
              <a:t>generates XML value with a single element as a child of its root item. </a:t>
            </a:r>
          </a:p>
          <a:p>
            <a:pPr lvl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600" dirty="0"/>
              <a:t>e.g.</a:t>
            </a:r>
          </a:p>
          <a:p>
            <a:pPr lvl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200" dirty="0"/>
              <a:t> </a:t>
            </a:r>
            <a:r>
              <a:rPr lang="en-ZA" sz="2200" b="1" dirty="0"/>
              <a:t>SELECT</a:t>
            </a:r>
            <a:r>
              <a:rPr lang="en-ZA" sz="2200" b="1" dirty="0">
                <a:solidFill>
                  <a:srgbClr val="002060"/>
                </a:solidFill>
              </a:rPr>
              <a:t>	 </a:t>
            </a:r>
          </a:p>
          <a:p>
            <a:pPr lvl="1">
              <a:lnSpc>
                <a:spcPct val="80000"/>
              </a:lnSpc>
              <a:buFont typeface="Arial" charset="0"/>
              <a:buNone/>
              <a:defRPr/>
            </a:pPr>
            <a:r>
              <a:rPr lang="en-ZA" sz="2200" b="1" dirty="0">
                <a:solidFill>
                  <a:srgbClr val="002060"/>
                </a:solidFill>
              </a:rPr>
              <a:t>       </a:t>
            </a:r>
            <a:r>
              <a:rPr lang="en-ZA" sz="2200" b="1" dirty="0" err="1">
                <a:solidFill>
                  <a:srgbClr val="002060"/>
                </a:solidFill>
              </a:rPr>
              <a:t>xmlelement</a:t>
            </a:r>
            <a:r>
              <a:rPr lang="en-ZA" sz="2200" b="1" dirty="0">
                <a:solidFill>
                  <a:srgbClr val="002060"/>
                </a:solidFill>
              </a:rPr>
              <a:t> </a:t>
            </a:r>
            <a:r>
              <a:rPr lang="en-ZA" sz="2200" b="1" dirty="0">
                <a:solidFill>
                  <a:srgbClr val="C00000"/>
                </a:solidFill>
              </a:rPr>
              <a:t>(</a:t>
            </a:r>
            <a:r>
              <a:rPr lang="en-ZA" sz="2200" b="1" dirty="0"/>
              <a:t> NAME </a:t>
            </a:r>
            <a:r>
              <a:rPr lang="en-ZA" sz="2200" b="1" dirty="0" err="1"/>
              <a:t>staffname</a:t>
            </a:r>
            <a:r>
              <a:rPr lang="en-ZA" sz="2200" b="1" dirty="0"/>
              <a:t>,</a:t>
            </a:r>
            <a:r>
              <a:rPr lang="en-ZA" sz="2200" b="1" dirty="0">
                <a:solidFill>
                  <a:srgbClr val="002060"/>
                </a:solidFill>
              </a:rPr>
              <a:t> </a:t>
            </a:r>
            <a:r>
              <a:rPr lang="en-ZA" sz="2200" b="1" dirty="0" err="1">
                <a:solidFill>
                  <a:srgbClr val="002060"/>
                </a:solidFill>
              </a:rPr>
              <a:t>concat</a:t>
            </a:r>
            <a:r>
              <a:rPr lang="en-ZA" sz="2200" b="1" dirty="0"/>
              <a:t>(</a:t>
            </a:r>
            <a:r>
              <a:rPr lang="en-ZA" sz="2200" b="1" dirty="0" err="1"/>
              <a:t>fName,lName</a:t>
            </a:r>
            <a:r>
              <a:rPr lang="en-ZA" sz="2200" b="1" dirty="0"/>
              <a:t>) </a:t>
            </a:r>
            <a:r>
              <a:rPr lang="en-ZA" sz="2200" b="1" dirty="0">
                <a:solidFill>
                  <a:srgbClr val="C00000"/>
                </a:solidFill>
              </a:rPr>
              <a:t> )</a:t>
            </a:r>
          </a:p>
          <a:p>
            <a:pPr lvl="1">
              <a:lnSpc>
                <a:spcPct val="80000"/>
              </a:lnSpc>
              <a:buFont typeface="Arial" charset="0"/>
              <a:buNone/>
              <a:defRPr/>
            </a:pPr>
            <a:r>
              <a:rPr lang="en-ZA" sz="2200" b="1" dirty="0"/>
              <a:t> FROM Staff;</a:t>
            </a:r>
            <a:endParaRPr lang="en-US" sz="2200" b="1" dirty="0"/>
          </a:p>
          <a:p>
            <a:pPr lvl="1">
              <a:lnSpc>
                <a:spcPct val="80000"/>
              </a:lnSpc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FCFB6AEF-614A-4604-8C5A-DFB67DA250B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76225-5471-C800-B5FA-EE361659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24" y="3532727"/>
            <a:ext cx="4580556" cy="12345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123" y="112068"/>
            <a:ext cx="6626942" cy="6584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/>
              <a:t>SQL/XML Operators (3)</a:t>
            </a:r>
            <a:endParaRPr lang="en-US" b="1" dirty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C64E688A-7117-4C7C-B040-FBEE8DD923D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12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3123" y="1195311"/>
            <a:ext cx="7924800" cy="21378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b="1" kern="0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Element </a:t>
            </a:r>
            <a:r>
              <a:rPr lang="en-US" sz="28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can have zero or more </a:t>
            </a:r>
            <a:r>
              <a:rPr lang="en-US" sz="2800" b="1" kern="0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attributes </a:t>
            </a:r>
          </a:p>
          <a:p>
            <a:pPr marL="514350" lvl="1" indent="-1714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specified in the </a:t>
            </a:r>
            <a:r>
              <a:rPr lang="en-US" sz="2000" b="1" kern="0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XMLATTRIBUTES</a:t>
            </a:r>
            <a:r>
              <a:rPr lang="en-US" sz="2000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 sub-clause.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endParaRPr lang="en-US" sz="1100" b="1" kern="0" dirty="0">
              <a:solidFill>
                <a:srgbClr val="161616"/>
              </a:solidFill>
              <a:latin typeface="+mj-lt"/>
              <a:ea typeface="ＭＳ Ｐゴシック" panose="020B0600070205080204" pitchFamily="34" charset="-128"/>
              <a:cs typeface="Cambria"/>
            </a:endParaRPr>
          </a:p>
          <a:p>
            <a:pPr marL="257175" indent="-2571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•"/>
              <a:defRPr/>
            </a:pPr>
            <a:r>
              <a:rPr lang="en-US" sz="28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e.g.</a:t>
            </a:r>
          </a:p>
          <a:p>
            <a:pPr marL="257175" indent="-2571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	 </a:t>
            </a:r>
            <a:r>
              <a:rPr lang="en-ZA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SELECT </a:t>
            </a:r>
            <a:r>
              <a:rPr lang="en-ZA" sz="20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xmlelement</a:t>
            </a:r>
            <a:r>
              <a:rPr lang="en-ZA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   ( NAME staff, </a:t>
            </a:r>
          </a:p>
          <a:p>
            <a:pPr marL="257175" indent="-2571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ZA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	                </a:t>
            </a:r>
            <a:r>
              <a:rPr lang="en-ZA" sz="20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xmlattributes</a:t>
            </a:r>
            <a:r>
              <a:rPr lang="en-ZA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 (</a:t>
            </a:r>
            <a:r>
              <a:rPr lang="en-ZA" sz="2000" b="1" dirty="0" err="1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branchNo</a:t>
            </a:r>
            <a:r>
              <a:rPr lang="en-ZA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 AS "</a:t>
            </a:r>
            <a:r>
              <a:rPr lang="en-ZA" sz="2000" b="1" dirty="0" err="1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branchNo</a:t>
            </a:r>
            <a:r>
              <a:rPr lang="en-ZA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" ) ) </a:t>
            </a:r>
          </a:p>
          <a:p>
            <a:pPr marL="257175" indent="-2571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ZA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	 FROM Staff; </a:t>
            </a:r>
            <a:endParaRPr lang="en-US" sz="2000" kern="0" dirty="0">
              <a:solidFill>
                <a:srgbClr val="161616"/>
              </a:solidFill>
              <a:latin typeface="+mj-lt"/>
              <a:ea typeface="ＭＳ Ｐゴシック" panose="020B0600070205080204" pitchFamily="34" charset="-128"/>
              <a:cs typeface="Cambr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83575-4350-9BD2-17A7-93C121F0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314" y="3592148"/>
            <a:ext cx="3526725" cy="14392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508" y="210742"/>
            <a:ext cx="6924344" cy="7166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SQL/XML Operators (4)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B672AFA7-9680-4F68-8795-3012CAE7DB3C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606087" y="1788318"/>
            <a:ext cx="6481763" cy="1566863"/>
          </a:xfrm>
          <a:prstGeom prst="rect">
            <a:avLst/>
          </a:prstGeom>
          <a:solidFill>
            <a:schemeClr val="bg1"/>
          </a:solidFill>
          <a:ln w="12700">
            <a:solidFill>
              <a:srgbClr val="080808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/>
            </a:pP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SELECT </a:t>
            </a:r>
            <a:r>
              <a:rPr lang="en-US" sz="15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staffNo</a:t>
            </a: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,  </a:t>
            </a:r>
            <a:r>
              <a:rPr lang="en-US" sz="15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xmlelement</a:t>
            </a: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/>
            </a:pP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                                (   NAME staff,                                 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/>
            </a:pP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                                    </a:t>
            </a:r>
            <a:r>
              <a:rPr lang="en-US" sz="15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xmlattributes</a:t>
            </a: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 ( </a:t>
            </a:r>
            <a:r>
              <a:rPr lang="en-US" sz="15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branchNo</a:t>
            </a: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 AS "</a:t>
            </a:r>
            <a:r>
              <a:rPr lang="en-US" sz="15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branchNo</a:t>
            </a: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" ),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/>
            </a:pP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	                       </a:t>
            </a:r>
            <a:r>
              <a:rPr lang="en-US" sz="15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concat</a:t>
            </a: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(</a:t>
            </a:r>
            <a:r>
              <a:rPr lang="en-US" sz="15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fName,lName</a:t>
            </a: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)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/>
            </a:pP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                                )   AS   </a:t>
            </a:r>
            <a:r>
              <a:rPr lang="en-US" sz="1500" b="1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staffXMLCol</a:t>
            </a:r>
            <a:r>
              <a:rPr lang="en-US" sz="1500" b="1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   FROM Staff;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28508" y="1148864"/>
            <a:ext cx="6426994" cy="4321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b="1" dirty="0">
                <a:solidFill>
                  <a:srgbClr val="0000FF">
                    <a:lumMod val="50000"/>
                  </a:srgbClr>
                </a:solidFill>
                <a:latin typeface="+mj-lt"/>
                <a:ea typeface="ＭＳ Ｐゴシック" panose="020B0600070205080204" pitchFamily="34" charset="-128"/>
                <a:cs typeface="Arial" pitchFamily="34" charset="0"/>
              </a:rPr>
              <a:t>List all staff as  XML elements with name and branch number as an attribute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3377804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1245C-267B-5DF0-C8C4-AFAC9660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34" y="3576637"/>
            <a:ext cx="5683196" cy="1566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888" y="318012"/>
            <a:ext cx="6384131" cy="4810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b="1" dirty="0"/>
              <a:t>SQL/XML Mapping Functions</a:t>
            </a:r>
            <a:endParaRPr lang="en-US" b="1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490537" y="1270398"/>
            <a:ext cx="7847218" cy="3418821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90000"/>
              </a:lnSpc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SQL/XML </a:t>
            </a:r>
          </a:p>
          <a:p>
            <a:pPr marL="442913" indent="-40005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00CC"/>
                </a:solidFill>
              </a:rPr>
              <a:t>defines functions for mapping from tables to XML documents </a:t>
            </a:r>
          </a:p>
          <a:p>
            <a:pPr marL="442913" indent="-400050">
              <a:lnSpc>
                <a:spcPct val="90000"/>
              </a:lnSpc>
              <a:buFont typeface="Arial" charset="0"/>
              <a:buChar char="•"/>
              <a:defRPr/>
            </a:pPr>
            <a:endParaRPr lang="en-US" sz="2000" b="1" dirty="0">
              <a:solidFill>
                <a:srgbClr val="0000CC"/>
              </a:solidFill>
            </a:endParaRPr>
          </a:p>
          <a:p>
            <a:pPr marL="442913" indent="-40005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/>
              <a:t>mappings produces two types of XML documents: </a:t>
            </a:r>
          </a:p>
          <a:p>
            <a:pPr marL="442913" indent="-400050">
              <a:lnSpc>
                <a:spcPct val="90000"/>
              </a:lnSpc>
              <a:buFont typeface="Arial" charset="0"/>
              <a:buChar char="•"/>
              <a:defRPr/>
            </a:pPr>
            <a:endParaRPr lang="en-US" sz="2000" dirty="0"/>
          </a:p>
          <a:p>
            <a:pPr marL="971550" lvl="2" indent="-285750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>
                <a:solidFill>
                  <a:srgbClr val="0000CC"/>
                </a:solidFill>
              </a:rPr>
              <a:t>mapped table data </a:t>
            </a:r>
          </a:p>
          <a:p>
            <a:pPr marL="1314450" lvl="3" indent="-28575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/>
              <a:t>e.g. </a:t>
            </a:r>
            <a:r>
              <a:rPr lang="en-US" b="1" dirty="0" err="1">
                <a:solidFill>
                  <a:srgbClr val="002060"/>
                </a:solidFill>
              </a:rPr>
              <a:t>PostgreSQL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GB" b="1" dirty="0" err="1">
                <a:solidFill>
                  <a:srgbClr val="C00000"/>
                </a:solidFill>
                <a:ea typeface="ＭＳ Ｐゴシック" pitchFamily="-112" charset="-128"/>
              </a:rPr>
              <a:t>table_to_xml</a:t>
            </a:r>
            <a:endParaRPr lang="en-GB" b="1" dirty="0">
              <a:solidFill>
                <a:srgbClr val="C00000"/>
              </a:solidFill>
              <a:ea typeface="ＭＳ Ｐゴシック" pitchFamily="-112" charset="-128"/>
            </a:endParaRPr>
          </a:p>
          <a:p>
            <a:pPr marL="1314450" lvl="3" indent="-285750">
              <a:lnSpc>
                <a:spcPct val="90000"/>
              </a:lnSpc>
              <a:buFont typeface="Arial" charset="0"/>
              <a:buChar char="•"/>
              <a:defRPr/>
            </a:pPr>
            <a:endParaRPr lang="en-US" dirty="0"/>
          </a:p>
          <a:p>
            <a:pPr marL="971550" lvl="2" indent="-285750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>
                <a:solidFill>
                  <a:srgbClr val="0000CC"/>
                </a:solidFill>
              </a:rPr>
              <a:t>XML Schema describing the mapped table data</a:t>
            </a:r>
          </a:p>
          <a:p>
            <a:pPr marL="1314450" lvl="3" indent="-28575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/>
              <a:t>e.g. </a:t>
            </a:r>
            <a:r>
              <a:rPr lang="en-US" b="1" dirty="0" err="1">
                <a:solidFill>
                  <a:srgbClr val="002060"/>
                </a:solidFill>
              </a:rPr>
              <a:t>PostgreSQL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GB" b="1" dirty="0" err="1">
                <a:solidFill>
                  <a:srgbClr val="C00000"/>
                </a:solidFill>
                <a:ea typeface="ＭＳ Ｐゴシック" pitchFamily="-112" charset="-128"/>
              </a:rPr>
              <a:t>table_to_xmlschema</a:t>
            </a:r>
            <a:endParaRPr lang="en-US" dirty="0">
              <a:solidFill>
                <a:srgbClr val="C00000"/>
              </a:solidFill>
            </a:endParaRPr>
          </a:p>
          <a:p>
            <a:pPr lvl="1" indent="-400050">
              <a:lnSpc>
                <a:spcPct val="90000"/>
              </a:lnSpc>
              <a:buFont typeface="Arial" charset="0"/>
              <a:buChar char="•"/>
              <a:defRPr/>
            </a:pPr>
            <a:endParaRPr lang="en-US" sz="2000" dirty="0"/>
          </a:p>
          <a:p>
            <a:pPr lvl="1" indent="-400050" algn="just">
              <a:lnSpc>
                <a:spcPct val="90000"/>
              </a:lnSpc>
              <a:buNone/>
              <a:defRPr/>
            </a:pPr>
            <a:endParaRPr lang="en-US" sz="2000" dirty="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AB956A21-28C6-42A6-9E79-E7078F2D3AB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18" y="102393"/>
            <a:ext cx="7177549" cy="6949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ZA" b="1" dirty="0" err="1">
                <a:ea typeface="ＭＳ Ｐゴシック" pitchFamily="-112" charset="-128"/>
              </a:rPr>
              <a:t>PostgreSQL</a:t>
            </a:r>
            <a:r>
              <a:rPr lang="en-ZA" b="1" dirty="0">
                <a:ea typeface="ＭＳ Ｐゴシック" pitchFamily="-112" charset="-128"/>
              </a:rPr>
              <a:t> and XML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113829"/>
            <a:ext cx="5220929" cy="365343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GB" sz="2400" b="1" dirty="0">
                <a:solidFill>
                  <a:srgbClr val="C00000"/>
                </a:solidFill>
                <a:ea typeface="ＭＳ Ｐゴシック" pitchFamily="-112" charset="-128"/>
              </a:rPr>
              <a:t>Functions for converting tables to XML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      (PostgreSQL 16 documentation )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 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Queries: </a:t>
            </a:r>
            <a:endParaRPr lang="en-GB" sz="1800" b="1" dirty="0">
              <a:solidFill>
                <a:srgbClr val="FFC000"/>
              </a:solidFill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  <a:ea typeface="ＭＳ Ｐゴシック" pitchFamily="-112" charset="-128"/>
              </a:rPr>
              <a:t>CREATE TABLE numbers( </a:t>
            </a:r>
            <a:r>
              <a:rPr lang="en-GB" sz="1800" b="1" dirty="0" err="1">
                <a:solidFill>
                  <a:srgbClr val="0000CC"/>
                </a:solidFill>
                <a:ea typeface="ＭＳ Ｐゴシック" pitchFamily="-112" charset="-128"/>
              </a:rPr>
              <a:t>num1</a:t>
            </a:r>
            <a:r>
              <a:rPr lang="en-GB" sz="1800" b="1" dirty="0">
                <a:solidFill>
                  <a:srgbClr val="0000CC"/>
                </a:solidFill>
                <a:ea typeface="ＭＳ Ｐゴシック" pitchFamily="-112" charset="-128"/>
              </a:rPr>
              <a:t> </a:t>
            </a:r>
            <a:r>
              <a:rPr lang="en-GB" sz="1800" b="1" dirty="0" err="1">
                <a:solidFill>
                  <a:srgbClr val="0000CC"/>
                </a:solidFill>
                <a:ea typeface="ＭＳ Ｐゴシック" pitchFamily="-112" charset="-128"/>
              </a:rPr>
              <a:t>int</a:t>
            </a:r>
            <a:r>
              <a:rPr lang="en-GB" sz="1800" b="1" dirty="0">
                <a:solidFill>
                  <a:srgbClr val="0000CC"/>
                </a:solidFill>
                <a:ea typeface="ＭＳ Ｐゴシック" pitchFamily="-112" charset="-128"/>
              </a:rPr>
              <a:t>, </a:t>
            </a:r>
            <a:r>
              <a:rPr lang="en-GB" sz="1800" b="1" dirty="0" err="1">
                <a:solidFill>
                  <a:srgbClr val="0000CC"/>
                </a:solidFill>
                <a:ea typeface="ＭＳ Ｐゴシック" pitchFamily="-112" charset="-128"/>
              </a:rPr>
              <a:t>num2</a:t>
            </a:r>
            <a:r>
              <a:rPr lang="en-GB" sz="1800" b="1" dirty="0">
                <a:solidFill>
                  <a:srgbClr val="0000CC"/>
                </a:solidFill>
                <a:ea typeface="ＭＳ Ｐゴシック" pitchFamily="-112" charset="-128"/>
              </a:rPr>
              <a:t> </a:t>
            </a:r>
            <a:r>
              <a:rPr lang="en-GB" sz="1800" b="1" dirty="0" err="1">
                <a:solidFill>
                  <a:srgbClr val="0000CC"/>
                </a:solidFill>
                <a:ea typeface="ＭＳ Ｐゴシック" pitchFamily="-112" charset="-128"/>
              </a:rPr>
              <a:t>int</a:t>
            </a:r>
            <a:r>
              <a:rPr lang="en-GB" sz="1800" b="1" dirty="0">
                <a:solidFill>
                  <a:srgbClr val="0000CC"/>
                </a:solidFill>
                <a:ea typeface="ＭＳ Ｐゴシック" pitchFamily="-112" charset="-128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INSERT INTO NUMBERS VALUES(1,2);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INSERT INTO NUMBERS VALUES(3,4);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INSERT INTO NUMBERS VALUES(5,6);</a:t>
            </a:r>
          </a:p>
          <a:p>
            <a:pPr>
              <a:buFont typeface="Arial" charset="0"/>
              <a:buNone/>
              <a:defRPr/>
            </a:pPr>
            <a:endParaRPr lang="en-GB" sz="1050" b="1" dirty="0">
              <a:solidFill>
                <a:srgbClr val="002060"/>
              </a:solidFill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SELECT * FROM NUMBERS;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F43B8F76-1CBE-4D57-ADA4-552B2EF2DB13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27A99-6824-F9CE-250A-5599679D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84" y="2065314"/>
            <a:ext cx="3683616" cy="1814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02394"/>
            <a:ext cx="7038668" cy="7411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ZA" b="1" dirty="0" err="1">
                <a:ea typeface="ＭＳ Ｐゴシック" pitchFamily="-112" charset="-128"/>
              </a:rPr>
              <a:t>PostgreSQL</a:t>
            </a:r>
            <a:r>
              <a:rPr lang="en-ZA" b="1" dirty="0">
                <a:ea typeface="ＭＳ Ｐゴシック" pitchFamily="-112" charset="-128"/>
              </a:rPr>
              <a:t> and XML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860" y="1012723"/>
            <a:ext cx="7178661" cy="246906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GB" sz="3200" b="1" dirty="0">
                <a:solidFill>
                  <a:srgbClr val="C00000"/>
                </a:solidFill>
                <a:ea typeface="ＭＳ Ｐゴシック" pitchFamily="-112" charset="-128"/>
              </a:rPr>
              <a:t>Queries to generate XML from table</a:t>
            </a:r>
          </a:p>
          <a:p>
            <a:pPr>
              <a:buFont typeface="Arial" charset="0"/>
              <a:buNone/>
              <a:defRPr/>
            </a:pPr>
            <a:endParaRPr lang="en-GB" sz="1200" dirty="0"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2000" b="1" dirty="0">
                <a:solidFill>
                  <a:srgbClr val="0000CC"/>
                </a:solidFill>
                <a:ea typeface="ＭＳ Ｐゴシック" pitchFamily="-112" charset="-128"/>
              </a:rPr>
              <a:t>SELECT </a:t>
            </a:r>
            <a:r>
              <a:rPr lang="en-GB" sz="2000" b="1" dirty="0" err="1">
                <a:solidFill>
                  <a:srgbClr val="0000CC"/>
                </a:solidFill>
                <a:ea typeface="ＭＳ Ｐゴシック" pitchFamily="-112" charset="-128"/>
              </a:rPr>
              <a:t>table_to_xml</a:t>
            </a:r>
            <a:r>
              <a:rPr lang="en-GB" sz="2000" b="1" dirty="0">
                <a:ea typeface="ＭＳ Ｐゴシック" pitchFamily="-112" charset="-128"/>
              </a:rPr>
              <a:t>('Numbers', false, false,'');  </a:t>
            </a:r>
            <a:r>
              <a:rPr lang="en-GB" sz="2000" b="1" dirty="0">
                <a:solidFill>
                  <a:srgbClr val="002060"/>
                </a:solidFill>
                <a:ea typeface="ＭＳ Ｐゴシック" pitchFamily="-112" charset="-128"/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GB" sz="2000" b="1" dirty="0">
                <a:solidFill>
                  <a:srgbClr val="002060"/>
                </a:solidFill>
                <a:ea typeface="ＭＳ Ｐゴシック" pitchFamily="-112" charset="-128"/>
              </a:rPr>
              <a:t>--OR:</a:t>
            </a:r>
          </a:p>
          <a:p>
            <a:pPr>
              <a:buFont typeface="Arial" charset="0"/>
              <a:buNone/>
              <a:defRPr/>
            </a:pPr>
            <a:r>
              <a:rPr lang="en-GB" sz="2000" b="1" dirty="0">
                <a:solidFill>
                  <a:srgbClr val="0000CC"/>
                </a:solidFill>
                <a:ea typeface="ＭＳ Ｐゴシック" pitchFamily="-112" charset="-128"/>
              </a:rPr>
              <a:t>SELECT </a:t>
            </a:r>
            <a:r>
              <a:rPr lang="en-GB" sz="2000" b="1" dirty="0" err="1">
                <a:solidFill>
                  <a:srgbClr val="0000CC"/>
                </a:solidFill>
                <a:ea typeface="ＭＳ Ｐゴシック" pitchFamily="-112" charset="-128"/>
              </a:rPr>
              <a:t>query_to_xml</a:t>
            </a:r>
            <a:r>
              <a:rPr lang="en-GB" sz="2000" b="1" dirty="0">
                <a:ea typeface="ＭＳ Ｐゴシック" pitchFamily="-112" charset="-128"/>
              </a:rPr>
              <a:t>('SELECT num1, num2 FROM Numbers', </a:t>
            </a:r>
            <a:r>
              <a:rPr lang="en-GB" sz="2000" b="1" dirty="0" err="1">
                <a:ea typeface="ＭＳ Ｐゴシック" pitchFamily="-112" charset="-128"/>
              </a:rPr>
              <a:t>false,false</a:t>
            </a:r>
            <a:r>
              <a:rPr lang="en-GB" sz="2000" b="1" dirty="0">
                <a:ea typeface="ＭＳ Ｐゴシック" pitchFamily="-112" charset="-128"/>
              </a:rPr>
              <a:t>, '');</a:t>
            </a:r>
            <a:endParaRPr lang="en-GB" sz="2000" b="1" dirty="0">
              <a:solidFill>
                <a:srgbClr val="C00000"/>
              </a:solidFill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2000" b="1" dirty="0">
                <a:solidFill>
                  <a:srgbClr val="C00000"/>
                </a:solidFill>
                <a:ea typeface="ＭＳ Ｐゴシック" pitchFamily="-112" charset="-128"/>
              </a:rPr>
              <a:t>Output (when </a:t>
            </a:r>
            <a:r>
              <a:rPr lang="en-GB" sz="2000" b="1" dirty="0" err="1">
                <a:solidFill>
                  <a:srgbClr val="C00000"/>
                </a:solidFill>
                <a:ea typeface="ＭＳ Ｐゴシック" pitchFamily="-112" charset="-128"/>
              </a:rPr>
              <a:t>table_to_xml</a:t>
            </a:r>
            <a:r>
              <a:rPr lang="en-GB" sz="2000" b="1" dirty="0">
                <a:solidFill>
                  <a:srgbClr val="C00000"/>
                </a:solidFill>
                <a:ea typeface="ＭＳ Ｐゴシック" pitchFamily="-112" charset="-128"/>
              </a:rPr>
              <a:t> is used):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507E20B2-9A6E-4612-950A-81F430486D0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2774" name="Straight Arrow Connector 9"/>
          <p:cNvCxnSpPr>
            <a:cxnSpLocks noChangeShapeType="1"/>
          </p:cNvCxnSpPr>
          <p:nvPr/>
        </p:nvCxnSpPr>
        <p:spPr bwMode="auto">
          <a:xfrm flipH="1">
            <a:off x="1325434" y="3219450"/>
            <a:ext cx="485775" cy="43219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37EA937-504A-F06F-8557-84634A8F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8" y="3733016"/>
            <a:ext cx="8502972" cy="927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04" y="102393"/>
            <a:ext cx="6552777" cy="63132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>
                <a:ea typeface="ＭＳ Ｐゴシック" pitchFamily="-112" charset="-128"/>
              </a:rPr>
              <a:t>PostgreSQL</a:t>
            </a:r>
            <a:r>
              <a:rPr lang="en-ZA" b="1" dirty="0">
                <a:ea typeface="ＭＳ Ｐゴシック" pitchFamily="-112" charset="-128"/>
              </a:rPr>
              <a:t> and XML data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70" y="1202530"/>
            <a:ext cx="4871462" cy="3564733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Generate XML schema from table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Query: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  <a:ea typeface="ＭＳ Ｐゴシック" pitchFamily="-112" charset="-128"/>
              </a:rPr>
              <a:t>SELECT </a:t>
            </a:r>
            <a:r>
              <a:rPr lang="en-GB" sz="1800" b="1" dirty="0" err="1">
                <a:solidFill>
                  <a:srgbClr val="0000CC"/>
                </a:solidFill>
                <a:ea typeface="ＭＳ Ｐゴシック" pitchFamily="-112" charset="-128"/>
              </a:rPr>
              <a:t>table_to_xmlschema</a:t>
            </a:r>
            <a:r>
              <a:rPr lang="en-GB" sz="1800" b="1" dirty="0">
                <a:ea typeface="ＭＳ Ｐゴシック" pitchFamily="-112" charset="-128"/>
              </a:rPr>
              <a:t>('Numbers', </a:t>
            </a:r>
            <a:r>
              <a:rPr lang="en-GB" sz="1800" b="1" dirty="0" err="1">
                <a:ea typeface="ＭＳ Ｐゴシック" pitchFamily="-112" charset="-128"/>
              </a:rPr>
              <a:t>false,false</a:t>
            </a:r>
            <a:r>
              <a:rPr lang="en-GB" sz="1800" b="1" dirty="0">
                <a:ea typeface="ＭＳ Ｐゴシック" pitchFamily="-112" charset="-128"/>
              </a:rPr>
              <a:t>,'');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--OR: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  <a:ea typeface="ＭＳ Ｐゴシック" pitchFamily="-112" charset="-128"/>
              </a:rPr>
              <a:t>SELECT </a:t>
            </a:r>
            <a:r>
              <a:rPr lang="en-GB" sz="1800" b="1" dirty="0" err="1">
                <a:solidFill>
                  <a:srgbClr val="0000CC"/>
                </a:solidFill>
                <a:ea typeface="ＭＳ Ｐゴシック" pitchFamily="-112" charset="-128"/>
              </a:rPr>
              <a:t>query_to_xmlschema</a:t>
            </a:r>
            <a:r>
              <a:rPr lang="en-GB" sz="1800" b="1" dirty="0">
                <a:ea typeface="ＭＳ Ｐゴシック" pitchFamily="-112" charset="-128"/>
              </a:rPr>
              <a:t>('SELECT num1, num2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FROM Numbers', </a:t>
            </a:r>
            <a:r>
              <a:rPr lang="en-GB" sz="1800" b="1" dirty="0" err="1">
                <a:ea typeface="ＭＳ Ｐゴシック" pitchFamily="-112" charset="-128"/>
              </a:rPr>
              <a:t>false,false</a:t>
            </a:r>
            <a:r>
              <a:rPr lang="en-GB" sz="1800" b="1" dirty="0">
                <a:ea typeface="ＭＳ Ｐゴシック" pitchFamily="-112" charset="-128"/>
              </a:rPr>
              <a:t>,'');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Output when  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table_to_xmlschema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 is used (partial listing):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1CE6A098-47B3-4BF0-A4F3-8C994CFF0DA1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C6338-246F-338C-B337-0F65CEB1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25" y="1202530"/>
            <a:ext cx="4465311" cy="3159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88" y="102393"/>
            <a:ext cx="6088012" cy="7792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 Creating Table using XML Type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73626" y="1123918"/>
            <a:ext cx="8396747" cy="2577704"/>
          </a:xfrm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800" b="1" dirty="0">
                <a:solidFill>
                  <a:schemeClr val="accent1"/>
                </a:solidFill>
                <a:cs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CREATE TABLE </a:t>
            </a:r>
            <a:r>
              <a:rPr lang="en-US" altLang="en-US" sz="1600" b="1" dirty="0" err="1">
                <a:solidFill>
                  <a:srgbClr val="FF0000"/>
                </a:solidFill>
                <a:cs typeface="Arial" panose="020B0604020202020204" pitchFamily="34" charset="0"/>
              </a:rPr>
              <a:t>XMLStaff</a:t>
            </a: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 (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	                </a:t>
            </a:r>
            <a:r>
              <a:rPr lang="en-US" altLang="en-US" sz="1600" b="1" dirty="0" err="1">
                <a:solidFill>
                  <a:srgbClr val="FF0000"/>
                </a:solidFill>
                <a:cs typeface="Arial" panose="020B0604020202020204" pitchFamily="34" charset="0"/>
              </a:rPr>
              <a:t>docNo</a:t>
            </a: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 CHAR(4) PRIMARY KEY,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                      </a:t>
            </a:r>
            <a:r>
              <a:rPr lang="en-US" altLang="en-US" sz="1600" b="1" dirty="0" err="1">
                <a:solidFill>
                  <a:srgbClr val="FF0000"/>
                </a:solidFill>
                <a:cs typeface="Arial" panose="020B0604020202020204" pitchFamily="34" charset="0"/>
              </a:rPr>
              <a:t>docDate</a:t>
            </a: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 DATE, </a:t>
            </a:r>
            <a:r>
              <a:rPr lang="en-US" altLang="en-US" sz="1600" b="1" dirty="0" err="1">
                <a:solidFill>
                  <a:srgbClr val="FF0000"/>
                </a:solidFill>
                <a:cs typeface="Arial" panose="020B0604020202020204" pitchFamily="34" charset="0"/>
              </a:rPr>
              <a:t>staffData</a:t>
            </a: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 XML  );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endParaRPr lang="en-US" altLang="en-US" sz="16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	INSERT INTO </a:t>
            </a:r>
            <a:r>
              <a:rPr lang="en-US" altLang="en-US" sz="1600" b="1" dirty="0" err="1">
                <a:solidFill>
                  <a:srgbClr val="FF0000"/>
                </a:solidFill>
                <a:cs typeface="Arial" panose="020B0604020202020204" pitchFamily="34" charset="0"/>
              </a:rPr>
              <a:t>XMLStaff</a:t>
            </a: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 VALUES ('D002', DATE '2023-08-31',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		XML('&lt;STAFF </a:t>
            </a:r>
            <a:r>
              <a:rPr lang="en-US" altLang="en-US" sz="1600" b="1" dirty="0" err="1">
                <a:solidFill>
                  <a:srgbClr val="FF0000"/>
                </a:solidFill>
                <a:cs typeface="Arial" panose="020B0604020202020204" pitchFamily="34" charset="0"/>
              </a:rPr>
              <a:t>branchNo</a:t>
            </a: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 = "B003"&gt;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			&lt;STAFFNO&gt;SL21&lt;/STAFFNO&gt;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			&lt;POSITION&gt;Accountant&lt;/POSITION&gt;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			&lt;DOB&gt;2002-11-02&lt;/DOB&gt;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			&lt;SALARY&gt;27000&lt;/SALARY&gt; &lt;/STAFF&gt;') );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600" b="1" dirty="0">
                <a:solidFill>
                  <a:srgbClr val="002060"/>
                </a:solidFill>
                <a:cs typeface="Arial" panose="020B0604020202020204" pitchFamily="34" charset="0"/>
              </a:rPr>
              <a:t>   SELECT * FROM </a:t>
            </a:r>
            <a:r>
              <a:rPr lang="en-US" altLang="en-US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XMLStaff</a:t>
            </a:r>
            <a:r>
              <a:rPr lang="en-US" altLang="en-US" sz="1600" b="1" dirty="0">
                <a:solidFill>
                  <a:srgbClr val="002060"/>
                </a:solidFill>
                <a:cs typeface="Arial" panose="020B0604020202020204" pitchFamily="34" charset="0"/>
              </a:rPr>
              <a:t>;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87413082-7984-4C73-8A7B-A8A46DC58EA1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0286A-6091-EB24-C37B-9C65BB05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23" y="3762136"/>
            <a:ext cx="4349974" cy="977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05" y="376237"/>
            <a:ext cx="6286500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>
                <a:ea typeface="ＭＳ Ｐゴシック" pitchFamily="-112" charset="-128"/>
              </a:rPr>
              <a:t>PostgreSQL and XML data (4a)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105" y="1154907"/>
            <a:ext cx="6912075" cy="264676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GB" sz="2400" b="1" dirty="0">
                <a:solidFill>
                  <a:srgbClr val="C00000"/>
                </a:solidFill>
                <a:ea typeface="ＭＳ Ｐゴシック" pitchFamily="-112" charset="-128"/>
              </a:rPr>
              <a:t>SQL and </a:t>
            </a:r>
            <a:r>
              <a:rPr lang="en-GB" sz="2400" b="1" dirty="0" err="1">
                <a:solidFill>
                  <a:srgbClr val="C00000"/>
                </a:solidFill>
                <a:ea typeface="ＭＳ Ｐゴシック" pitchFamily="-112" charset="-128"/>
              </a:rPr>
              <a:t>XPath</a:t>
            </a:r>
            <a:r>
              <a:rPr lang="en-GB" sz="2400" b="1" dirty="0">
                <a:solidFill>
                  <a:srgbClr val="C00000"/>
                </a:solidFill>
                <a:ea typeface="ＭＳ Ｐゴシック" pitchFamily="-112" charset="-128"/>
              </a:rPr>
              <a:t> queries: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		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syntax is: </a:t>
            </a:r>
            <a:r>
              <a:rPr lang="en-GB" sz="1800" b="1" i="1" dirty="0" err="1">
                <a:solidFill>
                  <a:srgbClr val="002060"/>
                </a:solidFill>
                <a:ea typeface="ＭＳ Ｐゴシック" pitchFamily="-112" charset="-128"/>
              </a:rPr>
              <a:t>xpath</a:t>
            </a:r>
            <a:r>
              <a:rPr lang="en-GB" sz="1800" b="1" i="1" dirty="0">
                <a:solidFill>
                  <a:srgbClr val="002060"/>
                </a:solidFill>
                <a:ea typeface="ＭＳ Ｐゴシック" pitchFamily="-112" charset="-128"/>
              </a:rPr>
              <a:t>( ‘</a:t>
            </a:r>
            <a:r>
              <a:rPr lang="en-GB" sz="1800" b="1" i="1" dirty="0" err="1">
                <a:solidFill>
                  <a:srgbClr val="002060"/>
                </a:solidFill>
                <a:ea typeface="ＭＳ Ｐゴシック" pitchFamily="-112" charset="-128"/>
              </a:rPr>
              <a:t>xpath_expression</a:t>
            </a:r>
            <a:r>
              <a:rPr lang="en-GB" sz="1800" b="1" i="1" dirty="0">
                <a:solidFill>
                  <a:srgbClr val="002060"/>
                </a:solidFill>
                <a:ea typeface="ＭＳ Ｐゴシック" pitchFamily="-112" charset="-128"/>
              </a:rPr>
              <a:t>’,  </a:t>
            </a:r>
            <a:r>
              <a:rPr lang="en-GB" sz="1800" b="1" i="1" dirty="0" err="1">
                <a:solidFill>
                  <a:srgbClr val="002060"/>
                </a:solidFill>
                <a:ea typeface="ＭＳ Ｐゴシック" pitchFamily="-112" charset="-128"/>
              </a:rPr>
              <a:t>colname</a:t>
            </a:r>
            <a:r>
              <a:rPr lang="en-GB" sz="1800" b="1" i="1" dirty="0">
                <a:solidFill>
                  <a:srgbClr val="002060"/>
                </a:solidFill>
                <a:ea typeface="ＭＳ Ｐゴシック" pitchFamily="-112" charset="-128"/>
              </a:rPr>
              <a:t>)</a:t>
            </a:r>
            <a:endParaRPr lang="en-GB" sz="1800" b="1" dirty="0">
              <a:solidFill>
                <a:srgbClr val="002060"/>
              </a:solidFill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		Returns an XML element in curly brackets</a:t>
            </a:r>
          </a:p>
          <a:p>
            <a:pPr>
              <a:buFont typeface="Arial" charset="0"/>
              <a:buNone/>
              <a:defRPr/>
            </a:pPr>
            <a:endParaRPr lang="en-GB" sz="1800" b="1" dirty="0">
              <a:solidFill>
                <a:srgbClr val="002060"/>
              </a:solidFill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SELECT    </a:t>
            </a:r>
            <a:r>
              <a:rPr lang="en-GB" sz="1800" b="1" dirty="0" err="1">
                <a:ea typeface="ＭＳ Ｐゴシック" pitchFamily="-112" charset="-128"/>
              </a:rPr>
              <a:t>xpath</a:t>
            </a:r>
            <a:r>
              <a:rPr lang="en-GB" sz="1800" b="1" dirty="0">
                <a:ea typeface="ＭＳ Ｐゴシック" pitchFamily="-112" charset="-128"/>
              </a:rPr>
              <a:t> ('/STAFF/STAFFNO',</a:t>
            </a:r>
            <a:r>
              <a:rPr lang="en-GB" sz="1800" b="1" dirty="0" err="1">
                <a:ea typeface="ＭＳ Ｐゴシック" pitchFamily="-112" charset="-128"/>
              </a:rPr>
              <a:t>staffData</a:t>
            </a:r>
            <a:r>
              <a:rPr lang="en-GB" sz="1800" b="1" dirty="0">
                <a:ea typeface="ＭＳ Ｐゴシック" pitchFamily="-112" charset="-128"/>
              </a:rPr>
              <a:t>) AS </a:t>
            </a:r>
            <a:r>
              <a:rPr lang="en-GB" sz="1800" b="1" dirty="0" err="1">
                <a:solidFill>
                  <a:srgbClr val="002060"/>
                </a:solidFill>
                <a:ea typeface="ＭＳ Ｐゴシック" pitchFamily="-112" charset="-128"/>
              </a:rPr>
              <a:t>StaffNumberXML</a:t>
            </a:r>
            <a:endParaRPr lang="en-GB" sz="1800" b="1" dirty="0">
              <a:solidFill>
                <a:srgbClr val="002060"/>
              </a:solidFill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FROM </a:t>
            </a:r>
            <a:r>
              <a:rPr lang="en-GB" sz="1800" b="1" dirty="0" err="1">
                <a:solidFill>
                  <a:srgbClr val="002060"/>
                </a:solidFill>
                <a:ea typeface="ＭＳ Ｐゴシック" pitchFamily="-112" charset="-128"/>
              </a:rPr>
              <a:t>XMLStaff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;</a:t>
            </a:r>
          </a:p>
          <a:p>
            <a:pPr>
              <a:buFont typeface="Arial" charset="0"/>
              <a:buNone/>
              <a:defRPr/>
            </a:pPr>
            <a:endParaRPr lang="en-GB" sz="1800" b="1" dirty="0"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C3399"/>
                </a:solidFill>
                <a:ea typeface="ＭＳ Ｐゴシック" pitchFamily="-112" charset="-128"/>
              </a:rPr>
              <a:t>Results: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	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01A4BC6C-F29F-4C0B-9323-D1A7B6B21CE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C370C-FC6E-12D5-F19A-DA526EEE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34" y="3415662"/>
            <a:ext cx="3703386" cy="13516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3691" y="1437968"/>
            <a:ext cx="7099539" cy="3383264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spcBef>
                <a:spcPts val="800"/>
              </a:spcBef>
              <a:buNone/>
              <a:defRPr/>
            </a:pPr>
            <a:r>
              <a:rPr lang="en-US" sz="2800" b="1" dirty="0">
                <a:solidFill>
                  <a:srgbClr val="0000CC"/>
                </a:solidFill>
                <a:cs typeface="Times New Roman" pitchFamily="18" charset="0"/>
              </a:rPr>
              <a:t>XML databases and SQL</a:t>
            </a:r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en-US" sz="1400" b="1" dirty="0">
              <a:solidFill>
                <a:srgbClr val="0000CC"/>
              </a:solidFill>
              <a:cs typeface="Times New Roman" pitchFamily="18" charset="0"/>
            </a:endParaRPr>
          </a:p>
          <a:p>
            <a:pPr marL="131445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Storing XML data in a RDB or ORDB</a:t>
            </a:r>
          </a:p>
          <a:p>
            <a:pPr marL="131445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XML and SQL standards</a:t>
            </a:r>
          </a:p>
          <a:p>
            <a:pPr marL="131445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Creating a DB table using the XML data type</a:t>
            </a:r>
          </a:p>
          <a:p>
            <a:pPr marL="131445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SQL / XML functions</a:t>
            </a:r>
          </a:p>
          <a:p>
            <a:pPr marL="131445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SQL / XML operators</a:t>
            </a:r>
          </a:p>
          <a:p>
            <a:pPr marL="131445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SQL / XML mapping functions</a:t>
            </a:r>
          </a:p>
          <a:p>
            <a:pPr marL="131445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PostgreSQL and XML data</a:t>
            </a:r>
          </a:p>
          <a:p>
            <a:pPr marL="131445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Importing XML data into a PostgreSQL DB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  <a:defRPr/>
            </a:pPr>
            <a:endParaRPr lang="en-US" sz="32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ZA" dirty="0">
              <a:solidFill>
                <a:schemeClr val="bg1"/>
              </a:solidFill>
              <a:ea typeface="ＭＳ Ｐゴシック" pitchFamily="-112" charset="-128"/>
            </a:endParaRP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  <a:defRPr/>
            </a:pPr>
            <a:endParaRPr lang="en-US" sz="2400" b="1" dirty="0">
              <a:solidFill>
                <a:srgbClr val="0000CC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36" y="176982"/>
            <a:ext cx="6850011" cy="6343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>
                <a:ea typeface="ＭＳ Ｐゴシック" pitchFamily="-112" charset="-128"/>
              </a:rPr>
              <a:t>PostgreSQL and XML data (4b)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692" y="1077460"/>
            <a:ext cx="6372894" cy="3157538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SQL and 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XPath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 queries: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		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syntax is: </a:t>
            </a:r>
            <a:r>
              <a:rPr lang="en-GB" sz="1800" b="1" i="1" dirty="0">
                <a:solidFill>
                  <a:srgbClr val="002060"/>
                </a:solidFill>
                <a:ea typeface="ＭＳ Ｐゴシック" pitchFamily="-112" charset="-128"/>
              </a:rPr>
              <a:t> </a:t>
            </a:r>
            <a:r>
              <a:rPr lang="en-GB" sz="1800" b="1" i="1" dirty="0" err="1">
                <a:solidFill>
                  <a:srgbClr val="002060"/>
                </a:solidFill>
                <a:ea typeface="ＭＳ Ｐゴシック" pitchFamily="-112" charset="-128"/>
              </a:rPr>
              <a:t>xpath</a:t>
            </a:r>
            <a:r>
              <a:rPr lang="en-GB" sz="1800" b="1" i="1" dirty="0">
                <a:solidFill>
                  <a:srgbClr val="002060"/>
                </a:solidFill>
                <a:ea typeface="ＭＳ Ｐゴシック" pitchFamily="-112" charset="-128"/>
              </a:rPr>
              <a:t>( ‘</a:t>
            </a:r>
            <a:r>
              <a:rPr lang="en-GB" sz="1800" b="1" i="1" dirty="0" err="1">
                <a:solidFill>
                  <a:srgbClr val="002060"/>
                </a:solidFill>
                <a:ea typeface="ＭＳ Ｐゴシック" pitchFamily="-112" charset="-128"/>
              </a:rPr>
              <a:t>xpath</a:t>
            </a:r>
            <a:r>
              <a:rPr lang="en-GB" sz="1800" b="1" i="1" dirty="0">
                <a:solidFill>
                  <a:srgbClr val="002060"/>
                </a:solidFill>
                <a:ea typeface="ＭＳ Ｐゴシック" pitchFamily="-112" charset="-128"/>
              </a:rPr>
              <a:t>-expression’, </a:t>
            </a:r>
            <a:r>
              <a:rPr lang="en-GB" sz="1800" b="1" i="1" dirty="0" err="1">
                <a:solidFill>
                  <a:srgbClr val="002060"/>
                </a:solidFill>
                <a:ea typeface="ＭＳ Ｐゴシック" pitchFamily="-112" charset="-128"/>
              </a:rPr>
              <a:t>colname</a:t>
            </a:r>
            <a:r>
              <a:rPr lang="en-GB" sz="1800" b="1" i="1" dirty="0">
                <a:solidFill>
                  <a:srgbClr val="002060"/>
                </a:solidFill>
                <a:ea typeface="ＭＳ Ｐゴシック" pitchFamily="-112" charset="-128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C3399"/>
                </a:solidFill>
                <a:ea typeface="ＭＳ Ｐゴシック" pitchFamily="-112" charset="-128"/>
              </a:rPr>
              <a:t>              ***Use text() function to remove tags</a:t>
            </a:r>
          </a:p>
          <a:p>
            <a:pPr>
              <a:buFont typeface="Arial" charset="0"/>
              <a:buNone/>
              <a:defRPr/>
            </a:pPr>
            <a:endParaRPr lang="en-GB" sz="900" b="1" dirty="0">
              <a:solidFill>
                <a:srgbClr val="002060"/>
              </a:solidFill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SELECT  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docNo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, 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docDate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,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	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xpath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 ('/STAFF/@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branchNo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',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staffData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)        </a:t>
            </a:r>
            <a:r>
              <a:rPr lang="en-GB" sz="1800" b="1" dirty="0">
                <a:ea typeface="ＭＳ Ｐゴシック" pitchFamily="-112" charset="-128"/>
              </a:rPr>
              <a:t>AS </a:t>
            </a:r>
            <a:r>
              <a:rPr lang="en-GB" sz="1800" b="1" dirty="0" err="1">
                <a:solidFill>
                  <a:srgbClr val="002060"/>
                </a:solidFill>
                <a:ea typeface="ＭＳ Ｐゴシック" pitchFamily="-112" charset="-128"/>
              </a:rPr>
              <a:t>BranchNumber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,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	</a:t>
            </a:r>
            <a:r>
              <a:rPr lang="en-GB" sz="1800" b="1" dirty="0" err="1">
                <a:ea typeface="ＭＳ Ｐゴシック" pitchFamily="-112" charset="-128"/>
              </a:rPr>
              <a:t>xpath</a:t>
            </a:r>
            <a:r>
              <a:rPr lang="en-GB" sz="1800" b="1" dirty="0">
                <a:ea typeface="ＭＳ Ｐゴシック" pitchFamily="-112" charset="-128"/>
              </a:rPr>
              <a:t> ('/STAFF/</a:t>
            </a:r>
            <a:r>
              <a:rPr lang="en-GB" sz="1800" b="1" dirty="0" err="1">
                <a:ea typeface="ＭＳ Ｐゴシック" pitchFamily="-112" charset="-128"/>
              </a:rPr>
              <a:t>STAFFNO</a:t>
            </a:r>
            <a:r>
              <a:rPr lang="en-GB" sz="1800" b="1" dirty="0">
                <a:ea typeface="ＭＳ Ｐゴシック" pitchFamily="-112" charset="-128"/>
              </a:rPr>
              <a:t>/text()',</a:t>
            </a:r>
            <a:r>
              <a:rPr lang="en-GB" sz="1800" b="1" dirty="0" err="1">
                <a:ea typeface="ＭＳ Ｐゴシック" pitchFamily="-112" charset="-128"/>
              </a:rPr>
              <a:t>staffData</a:t>
            </a:r>
            <a:r>
              <a:rPr lang="en-GB" sz="1800" b="1" dirty="0">
                <a:ea typeface="ＭＳ Ｐゴシック" pitchFamily="-112" charset="-128"/>
              </a:rPr>
              <a:t>) AS </a:t>
            </a:r>
            <a:r>
              <a:rPr lang="en-GB" sz="1800" b="1" dirty="0" err="1">
                <a:solidFill>
                  <a:srgbClr val="002060"/>
                </a:solidFill>
                <a:ea typeface="ＭＳ Ｐゴシック" pitchFamily="-112" charset="-128"/>
              </a:rPr>
              <a:t>StaffNumber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,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	</a:t>
            </a:r>
            <a:r>
              <a:rPr lang="en-GB" sz="1800" b="1" dirty="0" err="1">
                <a:ea typeface="ＭＳ Ｐゴシック" pitchFamily="-112" charset="-128"/>
              </a:rPr>
              <a:t>xpath</a:t>
            </a:r>
            <a:r>
              <a:rPr lang="en-GB" sz="1800" b="1" dirty="0">
                <a:ea typeface="ＭＳ Ｐゴシック" pitchFamily="-112" charset="-128"/>
              </a:rPr>
              <a:t> ('/STAFF/POSITION/text()',</a:t>
            </a:r>
            <a:r>
              <a:rPr lang="en-GB" sz="1800" b="1" dirty="0" err="1">
                <a:ea typeface="ＭＳ Ｐゴシック" pitchFamily="-112" charset="-128"/>
              </a:rPr>
              <a:t>staffData</a:t>
            </a:r>
            <a:r>
              <a:rPr lang="en-GB" sz="1800" b="1" dirty="0">
                <a:ea typeface="ＭＳ Ｐゴシック" pitchFamily="-112" charset="-128"/>
              </a:rPr>
              <a:t>) AS 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Position,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	</a:t>
            </a:r>
            <a:r>
              <a:rPr lang="en-GB" sz="1800" b="1" dirty="0" err="1">
                <a:ea typeface="ＭＳ Ｐゴシック" pitchFamily="-112" charset="-128"/>
              </a:rPr>
              <a:t>xpath</a:t>
            </a:r>
            <a:r>
              <a:rPr lang="en-GB" sz="1800" b="1" dirty="0">
                <a:ea typeface="ＭＳ Ｐゴシック" pitchFamily="-112" charset="-128"/>
              </a:rPr>
              <a:t> ('/STAFF/DOB/text()',</a:t>
            </a:r>
            <a:r>
              <a:rPr lang="en-GB" sz="1800" b="1" dirty="0" err="1">
                <a:ea typeface="ＭＳ Ｐゴシック" pitchFamily="-112" charset="-128"/>
              </a:rPr>
              <a:t>staffData</a:t>
            </a:r>
            <a:r>
              <a:rPr lang="en-GB" sz="1800" b="1" dirty="0">
                <a:ea typeface="ＭＳ Ｐゴシック" pitchFamily="-112" charset="-128"/>
              </a:rPr>
              <a:t>)          AS 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DOB,	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ea typeface="ＭＳ Ｐゴシック" pitchFamily="-112" charset="-128"/>
              </a:rPr>
              <a:t>	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xpath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 ('/STAFF/SALARY/text()',</a:t>
            </a:r>
            <a:r>
              <a:rPr lang="en-GB" sz="1800" b="1" dirty="0" err="1">
                <a:solidFill>
                  <a:srgbClr val="C00000"/>
                </a:solidFill>
                <a:ea typeface="ＭＳ Ｐゴシック" pitchFamily="-112" charset="-128"/>
              </a:rPr>
              <a:t>staffData</a:t>
            </a:r>
            <a:r>
              <a:rPr lang="en-GB" sz="1800" b="1" dirty="0">
                <a:solidFill>
                  <a:srgbClr val="C00000"/>
                </a:solidFill>
                <a:ea typeface="ＭＳ Ｐゴシック" pitchFamily="-112" charset="-128"/>
              </a:rPr>
              <a:t>)   </a:t>
            </a:r>
            <a:r>
              <a:rPr lang="en-GB" sz="1800" b="1" dirty="0">
                <a:ea typeface="ＭＳ Ｐゴシック" pitchFamily="-112" charset="-128"/>
              </a:rPr>
              <a:t>AS 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Salary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FROM </a:t>
            </a:r>
            <a:r>
              <a:rPr lang="en-GB" sz="1800" b="1" dirty="0" err="1">
                <a:solidFill>
                  <a:srgbClr val="002060"/>
                </a:solidFill>
                <a:ea typeface="ＭＳ Ｐゴシック" pitchFamily="-112" charset="-128"/>
              </a:rPr>
              <a:t>XMLStaff</a:t>
            </a:r>
            <a:r>
              <a:rPr lang="en-GB" sz="1800" b="1" dirty="0">
                <a:solidFill>
                  <a:srgbClr val="002060"/>
                </a:solidFill>
                <a:ea typeface="ＭＳ Ｐゴシック" pitchFamily="-112" charset="-128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CC3399"/>
                </a:solidFill>
                <a:ea typeface="ＭＳ Ｐゴシック" pitchFamily="-112" charset="-128"/>
              </a:rPr>
              <a:t>Results:</a:t>
            </a:r>
            <a:endParaRPr lang="en-GB" sz="1800" dirty="0">
              <a:solidFill>
                <a:srgbClr val="CC3399"/>
              </a:solidFill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endParaRPr lang="en-GB" sz="1800" dirty="0">
              <a:ea typeface="ＭＳ Ｐゴシック" pitchFamily="-112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38D5BE86-805B-4D21-A8FD-7F752EA0CDC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E388E-A3DF-3E16-E565-616388F7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3" y="4066040"/>
            <a:ext cx="7207620" cy="9334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119" y="200026"/>
            <a:ext cx="6481763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>
                <a:ea typeface="ＭＳ Ｐゴシック" pitchFamily="-112" charset="-128"/>
              </a:rPr>
              <a:t>PostgreSQL</a:t>
            </a:r>
            <a:r>
              <a:rPr lang="en-ZA" b="1" dirty="0">
                <a:ea typeface="ＭＳ Ｐゴシック" pitchFamily="-112" charset="-128"/>
              </a:rPr>
              <a:t> and XML data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61" y="1069590"/>
            <a:ext cx="7747819" cy="2740587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SQL, </a:t>
            </a:r>
            <a:r>
              <a:rPr lang="en-GB" sz="1500" b="1" dirty="0" err="1">
                <a:solidFill>
                  <a:srgbClr val="C00000"/>
                </a:solidFill>
                <a:ea typeface="ＭＳ Ｐゴシック" pitchFamily="-112" charset="-128"/>
              </a:rPr>
              <a:t>XPath</a:t>
            </a: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 queries &amp; </a:t>
            </a:r>
            <a:r>
              <a:rPr lang="en-GB" sz="1500" b="1" dirty="0" err="1">
                <a:solidFill>
                  <a:srgbClr val="C00000"/>
                </a:solidFill>
                <a:ea typeface="ＭＳ Ｐゴシック" pitchFamily="-112" charset="-128"/>
              </a:rPr>
              <a:t>unnest</a:t>
            </a: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 function: </a:t>
            </a:r>
          </a:p>
          <a:p>
            <a:pPr marL="0" indent="0">
              <a:buFont typeface="Arial" charset="0"/>
              <a:buNone/>
              <a:defRPr/>
            </a:pP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. The unnest function is converting an array into a table-like structure; we can also generate a table structure of an array using unnest function in PostgreSQL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SELECT </a:t>
            </a:r>
            <a:r>
              <a:rPr lang="en-GB" sz="1500" b="1" dirty="0">
                <a:solidFill>
                  <a:schemeClr val="bg1"/>
                </a:solidFill>
                <a:ea typeface="ＭＳ Ｐゴシック" pitchFamily="-112" charset="-128"/>
              </a:rPr>
              <a:t> </a:t>
            </a:r>
            <a:r>
              <a:rPr lang="en-GB" sz="1500" b="1" dirty="0" err="1">
                <a:solidFill>
                  <a:srgbClr val="C00000"/>
                </a:solidFill>
                <a:ea typeface="ＭＳ Ｐゴシック" pitchFamily="-112" charset="-128"/>
              </a:rPr>
              <a:t>docNo</a:t>
            </a: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, </a:t>
            </a:r>
            <a:r>
              <a:rPr lang="en-GB" sz="1500" b="1" dirty="0" err="1">
                <a:solidFill>
                  <a:srgbClr val="C00000"/>
                </a:solidFill>
                <a:ea typeface="ＭＳ Ｐゴシック" pitchFamily="-112" charset="-128"/>
              </a:rPr>
              <a:t>docDate</a:t>
            </a: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,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	unnest</a:t>
            </a:r>
            <a:r>
              <a:rPr lang="en-GB" sz="1500" b="1" dirty="0">
                <a:ea typeface="ＭＳ Ｐゴシック" pitchFamily="-112" charset="-128"/>
              </a:rPr>
              <a:t>(</a:t>
            </a:r>
            <a:r>
              <a:rPr lang="en-GB" sz="1500" b="1" dirty="0" err="1">
                <a:solidFill>
                  <a:srgbClr val="C00000"/>
                </a:solidFill>
                <a:ea typeface="ＭＳ Ｐゴシック" pitchFamily="-112" charset="-128"/>
              </a:rPr>
              <a:t>xpath</a:t>
            </a: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 ('/STAFF/@branchNo',staffData) )    </a:t>
            </a:r>
            <a:r>
              <a:rPr lang="en-GB" sz="1500" b="1" dirty="0">
                <a:ea typeface="ＭＳ Ｐゴシック" pitchFamily="-112" charset="-128"/>
              </a:rPr>
              <a:t>AS </a:t>
            </a: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 </a:t>
            </a:r>
            <a:r>
              <a:rPr lang="en-GB" sz="1500" b="1" dirty="0" err="1">
                <a:solidFill>
                  <a:srgbClr val="002060"/>
                </a:solidFill>
                <a:ea typeface="ＭＳ Ｐゴシック" pitchFamily="-112" charset="-128"/>
              </a:rPr>
              <a:t>BranchNumber</a:t>
            </a: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,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ea typeface="ＭＳ Ｐゴシック" pitchFamily="-112" charset="-128"/>
              </a:rPr>
              <a:t>	unnest(</a:t>
            </a:r>
            <a:r>
              <a:rPr lang="en-GB" sz="1500" b="1" dirty="0" err="1">
                <a:ea typeface="ＭＳ Ｐゴシック" pitchFamily="-112" charset="-128"/>
              </a:rPr>
              <a:t>xpath</a:t>
            </a:r>
            <a:r>
              <a:rPr lang="en-GB" sz="1500" b="1" dirty="0">
                <a:ea typeface="ＭＳ Ｐゴシック" pitchFamily="-112" charset="-128"/>
              </a:rPr>
              <a:t> ('/STAFF/STAFFNO/text()',</a:t>
            </a:r>
            <a:r>
              <a:rPr lang="en-GB" sz="1500" b="1" dirty="0" err="1">
                <a:ea typeface="ＭＳ Ｐゴシック" pitchFamily="-112" charset="-128"/>
              </a:rPr>
              <a:t>staffData</a:t>
            </a:r>
            <a:r>
              <a:rPr lang="en-GB" sz="1500" b="1" dirty="0">
                <a:ea typeface="ＭＳ Ｐゴシック" pitchFamily="-112" charset="-128"/>
              </a:rPr>
              <a:t>)) AS </a:t>
            </a:r>
            <a:r>
              <a:rPr lang="en-GB" sz="1500" b="1" dirty="0" err="1">
                <a:solidFill>
                  <a:srgbClr val="002060"/>
                </a:solidFill>
                <a:ea typeface="ＭＳ Ｐゴシック" pitchFamily="-112" charset="-128"/>
              </a:rPr>
              <a:t>StaffNumber</a:t>
            </a: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,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ea typeface="ＭＳ Ｐゴシック" pitchFamily="-112" charset="-128"/>
              </a:rPr>
              <a:t>	</a:t>
            </a:r>
            <a:r>
              <a:rPr lang="en-GB" sz="1500" b="1" dirty="0" err="1">
                <a:ea typeface="ＭＳ Ｐゴシック" pitchFamily="-112" charset="-128"/>
              </a:rPr>
              <a:t>unnest</a:t>
            </a:r>
            <a:r>
              <a:rPr lang="en-GB" sz="1500" b="1" dirty="0">
                <a:ea typeface="ＭＳ Ｐゴシック" pitchFamily="-112" charset="-128"/>
              </a:rPr>
              <a:t>(</a:t>
            </a:r>
            <a:r>
              <a:rPr lang="en-GB" sz="1500" b="1" dirty="0" err="1">
                <a:ea typeface="ＭＳ Ｐゴシック" pitchFamily="-112" charset="-128"/>
              </a:rPr>
              <a:t>xpath</a:t>
            </a:r>
            <a:r>
              <a:rPr lang="en-GB" sz="1500" b="1" dirty="0">
                <a:ea typeface="ＭＳ Ｐゴシック" pitchFamily="-112" charset="-128"/>
              </a:rPr>
              <a:t> ('/STAFF/POSITION/text()',</a:t>
            </a:r>
            <a:r>
              <a:rPr lang="en-GB" sz="1500" b="1" dirty="0" err="1">
                <a:ea typeface="ＭＳ Ｐゴシック" pitchFamily="-112" charset="-128"/>
              </a:rPr>
              <a:t>staffData</a:t>
            </a:r>
            <a:r>
              <a:rPr lang="en-GB" sz="1500" b="1" dirty="0">
                <a:ea typeface="ＭＳ Ｐゴシック" pitchFamily="-112" charset="-128"/>
              </a:rPr>
              <a:t>) ) AS </a:t>
            </a: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Position,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ea typeface="ＭＳ Ｐゴシック" pitchFamily="-112" charset="-128"/>
              </a:rPr>
              <a:t>	unnest(</a:t>
            </a:r>
            <a:r>
              <a:rPr lang="en-GB" sz="1500" b="1" dirty="0" err="1">
                <a:ea typeface="ＭＳ Ｐゴシック" pitchFamily="-112" charset="-128"/>
              </a:rPr>
              <a:t>xpath</a:t>
            </a:r>
            <a:r>
              <a:rPr lang="en-GB" sz="1500" b="1" dirty="0">
                <a:ea typeface="ＭＳ Ｐゴシック" pitchFamily="-112" charset="-128"/>
              </a:rPr>
              <a:t> ('/STAFF/DOB/text()',</a:t>
            </a:r>
            <a:r>
              <a:rPr lang="en-GB" sz="1500" b="1" dirty="0" err="1">
                <a:ea typeface="ＭＳ Ｐゴシック" pitchFamily="-112" charset="-128"/>
              </a:rPr>
              <a:t>staffData</a:t>
            </a:r>
            <a:r>
              <a:rPr lang="en-GB" sz="1500" b="1" dirty="0">
                <a:ea typeface="ＭＳ Ｐゴシック" pitchFamily="-112" charset="-128"/>
              </a:rPr>
              <a:t>) ) AS </a:t>
            </a: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DOB,	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ea typeface="ＭＳ Ｐゴシック" pitchFamily="-112" charset="-128"/>
              </a:rPr>
              <a:t>	</a:t>
            </a:r>
            <a:r>
              <a:rPr lang="en-GB" sz="1500" b="1" dirty="0" err="1">
                <a:solidFill>
                  <a:srgbClr val="002060"/>
                </a:solidFill>
                <a:ea typeface="ＭＳ Ｐゴシック" pitchFamily="-112" charset="-128"/>
              </a:rPr>
              <a:t>unnest</a:t>
            </a:r>
            <a:r>
              <a:rPr lang="en-GB" sz="1500" b="1" dirty="0">
                <a:ea typeface="ＭＳ Ｐゴシック" pitchFamily="-112" charset="-128"/>
              </a:rPr>
              <a:t>(</a:t>
            </a:r>
            <a:r>
              <a:rPr lang="en-GB" sz="1500" b="1" dirty="0" err="1">
                <a:solidFill>
                  <a:srgbClr val="C00000"/>
                </a:solidFill>
                <a:ea typeface="ＭＳ Ｐゴシック" pitchFamily="-112" charset="-128"/>
              </a:rPr>
              <a:t>xpath</a:t>
            </a: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 ('/STAFF/SALARY/text()',</a:t>
            </a:r>
            <a:r>
              <a:rPr lang="en-GB" sz="1500" b="1" dirty="0" err="1">
                <a:solidFill>
                  <a:srgbClr val="C00000"/>
                </a:solidFill>
                <a:ea typeface="ＭＳ Ｐゴシック" pitchFamily="-112" charset="-128"/>
              </a:rPr>
              <a:t>staffData</a:t>
            </a:r>
            <a:r>
              <a:rPr lang="en-GB" sz="1500" b="1" dirty="0">
                <a:solidFill>
                  <a:srgbClr val="C00000"/>
                </a:solidFill>
                <a:ea typeface="ＭＳ Ｐゴシック" pitchFamily="-112" charset="-128"/>
              </a:rPr>
              <a:t>) )   </a:t>
            </a:r>
            <a:r>
              <a:rPr lang="en-GB" sz="1500" b="1" dirty="0">
                <a:ea typeface="ＭＳ Ｐゴシック" pitchFamily="-112" charset="-128"/>
              </a:rPr>
              <a:t>AS </a:t>
            </a: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Salary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FROM </a:t>
            </a:r>
            <a:r>
              <a:rPr lang="en-GB" sz="1500" b="1" dirty="0" err="1">
                <a:solidFill>
                  <a:srgbClr val="002060"/>
                </a:solidFill>
                <a:ea typeface="ＭＳ Ｐゴシック" pitchFamily="-112" charset="-128"/>
              </a:rPr>
              <a:t>XMLStaff</a:t>
            </a:r>
            <a:r>
              <a:rPr lang="en-GB" sz="1500" b="1" dirty="0">
                <a:solidFill>
                  <a:srgbClr val="002060"/>
                </a:solidFill>
                <a:ea typeface="ＭＳ Ｐゴシック" pitchFamily="-112" charset="-128"/>
              </a:rPr>
              <a:t>;</a:t>
            </a:r>
          </a:p>
          <a:p>
            <a:pPr>
              <a:buFont typeface="Arial" charset="0"/>
              <a:buNone/>
              <a:defRPr/>
            </a:pPr>
            <a:endParaRPr lang="en-GB" sz="1500" b="1" dirty="0"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ea typeface="ＭＳ Ｐゴシック" pitchFamily="-112" charset="-128"/>
              </a:rPr>
              <a:t>Results:</a:t>
            </a:r>
            <a:endParaRPr lang="en-GB" sz="1500" dirty="0">
              <a:ea typeface="ＭＳ Ｐゴシック" pitchFamily="-112" charset="-128"/>
            </a:endParaRPr>
          </a:p>
          <a:p>
            <a:pPr>
              <a:buFont typeface="Arial" charset="0"/>
              <a:buNone/>
              <a:defRPr/>
            </a:pPr>
            <a:endParaRPr lang="en-GB" sz="1500" dirty="0">
              <a:ea typeface="ＭＳ Ｐゴシック" pitchFamily="-112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184234AF-C436-45AB-B2A7-54DB6AA76BAD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52114-7E8A-01C5-EAA6-7621377E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28" y="3810177"/>
            <a:ext cx="7595318" cy="1285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8" y="305195"/>
            <a:ext cx="8777504" cy="4810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Importing XML data  into PostgreSQL DB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164" y="1053108"/>
            <a:ext cx="6535341" cy="167878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/>
              <a:t>the current working directory (</a:t>
            </a:r>
            <a:r>
              <a:rPr lang="en-US" sz="2000" dirty="0" err="1"/>
              <a:t>cwd</a:t>
            </a:r>
            <a:r>
              <a:rPr lang="en-US" sz="2000" dirty="0"/>
              <a:t>) for pgAdmin4 is </a:t>
            </a:r>
          </a:p>
          <a:p>
            <a:pPr marL="342900" lvl="1" indent="0">
              <a:buNone/>
              <a:defRPr/>
            </a:pPr>
            <a:r>
              <a:rPr lang="en-US" sz="3200" dirty="0"/>
              <a:t>	</a:t>
            </a:r>
            <a:r>
              <a:rPr lang="en-US" sz="1600" b="1" dirty="0">
                <a:solidFill>
                  <a:srgbClr val="C00000"/>
                </a:solidFill>
              </a:rPr>
              <a:t>C:\Program Files\PostgreSQL\16\data</a:t>
            </a:r>
          </a:p>
          <a:p>
            <a:pPr marL="0" indent="0">
              <a:buNone/>
              <a:defRPr/>
            </a:pPr>
            <a:endParaRPr lang="en-ZA" sz="1100" dirty="0"/>
          </a:p>
          <a:p>
            <a:pPr>
              <a:defRPr/>
            </a:pPr>
            <a:r>
              <a:rPr lang="en-ZA" sz="2000" dirty="0"/>
              <a:t>So, create a folder under ‘data’ and store your XML files here, e.g. folder </a:t>
            </a:r>
            <a:r>
              <a:rPr lang="en-ZA" sz="2000" i="1" dirty="0">
                <a:solidFill>
                  <a:srgbClr val="0000CC"/>
                </a:solidFill>
              </a:rPr>
              <a:t>‘</a:t>
            </a:r>
            <a:r>
              <a:rPr lang="en-ZA" sz="2000" i="1" dirty="0" err="1">
                <a:solidFill>
                  <a:srgbClr val="0000CC"/>
                </a:solidFill>
              </a:rPr>
              <a:t>MyXMLfiles</a:t>
            </a:r>
            <a:r>
              <a:rPr lang="en-ZA" sz="2000" i="1" dirty="0">
                <a:solidFill>
                  <a:srgbClr val="0000CC"/>
                </a:solidFill>
              </a:rPr>
              <a:t>’</a:t>
            </a:r>
          </a:p>
          <a:p>
            <a:pPr>
              <a:defRPr/>
            </a:pPr>
            <a:endParaRPr lang="en-ZA" sz="320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9F7FA253-E6D8-447D-9291-4CB783A3A1A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22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08C3B-7455-1468-1C6A-99AE704F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4" y="2670811"/>
            <a:ext cx="7103609" cy="24659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966" name="Straight Arrow Connector 6"/>
          <p:cNvCxnSpPr>
            <a:cxnSpLocks noChangeShapeType="1"/>
          </p:cNvCxnSpPr>
          <p:nvPr/>
        </p:nvCxnSpPr>
        <p:spPr bwMode="auto">
          <a:xfrm flipH="1">
            <a:off x="2188498" y="2510356"/>
            <a:ext cx="1744405" cy="2471219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Arrow Connector 7"/>
          <p:cNvCxnSpPr>
            <a:cxnSpLocks noChangeShapeType="1"/>
          </p:cNvCxnSpPr>
          <p:nvPr/>
        </p:nvCxnSpPr>
        <p:spPr bwMode="auto">
          <a:xfrm flipH="1">
            <a:off x="1690495" y="1759974"/>
            <a:ext cx="2960163" cy="2428568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44" y="102394"/>
            <a:ext cx="8777711" cy="75107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Importing XML data  into PostgreSQL DB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327" y="1142756"/>
            <a:ext cx="6588919" cy="13799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000" b="1" dirty="0"/>
              <a:t>e.g.  </a:t>
            </a:r>
            <a:r>
              <a:rPr lang="en-US" sz="2000" dirty="0"/>
              <a:t>query to list the files/folders under the </a:t>
            </a:r>
            <a:r>
              <a:rPr lang="en-US" sz="2000" dirty="0" err="1"/>
              <a:t>cwd</a:t>
            </a:r>
            <a:r>
              <a:rPr lang="en-US" sz="2000" dirty="0"/>
              <a:t> (data)</a:t>
            </a:r>
            <a:endParaRPr lang="en-ZA" sz="2000" dirty="0"/>
          </a:p>
          <a:p>
            <a:pPr marL="0" indent="0">
              <a:buNone/>
              <a:defRPr/>
            </a:pPr>
            <a:r>
              <a:rPr lang="en-ZA" sz="2000" b="1" dirty="0">
                <a:solidFill>
                  <a:srgbClr val="0000CC"/>
                </a:solidFill>
              </a:rPr>
              <a:t>                               </a:t>
            </a:r>
            <a:r>
              <a:rPr lang="en-ZA" sz="2000" b="1" dirty="0">
                <a:solidFill>
                  <a:srgbClr val="C00000"/>
                </a:solidFill>
              </a:rPr>
              <a:t>SELECT </a:t>
            </a:r>
            <a:r>
              <a:rPr lang="en-ZA" sz="2000" b="1" dirty="0" err="1">
                <a:solidFill>
                  <a:srgbClr val="C00000"/>
                </a:solidFill>
              </a:rPr>
              <a:t>pg_ls_dir</a:t>
            </a:r>
            <a:r>
              <a:rPr lang="en-ZA" sz="2000" b="1" dirty="0">
                <a:solidFill>
                  <a:srgbClr val="C00000"/>
                </a:solidFill>
              </a:rPr>
              <a:t>('.');</a:t>
            </a:r>
          </a:p>
          <a:p>
            <a:pPr>
              <a:defRPr/>
            </a:pPr>
            <a:r>
              <a:rPr lang="en-US" sz="2000" dirty="0"/>
              <a:t>query to list files/folders in the </a:t>
            </a:r>
            <a:r>
              <a:rPr lang="en-US" sz="2000" dirty="0" err="1"/>
              <a:t>cwd</a:t>
            </a:r>
            <a:r>
              <a:rPr lang="en-US" sz="2000" dirty="0"/>
              <a:t> sub-folder </a:t>
            </a:r>
            <a:r>
              <a:rPr lang="en-US" sz="2000" dirty="0" err="1"/>
              <a:t>MyXML</a:t>
            </a:r>
            <a:r>
              <a:rPr lang="en-US" sz="2000" dirty="0"/>
              <a:t> files</a:t>
            </a:r>
            <a:r>
              <a:rPr lang="en-ZA" sz="2000" dirty="0"/>
              <a:t>: </a:t>
            </a:r>
          </a:p>
          <a:p>
            <a:pPr marL="0" indent="0">
              <a:buNone/>
              <a:defRPr/>
            </a:pPr>
            <a:r>
              <a:rPr lang="en-ZA" sz="2000" dirty="0"/>
              <a:t>                                 </a:t>
            </a:r>
            <a:r>
              <a:rPr lang="en-ZA" sz="2000" b="1" dirty="0">
                <a:solidFill>
                  <a:srgbClr val="C00000"/>
                </a:solidFill>
              </a:rPr>
              <a:t>SELECT </a:t>
            </a:r>
            <a:r>
              <a:rPr lang="en-ZA" sz="2000" b="1" dirty="0" err="1">
                <a:solidFill>
                  <a:srgbClr val="C00000"/>
                </a:solidFill>
              </a:rPr>
              <a:t>pg_ls_dir</a:t>
            </a:r>
            <a:r>
              <a:rPr lang="en-ZA" sz="2000" b="1" dirty="0">
                <a:solidFill>
                  <a:srgbClr val="C00000"/>
                </a:solidFill>
              </a:rPr>
              <a:t>('./</a:t>
            </a:r>
            <a:r>
              <a:rPr lang="en-ZA" sz="2000" b="1" dirty="0" err="1">
                <a:solidFill>
                  <a:srgbClr val="C00000"/>
                </a:solidFill>
              </a:rPr>
              <a:t>MyXMLfiles</a:t>
            </a:r>
            <a:r>
              <a:rPr lang="en-ZA" sz="2000" b="1" dirty="0">
                <a:solidFill>
                  <a:srgbClr val="C00000"/>
                </a:solidFill>
              </a:rPr>
              <a:t>');</a:t>
            </a:r>
            <a:endParaRPr lang="en-ZA" sz="320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29F8D8BF-4591-4FDF-A2BD-11051FF666F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C6E24-4B50-87D8-805C-7FA00F98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" y="1689950"/>
            <a:ext cx="2581512" cy="32142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1991" name="Straight Arrow Connector 8"/>
          <p:cNvCxnSpPr>
            <a:cxnSpLocks noChangeShapeType="1"/>
          </p:cNvCxnSpPr>
          <p:nvPr/>
        </p:nvCxnSpPr>
        <p:spPr bwMode="auto">
          <a:xfrm flipH="1">
            <a:off x="2647832" y="1582038"/>
            <a:ext cx="2269950" cy="1038773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D676791-26C1-665A-E62A-2717338F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43" y="3410256"/>
            <a:ext cx="3248760" cy="13543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1992" name="Straight Arrow Connector 9"/>
          <p:cNvCxnSpPr>
            <a:cxnSpLocks noChangeShapeType="1"/>
          </p:cNvCxnSpPr>
          <p:nvPr/>
        </p:nvCxnSpPr>
        <p:spPr bwMode="auto">
          <a:xfrm>
            <a:off x="7538583" y="2262941"/>
            <a:ext cx="0" cy="1147315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41" y="239315"/>
            <a:ext cx="8923959" cy="6562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Importing XML data  into PostgreSQL DB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32" y="1495536"/>
            <a:ext cx="7353568" cy="15524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500" dirty="0"/>
              <a:t>Query to read contents of a file &amp; return contents </a:t>
            </a:r>
            <a:r>
              <a:rPr lang="en-US" sz="2500" b="1" dirty="0">
                <a:solidFill>
                  <a:srgbClr val="0000CC"/>
                </a:solidFill>
              </a:rPr>
              <a:t>as text type</a:t>
            </a:r>
            <a:endParaRPr lang="en-ZA" sz="2500" dirty="0"/>
          </a:p>
          <a:p>
            <a:pPr marL="0" indent="0">
              <a:buNone/>
              <a:defRPr/>
            </a:pPr>
            <a:r>
              <a:rPr lang="en-ZA" sz="2500" b="1" dirty="0">
                <a:solidFill>
                  <a:srgbClr val="C00000"/>
                </a:solidFill>
              </a:rPr>
              <a:t>SELECT </a:t>
            </a:r>
            <a:r>
              <a:rPr lang="en-ZA" sz="2500" b="1" dirty="0" err="1">
                <a:solidFill>
                  <a:srgbClr val="C00000"/>
                </a:solidFill>
              </a:rPr>
              <a:t>pg_read_file</a:t>
            </a:r>
            <a:r>
              <a:rPr lang="en-ZA" sz="2500" b="1" dirty="0">
                <a:solidFill>
                  <a:srgbClr val="C00000"/>
                </a:solidFill>
              </a:rPr>
              <a:t>('./</a:t>
            </a:r>
            <a:r>
              <a:rPr lang="en-ZA" sz="2500" b="1" dirty="0" err="1">
                <a:solidFill>
                  <a:srgbClr val="C00000"/>
                </a:solidFill>
              </a:rPr>
              <a:t>MyXMLfiles</a:t>
            </a:r>
            <a:r>
              <a:rPr lang="en-ZA" sz="2500" b="1" dirty="0">
                <a:solidFill>
                  <a:srgbClr val="C00000"/>
                </a:solidFill>
              </a:rPr>
              <a:t>/staff_list.xml');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8F00636B-7C1B-4A35-9AEB-D919E9E29DB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71831-B719-D3C1-21A0-BD07304E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41" y="3279520"/>
            <a:ext cx="8237517" cy="1256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16" y="145792"/>
            <a:ext cx="8678119" cy="73728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Importing XML data  into PostgreSQL DB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900" y="1424218"/>
            <a:ext cx="8196339" cy="140954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500" dirty="0"/>
              <a:t>Query to read &amp; present file contents as xml type</a:t>
            </a:r>
          </a:p>
          <a:p>
            <a:pPr marL="0" indent="0">
              <a:buNone/>
              <a:defRPr/>
            </a:pPr>
            <a:r>
              <a:rPr lang="en-US" sz="2500" b="1" dirty="0">
                <a:solidFill>
                  <a:srgbClr val="C00000"/>
                </a:solidFill>
              </a:rPr>
              <a:t>SELECT CAST(</a:t>
            </a:r>
            <a:r>
              <a:rPr lang="en-US" sz="2500" b="1" dirty="0" err="1">
                <a:solidFill>
                  <a:srgbClr val="C00000"/>
                </a:solidFill>
              </a:rPr>
              <a:t>pg_read_file</a:t>
            </a:r>
            <a:r>
              <a:rPr lang="en-US" sz="2500" b="1" dirty="0">
                <a:solidFill>
                  <a:srgbClr val="C00000"/>
                </a:solidFill>
              </a:rPr>
              <a:t>('./</a:t>
            </a:r>
            <a:r>
              <a:rPr lang="en-US" sz="2500" b="1" dirty="0" err="1">
                <a:solidFill>
                  <a:srgbClr val="C00000"/>
                </a:solidFill>
              </a:rPr>
              <a:t>MyXMLfiles</a:t>
            </a:r>
            <a:r>
              <a:rPr lang="en-US" sz="2500" b="1" dirty="0">
                <a:solidFill>
                  <a:srgbClr val="C00000"/>
                </a:solidFill>
              </a:rPr>
              <a:t>/staff_list.xml') </a:t>
            </a:r>
          </a:p>
          <a:p>
            <a:pPr marL="0" indent="0">
              <a:buNone/>
              <a:defRPr/>
            </a:pPr>
            <a:r>
              <a:rPr lang="en-US" sz="2500" b="1" dirty="0">
                <a:solidFill>
                  <a:srgbClr val="C00000"/>
                </a:solidFill>
              </a:rPr>
              <a:t>                AS xml);</a:t>
            </a:r>
          </a:p>
          <a:p>
            <a:pPr marL="0" indent="0">
              <a:buNone/>
              <a:defRPr/>
            </a:pPr>
            <a:endParaRPr lang="en-US" sz="2500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902036C8-BEB8-4DCD-AEAC-A2B57C406A8E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37B78-CC40-CD52-8F33-F5FFA5F9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3" y="3019288"/>
            <a:ext cx="7577247" cy="903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12" y="112612"/>
            <a:ext cx="8799871" cy="56500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Importing XML data  into PostgreSQL DB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894" y="1089961"/>
            <a:ext cx="6995397" cy="223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600" dirty="0"/>
              <a:t>Create a temp xml table &amp; load xml file contents into this table</a:t>
            </a:r>
            <a:endParaRPr lang="en-ZA" sz="12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200" b="1" dirty="0">
                <a:solidFill>
                  <a:srgbClr val="C00000"/>
                </a:solidFill>
              </a:rPr>
              <a:t>SELECT (CAST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pg_read_file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 './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MyXMLfiles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/staff_list.xml') </a:t>
            </a:r>
          </a:p>
          <a:p>
            <a:pPr marL="0" indent="0"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AS xml) </a:t>
            </a:r>
            <a:r>
              <a:rPr lang="en-US" sz="2200" b="1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None/>
              <a:defRPr/>
            </a:pPr>
            <a:r>
              <a:rPr lang="en-US" sz="2200" b="1" dirty="0">
                <a:solidFill>
                  <a:srgbClr val="C00000"/>
                </a:solidFill>
              </a:rPr>
              <a:t>AS      </a:t>
            </a:r>
            <a:r>
              <a:rPr lang="en-US" sz="2200" b="1" dirty="0" err="1">
                <a:solidFill>
                  <a:srgbClr val="C00000"/>
                </a:solidFill>
              </a:rPr>
              <a:t>xmldata</a:t>
            </a:r>
            <a:r>
              <a:rPr lang="en-US" sz="2200" b="1" dirty="0">
                <a:solidFill>
                  <a:srgbClr val="C00000"/>
                </a:solidFill>
              </a:rPr>
              <a:t>    </a:t>
            </a:r>
          </a:p>
          <a:p>
            <a:pPr marL="0" indent="0">
              <a:buNone/>
              <a:defRPr/>
            </a:pPr>
            <a:r>
              <a:rPr lang="en-ZA" sz="2200" b="1" dirty="0">
                <a:solidFill>
                  <a:srgbClr val="C00000"/>
                </a:solidFill>
              </a:rPr>
              <a:t>INTO  </a:t>
            </a:r>
            <a:r>
              <a:rPr lang="en-ZA" sz="2200" b="1" dirty="0" err="1">
                <a:solidFill>
                  <a:srgbClr val="C00000"/>
                </a:solidFill>
              </a:rPr>
              <a:t>NewXMLtable</a:t>
            </a:r>
            <a:r>
              <a:rPr lang="en-ZA" sz="2200" b="1" dirty="0">
                <a:solidFill>
                  <a:srgbClr val="C00000"/>
                </a:solidFill>
              </a:rPr>
              <a:t>;</a:t>
            </a:r>
            <a:r>
              <a:rPr lang="en-ZA" sz="2200" b="1" dirty="0"/>
              <a:t> </a:t>
            </a:r>
          </a:p>
          <a:p>
            <a:pPr marL="0" indent="0">
              <a:buNone/>
              <a:defRPr/>
            </a:pPr>
            <a:endParaRPr lang="en-ZA" sz="900" b="1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873AB426-762A-42E6-AFD6-D7215877250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07731" y="2692008"/>
            <a:ext cx="3366463" cy="6884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69056" tIns="34529" rIns="69056" bIns="3452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20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None/>
              <a:defRPr/>
            </a:pPr>
            <a:r>
              <a:rPr lang="en-ZA" sz="1800" b="1" kern="0" dirty="0">
                <a:latin typeface="+mj-lt"/>
              </a:rPr>
              <a:t>then:    </a:t>
            </a:r>
          </a:p>
          <a:p>
            <a:pPr marL="0" indent="0">
              <a:buNone/>
              <a:defRPr/>
            </a:pPr>
            <a:r>
              <a:rPr lang="en-ZA" sz="1800" b="1" kern="0" dirty="0">
                <a:solidFill>
                  <a:srgbClr val="0000CC"/>
                </a:solidFill>
                <a:latin typeface="+mj-lt"/>
              </a:rPr>
              <a:t>SELECT * FROM </a:t>
            </a:r>
            <a:r>
              <a:rPr lang="en-ZA" sz="1800" b="1" kern="0" dirty="0" err="1">
                <a:solidFill>
                  <a:srgbClr val="0000CC"/>
                </a:solidFill>
                <a:latin typeface="+mj-lt"/>
              </a:rPr>
              <a:t>NewXMLtable</a:t>
            </a:r>
            <a:r>
              <a:rPr lang="en-ZA" sz="1800" b="1" kern="0" dirty="0">
                <a:solidFill>
                  <a:srgbClr val="0000CC"/>
                </a:solidFill>
                <a:latin typeface="+mj-lt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E4503-6FB3-76C1-456E-F4364E74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86" y="3509202"/>
            <a:ext cx="5391427" cy="14732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2" y="176981"/>
            <a:ext cx="9006348" cy="49215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Importing XML data  into PostgreSQL DB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33" y="1030775"/>
            <a:ext cx="3169444" cy="401033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ZA" sz="1800" b="1" dirty="0">
                <a:solidFill>
                  <a:srgbClr val="C00000"/>
                </a:solidFill>
              </a:rPr>
              <a:t>Use </a:t>
            </a:r>
            <a:r>
              <a:rPr lang="en-ZA" sz="1800" b="1" dirty="0" err="1">
                <a:solidFill>
                  <a:srgbClr val="C00000"/>
                </a:solidFill>
              </a:rPr>
              <a:t>xpath</a:t>
            </a:r>
            <a:r>
              <a:rPr lang="en-ZA" sz="1800" b="1" dirty="0">
                <a:solidFill>
                  <a:srgbClr val="C00000"/>
                </a:solidFill>
              </a:rPr>
              <a:t> </a:t>
            </a:r>
            <a:r>
              <a:rPr lang="en-ZA" sz="1800" dirty="0"/>
              <a:t>to create an array of  </a:t>
            </a:r>
            <a:r>
              <a:rPr lang="en-ZA" sz="1800" b="1" dirty="0"/>
              <a:t>&lt;STAFF&gt; …&lt;/STAFF&gt;</a:t>
            </a:r>
          </a:p>
          <a:p>
            <a:pPr marL="0" indent="0">
              <a:buNone/>
              <a:defRPr/>
            </a:pPr>
            <a:r>
              <a:rPr lang="en-ZA" sz="1800" dirty="0"/>
              <a:t>elements.</a:t>
            </a:r>
          </a:p>
          <a:p>
            <a:pPr marL="0" indent="0">
              <a:buNone/>
              <a:defRPr/>
            </a:pPr>
            <a:endParaRPr lang="en-ZA" sz="1050" dirty="0"/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0000CC"/>
                </a:solidFill>
              </a:rPr>
              <a:t>SELECT    </a:t>
            </a:r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0000CC"/>
                </a:solidFill>
              </a:rPr>
              <a:t>    </a:t>
            </a:r>
            <a:r>
              <a:rPr lang="en-US" sz="1800" b="1" dirty="0" err="1">
                <a:solidFill>
                  <a:srgbClr val="0000CC"/>
                </a:solidFill>
              </a:rPr>
              <a:t>xpath</a:t>
            </a:r>
            <a:r>
              <a:rPr lang="en-US" sz="1800" b="1" dirty="0">
                <a:solidFill>
                  <a:srgbClr val="0000CC"/>
                </a:solidFill>
              </a:rPr>
              <a:t> ('//STAFF',</a:t>
            </a:r>
            <a:r>
              <a:rPr lang="en-US" sz="1800" b="1" dirty="0" err="1">
                <a:solidFill>
                  <a:srgbClr val="0000CC"/>
                </a:solidFill>
              </a:rPr>
              <a:t>xmldata</a:t>
            </a:r>
            <a:r>
              <a:rPr lang="en-US" sz="1800" b="1" dirty="0">
                <a:solidFill>
                  <a:srgbClr val="0000CC"/>
                </a:solidFill>
              </a:rPr>
              <a:t>) </a:t>
            </a:r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0000CC"/>
                </a:solidFill>
              </a:rPr>
              <a:t>    AS </a:t>
            </a:r>
            <a:r>
              <a:rPr lang="en-US" sz="1800" b="1" dirty="0" err="1">
                <a:solidFill>
                  <a:srgbClr val="0000CC"/>
                </a:solidFill>
              </a:rPr>
              <a:t>XMLcol</a:t>
            </a:r>
            <a:endParaRPr lang="en-US" sz="1800" b="1" dirty="0">
              <a:solidFill>
                <a:srgbClr val="0000CC"/>
              </a:solidFill>
            </a:endParaRPr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0000CC"/>
                </a:solidFill>
              </a:rPr>
              <a:t>    FROM </a:t>
            </a:r>
            <a:r>
              <a:rPr lang="en-US" sz="1800" b="1" dirty="0" err="1">
                <a:solidFill>
                  <a:srgbClr val="0000CC"/>
                </a:solidFill>
              </a:rPr>
              <a:t>NewXMLtable</a:t>
            </a:r>
            <a:r>
              <a:rPr lang="en-US" sz="1800" b="1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  <a:defRPr/>
            </a:pPr>
            <a:endParaRPr lang="en-US" sz="1200" b="1" dirty="0">
              <a:solidFill>
                <a:srgbClr val="0000CC"/>
              </a:solidFill>
            </a:endParaRPr>
          </a:p>
          <a:p>
            <a:pPr marL="0" indent="0">
              <a:buNone/>
              <a:defRPr/>
            </a:pPr>
            <a:r>
              <a:rPr lang="en-US" sz="1800" b="1" u="sng" dirty="0">
                <a:solidFill>
                  <a:srgbClr val="080808"/>
                </a:solidFill>
              </a:rPr>
              <a:t>HOMEWORK:</a:t>
            </a:r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080808"/>
                </a:solidFill>
              </a:rPr>
              <a:t>Write </a:t>
            </a:r>
            <a:r>
              <a:rPr lang="en-US" sz="1800" b="1" dirty="0">
                <a:solidFill>
                  <a:srgbClr val="C00000"/>
                </a:solidFill>
              </a:rPr>
              <a:t>a </a:t>
            </a:r>
            <a:r>
              <a:rPr lang="en-US" sz="1800" b="1" dirty="0" err="1">
                <a:solidFill>
                  <a:srgbClr val="C00000"/>
                </a:solidFill>
              </a:rPr>
              <a:t>plpgsql</a:t>
            </a:r>
            <a:r>
              <a:rPr lang="en-US" sz="1800" b="1" dirty="0">
                <a:solidFill>
                  <a:srgbClr val="C00000"/>
                </a:solidFill>
              </a:rPr>
              <a:t>  function to store array elements into a table, </a:t>
            </a:r>
            <a:r>
              <a:rPr lang="en-US" sz="1800" b="1" dirty="0">
                <a:solidFill>
                  <a:srgbClr val="080808"/>
                </a:solidFill>
              </a:rPr>
              <a:t>with one element per row</a:t>
            </a:r>
            <a:endParaRPr lang="en-ZA" sz="1800" b="1" dirty="0">
              <a:solidFill>
                <a:srgbClr val="080808"/>
              </a:solidFill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C84B6E25-F793-4F5B-BAA3-6FD2592B487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43772" y="1049057"/>
            <a:ext cx="3218855" cy="4042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69056" tIns="34529" rIns="69056" bIns="3452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2000">
                <a:solidFill>
                  <a:srgbClr val="161616"/>
                </a:solidFill>
                <a:latin typeface="+mn-lt"/>
                <a:ea typeface="ＭＳ Ｐゴシック" pitchFamily="34" charset="-128"/>
                <a:cs typeface="Cambri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None/>
              <a:defRPr/>
            </a:pPr>
            <a:r>
              <a:rPr lang="en-ZA" sz="1800" b="1" kern="0" dirty="0">
                <a:solidFill>
                  <a:srgbClr val="C00000"/>
                </a:solidFill>
                <a:latin typeface="+mj-lt"/>
              </a:rPr>
              <a:t>Query result:</a:t>
            </a:r>
          </a:p>
          <a:p>
            <a:pPr marL="0" indent="0">
              <a:buNone/>
              <a:defRPr/>
            </a:pPr>
            <a:r>
              <a:rPr lang="en-ZA" sz="1800" b="1" kern="0" dirty="0">
                <a:solidFill>
                  <a:srgbClr val="C00000"/>
                </a:solidFill>
                <a:latin typeface="+mj-lt"/>
              </a:rPr>
              <a:t>{ "</a:t>
            </a:r>
            <a:r>
              <a:rPr lang="en-ZA" sz="1350" b="1" kern="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&lt;STAFF </a:t>
            </a:r>
            <a:r>
              <a:rPr lang="en-ZA" sz="1350" b="1" kern="0" dirty="0" err="1">
                <a:solidFill>
                  <a:srgbClr val="080808"/>
                </a:solidFill>
                <a:latin typeface="+mj-lt"/>
              </a:rPr>
              <a:t>branchNo</a:t>
            </a: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=\"B002\"&gt;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&lt;STAFFNO&gt;SL20&lt;/STAFFNO&gt;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&lt;NAME&gt;		&lt;FNAME&gt;Thando&lt;/FNAME&gt;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            &lt;LNAME&gt;</a:t>
            </a:r>
            <a:r>
              <a:rPr lang="en-ZA" sz="1350" b="1" kern="0" dirty="0" err="1">
                <a:solidFill>
                  <a:srgbClr val="080808"/>
                </a:solidFill>
                <a:latin typeface="+mj-lt"/>
              </a:rPr>
              <a:t>Mndela</a:t>
            </a: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&lt;/LNAME&gt;  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 &lt;/NAME&gt;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 &lt;POSITION&gt;Manager&lt;/POSITION&gt;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 &lt;DOB&gt;1998-10-01&lt;/DOB&gt;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&lt;SALARY&gt;30000&lt;/SALARY&gt;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 &lt;/STAFF&gt; </a:t>
            </a:r>
            <a:r>
              <a:rPr lang="en-ZA" sz="1800" b="1" kern="0" dirty="0">
                <a:solidFill>
                  <a:srgbClr val="C00000"/>
                </a:solidFill>
                <a:latin typeface="+mj-lt"/>
              </a:rPr>
              <a:t>",</a:t>
            </a:r>
          </a:p>
          <a:p>
            <a:pPr marL="0" indent="0">
              <a:buNone/>
              <a:defRPr/>
            </a:pPr>
            <a:endParaRPr lang="en-ZA" sz="1350" b="1" kern="0" dirty="0">
              <a:solidFill>
                <a:srgbClr val="080808"/>
              </a:solidFill>
              <a:latin typeface="+mj-lt"/>
            </a:endParaRPr>
          </a:p>
          <a:p>
            <a:pPr marL="0" indent="0">
              <a:buNone/>
              <a:defRPr/>
            </a:pPr>
            <a:r>
              <a:rPr lang="en-ZA" sz="1800" b="1" kern="0" dirty="0">
                <a:solidFill>
                  <a:srgbClr val="080808"/>
                </a:solidFill>
                <a:latin typeface="+mj-lt"/>
              </a:rPr>
              <a:t>   </a:t>
            </a:r>
            <a:r>
              <a:rPr lang="en-ZA" sz="1800" b="1" kern="0" dirty="0">
                <a:solidFill>
                  <a:srgbClr val="C00000"/>
                </a:solidFill>
                <a:latin typeface="+mj-lt"/>
              </a:rPr>
              <a:t>" </a:t>
            </a: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&lt;STAFF </a:t>
            </a:r>
            <a:r>
              <a:rPr lang="en-ZA" sz="1350" b="1" kern="0" dirty="0" err="1">
                <a:solidFill>
                  <a:srgbClr val="080808"/>
                </a:solidFill>
                <a:latin typeface="+mj-lt"/>
              </a:rPr>
              <a:t>branchNo</a:t>
            </a: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=\"B003\"&gt;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  &lt;STAFFNO&gt;SL21&lt;/STAFFNO&gt;</a:t>
            </a:r>
          </a:p>
          <a:p>
            <a:pPr marL="0" indent="0">
              <a:buNone/>
              <a:defRPr/>
            </a:pPr>
            <a:r>
              <a:rPr lang="en-ZA" sz="1350" b="1" kern="0" dirty="0">
                <a:solidFill>
                  <a:srgbClr val="080808"/>
                </a:solidFill>
                <a:latin typeface="+mj-lt"/>
              </a:rPr>
              <a:t>     &lt;NAM (...)  </a:t>
            </a:r>
            <a:r>
              <a:rPr lang="en-ZA" sz="1350" b="1" kern="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ZA" sz="1800" b="1" kern="0" dirty="0">
                <a:solidFill>
                  <a:srgbClr val="C00000"/>
                </a:solidFill>
                <a:latin typeface="+mj-lt"/>
              </a:rPr>
              <a:t>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1394" y="102393"/>
            <a:ext cx="8290437" cy="7167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cs typeface="Times New Roman" pitchFamily="18" charset="0"/>
              </a:rPr>
              <a:t>1. Storing XML data in a RDB or ORDB</a:t>
            </a:r>
            <a:endParaRPr lang="en-US" sz="4000" b="1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211394" y="1212211"/>
            <a:ext cx="8721212" cy="3828896"/>
          </a:xfrm>
        </p:spPr>
        <p:txBody>
          <a:bodyPr/>
          <a:lstStyle/>
          <a:p>
            <a:pPr marL="400050" indent="-400050" algn="just">
              <a:lnSpc>
                <a:spcPct val="90000"/>
              </a:lnSpc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Storing XML in a Relational or Object-Relational database</a:t>
            </a:r>
          </a:p>
          <a:p>
            <a:pPr marL="42863" indent="0" algn="just">
              <a:lnSpc>
                <a:spcPct val="90000"/>
              </a:lnSpc>
              <a:buNone/>
              <a:defRPr/>
            </a:pPr>
            <a:endParaRPr lang="en-US" sz="1200" b="1" dirty="0">
              <a:solidFill>
                <a:srgbClr val="C00000"/>
              </a:solidFill>
            </a:endParaRPr>
          </a:p>
          <a:p>
            <a:pPr marL="442913" indent="-400050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b="1" dirty="0">
                <a:solidFill>
                  <a:srgbClr val="C00000"/>
                </a:solidFill>
              </a:rPr>
              <a:t>Four general approaches:</a:t>
            </a:r>
          </a:p>
          <a:p>
            <a:pPr marL="971550" lvl="2" indent="-285750" algn="just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/>
              <a:t>Store XML document as </a:t>
            </a:r>
            <a:r>
              <a:rPr lang="en-US" sz="2000" b="1" i="1" dirty="0">
                <a:solidFill>
                  <a:srgbClr val="C00000"/>
                </a:solidFill>
              </a:rPr>
              <a:t>value of a column </a:t>
            </a:r>
            <a:r>
              <a:rPr lang="en-US" sz="2000" b="1" dirty="0"/>
              <a:t>in one row or several rows</a:t>
            </a:r>
          </a:p>
          <a:p>
            <a:pPr marL="971550" lvl="2" indent="-285750" algn="just">
              <a:lnSpc>
                <a:spcPct val="90000"/>
              </a:lnSpc>
              <a:buFontTx/>
              <a:buAutoNum type="arabicPeriod"/>
              <a:defRPr/>
            </a:pPr>
            <a:endParaRPr lang="en-US" sz="1400" b="1" dirty="0"/>
          </a:p>
          <a:p>
            <a:pPr marL="971550" lvl="2" indent="-285750" algn="just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/>
              <a:t>Store XML document in a </a:t>
            </a:r>
            <a:r>
              <a:rPr lang="en-US" sz="2000" b="1" i="1" dirty="0">
                <a:solidFill>
                  <a:srgbClr val="C00000"/>
                </a:solidFill>
              </a:rPr>
              <a:t>shredded</a:t>
            </a:r>
            <a:r>
              <a:rPr lang="en-US" sz="2000" b="1" dirty="0"/>
              <a:t> form across a number of columns and tables</a:t>
            </a:r>
          </a:p>
          <a:p>
            <a:pPr marL="971550" lvl="2" indent="-285750" algn="just">
              <a:lnSpc>
                <a:spcPct val="90000"/>
              </a:lnSpc>
              <a:buFontTx/>
              <a:buAutoNum type="arabicPeriod"/>
              <a:defRPr/>
            </a:pPr>
            <a:endParaRPr lang="en-US" sz="1400" b="1" dirty="0"/>
          </a:p>
          <a:p>
            <a:pPr marL="971550" lvl="2" indent="-285750" algn="just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/>
              <a:t>Store XML document in a </a:t>
            </a:r>
            <a:r>
              <a:rPr lang="en-US" sz="2000" b="1" i="1" dirty="0">
                <a:solidFill>
                  <a:srgbClr val="C00000"/>
                </a:solidFill>
              </a:rPr>
              <a:t>schema independent </a:t>
            </a:r>
            <a:r>
              <a:rPr lang="en-US" sz="2000" b="1" dirty="0"/>
              <a:t>form</a:t>
            </a:r>
          </a:p>
          <a:p>
            <a:pPr marL="971550" lvl="2" indent="-285750" algn="just">
              <a:lnSpc>
                <a:spcPct val="90000"/>
              </a:lnSpc>
              <a:buFontTx/>
              <a:buAutoNum type="arabicPeriod"/>
              <a:defRPr/>
            </a:pPr>
            <a:endParaRPr lang="en-US" sz="2000" b="1" dirty="0"/>
          </a:p>
          <a:p>
            <a:pPr marL="971550" lvl="2" indent="-285750" algn="just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/>
              <a:t>Store the XML document in a </a:t>
            </a:r>
            <a:r>
              <a:rPr lang="en-US" sz="2000" b="1" i="1" dirty="0">
                <a:solidFill>
                  <a:srgbClr val="C00000"/>
                </a:solidFill>
              </a:rPr>
              <a:t>parsed form </a:t>
            </a:r>
            <a:r>
              <a:rPr lang="en-US" sz="2000" b="1" dirty="0"/>
              <a:t>(internal)</a:t>
            </a:r>
          </a:p>
          <a:p>
            <a:pPr marL="371475" indent="-285750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sz="2400" b="1" dirty="0"/>
          </a:p>
          <a:p>
            <a:pPr lvl="1" indent="-400050" algn="just">
              <a:lnSpc>
                <a:spcPct val="90000"/>
              </a:lnSpc>
              <a:buFont typeface="Arial" charset="0"/>
              <a:buChar char="•"/>
              <a:defRPr/>
            </a:pPr>
            <a:endParaRPr lang="en-US" sz="2400" dirty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D6502F88-E772-4112-9691-5E5BB1257DEE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64934" y="100820"/>
            <a:ext cx="6263878" cy="32504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en-US" sz="2175" b="1" dirty="0">
                <a:cs typeface="Cambria" panose="02040503050406030204" pitchFamily="18" charset="0"/>
              </a:rPr>
              <a:t> Approach 1: Storing XML in a table  column</a:t>
            </a:r>
          </a:p>
        </p:txBody>
      </p:sp>
      <p:graphicFrame>
        <p:nvGraphicFramePr>
          <p:cNvPr id="718889" name="Group 4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29066733"/>
              </p:ext>
            </p:extLst>
          </p:nvPr>
        </p:nvGraphicFramePr>
        <p:xfrm>
          <a:off x="563743" y="554831"/>
          <a:ext cx="6265069" cy="1478280"/>
        </p:xfrm>
        <a:graphic>
          <a:graphicData uri="http://schemas.openxmlformats.org/drawingml/2006/table">
            <a:tbl>
              <a:tblPr/>
              <a:tblGrid>
                <a:gridCol w="87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</a:rPr>
                        <a:t>docNo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4" marR="6858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</a:rPr>
                        <a:t>docDate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4" marR="6858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XMLdoc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whole doc or fragment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4" marR="6858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Pct val="75000"/>
                        <a:buFont typeface="Monotype Sorts" pitchFamily="-11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D001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68584" marR="6858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Pct val="75000"/>
                        <a:buFont typeface="Monotype Sorts" pitchFamily="-11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2020-05-20</a:t>
                      </a:r>
                    </a:p>
                  </a:txBody>
                  <a:tcPr marL="68584" marR="6858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Pct val="75000"/>
                        <a:buFont typeface="Monotype Sorts" pitchFamily="-11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&lt;STAFFLIST&gt;</a:t>
                      </a:r>
                    </a:p>
                    <a:p>
                      <a:pPr marL="571500" marR="0" lvl="1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pitchFamily="-112" charset="-128"/>
                        </a:rPr>
                        <a:t>&lt;STAFF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pitchFamily="-112" charset="-128"/>
                        </a:rPr>
                        <a:t>branchNo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pitchFamily="-112" charset="-128"/>
                        </a:rPr>
                        <a:t> = "B002"&gt;</a:t>
                      </a:r>
                    </a:p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Pct val="75000"/>
                        <a:buFont typeface="Monotype Sorts" pitchFamily="-11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		...</a:t>
                      </a:r>
                    </a:p>
                    <a:p>
                      <a:pPr marL="571500" marR="0" lvl="1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pitchFamily="-112" charset="-128"/>
                        </a:rPr>
                        <a:t>&lt;/STAFF&gt;</a:t>
                      </a:r>
                    </a:p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Pct val="75000"/>
                        <a:buFont typeface="Monotype Sorts" pitchFamily="-11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&lt;/STAFFLIST&gt;</a:t>
                      </a:r>
                    </a:p>
                  </a:txBody>
                  <a:tcPr marL="68584" marR="6858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EF16EBEA-2BE4-4372-A7AF-AC2D68527DF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855" y="2033110"/>
            <a:ext cx="8422289" cy="29223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57175" indent="-257175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•"/>
              <a:defRPr/>
            </a:pPr>
            <a:r>
              <a:rPr lang="en-US" sz="2000" b="1" kern="0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Data types </a:t>
            </a:r>
            <a:r>
              <a:rPr lang="en-US" sz="2000" b="1" kern="0" dirty="0">
                <a:solidFill>
                  <a:srgbClr val="080808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(for XML data)</a:t>
            </a:r>
          </a:p>
          <a:p>
            <a:pPr marL="557213" lvl="1" indent="-214313" algn="just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600" b="1" kern="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CLOB</a:t>
            </a:r>
            <a:r>
              <a:rPr lang="en-US" sz="16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 (character large object) – </a:t>
            </a:r>
            <a:r>
              <a:rPr lang="en-US" sz="1600" b="1" kern="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used in the past</a:t>
            </a:r>
          </a:p>
          <a:p>
            <a:pPr marL="557213" lvl="1" indent="-214313" algn="just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600" b="1" kern="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Native XML data type</a:t>
            </a:r>
            <a:r>
              <a:rPr lang="en-US" sz="16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: </a:t>
            </a:r>
            <a:r>
              <a:rPr lang="en-US" sz="1600" b="1" kern="0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xml (PostgreSQL) or </a:t>
            </a:r>
            <a:r>
              <a:rPr lang="en-US" sz="1600" b="1" kern="0" dirty="0" err="1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XMLType</a:t>
            </a:r>
            <a:r>
              <a:rPr lang="en-US" sz="1600" b="1" kern="0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 (Oracle)</a:t>
            </a:r>
          </a:p>
          <a:p>
            <a:pPr lvl="1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srgbClr val="0000FF"/>
              </a:solidFill>
              <a:latin typeface="+mj-lt"/>
              <a:ea typeface="ＭＳ Ｐゴシック" panose="020B0600070205080204" pitchFamily="34" charset="-128"/>
              <a:cs typeface="Cambria"/>
            </a:endParaRPr>
          </a:p>
          <a:p>
            <a:pPr marL="257175" indent="-257175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•"/>
              <a:defRPr/>
            </a:pPr>
            <a:r>
              <a:rPr lang="en-US" sz="2000" b="1" kern="0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Raw XML stored as an attribute (in a column) in a table row</a:t>
            </a:r>
          </a:p>
          <a:p>
            <a:pPr marL="557213" lvl="1" indent="-214313" algn="just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600" b="1" kern="0" dirty="0">
                <a:solidFill>
                  <a:srgbClr val="CC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efficient to </a:t>
            </a:r>
            <a:r>
              <a:rPr lang="en-US" sz="1600" b="1" i="1" kern="0" dirty="0">
                <a:solidFill>
                  <a:srgbClr val="CC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insert documents </a:t>
            </a:r>
            <a:r>
              <a:rPr lang="en-US" sz="16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into database </a:t>
            </a:r>
          </a:p>
          <a:p>
            <a:pPr marL="557213" lvl="1" indent="-214313" algn="just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600" b="1" kern="0" dirty="0">
                <a:solidFill>
                  <a:srgbClr val="CC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efficient to </a:t>
            </a:r>
            <a:r>
              <a:rPr lang="en-US" sz="1600" b="1" i="1" kern="0" dirty="0">
                <a:solidFill>
                  <a:srgbClr val="CC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retrieve documents </a:t>
            </a:r>
            <a:r>
              <a:rPr lang="en-US" sz="800" b="1" kern="0" dirty="0">
                <a:solidFill>
                  <a:srgbClr val="FFFFFF">
                    <a:lumMod val="95000"/>
                  </a:srgbClr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easy to apply full-text </a:t>
            </a:r>
            <a:r>
              <a:rPr lang="en-US" sz="800" b="1" i="1" kern="0" dirty="0">
                <a:solidFill>
                  <a:srgbClr val="FFFFFF">
                    <a:lumMod val="95000"/>
                  </a:srgbClr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indexing to documents </a:t>
            </a:r>
          </a:p>
          <a:p>
            <a:pPr marL="557213" lvl="1" indent="-214313" algn="just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600" b="1" kern="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updates: </a:t>
            </a:r>
            <a:r>
              <a:rPr lang="en-US" sz="1600" b="1" i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entire XML document </a:t>
            </a:r>
            <a:r>
              <a:rPr lang="en-US" sz="16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is replaced (more recently an XML doc can be updated using SQL)</a:t>
            </a:r>
          </a:p>
          <a:p>
            <a:pPr marL="557213" lvl="1" indent="-214313" algn="just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6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general </a:t>
            </a:r>
            <a:r>
              <a:rPr lang="en-US" sz="1600" b="1" kern="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query performance is poor </a:t>
            </a:r>
            <a:r>
              <a:rPr lang="en-US" sz="1600" b="1" kern="0" dirty="0">
                <a:solidFill>
                  <a:srgbClr val="161616"/>
                </a:solidFill>
                <a:latin typeface="+mj-lt"/>
                <a:ea typeface="ＭＳ Ｐゴシック" panose="020B0600070205080204" pitchFamily="34" charset="-128"/>
                <a:cs typeface="Cambria"/>
              </a:rPr>
              <a:t>due to parsing on the fly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249685"/>
            <a:ext cx="8801100" cy="6719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b="1" dirty="0"/>
              <a:t>Approach 2: Storing XML in Shredded Form</a:t>
            </a:r>
            <a:endParaRPr lang="en-US" b="1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37652" y="1112314"/>
            <a:ext cx="9006348" cy="3039971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rgbClr val="0000CC"/>
                </a:solidFill>
              </a:rPr>
              <a:t>XML decomposed (shredded) into constituent elements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650" b="1" dirty="0">
                <a:solidFill>
                  <a:srgbClr val="C00000"/>
                </a:solidFill>
              </a:rPr>
              <a:t>data distributed over number of attributes (columns)</a:t>
            </a:r>
          </a:p>
          <a:p>
            <a:pPr marL="342900" lvl="1" indent="0">
              <a:buNone/>
              <a:defRPr/>
            </a:pPr>
            <a:r>
              <a:rPr lang="en-US" sz="1650" b="1" dirty="0">
                <a:solidFill>
                  <a:srgbClr val="0000CC"/>
                </a:solidFill>
              </a:rPr>
              <a:t>     </a:t>
            </a:r>
            <a:r>
              <a:rPr lang="en-US" sz="1650" b="1" dirty="0">
                <a:solidFill>
                  <a:srgbClr val="C00000"/>
                </a:solidFill>
              </a:rPr>
              <a:t>in one or more relations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650" b="1" dirty="0">
                <a:solidFill>
                  <a:srgbClr val="0000CC"/>
                </a:solidFill>
              </a:rPr>
              <a:t>easier to </a:t>
            </a:r>
            <a:r>
              <a:rPr lang="en-US" sz="1650" b="1" i="1" dirty="0">
                <a:solidFill>
                  <a:srgbClr val="0000CC"/>
                </a:solidFill>
              </a:rPr>
              <a:t>index values of individual elements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650" b="1" dirty="0"/>
              <a:t>need additional </a:t>
            </a:r>
            <a:r>
              <a:rPr lang="en-US" sz="1650" b="1" i="1" dirty="0"/>
              <a:t>data relating to hierarchical nature of the XML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1650" b="1" dirty="0"/>
              <a:t>to recompose original document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1650" b="1" dirty="0"/>
              <a:t>XML updates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650" b="1" dirty="0">
                <a:solidFill>
                  <a:srgbClr val="0000CC"/>
                </a:solidFill>
              </a:rPr>
              <a:t>Have to create appropriate database structure from schema: </a:t>
            </a:r>
            <a:r>
              <a:rPr lang="en-US" sz="1650" b="1" dirty="0">
                <a:solidFill>
                  <a:srgbClr val="C00000"/>
                </a:solidFill>
              </a:rPr>
              <a:t>relational or object-relational</a:t>
            </a:r>
          </a:p>
          <a:p>
            <a:pPr lvl="1">
              <a:buFont typeface="Arial" charset="0"/>
              <a:buNone/>
              <a:defRPr/>
            </a:pPr>
            <a:r>
              <a:rPr lang="en-US" sz="1650" b="1" dirty="0">
                <a:solidFill>
                  <a:srgbClr val="080808"/>
                </a:solidFill>
              </a:rPr>
              <a:t> (Reading for the student: </a:t>
            </a:r>
            <a:r>
              <a:rPr lang="en-US" sz="1650" b="1" dirty="0" err="1">
                <a:solidFill>
                  <a:srgbClr val="080808"/>
                </a:solidFill>
              </a:rPr>
              <a:t>ch.</a:t>
            </a:r>
            <a:r>
              <a:rPr lang="en-US" sz="1650" b="1" dirty="0">
                <a:solidFill>
                  <a:srgbClr val="080808"/>
                </a:solidFill>
              </a:rPr>
              <a:t> 13.6)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0F32F369-8811-4C94-8E2D-475ADA655671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graphicFrame>
        <p:nvGraphicFramePr>
          <p:cNvPr id="6" name="Group 2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02869"/>
              </p:ext>
            </p:extLst>
          </p:nvPr>
        </p:nvGraphicFramePr>
        <p:xfrm>
          <a:off x="1494236" y="4163616"/>
          <a:ext cx="6155531" cy="858018"/>
        </p:xfrm>
        <a:graphic>
          <a:graphicData uri="http://schemas.openxmlformats.org/drawingml/2006/table">
            <a:tbl>
              <a:tblPr/>
              <a:tblGrid>
                <a:gridCol w="1539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445"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BRANCHNO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STAFFNO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FNAME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LNAME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74"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BOO2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SL20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Pct val="75000"/>
                        <a:buFont typeface="Monotype Sorts" pitchFamily="-11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cs typeface="Times New Roman" pitchFamily="-112" charset="0"/>
                        </a:rPr>
                        <a:t>Thando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cs typeface="Times New Roman" pitchFamily="-112" charset="0"/>
                        </a:rPr>
                        <a:t>Mandela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5"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BOO3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  <a:ea typeface="Times New Roman" pitchFamily="-112" charset="0"/>
                          <a:cs typeface="Times New Roman" pitchFamily="-112" charset="0"/>
                        </a:rPr>
                        <a:t>SL21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Pct val="75000"/>
                        <a:buFont typeface="Monotype Sorts" pitchFamily="-11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</a:rPr>
                        <a:t>Marlize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00"/>
                        </a:buClr>
                        <a:buSzPct val="75000"/>
                        <a:buFont typeface="Monotype Sorts" pitchFamily="-11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+mj-lt"/>
                        </a:rPr>
                        <a:t>Kruger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3592"/>
            <a:ext cx="9143999" cy="6375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400" b="1" dirty="0"/>
              <a:t>Approach 3: Schema-Independent Representation</a:t>
            </a:r>
            <a:endParaRPr lang="en-US" sz="3400" b="1" dirty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45480876-2A4B-4A0A-9D0A-2FE784E63F07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990" y="1187441"/>
            <a:ext cx="2122577" cy="12464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1500" b="1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</a:rPr>
              <a:t>e.g.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1500" b="1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</a:rPr>
              <a:t>create a relation (table)  from the Document Object Model  (DOM)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ZA" sz="1500" b="1" dirty="0">
                <a:solidFill>
                  <a:srgbClr val="0000CC"/>
                </a:solidFill>
                <a:latin typeface="+mj-lt"/>
                <a:ea typeface="ＭＳ Ｐゴシック" panose="020B0600070205080204" pitchFamily="34" charset="-128"/>
              </a:rPr>
              <a:t>for the xml document</a:t>
            </a:r>
          </a:p>
        </p:txBody>
      </p:sp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4E3ABDCC-A689-EBC1-AB77-C0C4FA47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50" y="1050366"/>
            <a:ext cx="4947300" cy="2617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5B271-5C50-3A68-5BD2-993304A42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89" y="2895601"/>
            <a:ext cx="3721291" cy="21400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343" name="Straight Arrow Connector 8"/>
          <p:cNvCxnSpPr>
            <a:cxnSpLocks noChangeShapeType="1"/>
          </p:cNvCxnSpPr>
          <p:nvPr/>
        </p:nvCxnSpPr>
        <p:spPr bwMode="auto">
          <a:xfrm flipH="1">
            <a:off x="1277739" y="1990850"/>
            <a:ext cx="2941991" cy="114564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Arrow Connector 12"/>
          <p:cNvCxnSpPr>
            <a:cxnSpLocks noChangeShapeType="1"/>
          </p:cNvCxnSpPr>
          <p:nvPr/>
        </p:nvCxnSpPr>
        <p:spPr bwMode="auto">
          <a:xfrm flipH="1">
            <a:off x="1243381" y="1810688"/>
            <a:ext cx="2976349" cy="1110108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Arrow Connector 12"/>
          <p:cNvCxnSpPr>
            <a:cxnSpLocks noChangeShapeType="1"/>
          </p:cNvCxnSpPr>
          <p:nvPr/>
        </p:nvCxnSpPr>
        <p:spPr bwMode="auto">
          <a:xfrm flipH="1">
            <a:off x="2940835" y="2247899"/>
            <a:ext cx="1284972" cy="997997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b="1" dirty="0"/>
              <a:t>2. XML and SQL  standards</a:t>
            </a:r>
            <a:endParaRPr lang="en-US" b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1150107" y="1160206"/>
            <a:ext cx="6155531" cy="3775588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sz="2250" b="1" dirty="0">
                <a:solidFill>
                  <a:srgbClr val="002060"/>
                </a:solidFill>
              </a:rPr>
              <a:t>In </a:t>
            </a:r>
            <a:r>
              <a:rPr lang="en-US" sz="2250" b="1" dirty="0" err="1">
                <a:solidFill>
                  <a:srgbClr val="002060"/>
                </a:solidFill>
              </a:rPr>
              <a:t>SQL:2003</a:t>
            </a:r>
            <a:r>
              <a:rPr lang="en-US" sz="2250" b="1" dirty="0">
                <a:solidFill>
                  <a:srgbClr val="002060"/>
                </a:solidFill>
              </a:rPr>
              <a:t>,  </a:t>
            </a:r>
            <a:r>
              <a:rPr lang="en-US" sz="2250" b="1" dirty="0" err="1">
                <a:solidFill>
                  <a:srgbClr val="002060"/>
                </a:solidFill>
              </a:rPr>
              <a:t>SQL:2008</a:t>
            </a:r>
            <a:r>
              <a:rPr lang="en-US" sz="2250" b="1" dirty="0">
                <a:solidFill>
                  <a:srgbClr val="002060"/>
                </a:solidFill>
              </a:rPr>
              <a:t>  and </a:t>
            </a:r>
            <a:r>
              <a:rPr lang="en-US" sz="2250" b="1" dirty="0" err="1">
                <a:solidFill>
                  <a:srgbClr val="002060"/>
                </a:solidFill>
              </a:rPr>
              <a:t>SQL:2011</a:t>
            </a:r>
            <a:endParaRPr lang="en-US" sz="2250" b="1" dirty="0">
              <a:solidFill>
                <a:srgbClr val="002060"/>
              </a:solidFill>
            </a:endParaRPr>
          </a:p>
          <a:p>
            <a:pPr algn="just">
              <a:buFont typeface="Arial" charset="0"/>
              <a:buChar char="•"/>
              <a:defRPr/>
            </a:pPr>
            <a:endParaRPr lang="en-US" sz="2250" b="1" dirty="0">
              <a:solidFill>
                <a:schemeClr val="bg1"/>
              </a:solidFill>
            </a:endParaRPr>
          </a:p>
          <a:p>
            <a:pPr marL="685800" lvl="1" indent="-342900" algn="just">
              <a:buFont typeface="+mj-lt"/>
              <a:buAutoNum type="arabicPeriod"/>
              <a:defRPr/>
            </a:pPr>
            <a:r>
              <a:rPr lang="en-US" sz="2250" b="1" dirty="0"/>
              <a:t>Native XML </a:t>
            </a:r>
            <a:r>
              <a:rPr lang="en-US" sz="2250" b="1" dirty="0">
                <a:solidFill>
                  <a:srgbClr val="C00000"/>
                </a:solidFill>
              </a:rPr>
              <a:t>data type: XML</a:t>
            </a:r>
          </a:p>
          <a:p>
            <a:pPr marL="685800" lvl="1" indent="-342900" algn="just">
              <a:buFont typeface="+mj-lt"/>
              <a:buAutoNum type="arabicPeriod"/>
              <a:defRPr/>
            </a:pPr>
            <a:endParaRPr lang="en-US" sz="2250" b="1" dirty="0"/>
          </a:p>
          <a:p>
            <a:pPr marL="685800" lvl="1" indent="-342900" algn="just">
              <a:buFont typeface="+mj-lt"/>
              <a:buAutoNum type="arabicPeriod"/>
              <a:defRPr/>
            </a:pPr>
            <a:r>
              <a:rPr lang="en-US" sz="2250" b="1" dirty="0"/>
              <a:t>Set of XML/SQL </a:t>
            </a:r>
            <a:r>
              <a:rPr lang="en-US" sz="2250" b="1" dirty="0">
                <a:solidFill>
                  <a:srgbClr val="C00000"/>
                </a:solidFill>
              </a:rPr>
              <a:t>operators</a:t>
            </a:r>
            <a:r>
              <a:rPr lang="en-US" sz="2250" b="1" dirty="0"/>
              <a:t> for the type</a:t>
            </a:r>
          </a:p>
          <a:p>
            <a:pPr marL="685800" lvl="1" indent="-342900" algn="just">
              <a:buFont typeface="+mj-lt"/>
              <a:buAutoNum type="arabicPeriod"/>
              <a:defRPr/>
            </a:pPr>
            <a:endParaRPr lang="en-US" sz="2250" b="1" dirty="0"/>
          </a:p>
          <a:p>
            <a:pPr marL="685800" lvl="1" indent="-342900" algn="just">
              <a:buFont typeface="+mj-lt"/>
              <a:buAutoNum type="arabicPeriod"/>
              <a:defRPr/>
            </a:pPr>
            <a:r>
              <a:rPr lang="en-US" sz="2250" b="1" dirty="0"/>
              <a:t>Set of XML/SQL </a:t>
            </a:r>
            <a:r>
              <a:rPr lang="en-US" sz="2250" b="1" dirty="0">
                <a:solidFill>
                  <a:srgbClr val="C00000"/>
                </a:solidFill>
              </a:rPr>
              <a:t>functions</a:t>
            </a:r>
          </a:p>
          <a:p>
            <a:pPr marL="685800" lvl="1" indent="-342900" algn="just">
              <a:buFont typeface="+mj-lt"/>
              <a:buAutoNum type="arabicPeriod"/>
              <a:defRPr/>
            </a:pPr>
            <a:endParaRPr lang="en-US" sz="2250" b="1" dirty="0"/>
          </a:p>
          <a:p>
            <a:pPr marL="685800" lvl="1" indent="-342900" algn="just">
              <a:buFont typeface="+mj-lt"/>
              <a:buAutoNum type="arabicPeriod"/>
              <a:defRPr/>
            </a:pPr>
            <a:r>
              <a:rPr lang="en-US" sz="2250" b="1" dirty="0"/>
              <a:t>Set of </a:t>
            </a:r>
            <a:r>
              <a:rPr lang="en-US" sz="2250" b="1" dirty="0">
                <a:solidFill>
                  <a:srgbClr val="C00000"/>
                </a:solidFill>
              </a:rPr>
              <a:t>mappings from relational data to XML</a:t>
            </a:r>
          </a:p>
          <a:p>
            <a:pPr lvl="1" algn="just">
              <a:buFont typeface="Arial" charset="0"/>
              <a:buChar char="•"/>
              <a:defRPr/>
            </a:pPr>
            <a:endParaRPr lang="en-US" b="1" dirty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FA230D33-4365-4505-96E5-BAEE034F8904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32183" y="149869"/>
            <a:ext cx="7548003" cy="6614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Creating Table using XML data type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101610" y="1169714"/>
            <a:ext cx="6980506" cy="2577704"/>
          </a:xfrm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CREATE TABLE </a:t>
            </a:r>
            <a:r>
              <a:rPr lang="en-US" altLang="en-US" sz="2100" b="1" dirty="0" err="1">
                <a:solidFill>
                  <a:srgbClr val="FF0000"/>
                </a:solidFill>
                <a:cs typeface="Cambria" panose="02040503050406030204" pitchFamily="18" charset="0"/>
              </a:rPr>
              <a:t>XMLStaff</a:t>
            </a: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 (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	                  </a:t>
            </a:r>
            <a:r>
              <a:rPr lang="en-US" altLang="en-US" sz="2100" b="1" dirty="0" err="1">
                <a:solidFill>
                  <a:srgbClr val="FF0000"/>
                </a:solidFill>
                <a:cs typeface="Cambria" panose="02040503050406030204" pitchFamily="18" charset="0"/>
              </a:rPr>
              <a:t>docNo</a:t>
            </a: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 CHAR(4) PRIMARY KEY,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                       </a:t>
            </a:r>
            <a:r>
              <a:rPr lang="en-US" altLang="en-US" sz="2100" b="1" dirty="0" err="1">
                <a:solidFill>
                  <a:srgbClr val="FF0000"/>
                </a:solidFill>
                <a:cs typeface="Cambria" panose="02040503050406030204" pitchFamily="18" charset="0"/>
              </a:rPr>
              <a:t>docDate</a:t>
            </a: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 DATE, </a:t>
            </a:r>
            <a:r>
              <a:rPr lang="en-US" altLang="en-US" sz="2100" b="1" dirty="0" err="1">
                <a:solidFill>
                  <a:srgbClr val="FF0000"/>
                </a:solidFill>
                <a:cs typeface="Cambria" panose="02040503050406030204" pitchFamily="18" charset="0"/>
              </a:rPr>
              <a:t>staffData</a:t>
            </a: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 XML  );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endParaRPr lang="en-US" altLang="en-US" sz="21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	INSERT INTO </a:t>
            </a:r>
            <a:r>
              <a:rPr lang="en-US" altLang="en-US" sz="2100" b="1" dirty="0" err="1">
                <a:solidFill>
                  <a:srgbClr val="FF0000"/>
                </a:solidFill>
                <a:cs typeface="Cambria" panose="02040503050406030204" pitchFamily="18" charset="0"/>
              </a:rPr>
              <a:t>XMLStaff</a:t>
            </a: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 VALUES ('D001', 	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rgbClr val="FF0000"/>
                </a:solidFill>
                <a:cs typeface="Cambria" panose="02040503050406030204" pitchFamily="18" charset="0"/>
              </a:rPr>
              <a:t>		DATE '2023-08-31',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chemeClr val="bg2"/>
                </a:solidFill>
                <a:cs typeface="Cambria" panose="02040503050406030204" pitchFamily="18" charset="0"/>
              </a:rPr>
              <a:t>		</a:t>
            </a:r>
            <a:r>
              <a:rPr lang="en-US" altLang="en-US" sz="2100" b="1" dirty="0">
                <a:solidFill>
                  <a:srgbClr val="C00000"/>
                </a:solidFill>
                <a:cs typeface="Cambria" panose="02040503050406030204" pitchFamily="18" charset="0"/>
              </a:rPr>
              <a:t>XML       ('&lt;STAFF </a:t>
            </a:r>
            <a:r>
              <a:rPr lang="en-US" altLang="en-US" sz="2100" b="1" dirty="0" err="1">
                <a:solidFill>
                  <a:srgbClr val="C00000"/>
                </a:solidFill>
                <a:cs typeface="Cambria" panose="02040503050406030204" pitchFamily="18" charset="0"/>
              </a:rPr>
              <a:t>branchNo</a:t>
            </a:r>
            <a:r>
              <a:rPr lang="en-US" altLang="en-US" sz="2100" b="1" dirty="0">
                <a:solidFill>
                  <a:srgbClr val="C00000"/>
                </a:solidFill>
                <a:cs typeface="Cambria" panose="02040503050406030204" pitchFamily="18" charset="0"/>
              </a:rPr>
              <a:t>  =    "B002"&gt;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rgbClr val="C00000"/>
                </a:solidFill>
                <a:cs typeface="Cambria" panose="02040503050406030204" pitchFamily="18" charset="0"/>
              </a:rPr>
              <a:t>			&lt;STAFFNO&gt;   SL20        &lt;/STAFFNO&gt; 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rgbClr val="C00000"/>
                </a:solidFill>
                <a:cs typeface="Cambria" panose="02040503050406030204" pitchFamily="18" charset="0"/>
              </a:rPr>
              <a:t>			&lt;POSITION&gt;  Manager   &lt;/POSITION&gt;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rgbClr val="C00000"/>
                </a:solidFill>
                <a:cs typeface="Cambria" panose="02040503050406030204" pitchFamily="18" charset="0"/>
              </a:rPr>
              <a:t>			&lt;DOB&gt;       1998-10-01   &lt;/DOB&gt;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rgbClr val="C00000"/>
                </a:solidFill>
                <a:cs typeface="Cambria" panose="02040503050406030204" pitchFamily="18" charset="0"/>
              </a:rPr>
              <a:t>			&lt;SALARY&gt;    30000        &lt;/SALARY&gt;  &lt;/STAFF&gt;') </a:t>
            </a:r>
            <a:r>
              <a:rPr lang="en-US" altLang="en-US" sz="2100" b="1" dirty="0">
                <a:solidFill>
                  <a:schemeClr val="bg2"/>
                </a:solidFill>
                <a:cs typeface="Cambria" panose="020405030504060302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r>
              <a:rPr lang="en-US" altLang="en-US" sz="2100" b="1" dirty="0">
                <a:solidFill>
                  <a:schemeClr val="bg1"/>
                </a:solidFill>
                <a:cs typeface="Cambria" panose="02040503050406030204" pitchFamily="18" charset="0"/>
              </a:rPr>
              <a:t>   </a:t>
            </a:r>
            <a:r>
              <a:rPr lang="en-US" altLang="en-US" sz="2100" b="1" dirty="0">
                <a:solidFill>
                  <a:srgbClr val="002060"/>
                </a:solidFill>
                <a:cs typeface="Cambria" panose="02040503050406030204" pitchFamily="18" charset="0"/>
              </a:rPr>
              <a:t>SELECT * FROM </a:t>
            </a:r>
            <a:r>
              <a:rPr lang="en-US" altLang="en-US" sz="2100" b="1" dirty="0" err="1">
                <a:solidFill>
                  <a:srgbClr val="002060"/>
                </a:solidFill>
                <a:cs typeface="Cambria" panose="02040503050406030204" pitchFamily="18" charset="0"/>
              </a:rPr>
              <a:t>XMLStaff</a:t>
            </a:r>
            <a:r>
              <a:rPr lang="en-US" altLang="en-US" sz="2100" b="1" dirty="0">
                <a:solidFill>
                  <a:srgbClr val="002060"/>
                </a:solidFill>
                <a:cs typeface="Cambria" panose="02040503050406030204" pitchFamily="18" charset="0"/>
              </a:rPr>
              <a:t>;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A192695E-0645-422D-9425-CFB64853802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950F8-A4C4-F21E-8A2D-64B0AC5C2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5" y="3973786"/>
            <a:ext cx="4578585" cy="838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A8F97-9505-4A4C-C369-7B20BB8289F5}"/>
              </a:ext>
            </a:extLst>
          </p:cNvPr>
          <p:cNvSpPr txBox="1"/>
          <p:nvPr/>
        </p:nvSpPr>
        <p:spPr>
          <a:xfrm>
            <a:off x="4994788" y="3931242"/>
            <a:ext cx="339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Note: </a:t>
            </a:r>
            <a:r>
              <a:rPr lang="en-GB" dirty="0" err="1"/>
              <a:t>staffdata</a:t>
            </a:r>
            <a:r>
              <a:rPr lang="en-GB" dirty="0"/>
              <a:t> result is partially displayed in this figure. Double click to see all data</a:t>
            </a:r>
            <a:endParaRPr lang="en-ZA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84" y="102393"/>
            <a:ext cx="8954116" cy="70204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b="1" dirty="0"/>
              <a:t>SQL/XML Functions  (reading for the student)</a:t>
            </a:r>
            <a:endParaRPr lang="en-US" b="1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4913"/>
            <a:ext cx="8229600" cy="383619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600" b="1" dirty="0" err="1"/>
              <a:t>XMLFOREST</a:t>
            </a:r>
            <a:endParaRPr lang="en-US" sz="1600" b="1" dirty="0"/>
          </a:p>
          <a:p>
            <a:pPr lvl="1"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600" dirty="0"/>
              <a:t>generates XML value with a list of elements as children of a root item.</a:t>
            </a:r>
          </a:p>
          <a:p>
            <a:pPr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600" b="1" dirty="0" err="1"/>
              <a:t>XMLCONCAT</a:t>
            </a:r>
            <a:endParaRPr lang="en-US" sz="1600" b="1" dirty="0"/>
          </a:p>
          <a:p>
            <a:pPr lvl="1"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600" dirty="0"/>
              <a:t>concatenates a list of XML values</a:t>
            </a:r>
          </a:p>
          <a:p>
            <a:pPr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600" b="1" dirty="0" err="1"/>
              <a:t>XMLPARSE</a:t>
            </a:r>
            <a:endParaRPr lang="en-US" sz="1600" b="1" dirty="0"/>
          </a:p>
          <a:p>
            <a:pPr lvl="1"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600" dirty="0"/>
              <a:t>performs a non-validating parse of a character string to produce an XML value</a:t>
            </a:r>
          </a:p>
          <a:p>
            <a:pPr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600" b="1" dirty="0" err="1"/>
              <a:t>XMLROOT</a:t>
            </a:r>
            <a:endParaRPr lang="en-US" sz="1600" b="1" dirty="0"/>
          </a:p>
          <a:p>
            <a:pPr lvl="1" algn="just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600" dirty="0"/>
              <a:t>creates an XML value by modifying the properties of the root item of another XML value</a:t>
            </a:r>
            <a:endParaRPr lang="en-US" sz="1600" b="1" dirty="0"/>
          </a:p>
          <a:p>
            <a:pPr algn="just">
              <a:buFont typeface="Arial" charset="0"/>
              <a:buChar char="•"/>
              <a:defRPr/>
            </a:pPr>
            <a:r>
              <a:rPr lang="en-US" sz="1600" b="1" dirty="0" err="1"/>
              <a:t>XMLCOMMENT</a:t>
            </a:r>
            <a:endParaRPr lang="en-US" sz="1600" b="1" dirty="0"/>
          </a:p>
          <a:p>
            <a:pPr lvl="1" algn="just">
              <a:buFont typeface="Arial" charset="0"/>
              <a:buChar char="•"/>
              <a:defRPr/>
            </a:pPr>
            <a:r>
              <a:rPr lang="en-US" sz="1600" dirty="0"/>
              <a:t>generates an XML comment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1600" b="1" dirty="0" err="1"/>
              <a:t>XMLPI</a:t>
            </a:r>
            <a:endParaRPr lang="en-US" sz="1600" b="1" dirty="0"/>
          </a:p>
          <a:p>
            <a:pPr lvl="1" algn="just">
              <a:buFont typeface="Arial" charset="0"/>
              <a:buChar char="•"/>
              <a:defRPr/>
            </a:pPr>
            <a:r>
              <a:rPr lang="en-US" sz="1600" dirty="0"/>
              <a:t>generates an XML processing instruction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1600" b="1" dirty="0" err="1"/>
              <a:t>XMLSERIALIZE</a:t>
            </a:r>
            <a:endParaRPr lang="en-US" sz="1600" b="1" dirty="0"/>
          </a:p>
          <a:p>
            <a:pPr lvl="1" algn="just">
              <a:buFont typeface="Arial" charset="0"/>
              <a:buChar char="•"/>
              <a:defRPr/>
            </a:pPr>
            <a:r>
              <a:rPr lang="en-US" sz="1600" dirty="0"/>
              <a:t>generates a character or binary string from an XML value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1600" b="1" dirty="0" err="1">
                <a:solidFill>
                  <a:srgbClr val="080808"/>
                </a:solidFill>
              </a:rPr>
              <a:t>XMLAGG</a:t>
            </a:r>
            <a:endParaRPr lang="en-US" sz="1600" b="1" dirty="0">
              <a:solidFill>
                <a:srgbClr val="080808"/>
              </a:solidFill>
            </a:endParaRPr>
          </a:p>
          <a:p>
            <a:pPr lvl="1" algn="just">
              <a:buFont typeface="Arial" charset="0"/>
              <a:buChar char="•"/>
              <a:defRPr/>
            </a:pPr>
            <a:r>
              <a:rPr lang="en-US" sz="1600" dirty="0"/>
              <a:t>aggregate function, to generate a forest of elements from a collection of elements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5B728231-9E85-42D1-8C6B-C87ADAA80F27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Microsoft Office PowerPoint</Application>
  <PresentationFormat>On-screen Show (16:9)</PresentationFormat>
  <Paragraphs>319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Cambria</vt:lpstr>
      <vt:lpstr>Courier New</vt:lpstr>
      <vt:lpstr>Monotype Sorts</vt:lpstr>
      <vt:lpstr>Speak Pro</vt:lpstr>
      <vt:lpstr>Times New Roman</vt:lpstr>
      <vt:lpstr>Office Theme</vt:lpstr>
      <vt:lpstr>COS 326  Database Systems</vt:lpstr>
      <vt:lpstr>In this lecture</vt:lpstr>
      <vt:lpstr>1. Storing XML data in a RDB or ORDB</vt:lpstr>
      <vt:lpstr> Approach 1: Storing XML in a table  column</vt:lpstr>
      <vt:lpstr>Approach 2: Storing XML in Shredded Form</vt:lpstr>
      <vt:lpstr>Approach 3: Schema-Independent Representation</vt:lpstr>
      <vt:lpstr>2. XML and SQL  standards</vt:lpstr>
      <vt:lpstr>Creating Table using XML data type</vt:lpstr>
      <vt:lpstr>SQL/XML Functions  (reading for the student)</vt:lpstr>
      <vt:lpstr>SQL/XML Operators (1)</vt:lpstr>
      <vt:lpstr>SQL/XML Operators (2)</vt:lpstr>
      <vt:lpstr>SQL/XML Operators (3)</vt:lpstr>
      <vt:lpstr>SQL/XML Operators (4)</vt:lpstr>
      <vt:lpstr>SQL/XML Mapping Functions</vt:lpstr>
      <vt:lpstr>PostgreSQL and XML data (1)</vt:lpstr>
      <vt:lpstr>PostgreSQL and XML data (2)</vt:lpstr>
      <vt:lpstr>PostgreSQL and XML data (3)</vt:lpstr>
      <vt:lpstr> Creating Table using XML Type</vt:lpstr>
      <vt:lpstr>PostgreSQL and XML data (4a)</vt:lpstr>
      <vt:lpstr>PostgreSQL and XML data (4b)</vt:lpstr>
      <vt:lpstr>PostgreSQL and XML data (5)</vt:lpstr>
      <vt:lpstr>Importing XML data  into PostgreSQL DB (1)</vt:lpstr>
      <vt:lpstr>Importing XML data  into PostgreSQL DB (2)</vt:lpstr>
      <vt:lpstr>Importing XML data  into PostgreSQL DB (3)</vt:lpstr>
      <vt:lpstr>Importing XML data  into PostgreSQL DB (4)</vt:lpstr>
      <vt:lpstr>Importing XML data  into PostgreSQL DB (5)</vt:lpstr>
      <vt:lpstr>Importing XML data  into PostgreSQL DB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2024-08-30T08:32:46Z</dcterms:modified>
</cp:coreProperties>
</file>