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67" r:id="rId4"/>
    <p:sldId id="339" r:id="rId5"/>
    <p:sldId id="269" r:id="rId6"/>
    <p:sldId id="355" r:id="rId7"/>
    <p:sldId id="360" r:id="rId8"/>
    <p:sldId id="356" r:id="rId9"/>
    <p:sldId id="357" r:id="rId10"/>
    <p:sldId id="301" r:id="rId11"/>
    <p:sldId id="410" r:id="rId12"/>
    <p:sldId id="405" r:id="rId13"/>
    <p:sldId id="365" r:id="rId14"/>
    <p:sldId id="426" r:id="rId15"/>
    <p:sldId id="366" r:id="rId16"/>
    <p:sldId id="416" r:id="rId17"/>
    <p:sldId id="417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0948"/>
    <a:srgbClr val="5DD5FF"/>
    <a:srgbClr val="FF0D97"/>
    <a:srgbClr val="0000CC"/>
    <a:srgbClr val="003635"/>
    <a:srgbClr val="9EFF29"/>
    <a:srgbClr val="C80064"/>
    <a:srgbClr val="C33A1F"/>
    <a:srgbClr val="FF2549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992DB7-72FE-479C-8889-041289C99F38}" v="10" dt="2024-07-24T21:37:51.9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61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854075"/>
            <a:ext cx="6072188" cy="3416300"/>
          </a:xfrm>
          <a:solidFill>
            <a:srgbClr val="FFFFFF"/>
          </a:solidFill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94" tIns="44897" rIns="89794" bIns="44897"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854075"/>
            <a:ext cx="6072188" cy="3416300"/>
          </a:xfrm>
          <a:solidFill>
            <a:srgbClr val="FFFFFF"/>
          </a:solidFill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94" tIns="44897" rIns="89794" bIns="44897"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854075"/>
            <a:ext cx="6070600" cy="34163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854075"/>
            <a:ext cx="6070600" cy="34163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854075"/>
            <a:ext cx="6070600" cy="341630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854075"/>
            <a:ext cx="6070600" cy="3416300"/>
          </a:xfrm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854075"/>
            <a:ext cx="6070600" cy="34163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854075"/>
            <a:ext cx="6070600" cy="3416300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854075"/>
            <a:ext cx="6070600" cy="341630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854075"/>
            <a:ext cx="6070600" cy="34163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854075"/>
            <a:ext cx="6070600" cy="3416300"/>
          </a:xfrm>
          <a:ln/>
        </p:spPr>
      </p:sp>
      <p:sp>
        <p:nvSpPr>
          <p:cNvPr id="21507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854075"/>
            <a:ext cx="6070600" cy="3416300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2561" y="1319981"/>
            <a:ext cx="7978879" cy="159282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679" y="3487992"/>
            <a:ext cx="80010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5DD5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4" y="135848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172498"/>
            <a:ext cx="8246070" cy="3605978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4732" y="539273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5DD5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6613" y="1437968"/>
            <a:ext cx="6304935" cy="3383264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227400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7025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4265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7025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4265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9935" y="1290484"/>
            <a:ext cx="6975987" cy="1659188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Speak Pro" panose="020B0504020101020102" pitchFamily="34" charset="0"/>
              </a:rPr>
              <a:t>COS 326 </a:t>
            </a:r>
            <a:br>
              <a:rPr lang="en-US" sz="4800" b="1" dirty="0">
                <a:latin typeface="Speak Pro" panose="020B0504020101020102" pitchFamily="34" charset="0"/>
              </a:rPr>
            </a:br>
            <a:r>
              <a:rPr lang="en-US" sz="4800" b="1" dirty="0">
                <a:latin typeface="Speak Pro" panose="020B0504020101020102" pitchFamily="34" charset="0"/>
              </a:rPr>
              <a:t>Database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9935" y="3067525"/>
            <a:ext cx="8164763" cy="1768977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>
                <a:solidFill>
                  <a:schemeClr val="bg1"/>
                </a:solidFill>
                <a:latin typeface="Speak Pro" panose="020B0504020101020102" pitchFamily="34" charset="0"/>
              </a:rPr>
              <a:t>Lecture 2</a:t>
            </a:r>
          </a:p>
          <a:p>
            <a:r>
              <a:rPr lang="en-GB" b="1" dirty="0">
                <a:solidFill>
                  <a:schemeClr val="bg1"/>
                </a:solidFill>
                <a:latin typeface="Speak Pro" panose="020B0504020101020102" pitchFamily="34" charset="0"/>
              </a:rPr>
              <a:t>Object-oriented Databases (1)</a:t>
            </a:r>
          </a:p>
          <a:p>
            <a:r>
              <a:rPr lang="en-GB" b="1" dirty="0">
                <a:solidFill>
                  <a:schemeClr val="bg1"/>
                </a:solidFill>
                <a:latin typeface="Speak Pro" panose="020B0504020101020102" pitchFamily="34" charset="0"/>
              </a:rPr>
              <a:t>Chapter 12 (7th edition)</a:t>
            </a:r>
          </a:p>
          <a:p>
            <a:r>
              <a:rPr lang="en-GB" b="1">
                <a:solidFill>
                  <a:schemeClr val="bg1"/>
                </a:solidFill>
                <a:latin typeface="Speak Pro" panose="020B0504020101020102" pitchFamily="34" charset="0"/>
              </a:rPr>
              <a:t>Thursday 25 July 2024</a:t>
            </a:r>
            <a:endParaRPr lang="en-GB" b="1" dirty="0">
              <a:solidFill>
                <a:schemeClr val="bg1"/>
              </a:solidFill>
              <a:latin typeface="Speak Pro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05443" y="306020"/>
            <a:ext cx="8738557" cy="531019"/>
          </a:xfrm>
        </p:spPr>
        <p:txBody>
          <a:bodyPr>
            <a:noAutofit/>
          </a:bodyPr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Storing Objects in Relational Databases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1233488" y="1165029"/>
            <a:ext cx="7608587" cy="3240862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GB" sz="1800" b="1" dirty="0">
                <a:solidFill>
                  <a:srgbClr val="C00000"/>
                </a:solidFill>
                <a:cs typeface="Times New Roman" pitchFamily="-107" charset="0"/>
              </a:rPr>
              <a:t>Storing objects in relational DB:</a:t>
            </a:r>
          </a:p>
          <a:p>
            <a:pPr marL="642938" lvl="1" indent="-342900" algn="just">
              <a:defRPr/>
            </a:pPr>
            <a:r>
              <a:rPr lang="en-GB" sz="1800" b="1" dirty="0">
                <a:cs typeface="Times New Roman" pitchFamily="-107" charset="0"/>
              </a:rPr>
              <a:t>An approach</a:t>
            </a:r>
            <a:r>
              <a:rPr lang="en-US" sz="1800" b="1" dirty="0">
                <a:cs typeface="Times New Roman" pitchFamily="-107" charset="0"/>
              </a:rPr>
              <a:t> </a:t>
            </a:r>
            <a:r>
              <a:rPr lang="en-GB" sz="1800" b="1" dirty="0">
                <a:cs typeface="Times New Roman" pitchFamily="-107" charset="0"/>
              </a:rPr>
              <a:t>to </a:t>
            </a:r>
            <a:r>
              <a:rPr lang="en-GB" sz="1800" b="1" dirty="0">
                <a:solidFill>
                  <a:srgbClr val="0000CC"/>
                </a:solidFill>
                <a:cs typeface="Times New Roman" pitchFamily="-107" charset="0"/>
              </a:rPr>
              <a:t>achieving persistence with an OOP language:  </a:t>
            </a:r>
          </a:p>
          <a:p>
            <a:pPr marL="642938" lvl="1" indent="-342900" algn="just">
              <a:defRPr/>
            </a:pPr>
            <a:r>
              <a:rPr lang="en-GB" sz="1800" b="1" dirty="0">
                <a:cs typeface="Times New Roman" pitchFamily="-107" charset="0"/>
              </a:rPr>
              <a:t>use RDBMS as underlying storage engine </a:t>
            </a:r>
          </a:p>
          <a:p>
            <a:pPr marL="300038" lvl="1" indent="0" algn="just">
              <a:buNone/>
              <a:defRPr/>
            </a:pPr>
            <a:endParaRPr lang="en-GB" sz="1800" dirty="0">
              <a:cs typeface="Times New Roman" pitchFamily="-107" charset="0"/>
            </a:endParaRPr>
          </a:p>
          <a:p>
            <a:pPr algn="just">
              <a:defRPr/>
            </a:pPr>
            <a:r>
              <a:rPr lang="en-GB" sz="1800" b="1" dirty="0">
                <a:solidFill>
                  <a:srgbClr val="C00000"/>
                </a:solidFill>
                <a:cs typeface="Times New Roman" pitchFamily="-107" charset="0"/>
              </a:rPr>
              <a:t>Mapping class instances </a:t>
            </a:r>
            <a:r>
              <a:rPr lang="en-GB" sz="1800" b="1" dirty="0">
                <a:cs typeface="Times New Roman" pitchFamily="-107" charset="0"/>
              </a:rPr>
              <a:t>(</a:t>
            </a:r>
            <a:r>
              <a:rPr lang="en-GB" sz="1800" b="1" dirty="0">
                <a:solidFill>
                  <a:srgbClr val="D60093"/>
                </a:solidFill>
                <a:cs typeface="Times New Roman" pitchFamily="-107" charset="0"/>
              </a:rPr>
              <a:t>i.e. objects</a:t>
            </a:r>
            <a:r>
              <a:rPr lang="en-GB" sz="1800" b="1" dirty="0">
                <a:cs typeface="Times New Roman" pitchFamily="-107" charset="0"/>
              </a:rPr>
              <a:t>) to one or more rows distributed over one or more relations </a:t>
            </a:r>
          </a:p>
          <a:p>
            <a:pPr marL="942975" lvl="2" indent="-257175" algn="just">
              <a:buFont typeface="Arial" charset="0"/>
              <a:buChar char="–"/>
              <a:defRPr/>
            </a:pPr>
            <a:r>
              <a:rPr lang="en-US" sz="1650" b="1" dirty="0">
                <a:solidFill>
                  <a:srgbClr val="0000CC"/>
                </a:solidFill>
                <a:cs typeface="Times New Roman" pitchFamily="-107" charset="0"/>
              </a:rPr>
              <a:t>write code to convert between objects and rows</a:t>
            </a:r>
          </a:p>
          <a:p>
            <a:pPr marL="685800" lvl="2" indent="0" algn="just">
              <a:buNone/>
              <a:defRPr/>
            </a:pPr>
            <a:endParaRPr lang="en-US" sz="900" b="1" dirty="0">
              <a:solidFill>
                <a:srgbClr val="0000CC"/>
              </a:solidFill>
              <a:cs typeface="Times New Roman" pitchFamily="-107" charset="0"/>
            </a:endParaRPr>
          </a:p>
          <a:p>
            <a:pPr algn="just">
              <a:defRPr/>
            </a:pPr>
            <a:r>
              <a:rPr lang="en-US" sz="1500" b="1" dirty="0">
                <a:solidFill>
                  <a:srgbClr val="C00000"/>
                </a:solidFill>
                <a:cs typeface="Times New Roman" pitchFamily="-107" charset="0"/>
              </a:rPr>
              <a:t>UN-NECESSARY WORK THAT CAN BE AVOIDED</a:t>
            </a:r>
            <a:endParaRPr lang="en-GB" sz="1800" dirty="0">
              <a:cs typeface="Times New Roman" pitchFamily="-107" charset="0"/>
            </a:endParaRPr>
          </a:p>
        </p:txBody>
      </p:sp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75000"/>
              <a:buFont typeface="Monotype Sorts" pitchFamily="-107" charset="2"/>
              <a:buChar char="u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spcBef>
                <a:spcPct val="25000"/>
              </a:spcBef>
              <a:spcAft>
                <a:spcPct val="25000"/>
              </a:spcAft>
              <a:buClr>
                <a:srgbClr val="000066"/>
              </a:buClr>
              <a:buChar char="–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spcBef>
                <a:spcPct val="20000"/>
              </a:spcBef>
              <a:buClr>
                <a:srgbClr val="000066"/>
              </a:buClr>
              <a:buChar char="»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spcBef>
                <a:spcPct val="20000"/>
              </a:spcBef>
              <a:buClr>
                <a:srgbClr val="000066"/>
              </a:buClr>
              <a:buSzPct val="65000"/>
              <a:buFont typeface="Monotype Sorts" pitchFamily="-107" charset="2"/>
              <a:buChar char="u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spcBef>
                <a:spcPct val="20000"/>
              </a:spcBef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549FA02D-0EFA-42B4-B6A9-7B5F77C9E15A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10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75000"/>
              <a:buFont typeface="Monotype Sorts" pitchFamily="-107" charset="2"/>
              <a:buChar char="u"/>
              <a:defRPr sz="28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Clr>
                <a:srgbClr val="000066"/>
              </a:buClr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SzPct val="65000"/>
              <a:buFont typeface="Monotype Sorts" pitchFamily="-107" charset="2"/>
              <a:buChar char="u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900">
                <a:solidFill>
                  <a:srgbClr val="FFFFFF"/>
                </a:solidFill>
                <a:latin typeface="Times New Roman" panose="02020603050405020304" pitchFamily="18" charset="0"/>
              </a:rPr>
              <a:t>© Pearson Education Limited 1995, 2005</a:t>
            </a:r>
          </a:p>
        </p:txBody>
      </p:sp>
      <p:sp>
        <p:nvSpPr>
          <p:cNvPr id="54278" name="AutoShape 5"/>
          <p:cNvSpPr>
            <a:spLocks/>
          </p:cNvSpPr>
          <p:nvPr/>
        </p:nvSpPr>
        <p:spPr bwMode="auto">
          <a:xfrm>
            <a:off x="1331118" y="4220170"/>
            <a:ext cx="6481763" cy="923330"/>
          </a:xfrm>
          <a:prstGeom prst="borderCallout1">
            <a:avLst>
              <a:gd name="adj1" fmla="val -11352"/>
              <a:gd name="adj2" fmla="val -2"/>
              <a:gd name="adj3" fmla="val -143507"/>
              <a:gd name="adj4" fmla="val 5922"/>
            </a:avLst>
          </a:prstGeom>
          <a:solidFill>
            <a:srgbClr val="590948"/>
          </a:solidFill>
          <a:ln w="12700">
            <a:solidFill>
              <a:srgbClr val="CC6600"/>
            </a:solidFill>
            <a:miter lim="800000"/>
            <a:headEnd type="none" w="sm" len="sm"/>
            <a:tailEnd type="none" w="sm" len="sm"/>
          </a:ln>
          <a:effectLst>
            <a:outerShdw dist="38100" dir="2700000" rotWithShape="0">
              <a:srgbClr val="808080">
                <a:alpha val="42999"/>
              </a:srgbClr>
            </a:outerShdw>
          </a:effectLst>
        </p:spPr>
        <p:txBody>
          <a:bodyPr>
            <a:spAutoFit/>
          </a:bodyPr>
          <a:lstStyle/>
          <a:p>
            <a:pPr defTabSz="5715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i="1" dirty="0">
                <a:solidFill>
                  <a:schemeClr val="bg1"/>
                </a:solidFill>
                <a:latin typeface="+mj-lt"/>
                <a:ea typeface="ＭＳ Ｐゴシック" panose="020B0600070205080204" pitchFamily="34" charset="-128"/>
              </a:rPr>
              <a:t>e.g.    a STUDENT registers for COURSES for a DEGREE</a:t>
            </a:r>
          </a:p>
          <a:p>
            <a:pPr defTabSz="5715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i="1" dirty="0">
                <a:solidFill>
                  <a:schemeClr val="bg1"/>
                </a:solidFill>
                <a:latin typeface="+mj-lt"/>
                <a:ea typeface="ＭＳ Ｐゴシック" panose="020B0600070205080204" pitchFamily="34" charset="-128"/>
              </a:rPr>
              <a:t>          PROGRAM</a:t>
            </a:r>
          </a:p>
          <a:p>
            <a:pPr defTabSz="5715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i="1" dirty="0">
                <a:solidFill>
                  <a:schemeClr val="bg1"/>
                </a:solidFill>
                <a:latin typeface="+mj-lt"/>
                <a:ea typeface="ＭＳ Ｐゴシック" panose="020B0600070205080204" pitchFamily="34" charset="-128"/>
              </a:rPr>
              <a:t>=&gt;  </a:t>
            </a:r>
            <a:r>
              <a:rPr lang="en-US" b="1" dirty="0">
                <a:solidFill>
                  <a:schemeClr val="bg1"/>
                </a:solidFill>
                <a:latin typeface="+mj-lt"/>
                <a:ea typeface="ＭＳ Ｐゴシック" panose="020B0600070205080204" pitchFamily="34" charset="-128"/>
              </a:rPr>
              <a:t>The data for a STUDENT object is stored in 3 tables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65044" y="395480"/>
            <a:ext cx="6384131" cy="373856"/>
          </a:xfrm>
        </p:spPr>
        <p:txBody>
          <a:bodyPr>
            <a:noAutofit/>
          </a:bodyPr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Object-oriented Databases (1)</a:t>
            </a:r>
            <a:endParaRPr lang="en-ZA" altLang="en-US" b="1" dirty="0">
              <a:ea typeface="ＭＳ Ｐゴシック" panose="020B0600070205080204" pitchFamily="34" charset="-128"/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98407" y="1169194"/>
            <a:ext cx="3658703" cy="3763385"/>
          </a:xfrm>
        </p:spPr>
        <p:txBody>
          <a:bodyPr>
            <a:normAutofit/>
          </a:bodyPr>
          <a:lstStyle/>
          <a:p>
            <a:r>
              <a:rPr lang="en-ZA" altLang="en-US" sz="1800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Originates from Engineering</a:t>
            </a:r>
          </a:p>
          <a:p>
            <a:pPr>
              <a:buFont typeface="Monotype Sorts" pitchFamily="-107" charset="2"/>
              <a:buNone/>
            </a:pPr>
            <a:r>
              <a:rPr lang="en-ZA" altLang="en-US" sz="1800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   &amp;  design domains</a:t>
            </a:r>
          </a:p>
          <a:p>
            <a:pPr>
              <a:buFont typeface="Monotype Sorts" pitchFamily="-107" charset="2"/>
              <a:buNone/>
            </a:pPr>
            <a:r>
              <a:rPr lang="en-ZA" altLang="en-US" sz="1800" b="1" dirty="0">
                <a:solidFill>
                  <a:schemeClr val="bg1"/>
                </a:solidFill>
                <a:ea typeface="ＭＳ Ｐゴシック" panose="020B0600070205080204" pitchFamily="34" charset="-128"/>
              </a:rPr>
              <a:t>	</a:t>
            </a:r>
            <a:r>
              <a:rPr lang="en-ZA" altLang="en-US" sz="1800" b="1" dirty="0">
                <a:solidFill>
                  <a:srgbClr val="0000CC"/>
                </a:solidFill>
                <a:ea typeface="ＭＳ Ｐゴシック" panose="020B0600070205080204" pitchFamily="34" charset="-128"/>
              </a:rPr>
              <a:t>e.g. </a:t>
            </a:r>
            <a:r>
              <a:rPr lang="en-ZA" altLang="en-US" sz="1500" b="1" dirty="0">
                <a:solidFill>
                  <a:srgbClr val="0000CC"/>
                </a:solidFill>
                <a:ea typeface="ＭＳ Ｐゴシック" panose="020B0600070205080204" pitchFamily="34" charset="-128"/>
              </a:rPr>
              <a:t>CAD (Computer Aided Design) database </a:t>
            </a:r>
            <a:r>
              <a:rPr lang="en-ZA" altLang="en-US" sz="1500" b="1" dirty="0">
                <a:solidFill>
                  <a:srgbClr val="080808"/>
                </a:solidFill>
                <a:ea typeface="ＭＳ Ｐゴシック" panose="020B0600070205080204" pitchFamily="34" charset="-128"/>
              </a:rPr>
              <a:t>stores data relating to engineering designs</a:t>
            </a:r>
          </a:p>
          <a:p>
            <a:pPr>
              <a:buFont typeface="Monotype Sorts" pitchFamily="-107" charset="2"/>
              <a:buNone/>
            </a:pPr>
            <a:endParaRPr lang="en-ZA" altLang="en-US" sz="900" dirty="0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ZA" sz="1800" b="1" dirty="0">
                <a:solidFill>
                  <a:srgbClr val="C00000"/>
                </a:solidFill>
              </a:rPr>
              <a:t>e.g. of designs</a:t>
            </a:r>
          </a:p>
          <a:p>
            <a:pPr marL="0" indent="0">
              <a:buNone/>
              <a:defRPr/>
            </a:pPr>
            <a:r>
              <a:rPr lang="en-ZA" sz="1800" b="1" dirty="0">
                <a:solidFill>
                  <a:srgbClr val="0000CC"/>
                </a:solidFill>
              </a:rPr>
              <a:t>    (1)  Cars    </a:t>
            </a:r>
          </a:p>
          <a:p>
            <a:pPr marL="0" indent="0">
              <a:buNone/>
              <a:defRPr/>
            </a:pPr>
            <a:r>
              <a:rPr lang="en-ZA" sz="1800" b="1" dirty="0">
                <a:solidFill>
                  <a:srgbClr val="0000CC"/>
                </a:solidFill>
              </a:rPr>
              <a:t>    (2)  Buildings  </a:t>
            </a:r>
            <a:endParaRPr lang="en-ZA" altLang="en-US" sz="900" dirty="0">
              <a:ea typeface="ＭＳ Ｐゴシック" panose="020B0600070205080204" pitchFamily="34" charset="-128"/>
            </a:endParaRPr>
          </a:p>
          <a:p>
            <a:pPr>
              <a:buNone/>
            </a:pPr>
            <a:r>
              <a:rPr lang="en-ZA" sz="1500" b="1" dirty="0">
                <a:solidFill>
                  <a:srgbClr val="080808"/>
                </a:solidFill>
              </a:rPr>
              <a:t>Using AutoCAD, Revit, etc.</a:t>
            </a:r>
          </a:p>
          <a:p>
            <a:pPr>
              <a:buNone/>
            </a:pPr>
            <a:endParaRPr lang="en-ZA" altLang="en-US" sz="900" dirty="0">
              <a:ea typeface="ＭＳ Ｐゴシック" panose="020B0600070205080204" pitchFamily="34" charset="-128"/>
            </a:endParaRPr>
          </a:p>
          <a:p>
            <a:r>
              <a:rPr lang="en-ZA" altLang="en-US" sz="1650" b="1" dirty="0">
                <a:solidFill>
                  <a:srgbClr val="0000CC"/>
                </a:solidFill>
                <a:ea typeface="ＭＳ Ｐゴシック" panose="020B0600070205080204" pitchFamily="34" charset="-128"/>
              </a:rPr>
              <a:t>OODMS market is small compared to RDBMS market</a:t>
            </a:r>
          </a:p>
          <a:p>
            <a:pPr lvl="1"/>
            <a:endParaRPr lang="en-ZA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75000"/>
              <a:buFont typeface="Monotype Sorts" pitchFamily="-107" charset="2"/>
              <a:buChar char="u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spcBef>
                <a:spcPct val="25000"/>
              </a:spcBef>
              <a:spcAft>
                <a:spcPct val="25000"/>
              </a:spcAft>
              <a:buClr>
                <a:srgbClr val="000066"/>
              </a:buClr>
              <a:buChar char="–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spcBef>
                <a:spcPct val="20000"/>
              </a:spcBef>
              <a:buClr>
                <a:srgbClr val="000066"/>
              </a:buClr>
              <a:buChar char="»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spcBef>
                <a:spcPct val="20000"/>
              </a:spcBef>
              <a:buClr>
                <a:srgbClr val="000066"/>
              </a:buClr>
              <a:buSzPct val="65000"/>
              <a:buFont typeface="Monotype Sorts" pitchFamily="-107" charset="2"/>
              <a:buChar char="u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spcBef>
                <a:spcPct val="20000"/>
              </a:spcBef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6D467335-B3EB-4A41-B117-29E233BF4A7F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11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458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540" y="3180684"/>
            <a:ext cx="3257342" cy="1751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93496" y="1046277"/>
            <a:ext cx="3781425" cy="1954381"/>
          </a:xfrm>
          <a:prstGeom prst="rect">
            <a:avLst/>
          </a:prstGeom>
          <a:solidFill>
            <a:srgbClr val="590948"/>
          </a:solidFill>
        </p:spPr>
        <p:txBody>
          <a:bodyPr>
            <a:spAutoFit/>
          </a:bodyPr>
          <a:lstStyle/>
          <a:p>
            <a:pPr marL="257175" indent="-2571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ZA" sz="1400" b="1" dirty="0">
                <a:solidFill>
                  <a:schemeClr val="bg1"/>
                </a:solidFill>
                <a:latin typeface="+mj-lt"/>
                <a:ea typeface="ＭＳ Ｐゴシック" pitchFamily="-107" charset="-128"/>
                <a:cs typeface="Arial" pitchFamily="34" charset="0"/>
              </a:rPr>
              <a:t>Some common characteristics for design data: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ZA" sz="900" b="1" dirty="0">
              <a:solidFill>
                <a:schemeClr val="bg1"/>
              </a:solidFill>
              <a:latin typeface="+mj-lt"/>
              <a:ea typeface="ＭＳ Ｐゴシック" pitchFamily="-107" charset="-128"/>
              <a:cs typeface="Arial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arenBoth"/>
              <a:defRPr/>
            </a:pPr>
            <a:r>
              <a:rPr lang="en-ZA" sz="1400" b="1" dirty="0">
                <a:solidFill>
                  <a:schemeClr val="bg1"/>
                </a:solidFill>
                <a:latin typeface="+mj-lt"/>
                <a:ea typeface="ＭＳ Ｐゴシック" pitchFamily="-107" charset="-128"/>
                <a:cs typeface="Arial" pitchFamily="34" charset="0"/>
              </a:rPr>
              <a:t>design has many parts &amp; interdependent subsystems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arenBoth"/>
              <a:defRPr/>
            </a:pPr>
            <a:endParaRPr lang="en-ZA" sz="1400" dirty="0">
              <a:solidFill>
                <a:schemeClr val="bg1"/>
              </a:solidFill>
              <a:latin typeface="+mj-lt"/>
              <a:ea typeface="ＭＳ Ｐゴシック" pitchFamily="-107" charset="-128"/>
              <a:cs typeface="Arial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arenBoth"/>
              <a:defRPr/>
            </a:pPr>
            <a:r>
              <a:rPr lang="en-ZA" sz="1400" b="1" dirty="0">
                <a:solidFill>
                  <a:schemeClr val="bg1"/>
                </a:solidFill>
                <a:latin typeface="+mj-lt"/>
                <a:ea typeface="ＭＳ Ｐゴシック" pitchFamily="-107" charset="-128"/>
                <a:cs typeface="Arial" pitchFamily="34" charset="0"/>
              </a:rPr>
              <a:t>large number of types &amp; small number of instances cf. relational:  few relations, many </a:t>
            </a:r>
            <a:r>
              <a:rPr lang="en-ZA" sz="1400" b="1" dirty="0" err="1">
                <a:solidFill>
                  <a:schemeClr val="bg1"/>
                </a:solidFill>
                <a:latin typeface="+mj-lt"/>
                <a:ea typeface="ＭＳ Ｐゴシック" pitchFamily="-107" charset="-128"/>
                <a:cs typeface="Arial" pitchFamily="34" charset="0"/>
              </a:rPr>
              <a:t>tuples</a:t>
            </a:r>
            <a:endParaRPr lang="en-ZA" sz="1400" b="1" dirty="0">
              <a:solidFill>
                <a:schemeClr val="bg1"/>
              </a:solidFill>
              <a:latin typeface="+mj-lt"/>
              <a:ea typeface="ＭＳ Ｐゴシック" pitchFamily="-107" charset="-128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B5923C63-15FB-FF6A-009F-B09DE8CC5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Object-oriented Databases (2)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074219CC-DE30-3873-5AAD-98061AD56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Object databases (ODB)</a:t>
            </a:r>
          </a:p>
          <a:p>
            <a:pPr lvl="1"/>
            <a:r>
              <a:rPr lang="en-US" altLang="en-US" b="1" dirty="0"/>
              <a:t>Object data management systems (ODMS)</a:t>
            </a:r>
          </a:p>
          <a:p>
            <a:pPr lvl="1"/>
            <a:r>
              <a:rPr lang="en-US" altLang="en-US" dirty="0"/>
              <a:t>Meet some of the needs of more complex applications</a:t>
            </a:r>
          </a:p>
          <a:p>
            <a:pPr lvl="1"/>
            <a:r>
              <a:rPr lang="en-US" altLang="en-US" dirty="0"/>
              <a:t>Specify:  </a:t>
            </a:r>
          </a:p>
          <a:p>
            <a:pPr lvl="2"/>
            <a:r>
              <a:rPr lang="en-US" altLang="en-US" dirty="0"/>
              <a:t>Structure of complex objects </a:t>
            </a:r>
          </a:p>
          <a:p>
            <a:pPr lvl="2"/>
            <a:r>
              <a:rPr lang="en-US" altLang="en-US" dirty="0"/>
              <a:t>Operations that can be applied to these objects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Object-oriented DB Terminology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169194"/>
            <a:ext cx="8384875" cy="3871913"/>
          </a:xfrm>
        </p:spPr>
        <p:txBody>
          <a:bodyPr>
            <a:normAutofit/>
          </a:bodyPr>
          <a:lstStyle/>
          <a:p>
            <a:r>
              <a:rPr lang="en-US" altLang="en-US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OO data model</a:t>
            </a:r>
          </a:p>
          <a:p>
            <a:pPr lvl="1"/>
            <a:r>
              <a:rPr lang="en-US" altLang="en-US" sz="1800" b="1" dirty="0">
                <a:ea typeface="ＭＳ Ｐゴシック" panose="020B0600070205080204" pitchFamily="34" charset="-128"/>
              </a:rPr>
              <a:t>(logical) data model that captures the semantics of objects supported in object-oriented programming</a:t>
            </a:r>
          </a:p>
          <a:p>
            <a:pPr lvl="1"/>
            <a:endParaRPr lang="en-US" altLang="en-US" sz="1800" dirty="0">
              <a:ea typeface="ＭＳ Ｐゴシック" panose="020B0600070205080204" pitchFamily="34" charset="-128"/>
            </a:endParaRPr>
          </a:p>
          <a:p>
            <a:r>
              <a:rPr lang="en-US" altLang="en-US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OO database</a:t>
            </a:r>
          </a:p>
          <a:p>
            <a:pPr lvl="1"/>
            <a:r>
              <a:rPr lang="en-US" altLang="en-US" sz="1800" b="1" dirty="0">
                <a:ea typeface="ＭＳ Ｐゴシック" panose="020B0600070205080204" pitchFamily="34" charset="-128"/>
              </a:rPr>
              <a:t>persistent sharable collection of objects defined by an OO data model</a:t>
            </a:r>
          </a:p>
          <a:p>
            <a:pPr lvl="1"/>
            <a:endParaRPr lang="en-US" altLang="en-US" sz="1800" dirty="0">
              <a:ea typeface="ＭＳ Ｐゴシック" panose="020B0600070205080204" pitchFamily="34" charset="-128"/>
            </a:endParaRPr>
          </a:p>
          <a:p>
            <a:r>
              <a:rPr lang="en-US" altLang="en-US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OODBMS</a:t>
            </a:r>
          </a:p>
          <a:p>
            <a:pPr lvl="1"/>
            <a:r>
              <a:rPr lang="en-US" altLang="en-US" sz="1800" b="1" dirty="0">
                <a:ea typeface="ＭＳ Ｐゴシック" panose="020B0600070205080204" pitchFamily="34" charset="-128"/>
              </a:rPr>
              <a:t>manager (software) of an OODB</a:t>
            </a:r>
          </a:p>
        </p:txBody>
      </p:sp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75000"/>
              <a:buFont typeface="Monotype Sorts" pitchFamily="-107" charset="2"/>
              <a:buChar char="u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spcBef>
                <a:spcPct val="25000"/>
              </a:spcBef>
              <a:spcAft>
                <a:spcPct val="25000"/>
              </a:spcAft>
              <a:buClr>
                <a:srgbClr val="000066"/>
              </a:buClr>
              <a:buChar char="–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spcBef>
                <a:spcPct val="20000"/>
              </a:spcBef>
              <a:buClr>
                <a:srgbClr val="000066"/>
              </a:buClr>
              <a:buChar char="»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spcBef>
                <a:spcPct val="20000"/>
              </a:spcBef>
              <a:buClr>
                <a:srgbClr val="000066"/>
              </a:buClr>
              <a:buSzPct val="65000"/>
              <a:buFont typeface="Monotype Sorts" pitchFamily="-107" charset="2"/>
              <a:buChar char="u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spcBef>
                <a:spcPct val="20000"/>
              </a:spcBef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4A70EDEC-6603-40C2-8850-6FD10AC2B38F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13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OODB and OODBMS</a:t>
            </a:r>
            <a:endParaRPr lang="en-ZA" altLang="en-US" b="1" dirty="0">
              <a:ea typeface="ＭＳ Ｐゴシック" panose="020B0600070205080204" pitchFamily="34" charset="-128"/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1309687" y="4245767"/>
            <a:ext cx="6310313" cy="81081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1800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OO data model</a:t>
            </a:r>
          </a:p>
          <a:p>
            <a:pPr lvl="1"/>
            <a:r>
              <a:rPr lang="en-US" altLang="en-US" sz="1500" b="1" dirty="0">
                <a:ea typeface="ＭＳ Ｐゴシック" panose="020B0600070205080204" pitchFamily="34" charset="-128"/>
              </a:rPr>
              <a:t>(logical) data model that </a:t>
            </a:r>
            <a:r>
              <a:rPr lang="en-US" altLang="en-US" sz="1500" b="1" dirty="0">
                <a:solidFill>
                  <a:schemeClr val="bg1"/>
                </a:solidFill>
                <a:ea typeface="ＭＳ Ｐゴシック" panose="020B0600070205080204" pitchFamily="34" charset="-128"/>
              </a:rPr>
              <a:t>captures the semantics of objects (classes)</a:t>
            </a:r>
            <a:r>
              <a:rPr lang="en-US" altLang="en-US" sz="1500" b="1" dirty="0">
                <a:ea typeface="ＭＳ Ｐゴシック" panose="020B0600070205080204" pitchFamily="34" charset="-128"/>
              </a:rPr>
              <a:t> supported in object-oriented programming</a:t>
            </a:r>
          </a:p>
          <a:p>
            <a:endParaRPr lang="en-ZA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75000"/>
              <a:buFont typeface="Monotype Sorts" pitchFamily="-107" charset="2"/>
              <a:buChar char="u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spcBef>
                <a:spcPct val="25000"/>
              </a:spcBef>
              <a:spcAft>
                <a:spcPct val="25000"/>
              </a:spcAft>
              <a:buClr>
                <a:srgbClr val="000066"/>
              </a:buClr>
              <a:buChar char="–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spcBef>
                <a:spcPct val="20000"/>
              </a:spcBef>
              <a:buClr>
                <a:srgbClr val="000066"/>
              </a:buClr>
              <a:buChar char="»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spcBef>
                <a:spcPct val="20000"/>
              </a:spcBef>
              <a:buClr>
                <a:srgbClr val="000066"/>
              </a:buClr>
              <a:buSzPct val="65000"/>
              <a:buFont typeface="Monotype Sorts" pitchFamily="-107" charset="2"/>
              <a:buChar char="u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spcBef>
                <a:spcPct val="20000"/>
              </a:spcBef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5956BC8A-3734-4CAE-8072-09DA2084E89B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14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714" y="1094186"/>
            <a:ext cx="6480572" cy="3136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Oval Callout 5"/>
          <p:cNvSpPr/>
          <p:nvPr/>
        </p:nvSpPr>
        <p:spPr bwMode="auto">
          <a:xfrm>
            <a:off x="4861322" y="241186"/>
            <a:ext cx="2000250" cy="971550"/>
          </a:xfrm>
          <a:prstGeom prst="wedgeEllipseCallout">
            <a:avLst>
              <a:gd name="adj1" fmla="val 27262"/>
              <a:gd name="adj2" fmla="val 87990"/>
            </a:avLst>
          </a:prstGeom>
          <a:solidFill>
            <a:srgbClr val="590948"/>
          </a:solidFill>
          <a:ln w="12700" cap="flat" cmpd="sng" algn="ctr">
            <a:solidFill>
              <a:srgbClr val="080808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b="1" dirty="0">
                <a:solidFill>
                  <a:schemeClr val="bg1"/>
                </a:solidFill>
                <a:latin typeface="+mj-lt"/>
                <a:ea typeface="ＭＳ Ｐゴシック" panose="020B0600070205080204" pitchFamily="34" charset="-128"/>
                <a:cs typeface="Arial"/>
              </a:rPr>
              <a:t>OO data model </a:t>
            </a:r>
            <a:r>
              <a:rPr lang="en-US" sz="1350" dirty="0">
                <a:solidFill>
                  <a:schemeClr val="bg1"/>
                </a:solidFill>
                <a:latin typeface="+mj-lt"/>
                <a:ea typeface="ＭＳ Ｐゴシック" panose="020B0600070205080204" pitchFamily="34" charset="-128"/>
                <a:cs typeface="Arial"/>
              </a:rPr>
              <a:t>defines contents of OODB</a:t>
            </a:r>
          </a:p>
        </p:txBody>
      </p:sp>
      <p:cxnSp>
        <p:nvCxnSpPr>
          <p:cNvPr id="27655" name="Straight Connector 11"/>
          <p:cNvCxnSpPr>
            <a:cxnSpLocks noChangeShapeType="1"/>
          </p:cNvCxnSpPr>
          <p:nvPr/>
        </p:nvCxnSpPr>
        <p:spPr bwMode="auto">
          <a:xfrm>
            <a:off x="5004197" y="2787255"/>
            <a:ext cx="857250" cy="119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4464843" y="3138487"/>
            <a:ext cx="1782366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b="1" i="1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  <a:cs typeface="Arial"/>
              </a:rPr>
              <a:t>Object-oriented DBMS (OODBMS)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28660" y="3221602"/>
            <a:ext cx="1583531" cy="7848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b="1" i="1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  <a:cs typeface="Arial"/>
              </a:rPr>
              <a:t>Object-oriented database (OODB)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341" y="3558756"/>
            <a:ext cx="1404156" cy="2674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en-US" b="1" dirty="0">
                <a:ea typeface="ＭＳ Ｐゴシック" panose="020B0600070205080204" pitchFamily="34" charset="-128"/>
              </a:rPr>
              <a:t>OODBMSs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1428750" y="897732"/>
            <a:ext cx="6257925" cy="4074319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Monotype Sorts" pitchFamily="-107" charset="2"/>
              <a:buNone/>
            </a:pPr>
            <a:endParaRPr lang="en-US" altLang="en-US" sz="1500" dirty="0">
              <a:ea typeface="ＭＳ Ｐゴシック" panose="020B0600070205080204" pitchFamily="34" charset="-128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Commercial</a:t>
            </a:r>
            <a:endParaRPr lang="en-US" altLang="en-US" b="1" i="1" dirty="0">
              <a:solidFill>
                <a:srgbClr val="C00000"/>
              </a:solidFill>
              <a:ea typeface="ＭＳ Ｐゴシック" panose="020B0600070205080204" pitchFamily="34" charset="-128"/>
            </a:endParaRPr>
          </a:p>
          <a:p>
            <a:pPr lvl="1" algn="just"/>
            <a:r>
              <a:rPr lang="en-US" altLang="en-US" b="1" i="1" dirty="0" err="1">
                <a:solidFill>
                  <a:srgbClr val="0000CC"/>
                </a:solidFill>
                <a:ea typeface="ＭＳ Ｐゴシック" panose="020B0600070205080204" pitchFamily="34" charset="-128"/>
              </a:rPr>
              <a:t>GemStone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from Gemstone Systems Inc.</a:t>
            </a:r>
          </a:p>
          <a:p>
            <a:pPr lvl="1" algn="just"/>
            <a:r>
              <a:rPr lang="en-US" altLang="en-US" b="1" i="1" dirty="0">
                <a:solidFill>
                  <a:srgbClr val="0000CC"/>
                </a:solidFill>
                <a:ea typeface="ＭＳ Ｐゴシック" panose="020B0600070205080204" pitchFamily="34" charset="-128"/>
              </a:rPr>
              <a:t>Objectivity/DB</a:t>
            </a:r>
            <a:r>
              <a:rPr lang="en-US" altLang="en-US" dirty="0">
                <a:ea typeface="ＭＳ Ｐゴシック" panose="020B0600070205080204" pitchFamily="34" charset="-128"/>
              </a:rPr>
              <a:t>  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from Objectivity Inc.</a:t>
            </a:r>
          </a:p>
          <a:p>
            <a:pPr lvl="1" algn="just"/>
            <a:r>
              <a:rPr lang="en-US" altLang="en-US" b="1" i="1" dirty="0" err="1">
                <a:solidFill>
                  <a:srgbClr val="0000CC"/>
                </a:solidFill>
                <a:ea typeface="ＭＳ Ｐゴシック" panose="020B0600070205080204" pitchFamily="34" charset="-128"/>
              </a:rPr>
              <a:t>ObjectStore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from Progress Software Corp. </a:t>
            </a:r>
          </a:p>
          <a:p>
            <a:pPr lvl="1" algn="just"/>
            <a:endParaRPr lang="en-US" altLang="en-US" dirty="0">
              <a:ea typeface="ＭＳ Ｐゴシック" panose="020B0600070205080204" pitchFamily="34" charset="-128"/>
            </a:endParaRPr>
          </a:p>
          <a:p>
            <a:pPr algn="just"/>
            <a:r>
              <a:rPr lang="en-US" altLang="en-US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Open source</a:t>
            </a:r>
          </a:p>
          <a:p>
            <a:pPr lvl="1" algn="just"/>
            <a:r>
              <a:rPr lang="en-US" altLang="en-US" b="1" i="1" dirty="0" err="1">
                <a:solidFill>
                  <a:srgbClr val="0000CC"/>
                </a:solidFill>
                <a:ea typeface="ＭＳ Ｐゴシック" panose="020B0600070205080204" pitchFamily="34" charset="-128"/>
              </a:rPr>
              <a:t>ZooDB</a:t>
            </a:r>
            <a:r>
              <a:rPr lang="en-US" altLang="en-US" b="1" i="1" dirty="0">
                <a:solidFill>
                  <a:srgbClr val="0000CC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1800" b="1" dirty="0">
                <a:solidFill>
                  <a:srgbClr val="0000CC"/>
                </a:solidFill>
                <a:ea typeface="ＭＳ Ｐゴシック" panose="020B0600070205080204" pitchFamily="34" charset="-128"/>
              </a:rPr>
              <a:t>(by </a:t>
            </a:r>
            <a:r>
              <a:rPr lang="en-US" altLang="en-US" sz="1800" b="1" dirty="0" err="1">
                <a:solidFill>
                  <a:srgbClr val="0000CC"/>
                </a:solidFill>
                <a:ea typeface="ＭＳ Ｐゴシック" panose="020B0600070205080204" pitchFamily="34" charset="-128"/>
              </a:rPr>
              <a:t>Tilmann</a:t>
            </a:r>
            <a:r>
              <a:rPr lang="en-US" altLang="en-US" sz="1800" b="1" dirty="0">
                <a:solidFill>
                  <a:srgbClr val="0000CC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1800" b="1" dirty="0" err="1">
                <a:solidFill>
                  <a:srgbClr val="0000CC"/>
                </a:solidFill>
                <a:ea typeface="ＭＳ Ｐゴシック" panose="020B0600070205080204" pitchFamily="34" charset="-128"/>
              </a:rPr>
              <a:t>Zäschke</a:t>
            </a:r>
            <a:r>
              <a:rPr lang="en-US" altLang="en-US" sz="1800" b="1" dirty="0">
                <a:solidFill>
                  <a:srgbClr val="0000CC"/>
                </a:solidFill>
                <a:ea typeface="ＭＳ Ｐゴシック" panose="020B0600070205080204" pitchFamily="34" charset="-128"/>
              </a:rPr>
              <a:t>)</a:t>
            </a:r>
          </a:p>
          <a:p>
            <a:pPr lvl="1" algn="just"/>
            <a:r>
              <a:rPr lang="en-US" altLang="en-US" sz="2800" b="1" dirty="0" err="1">
                <a:solidFill>
                  <a:srgbClr val="0000CC"/>
                </a:solidFill>
                <a:ea typeface="ＭＳ Ｐゴシック" panose="020B0600070205080204" pitchFamily="34" charset="-128"/>
              </a:rPr>
              <a:t>ObjectDB</a:t>
            </a:r>
            <a:r>
              <a:rPr lang="en-US" altLang="en-US" sz="2800" b="1" dirty="0">
                <a:solidFill>
                  <a:srgbClr val="0000CC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1800" b="1" dirty="0">
                <a:solidFill>
                  <a:srgbClr val="0000CC"/>
                </a:solidFill>
                <a:ea typeface="ＭＳ Ｐゴシック" panose="020B0600070205080204" pitchFamily="34" charset="-128"/>
              </a:rPr>
              <a:t>(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by </a:t>
            </a:r>
            <a:r>
              <a:rPr lang="en-US" altLang="en-US" sz="1800" b="1" dirty="0" err="1">
                <a:ea typeface="ＭＳ Ｐゴシック" panose="020B0600070205080204" pitchFamily="34" charset="-128"/>
              </a:rPr>
              <a:t>ObjectDB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 Corp)</a:t>
            </a:r>
          </a:p>
          <a:p>
            <a:pPr lvl="1" algn="just"/>
            <a:r>
              <a:rPr lang="en-US" altLang="en-US" b="1" dirty="0" err="1">
                <a:solidFill>
                  <a:srgbClr val="0000CC"/>
                </a:solidFill>
                <a:ea typeface="ＭＳ Ｐゴシック" panose="020B0600070205080204" pitchFamily="34" charset="-128"/>
              </a:rPr>
              <a:t>ConceptBase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 (by University of </a:t>
            </a:r>
            <a:r>
              <a:rPr lang="en-US" altLang="en-US" sz="1800" b="1" dirty="0" err="1">
                <a:ea typeface="ＭＳ Ｐゴシック" panose="020B0600070205080204" pitchFamily="34" charset="-128"/>
              </a:rPr>
              <a:t>Skövde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)</a:t>
            </a:r>
            <a:endParaRPr lang="en-US" altLang="en-US" sz="2800" b="1" dirty="0">
              <a:ea typeface="ＭＳ Ｐゴシック" panose="020B0600070205080204" pitchFamily="34" charset="-128"/>
            </a:endParaRPr>
          </a:p>
          <a:p>
            <a:pPr lvl="2" algn="just"/>
            <a:endParaRPr lang="en-US" altLang="en-US" sz="2800" b="1" dirty="0">
              <a:solidFill>
                <a:srgbClr val="0000CC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86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75000"/>
              <a:buFont typeface="Monotype Sorts" pitchFamily="-107" charset="2"/>
              <a:buChar char="u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spcBef>
                <a:spcPct val="25000"/>
              </a:spcBef>
              <a:spcAft>
                <a:spcPct val="25000"/>
              </a:spcAft>
              <a:buClr>
                <a:srgbClr val="000066"/>
              </a:buClr>
              <a:buChar char="–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spcBef>
                <a:spcPct val="20000"/>
              </a:spcBef>
              <a:buClr>
                <a:srgbClr val="000066"/>
              </a:buClr>
              <a:buChar char="»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spcBef>
                <a:spcPct val="20000"/>
              </a:spcBef>
              <a:buClr>
                <a:srgbClr val="000066"/>
              </a:buClr>
              <a:buSzPct val="65000"/>
              <a:buFont typeface="Monotype Sorts" pitchFamily="-107" charset="2"/>
              <a:buChar char="u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spcBef>
                <a:spcPct val="20000"/>
              </a:spcBef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BC541F54-D731-4759-9EF7-EF82BE6D4CCF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15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75000"/>
              <a:buFont typeface="Monotype Sorts" pitchFamily="-107" charset="2"/>
              <a:buChar char="u"/>
              <a:defRPr sz="28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Clr>
                <a:srgbClr val="000066"/>
              </a:buClr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SzPct val="65000"/>
              <a:buFont typeface="Monotype Sorts" pitchFamily="-107" charset="2"/>
              <a:buChar char="u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900" dirty="0">
                <a:solidFill>
                  <a:srgbClr val="FFFFFF"/>
                </a:solidFill>
                <a:latin typeface="Times New Roman" panose="02020603050405020304" pitchFamily="18" charset="0"/>
              </a:rPr>
              <a:t>© Pearson Education Limited 1995, 2005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250166" y="305699"/>
            <a:ext cx="8893834" cy="509588"/>
          </a:xfrm>
        </p:spPr>
        <p:txBody>
          <a:bodyPr>
            <a:noAutofit/>
          </a:bodyPr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Strategies for developing an OODBMS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699664" y="1099937"/>
            <a:ext cx="8228675" cy="3941170"/>
          </a:xfrm>
        </p:spPr>
        <p:txBody>
          <a:bodyPr>
            <a:normAutofit/>
          </a:bodyPr>
          <a:lstStyle/>
          <a:p>
            <a:pPr marL="385763" indent="-385763">
              <a:lnSpc>
                <a:spcPct val="90000"/>
              </a:lnSpc>
              <a:buSzPct val="100000"/>
              <a:buFont typeface="Arial" pitchFamily="34" charset="0"/>
              <a:buAutoNum type="arabicPeriod"/>
              <a:defRPr/>
            </a:pPr>
            <a:r>
              <a:rPr lang="en-US" sz="1950" b="1" dirty="0">
                <a:ea typeface="ＭＳ Ｐゴシック" pitchFamily="34" charset="-128"/>
              </a:rPr>
              <a:t>Extend existing object-oriented programming language</a:t>
            </a:r>
            <a:endParaRPr lang="en-US" sz="1800" b="1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sz="1650" b="1" dirty="0">
                <a:solidFill>
                  <a:srgbClr val="C00000"/>
                </a:solidFill>
                <a:ea typeface="ＭＳ Ｐゴシック" pitchFamily="34" charset="-128"/>
              </a:rPr>
              <a:t>add traditional database capabilities to existing OOP language, </a:t>
            </a:r>
          </a:p>
          <a:p>
            <a:pPr lvl="2">
              <a:lnSpc>
                <a:spcPct val="90000"/>
              </a:lnSpc>
              <a:defRPr/>
            </a:pPr>
            <a:r>
              <a:rPr lang="en-US" b="1" dirty="0">
                <a:solidFill>
                  <a:schemeClr val="tx1"/>
                </a:solidFill>
                <a:ea typeface="ＭＳ Ｐゴシック" pitchFamily="34" charset="-128"/>
              </a:rPr>
              <a:t>e.g. Smalltalk, C++, Java</a:t>
            </a:r>
          </a:p>
          <a:p>
            <a:pPr lvl="2">
              <a:lnSpc>
                <a:spcPct val="90000"/>
              </a:lnSpc>
              <a:defRPr/>
            </a:pPr>
            <a:r>
              <a:rPr lang="en-US" b="1" dirty="0">
                <a:solidFill>
                  <a:schemeClr val="tx1"/>
                </a:solidFill>
                <a:ea typeface="ＭＳ Ｐゴシック" pitchFamily="34" charset="-128"/>
              </a:rPr>
              <a:t>e.g. </a:t>
            </a:r>
            <a:r>
              <a:rPr lang="en-US" b="1" i="1" dirty="0" err="1">
                <a:solidFill>
                  <a:schemeClr val="tx1"/>
                </a:solidFill>
                <a:ea typeface="ＭＳ Ｐゴシック" pitchFamily="34" charset="-128"/>
              </a:rPr>
              <a:t>GemStone</a:t>
            </a:r>
            <a:r>
              <a:rPr lang="en-US" b="1" dirty="0">
                <a:solidFill>
                  <a:schemeClr val="tx1"/>
                </a:solidFill>
                <a:ea typeface="ＭＳ Ｐゴシック" pitchFamily="34" charset="-128"/>
              </a:rPr>
              <a:t> extended Smalltalk, C++, Java</a:t>
            </a:r>
          </a:p>
          <a:p>
            <a:pPr marL="342900" lvl="1" indent="0">
              <a:lnSpc>
                <a:spcPct val="90000"/>
              </a:lnSpc>
              <a:buNone/>
              <a:defRPr/>
            </a:pPr>
            <a:endParaRPr lang="en-US" sz="1200" b="1" dirty="0">
              <a:ea typeface="ＭＳ Ｐゴシック" pitchFamily="34" charset="-128"/>
            </a:endParaRPr>
          </a:p>
          <a:p>
            <a:pPr marL="385763" indent="-385763">
              <a:lnSpc>
                <a:spcPct val="90000"/>
              </a:lnSpc>
              <a:buSzPct val="100000"/>
              <a:buFont typeface="Arial" pitchFamily="34" charset="0"/>
              <a:buAutoNum type="arabicPeriod" startAt="2"/>
              <a:defRPr/>
            </a:pPr>
            <a:r>
              <a:rPr lang="en-US" sz="1950" b="1" dirty="0">
                <a:ea typeface="ＭＳ Ｐゴシック" pitchFamily="34" charset="-128"/>
              </a:rPr>
              <a:t>Provide extensible </a:t>
            </a:r>
            <a:r>
              <a:rPr lang="en-US" sz="1950" b="1" dirty="0" err="1">
                <a:ea typeface="ＭＳ Ｐゴシック" pitchFamily="34" charset="-128"/>
              </a:rPr>
              <a:t>OODBMS</a:t>
            </a:r>
            <a:r>
              <a:rPr lang="en-US" sz="1950" b="1" dirty="0">
                <a:ea typeface="ＭＳ Ｐゴシック" pitchFamily="34" charset="-128"/>
              </a:rPr>
              <a:t> library 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defRPr/>
            </a:pPr>
            <a:r>
              <a:rPr lang="en-US" sz="1650" b="1" dirty="0">
                <a:solidFill>
                  <a:srgbClr val="C00000"/>
                </a:solidFill>
                <a:ea typeface="ＭＳ Ｐゴシック" pitchFamily="34" charset="-128"/>
              </a:rPr>
              <a:t>No extensions to the OOP language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defRPr/>
            </a:pPr>
            <a:r>
              <a:rPr lang="en-US" sz="1650" b="1" dirty="0">
                <a:solidFill>
                  <a:srgbClr val="C00000"/>
                </a:solidFill>
                <a:ea typeface="ＭＳ Ｐゴシック" pitchFamily="34" charset="-128"/>
              </a:rPr>
              <a:t>provide off-the-shelf library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defRPr/>
            </a:pPr>
            <a:r>
              <a:rPr lang="en-US" sz="1650" b="1" dirty="0">
                <a:ea typeface="ＭＳ Ｐゴシック" pitchFamily="34" charset="-128"/>
              </a:rPr>
              <a:t>Library provides persistence and database capabilities</a:t>
            </a:r>
            <a:endParaRPr lang="en-US" sz="1200" b="1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spcBef>
                <a:spcPts val="450"/>
              </a:spcBef>
              <a:defRPr/>
            </a:pPr>
            <a:r>
              <a:rPr lang="en-US" sz="1650" b="1" dirty="0">
                <a:ea typeface="ＭＳ Ｐゴシック" pitchFamily="34" charset="-128"/>
              </a:rPr>
              <a:t>Work in known programming language with same compiler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defRPr/>
            </a:pPr>
            <a:r>
              <a:rPr lang="en-US" sz="1650" b="1" dirty="0">
                <a:ea typeface="ＭＳ Ｐゴシック" pitchFamily="34" charset="-128"/>
              </a:rPr>
              <a:t>examples are: </a:t>
            </a:r>
            <a:r>
              <a:rPr lang="en-US" sz="1650" b="1" dirty="0" err="1">
                <a:solidFill>
                  <a:srgbClr val="C00000"/>
                </a:solidFill>
                <a:ea typeface="ＭＳ Ｐゴシック" pitchFamily="34" charset="-128"/>
              </a:rPr>
              <a:t>ObjectStore</a:t>
            </a:r>
            <a:r>
              <a:rPr lang="en-US" sz="1650" b="1" dirty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sz="1650" b="1" dirty="0">
                <a:ea typeface="ＭＳ Ｐゴシック" pitchFamily="34" charset="-128"/>
              </a:rPr>
              <a:t>(for C++) and </a:t>
            </a:r>
            <a:r>
              <a:rPr lang="en-US" sz="1650" b="1" dirty="0" err="1">
                <a:solidFill>
                  <a:srgbClr val="CC3300"/>
                </a:solidFill>
                <a:ea typeface="ＭＳ Ｐゴシック" pitchFamily="34" charset="-128"/>
              </a:rPr>
              <a:t>ObjectDB</a:t>
            </a:r>
            <a:r>
              <a:rPr lang="en-US" sz="1650" b="1" dirty="0">
                <a:solidFill>
                  <a:srgbClr val="080808"/>
                </a:solidFill>
                <a:ea typeface="ＭＳ Ｐゴシック" pitchFamily="34" charset="-128"/>
              </a:rPr>
              <a:t>(for Java)</a:t>
            </a:r>
          </a:p>
          <a:p>
            <a:pPr>
              <a:lnSpc>
                <a:spcPct val="90000"/>
              </a:lnSpc>
              <a:buFont typeface="+mj-lt"/>
              <a:buAutoNum type="arabicPeriod"/>
              <a:defRPr/>
            </a:pPr>
            <a:endParaRPr lang="en-US" sz="1800" dirty="0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75000"/>
              <a:buFont typeface="Monotype Sorts" pitchFamily="-107" charset="2"/>
              <a:buChar char="u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spcBef>
                <a:spcPct val="25000"/>
              </a:spcBef>
              <a:spcAft>
                <a:spcPct val="25000"/>
              </a:spcAft>
              <a:buClr>
                <a:srgbClr val="000066"/>
              </a:buClr>
              <a:buChar char="–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spcBef>
                <a:spcPct val="20000"/>
              </a:spcBef>
              <a:buClr>
                <a:srgbClr val="000066"/>
              </a:buClr>
              <a:buChar char="»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spcBef>
                <a:spcPct val="20000"/>
              </a:spcBef>
              <a:buClr>
                <a:srgbClr val="000066"/>
              </a:buClr>
              <a:buSzPct val="65000"/>
              <a:buFont typeface="Monotype Sorts" pitchFamily="-107" charset="2"/>
              <a:buChar char="u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spcBef>
                <a:spcPct val="20000"/>
              </a:spcBef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9A4377CA-AE18-44DA-B871-5816A8972B59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16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75000"/>
              <a:buFont typeface="Monotype Sorts" pitchFamily="-107" charset="2"/>
              <a:buChar char="u"/>
              <a:defRPr sz="28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Clr>
                <a:srgbClr val="000066"/>
              </a:buClr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SzPct val="65000"/>
              <a:buFont typeface="Monotype Sorts" pitchFamily="-107" charset="2"/>
              <a:buChar char="u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900">
                <a:solidFill>
                  <a:srgbClr val="FFFFFF"/>
                </a:solidFill>
                <a:latin typeface="Times New Roman" panose="02020603050405020304" pitchFamily="18" charset="0"/>
              </a:rPr>
              <a:t>© Pearson Education Limited 1995, 2005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13399" y="239315"/>
            <a:ext cx="7590321" cy="514350"/>
          </a:xfrm>
        </p:spPr>
        <p:txBody>
          <a:bodyPr>
            <a:noAutofit/>
          </a:bodyPr>
          <a:lstStyle/>
          <a:p>
            <a:pPr algn="just"/>
            <a:r>
              <a:rPr lang="en-US" altLang="en-US" b="1" dirty="0">
                <a:ea typeface="ＭＳ Ｐゴシック" panose="020B0600070205080204" pitchFamily="34" charset="-128"/>
              </a:rPr>
              <a:t>Strategies for developing an OODBMS</a:t>
            </a:r>
          </a:p>
        </p:txBody>
      </p:sp>
      <p:sp>
        <p:nvSpPr>
          <p:cNvPr id="96260" name="Rectangle 3"/>
          <p:cNvSpPr>
            <a:spLocks noGrp="1" noChangeArrowheads="1"/>
          </p:cNvSpPr>
          <p:nvPr>
            <p:ph idx="1"/>
          </p:nvPr>
        </p:nvSpPr>
        <p:spPr>
          <a:xfrm>
            <a:off x="527135" y="1113954"/>
            <a:ext cx="7874993" cy="3790231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pPr marL="385763" indent="-385763">
              <a:buNone/>
              <a:defRPr/>
            </a:pPr>
            <a:r>
              <a:rPr lang="en-US" b="1" dirty="0">
                <a:solidFill>
                  <a:srgbClr val="C00000"/>
                </a:solidFill>
                <a:ea typeface="ＭＳ Ｐゴシック" pitchFamily="34" charset="-128"/>
              </a:rPr>
              <a:t>Reading for student</a:t>
            </a:r>
          </a:p>
          <a:p>
            <a:pPr marL="385763" indent="-385763">
              <a:buNone/>
              <a:defRPr/>
            </a:pPr>
            <a:endParaRPr lang="en-US" sz="900" dirty="0">
              <a:ea typeface="ＭＳ Ｐゴシック" pitchFamily="34" charset="-128"/>
            </a:endParaRPr>
          </a:p>
          <a:p>
            <a:pPr marL="385763" indent="-385763">
              <a:buNone/>
              <a:defRPr/>
            </a:pPr>
            <a:r>
              <a:rPr lang="en-US" sz="1900" b="1" dirty="0">
                <a:ea typeface="ＭＳ Ｐゴシック" pitchFamily="34" charset="-128"/>
              </a:rPr>
              <a:t>3. </a:t>
            </a:r>
            <a:r>
              <a:rPr lang="en-US" sz="1900" b="1" dirty="0">
                <a:solidFill>
                  <a:srgbClr val="0000CC"/>
                </a:solidFill>
                <a:ea typeface="ＭＳ Ｐゴシック" pitchFamily="34" charset="-128"/>
              </a:rPr>
              <a:t>Imbed OODB language constructs </a:t>
            </a:r>
            <a:r>
              <a:rPr lang="en-US" sz="1900" b="1" dirty="0">
                <a:ea typeface="ＭＳ Ｐゴシック" pitchFamily="34" charset="-128"/>
              </a:rPr>
              <a:t>in conventional host language:  e.g.   </a:t>
            </a:r>
            <a:r>
              <a:rPr lang="en-US" sz="1900" b="1" i="1" dirty="0">
                <a:solidFill>
                  <a:srgbClr val="CC3300"/>
                </a:solidFill>
                <a:ea typeface="ＭＳ Ｐゴシック" pitchFamily="34" charset="-128"/>
              </a:rPr>
              <a:t>O</a:t>
            </a:r>
            <a:r>
              <a:rPr lang="en-US" sz="1900" b="1" i="1" baseline="-25000" dirty="0">
                <a:solidFill>
                  <a:srgbClr val="CC3300"/>
                </a:solidFill>
                <a:ea typeface="ＭＳ Ｐゴシック" pitchFamily="34" charset="-128"/>
              </a:rPr>
              <a:t>2 </a:t>
            </a:r>
            <a:r>
              <a:rPr lang="en-US" sz="1900" b="1" dirty="0">
                <a:ea typeface="ＭＳ Ｐゴシック" pitchFamily="34" charset="-128"/>
              </a:rPr>
              <a:t>: extensions for C</a:t>
            </a:r>
          </a:p>
          <a:p>
            <a:pPr marL="385763" indent="-385763">
              <a:buNone/>
              <a:defRPr/>
            </a:pPr>
            <a:endParaRPr lang="en-US" sz="1900" b="1" dirty="0"/>
          </a:p>
          <a:p>
            <a:pPr marL="385763" indent="-385763">
              <a:buSzPct val="100000"/>
              <a:buFont typeface="Arial" charset="0"/>
              <a:buAutoNum type="arabicPeriod" startAt="4"/>
              <a:defRPr/>
            </a:pPr>
            <a:r>
              <a:rPr lang="en-US" sz="1900" b="1" dirty="0">
                <a:solidFill>
                  <a:srgbClr val="0000CC"/>
                </a:solidFill>
              </a:rPr>
              <a:t>Extend existing database language (SQL) </a:t>
            </a:r>
            <a:r>
              <a:rPr lang="en-US" sz="1900" b="1" dirty="0"/>
              <a:t>with object-oriented capabilities</a:t>
            </a:r>
          </a:p>
          <a:p>
            <a:pPr lvl="1">
              <a:defRPr/>
            </a:pPr>
            <a:r>
              <a:rPr lang="en-US" sz="1900" b="1" dirty="0"/>
              <a:t>SQL (1999) by ISO supports OO features</a:t>
            </a:r>
          </a:p>
          <a:p>
            <a:pPr lvl="1">
              <a:defRPr/>
            </a:pPr>
            <a:r>
              <a:rPr lang="en-US" sz="1900" b="1" dirty="0"/>
              <a:t>Object SQL standard by ODMG </a:t>
            </a:r>
          </a:p>
          <a:p>
            <a:pPr lvl="1">
              <a:defRPr/>
            </a:pPr>
            <a:r>
              <a:rPr lang="en-US" sz="1900" b="1" i="1" dirty="0" err="1">
                <a:solidFill>
                  <a:srgbClr val="CC3300"/>
                </a:solidFill>
              </a:rPr>
              <a:t>Ontos</a:t>
            </a:r>
            <a:r>
              <a:rPr lang="en-US" sz="1900" b="1" dirty="0"/>
              <a:t> and </a:t>
            </a:r>
            <a:r>
              <a:rPr lang="en-US" sz="1900" b="1" i="1" dirty="0">
                <a:solidFill>
                  <a:srgbClr val="CC3300"/>
                </a:solidFill>
              </a:rPr>
              <a:t>Versant</a:t>
            </a:r>
            <a:r>
              <a:rPr lang="en-US" sz="1900" b="1" dirty="0"/>
              <a:t> provide a version of Object SQL</a:t>
            </a:r>
          </a:p>
          <a:p>
            <a:pPr marL="342900" lvl="1" indent="0">
              <a:buNone/>
              <a:defRPr/>
            </a:pPr>
            <a:endParaRPr lang="en-US" sz="1900" b="1" dirty="0"/>
          </a:p>
          <a:p>
            <a:pPr marL="385763" indent="-385763">
              <a:lnSpc>
                <a:spcPct val="90000"/>
              </a:lnSpc>
              <a:buSzPct val="100000"/>
              <a:buFont typeface="Arial" charset="0"/>
              <a:buAutoNum type="arabicPeriod" startAt="5"/>
              <a:defRPr/>
            </a:pPr>
            <a:r>
              <a:rPr lang="en-US" sz="1900" b="1" dirty="0">
                <a:solidFill>
                  <a:srgbClr val="0000CC"/>
                </a:solidFill>
              </a:rPr>
              <a:t>Develop novel database data model/language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900" b="1" dirty="0"/>
              <a:t>No history / baggage, start from scratch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900" b="1" dirty="0"/>
              <a:t>No installed base, no skills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900" b="1" i="1" dirty="0">
                <a:solidFill>
                  <a:srgbClr val="CC3300"/>
                </a:solidFill>
              </a:rPr>
              <a:t>Semantic Information Manager (SIM)</a:t>
            </a:r>
          </a:p>
          <a:p>
            <a:pPr algn="just">
              <a:buFont typeface="Monotype Sorts" pitchFamily="-107" charset="2"/>
              <a:buNone/>
              <a:defRPr/>
            </a:pPr>
            <a:endParaRPr lang="en-US" sz="1800" b="1" dirty="0"/>
          </a:p>
          <a:p>
            <a:pPr algn="just">
              <a:buFont typeface="Monotype Sorts" pitchFamily="-107" charset="2"/>
              <a:buNone/>
              <a:defRPr/>
            </a:pPr>
            <a:endParaRPr lang="en-US" sz="1800" dirty="0"/>
          </a:p>
        </p:txBody>
      </p:sp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75000"/>
              <a:buFont typeface="Monotype Sorts" pitchFamily="-107" charset="2"/>
              <a:buChar char="u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spcBef>
                <a:spcPct val="25000"/>
              </a:spcBef>
              <a:spcAft>
                <a:spcPct val="25000"/>
              </a:spcAft>
              <a:buClr>
                <a:srgbClr val="000066"/>
              </a:buClr>
              <a:buChar char="–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spcBef>
                <a:spcPct val="20000"/>
              </a:spcBef>
              <a:buClr>
                <a:srgbClr val="000066"/>
              </a:buClr>
              <a:buChar char="»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spcBef>
                <a:spcPct val="20000"/>
              </a:spcBef>
              <a:buClr>
                <a:srgbClr val="000066"/>
              </a:buClr>
              <a:buSzPct val="65000"/>
              <a:buFont typeface="Monotype Sorts" pitchFamily="-107" charset="2"/>
              <a:buChar char="u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spcBef>
                <a:spcPct val="20000"/>
              </a:spcBef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F723145C-059F-40A0-91E0-B4765EE82EA8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17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75000"/>
              <a:buFont typeface="Monotype Sorts" pitchFamily="-107" charset="2"/>
              <a:buChar char="u"/>
              <a:defRPr sz="28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Clr>
                <a:srgbClr val="000066"/>
              </a:buClr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SzPct val="65000"/>
              <a:buFont typeface="Monotype Sorts" pitchFamily="-107" charset="2"/>
              <a:buChar char="u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900">
                <a:solidFill>
                  <a:srgbClr val="FFFFFF"/>
                </a:solidFill>
                <a:latin typeface="Times New Roman" panose="02020603050405020304" pitchFamily="18" charset="0"/>
              </a:rPr>
              <a:t>© Pearson Education Limited 1995, 2005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peak Pro" panose="020B0504020101020102" pitchFamily="34" charset="0"/>
              </a:rPr>
              <a:t>In this lecture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84732" y="1437968"/>
            <a:ext cx="6304935" cy="3383264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Speak Pro" panose="020B0504020101020102" pitchFamily="34" charset="0"/>
              </a:rPr>
              <a:t>Introduction to OODBMSs</a:t>
            </a:r>
          </a:p>
          <a:p>
            <a:r>
              <a:rPr lang="en-US" dirty="0">
                <a:latin typeface="Speak Pro" panose="020B0504020101020102" pitchFamily="34" charset="0"/>
              </a:rPr>
              <a:t>Limitations (‘weaknesses’) of Relational DB systems</a:t>
            </a:r>
          </a:p>
          <a:p>
            <a:r>
              <a:rPr lang="en-US" dirty="0">
                <a:latin typeface="Speak Pro" panose="020B0504020101020102" pitchFamily="34" charset="0"/>
              </a:rPr>
              <a:t>Storing Objects in Relational Databases</a:t>
            </a:r>
          </a:p>
          <a:p>
            <a:r>
              <a:rPr lang="en-US" dirty="0">
                <a:latin typeface="Speak Pro" panose="020B0504020101020102" pitchFamily="34" charset="0"/>
              </a:rPr>
              <a:t>OODB and OODBMS</a:t>
            </a:r>
          </a:p>
          <a:p>
            <a:r>
              <a:rPr lang="en-US" dirty="0">
                <a:latin typeface="Speak Pro" panose="020B0504020101020102" pitchFamily="34" charset="0"/>
              </a:rPr>
              <a:t>Commercial &amp; Open-Source OODBMSs</a:t>
            </a:r>
          </a:p>
          <a:p>
            <a:r>
              <a:rPr lang="en-US" dirty="0">
                <a:latin typeface="Speak Pro" panose="020B0504020101020102" pitchFamily="34" charset="0"/>
              </a:rPr>
              <a:t>Alternative strategies for OODBMSs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b="1" dirty="0">
                <a:ea typeface="ＭＳ Ｐゴシック" panose="020B0600070205080204" pitchFamily="34" charset="-128"/>
              </a:rPr>
              <a:t>Limitations (‘weaknesses’) of RDBMSs (1)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632528" y="1069959"/>
            <a:ext cx="8259098" cy="223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800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1. Poor representation of “real world” entities</a:t>
            </a:r>
          </a:p>
          <a:p>
            <a:pPr lvl="1"/>
            <a:r>
              <a:rPr lang="en-US" altLang="en-US" sz="1650" b="1" dirty="0">
                <a:solidFill>
                  <a:srgbClr val="0000CC"/>
                </a:solidFill>
                <a:ea typeface="ＭＳ Ｐゴシック" panose="020B0600070205080204" pitchFamily="34" charset="-128"/>
              </a:rPr>
              <a:t>Normalization </a:t>
            </a:r>
            <a:r>
              <a:rPr lang="en-US" altLang="en-US" sz="1650" b="1" dirty="0">
                <a:ea typeface="ＭＳ Ｐゴシック" panose="020B0600070205080204" pitchFamily="34" charset="-128"/>
              </a:rPr>
              <a:t>leads to relations that do not correspond to entities in the “real world”</a:t>
            </a:r>
          </a:p>
          <a:p>
            <a:pPr lvl="1"/>
            <a:r>
              <a:rPr lang="en-US" altLang="en-US" sz="1650" b="1" dirty="0">
                <a:solidFill>
                  <a:srgbClr val="080808"/>
                </a:solidFill>
                <a:ea typeface="ＭＳ Ｐゴシック" panose="020B0600070205080204" pitchFamily="34" charset="-128"/>
              </a:rPr>
              <a:t>Fragmentation of the “real world”</a:t>
            </a:r>
            <a:endParaRPr lang="en-US" altLang="en-US" sz="1800" b="1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sz="1800" b="1" dirty="0">
                <a:solidFill>
                  <a:srgbClr val="0000CC"/>
                </a:solidFill>
                <a:ea typeface="ＭＳ Ｐゴシック" panose="020B0600070205080204" pitchFamily="34" charset="-128"/>
              </a:rPr>
              <a:t>Information</a:t>
            </a:r>
            <a:r>
              <a:rPr lang="en-US" altLang="en-US" sz="1800" b="1" dirty="0">
                <a:solidFill>
                  <a:srgbClr val="080808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1650" b="1" dirty="0">
                <a:solidFill>
                  <a:srgbClr val="080808"/>
                </a:solidFill>
                <a:ea typeface="ＭＳ Ｐゴシック" panose="020B0600070205080204" pitchFamily="34" charset="-128"/>
              </a:rPr>
              <a:t>is most commonly </a:t>
            </a:r>
            <a:r>
              <a:rPr lang="en-US" altLang="en-US" sz="1650" b="1" dirty="0">
                <a:solidFill>
                  <a:srgbClr val="0000CC"/>
                </a:solidFill>
                <a:ea typeface="ＭＳ Ｐゴシック" panose="020B0600070205080204" pitchFamily="34" charset="-128"/>
              </a:rPr>
              <a:t>obtained</a:t>
            </a:r>
            <a:r>
              <a:rPr lang="en-US" altLang="en-US" sz="1650" b="1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1650" b="1" dirty="0">
                <a:solidFill>
                  <a:srgbClr val="080808"/>
                </a:solidFill>
                <a:ea typeface="ＭＳ Ｐゴシック" panose="020B0600070205080204" pitchFamily="34" charset="-128"/>
              </a:rPr>
              <a:t>from the DB through performing</a:t>
            </a:r>
            <a:r>
              <a:rPr lang="en-US" altLang="en-US" sz="1650" b="1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1650" b="1" dirty="0">
                <a:solidFill>
                  <a:srgbClr val="0000CC"/>
                </a:solidFill>
                <a:ea typeface="ＭＳ Ｐゴシック" panose="020B0600070205080204" pitchFamily="34" charset="-128"/>
              </a:rPr>
              <a:t>a join (intensive computation) of 2 or more tables</a:t>
            </a:r>
          </a:p>
        </p:txBody>
      </p:sp>
      <p:sp>
        <p:nvSpPr>
          <p:cNvPr id="81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75000"/>
              <a:buFont typeface="Monotype Sorts" pitchFamily="-107" charset="2"/>
              <a:buChar char="u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spcBef>
                <a:spcPct val="25000"/>
              </a:spcBef>
              <a:spcAft>
                <a:spcPct val="25000"/>
              </a:spcAft>
              <a:buClr>
                <a:srgbClr val="000066"/>
              </a:buClr>
              <a:buChar char="–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spcBef>
                <a:spcPct val="20000"/>
              </a:spcBef>
              <a:buClr>
                <a:srgbClr val="000066"/>
              </a:buClr>
              <a:buChar char="»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spcBef>
                <a:spcPct val="20000"/>
              </a:spcBef>
              <a:buClr>
                <a:srgbClr val="000066"/>
              </a:buClr>
              <a:buSzPct val="65000"/>
              <a:buFont typeface="Monotype Sorts" pitchFamily="-107" charset="2"/>
              <a:buChar char="u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spcBef>
                <a:spcPct val="20000"/>
              </a:spcBef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640B35D4-BB7B-498D-992D-E685092E6F26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3486150" y="4968479"/>
            <a:ext cx="24003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75000"/>
              <a:buFont typeface="Monotype Sorts" pitchFamily="-107" charset="2"/>
              <a:buChar char="u"/>
              <a:defRPr sz="28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Clr>
                <a:srgbClr val="000066"/>
              </a:buClr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SzPct val="65000"/>
              <a:buFont typeface="Monotype Sorts" pitchFamily="-107" charset="2"/>
              <a:buChar char="u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900">
                <a:solidFill>
                  <a:srgbClr val="FFFFFF"/>
                </a:solidFill>
                <a:latin typeface="Times New Roman" panose="02020603050405020304" pitchFamily="18" charset="0"/>
              </a:rPr>
              <a:t>© Pearson Education Limited 1995, 2005</a:t>
            </a:r>
          </a:p>
        </p:txBody>
      </p:sp>
      <p:pic>
        <p:nvPicPr>
          <p:cNvPr id="8198" name="Picture 5" descr="DS3-Figure 13-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194"/>
          <a:stretch>
            <a:fillRect/>
          </a:stretch>
        </p:blipFill>
        <p:spPr bwMode="auto">
          <a:xfrm>
            <a:off x="418216" y="3006842"/>
            <a:ext cx="326826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6" descr="DS3-Figure 13-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31" r="35294"/>
          <a:stretch>
            <a:fillRect/>
          </a:stretch>
        </p:blipFill>
        <p:spPr bwMode="auto">
          <a:xfrm>
            <a:off x="4985092" y="3025220"/>
            <a:ext cx="2357438" cy="1393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2" name="AutoShape 8"/>
          <p:cNvSpPr>
            <a:spLocks noChangeArrowheads="1"/>
          </p:cNvSpPr>
          <p:nvPr/>
        </p:nvSpPr>
        <p:spPr bwMode="auto">
          <a:xfrm>
            <a:off x="3686481" y="4349867"/>
            <a:ext cx="3353991" cy="742950"/>
          </a:xfrm>
          <a:prstGeom prst="wedgeRectCallout">
            <a:avLst>
              <a:gd name="adj1" fmla="val -30880"/>
              <a:gd name="adj2" fmla="val -110537"/>
            </a:avLst>
          </a:prstGeom>
          <a:solidFill>
            <a:srgbClr val="590948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50" b="1" dirty="0">
                <a:solidFill>
                  <a:schemeClr val="bg1"/>
                </a:solidFill>
                <a:latin typeface="Speak Pro" panose="020B0504020101020102" pitchFamily="34" charset="0"/>
                <a:ea typeface="ＭＳ Ｐゴシック" panose="020B0600070205080204" pitchFamily="34" charset="-128"/>
              </a:rPr>
              <a:t>e.g. JOIN required to see branch address together with staff member’s name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chemeClr val="bg1"/>
              </a:solidFill>
              <a:latin typeface="Speak Pro" panose="020B0504020101020102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263105" y="228876"/>
            <a:ext cx="8617789" cy="542925"/>
          </a:xfrm>
        </p:spPr>
        <p:txBody>
          <a:bodyPr>
            <a:noAutofit/>
          </a:bodyPr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Limitations (‘weaknesses’) of RDBMSs (2)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1410891" y="1105407"/>
            <a:ext cx="6375797" cy="1978819"/>
          </a:xfrm>
        </p:spPr>
        <p:txBody>
          <a:bodyPr>
            <a:normAutofit/>
          </a:bodyPr>
          <a:lstStyle/>
          <a:p>
            <a:pPr>
              <a:buFont typeface="Monotype Sorts" pitchFamily="-107" charset="2"/>
              <a:buNone/>
              <a:defRPr/>
            </a:pPr>
            <a:r>
              <a:rPr lang="en-US" altLang="en-US" sz="1800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2. Semantic Overloading</a:t>
            </a:r>
          </a:p>
          <a:p>
            <a:pPr>
              <a:defRPr/>
            </a:pPr>
            <a:r>
              <a:rPr lang="en-US" altLang="en-US" sz="1650" b="1" dirty="0">
                <a:ea typeface="ＭＳ Ｐゴシック" panose="020B0600070205080204" pitchFamily="34" charset="-128"/>
              </a:rPr>
              <a:t>Single construct for representing data and data relationships: </a:t>
            </a:r>
            <a:r>
              <a:rPr lang="en-US" altLang="en-US" sz="1650" b="1" i="1" dirty="0">
                <a:solidFill>
                  <a:srgbClr val="0000CC"/>
                </a:solidFill>
                <a:ea typeface="ＭＳ Ｐゴシック" panose="020B0600070205080204" pitchFamily="34" charset="-128"/>
              </a:rPr>
              <a:t>the relation</a:t>
            </a:r>
            <a:endParaRPr lang="en-US" altLang="en-US" sz="900" b="1" i="1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altLang="en-US" sz="1650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No mechanism to distinguish between relations &amp; relationships </a:t>
            </a:r>
            <a:r>
              <a:rPr lang="en-US" altLang="en-US" sz="1650" b="1" dirty="0">
                <a:solidFill>
                  <a:srgbClr val="080808"/>
                </a:solidFill>
                <a:ea typeface="ＭＳ Ｐゴシック" panose="020B0600070205080204" pitchFamily="34" charset="-128"/>
              </a:rPr>
              <a:t>or between different types of relationships</a:t>
            </a:r>
          </a:p>
          <a:p>
            <a:pPr>
              <a:defRPr/>
            </a:pPr>
            <a:r>
              <a:rPr lang="en-US" altLang="en-US" sz="1650" b="1" dirty="0">
                <a:ea typeface="ＭＳ Ｐゴシック" panose="020B0600070205080204" pitchFamily="34" charset="-128"/>
              </a:rPr>
              <a:t>Relational model is </a:t>
            </a:r>
            <a:r>
              <a:rPr lang="en-US" altLang="en-US" sz="1650" b="1" i="1" dirty="0">
                <a:solidFill>
                  <a:srgbClr val="0000CC"/>
                </a:solidFill>
                <a:ea typeface="ＭＳ Ｐゴシック" panose="020B0600070205080204" pitchFamily="34" charset="-128"/>
              </a:rPr>
              <a:t>semantically overloaded  e.g. ERD</a:t>
            </a:r>
            <a:endParaRPr lang="en-US" altLang="en-US" sz="1650" b="1" dirty="0">
              <a:solidFill>
                <a:srgbClr val="0000CC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75000"/>
              <a:buFont typeface="Monotype Sorts" pitchFamily="-107" charset="2"/>
              <a:buChar char="u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spcBef>
                <a:spcPct val="25000"/>
              </a:spcBef>
              <a:spcAft>
                <a:spcPct val="25000"/>
              </a:spcAft>
              <a:buClr>
                <a:srgbClr val="000066"/>
              </a:buClr>
              <a:buChar char="–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spcBef>
                <a:spcPct val="20000"/>
              </a:spcBef>
              <a:buClr>
                <a:srgbClr val="000066"/>
              </a:buClr>
              <a:buChar char="»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spcBef>
                <a:spcPct val="20000"/>
              </a:spcBef>
              <a:buClr>
                <a:srgbClr val="000066"/>
              </a:buClr>
              <a:buSzPct val="65000"/>
              <a:buFont typeface="Monotype Sorts" pitchFamily="-107" charset="2"/>
              <a:buChar char="u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spcBef>
                <a:spcPct val="20000"/>
              </a:spcBef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B09C811B-40C8-49ED-9EA9-5F5F4B4BC663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4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3486150" y="4937523"/>
            <a:ext cx="24003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75000"/>
              <a:buFont typeface="Monotype Sorts" pitchFamily="-107" charset="2"/>
              <a:buChar char="u"/>
              <a:defRPr sz="28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Clr>
                <a:srgbClr val="000066"/>
              </a:buClr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SzPct val="65000"/>
              <a:buFont typeface="Monotype Sorts" pitchFamily="-107" charset="2"/>
              <a:buChar char="u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900">
                <a:solidFill>
                  <a:srgbClr val="FFFFFF"/>
                </a:solidFill>
                <a:latin typeface="Times New Roman" panose="02020603050405020304" pitchFamily="18" charset="0"/>
              </a:rPr>
              <a:t>© Pearson Education Limited 1995, 2005</a:t>
            </a: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4033186" y="2946799"/>
            <a:ext cx="1339454" cy="964406"/>
          </a:xfrm>
          <a:prstGeom prst="rect">
            <a:avLst/>
          </a:prstGeom>
          <a:solidFill>
            <a:srgbClr val="590948"/>
          </a:solidFill>
          <a:ln w="12700">
            <a:solidFill>
              <a:srgbClr val="080808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Speak Pro" panose="020B0504020101020102" pitchFamily="34" charset="0"/>
                <a:ea typeface="ＭＳ Ｐゴシック" panose="020B0600070205080204" pitchFamily="34" charset="-128"/>
              </a:rPr>
              <a:t>Registration</a:t>
            </a:r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1346598" y="2946798"/>
            <a:ext cx="1296591" cy="910828"/>
          </a:xfrm>
          <a:prstGeom prst="rect">
            <a:avLst/>
          </a:prstGeom>
          <a:solidFill>
            <a:srgbClr val="590948"/>
          </a:solidFill>
          <a:ln w="12700">
            <a:solidFill>
              <a:srgbClr val="080808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Speak Pro" panose="020B0504020101020102" pitchFamily="34" charset="0"/>
                <a:ea typeface="ＭＳ Ｐゴシック" panose="020B0600070205080204" pitchFamily="34" charset="-128"/>
              </a:rPr>
              <a:t>Student</a:t>
            </a:r>
          </a:p>
        </p:txBody>
      </p:sp>
      <p:sp>
        <p:nvSpPr>
          <p:cNvPr id="12296" name="AutoShape 10"/>
          <p:cNvSpPr>
            <a:spLocks noChangeArrowheads="1"/>
          </p:cNvSpPr>
          <p:nvPr/>
        </p:nvSpPr>
        <p:spPr bwMode="auto">
          <a:xfrm>
            <a:off x="3446859" y="4211825"/>
            <a:ext cx="2518172" cy="910829"/>
          </a:xfrm>
          <a:prstGeom prst="wedgeEllipseCallout">
            <a:avLst>
              <a:gd name="adj1" fmla="val 162"/>
              <a:gd name="adj2" fmla="val -96162"/>
            </a:avLst>
          </a:prstGeom>
          <a:solidFill>
            <a:srgbClr val="590948"/>
          </a:solidFill>
          <a:ln w="12700">
            <a:solidFill>
              <a:srgbClr val="080808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50" b="1" dirty="0">
                <a:solidFill>
                  <a:schemeClr val="bg1"/>
                </a:solidFill>
                <a:latin typeface="+mj-lt"/>
                <a:ea typeface="ＭＳ Ｐゴシック" panose="020B0600070205080204" pitchFamily="34" charset="-128"/>
              </a:rPr>
              <a:t>This is a relation and a relationship  </a:t>
            </a:r>
          </a:p>
        </p:txBody>
      </p:sp>
      <p:sp>
        <p:nvSpPr>
          <p:cNvPr id="12298" name="Rectangle 5"/>
          <p:cNvSpPr>
            <a:spLocks noChangeArrowheads="1"/>
          </p:cNvSpPr>
          <p:nvPr/>
        </p:nvSpPr>
        <p:spPr bwMode="auto">
          <a:xfrm>
            <a:off x="6404371" y="2854684"/>
            <a:ext cx="1393031" cy="1017985"/>
          </a:xfrm>
          <a:prstGeom prst="rect">
            <a:avLst/>
          </a:prstGeom>
          <a:solidFill>
            <a:srgbClr val="590948"/>
          </a:solidFill>
          <a:ln w="12700">
            <a:solidFill>
              <a:srgbClr val="080808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  <a:ea typeface="ＭＳ Ｐゴシック" panose="020B0600070205080204" pitchFamily="34" charset="-128"/>
              </a:rPr>
              <a:t>Course</a:t>
            </a:r>
          </a:p>
        </p:txBody>
      </p:sp>
      <p:pic>
        <p:nvPicPr>
          <p:cNvPr id="10251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9" y="3053955"/>
            <a:ext cx="1446610" cy="696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0252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786" y="3053955"/>
            <a:ext cx="1042988" cy="696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0253" name="TextBox 20"/>
          <p:cNvSpPr txBox="1">
            <a:spLocks noChangeArrowheads="1"/>
          </p:cNvSpPr>
          <p:nvPr/>
        </p:nvSpPr>
        <p:spPr bwMode="auto">
          <a:xfrm>
            <a:off x="1410891" y="3964783"/>
            <a:ext cx="1714500" cy="1015663"/>
          </a:xfrm>
          <a:prstGeom prst="rect">
            <a:avLst/>
          </a:prstGeom>
          <a:solidFill>
            <a:srgbClr val="590948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75000"/>
              <a:buFont typeface="Monotype Sorts" pitchFamily="-107" charset="2"/>
              <a:buChar char="u"/>
              <a:defRPr sz="28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Clr>
                <a:srgbClr val="000066"/>
              </a:buClr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SzPct val="65000"/>
              <a:buFont typeface="Monotype Sorts" pitchFamily="-107" charset="2"/>
              <a:buChar char="u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ZA" altLang="en-US" sz="15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relationship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ZA" altLang="en-US" sz="15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‘is written in’  is not recorded in Relational DB</a:t>
            </a:r>
          </a:p>
        </p:txBody>
      </p:sp>
      <p:sp>
        <p:nvSpPr>
          <p:cNvPr id="10254" name="TextBox 21"/>
          <p:cNvSpPr txBox="1">
            <a:spLocks noChangeArrowheads="1"/>
          </p:cNvSpPr>
          <p:nvPr/>
        </p:nvSpPr>
        <p:spPr bwMode="auto">
          <a:xfrm>
            <a:off x="6018611" y="3911205"/>
            <a:ext cx="1821656" cy="1015663"/>
          </a:xfrm>
          <a:prstGeom prst="rect">
            <a:avLst/>
          </a:prstGeom>
          <a:solidFill>
            <a:srgbClr val="590948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75000"/>
              <a:buFont typeface="Monotype Sorts" pitchFamily="-107" charset="2"/>
              <a:buChar char="u"/>
              <a:defRPr sz="28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Clr>
                <a:srgbClr val="000066"/>
              </a:buClr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SzPct val="65000"/>
              <a:buFont typeface="Monotype Sorts" pitchFamily="-107" charset="2"/>
              <a:buChar char="u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ZA" altLang="en-US" sz="15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relationship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ZA" altLang="en-US" sz="15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‘is found in’ is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ZA" altLang="en-US" sz="15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not recorded in Relational DB</a:t>
            </a:r>
          </a:p>
        </p:txBody>
      </p:sp>
    </p:spTree>
  </p:cSld>
  <p:clrMapOvr>
    <a:masterClrMapping/>
  </p:clrMapOvr>
  <p:transition spd="slow">
    <p:comb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215661" y="269485"/>
            <a:ext cx="8583282" cy="427435"/>
          </a:xfrm>
        </p:spPr>
        <p:txBody>
          <a:bodyPr>
            <a:noAutofit/>
          </a:bodyPr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Limitations (‘weaknesses’) of RDBMSs (3)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>
          <a:xfrm>
            <a:off x="215660" y="1095107"/>
            <a:ext cx="8660921" cy="418028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3. Limited Operations</a:t>
            </a:r>
          </a:p>
          <a:p>
            <a:pPr lvl="1">
              <a:defRPr/>
            </a:pPr>
            <a:r>
              <a:rPr lang="en-US" altLang="en-US" sz="1800" dirty="0">
                <a:ea typeface="ＭＳ Ｐゴシック" panose="020B0600070205080204" pitchFamily="34" charset="-128"/>
              </a:rPr>
              <a:t>RDBMSs only have a fixed set of operations </a:t>
            </a:r>
            <a:r>
              <a:rPr lang="en-US" altLang="en-US" sz="18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(using SQL)</a:t>
            </a:r>
            <a:r>
              <a:rPr lang="en-US" altLang="en-US" sz="1800" dirty="0">
                <a:ea typeface="ＭＳ Ｐゴシック" panose="020B0600070205080204" pitchFamily="34" charset="-128"/>
              </a:rPr>
              <a:t> which cannot be extended </a:t>
            </a:r>
          </a:p>
          <a:p>
            <a:pPr lvl="2">
              <a:defRPr/>
            </a:pPr>
            <a:r>
              <a:rPr lang="en-US" altLang="en-US" dirty="0">
                <a:solidFill>
                  <a:srgbClr val="0000CC"/>
                </a:solidFill>
                <a:ea typeface="ＭＳ Ｐゴシック" panose="020B0600070205080204" pitchFamily="34" charset="-128"/>
              </a:rPr>
              <a:t>i.e. </a:t>
            </a:r>
            <a:r>
              <a:rPr lang="en-US" altLang="en-US" b="1" dirty="0">
                <a:solidFill>
                  <a:srgbClr val="0000CC"/>
                </a:solidFill>
                <a:ea typeface="ＭＳ Ｐゴシック" panose="020B0600070205080204" pitchFamily="34" charset="-128"/>
              </a:rPr>
              <a:t>operations on sets of tuples as defined in the Relational calculus &amp; algebra</a:t>
            </a:r>
            <a:endParaRPr lang="en-US" altLang="en-US" b="1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  <a:p>
            <a:pPr lvl="1">
              <a:defRPr/>
            </a:pPr>
            <a:r>
              <a:rPr lang="en-US" altLang="en-US" sz="1800" dirty="0">
                <a:ea typeface="ＭＳ Ｐゴシック" panose="020B0600070205080204" pitchFamily="34" charset="-128"/>
              </a:rPr>
              <a:t>Not possible for software developers to specify new operations </a:t>
            </a:r>
          </a:p>
          <a:p>
            <a:pPr lvl="2">
              <a:defRPr/>
            </a:pPr>
            <a:r>
              <a:rPr lang="en-US" altLang="en-US" b="1" dirty="0">
                <a:solidFill>
                  <a:srgbClr val="0000CC"/>
                </a:solidFill>
                <a:ea typeface="ＭＳ Ｐゴシック" panose="020B0600070205080204" pitchFamily="34" charset="-128"/>
              </a:rPr>
              <a:t>this is in contrast to </a:t>
            </a:r>
            <a:r>
              <a:rPr lang="en-US" altLang="en-US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OOP methods</a:t>
            </a:r>
          </a:p>
          <a:p>
            <a:pPr marL="685800" lvl="2" indent="0">
              <a:buNone/>
              <a:defRPr/>
            </a:pPr>
            <a:r>
              <a:rPr lang="en-US" altLang="en-US" b="1" dirty="0">
                <a:solidFill>
                  <a:srgbClr val="0000CC"/>
                </a:solidFill>
                <a:ea typeface="ＭＳ Ｐゴシック" panose="020B0600070205080204" pitchFamily="34" charset="-128"/>
              </a:rPr>
              <a:t>   BUT</a:t>
            </a:r>
          </a:p>
          <a:p>
            <a:pPr lvl="2">
              <a:defRPr/>
            </a:pPr>
            <a:r>
              <a:rPr lang="en-US" altLang="en-US" b="1" dirty="0">
                <a:solidFill>
                  <a:srgbClr val="0000CC"/>
                </a:solidFill>
                <a:ea typeface="ＭＳ Ｐゴシック" panose="020B0600070205080204" pitchFamily="34" charset="-128"/>
              </a:rPr>
              <a:t>Database programmers can create </a:t>
            </a:r>
            <a:r>
              <a:rPr lang="en-US" altLang="en-US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stored procedures </a:t>
            </a:r>
            <a:r>
              <a:rPr lang="en-US" altLang="en-US" b="1" dirty="0">
                <a:solidFill>
                  <a:srgbClr val="0000CC"/>
                </a:solidFill>
                <a:ea typeface="ＭＳ Ｐゴシック" panose="020B0600070205080204" pitchFamily="34" charset="-128"/>
              </a:rPr>
              <a:t>on the server side.</a:t>
            </a:r>
          </a:p>
        </p:txBody>
      </p:sp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75000"/>
              <a:buFont typeface="Monotype Sorts" pitchFamily="-107" charset="2"/>
              <a:buChar char="u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spcBef>
                <a:spcPct val="25000"/>
              </a:spcBef>
              <a:spcAft>
                <a:spcPct val="25000"/>
              </a:spcAft>
              <a:buClr>
                <a:srgbClr val="000066"/>
              </a:buClr>
              <a:buChar char="–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spcBef>
                <a:spcPct val="20000"/>
              </a:spcBef>
              <a:buClr>
                <a:srgbClr val="000066"/>
              </a:buClr>
              <a:buChar char="»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spcBef>
                <a:spcPct val="20000"/>
              </a:spcBef>
              <a:buClr>
                <a:srgbClr val="000066"/>
              </a:buClr>
              <a:buSzPct val="65000"/>
              <a:buFont typeface="Monotype Sorts" pitchFamily="-107" charset="2"/>
              <a:buChar char="u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spcBef>
                <a:spcPct val="20000"/>
              </a:spcBef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2BF7FF10-5F7A-473F-9B84-8955A09DD4C2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5</a:t>
            </a:fld>
            <a:endParaRPr lang="en-GB" altLang="en-US" sz="750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486150" y="4880373"/>
            <a:ext cx="24003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75000"/>
              <a:buFont typeface="Monotype Sorts" pitchFamily="-107" charset="2"/>
              <a:buChar char="u"/>
              <a:defRPr sz="28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Clr>
                <a:srgbClr val="000066"/>
              </a:buClr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SzPct val="65000"/>
              <a:buFont typeface="Monotype Sorts" pitchFamily="-107" charset="2"/>
              <a:buChar char="u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900">
                <a:solidFill>
                  <a:srgbClr val="FFFFFF"/>
                </a:solidFill>
                <a:latin typeface="Times New Roman" panose="02020603050405020304" pitchFamily="18" charset="0"/>
              </a:rPr>
              <a:t>© Pearson Education Limited 1995, 2005</a:t>
            </a:r>
          </a:p>
        </p:txBody>
      </p:sp>
    </p:spTree>
  </p:cSld>
  <p:clrMapOvr>
    <a:masterClrMapping/>
  </p:clrMapOvr>
  <p:transition spd="slow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4953" y="357110"/>
            <a:ext cx="8301847" cy="373503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Limitations (‘weaknesses’) of RDBMSs (4)</a:t>
            </a:r>
          </a:p>
        </p:txBody>
      </p:sp>
      <p:sp>
        <p:nvSpPr>
          <p:cNvPr id="14340" name="Rectangle 1027"/>
          <p:cNvSpPr>
            <a:spLocks noGrp="1" noChangeArrowheads="1"/>
          </p:cNvSpPr>
          <p:nvPr>
            <p:ph idx="1"/>
          </p:nvPr>
        </p:nvSpPr>
        <p:spPr>
          <a:xfrm>
            <a:off x="306238" y="1206512"/>
            <a:ext cx="6939951" cy="3535622"/>
          </a:xfrm>
          <a:ln>
            <a:noFill/>
          </a:ln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sz="1800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4. Homogeneous data structure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en-US" sz="1800" b="1" dirty="0">
                <a:solidFill>
                  <a:srgbClr val="0000CC"/>
                </a:solidFill>
                <a:ea typeface="ＭＳ Ｐゴシック" panose="020B0600070205080204" pitchFamily="34" charset="-128"/>
              </a:rPr>
              <a:t>Horizontal</a:t>
            </a:r>
            <a:r>
              <a:rPr lang="en-US" altLang="en-US" sz="18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1800" b="1" dirty="0">
                <a:solidFill>
                  <a:srgbClr val="080808"/>
                </a:solidFill>
                <a:ea typeface="ＭＳ Ｐゴシック" panose="020B0600070205080204" pitchFamily="34" charset="-128"/>
              </a:rPr>
              <a:t>and</a:t>
            </a:r>
            <a:r>
              <a:rPr lang="en-US" altLang="en-US" sz="18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1800" b="1" dirty="0">
                <a:solidFill>
                  <a:srgbClr val="0000CC"/>
                </a:solidFill>
                <a:ea typeface="ＭＳ Ｐゴシック" panose="020B0600070205080204" pitchFamily="34" charset="-128"/>
              </a:rPr>
              <a:t>vertical homogeneity 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is restrictive for ‘real world’ objects</a:t>
            </a:r>
          </a:p>
          <a:p>
            <a:pPr>
              <a:defRPr/>
            </a:pPr>
            <a:r>
              <a:rPr lang="en-US" altLang="en-US" sz="1800" b="1" dirty="0">
                <a:solidFill>
                  <a:srgbClr val="0000CC"/>
                </a:solidFill>
                <a:ea typeface="ＭＳ Ｐゴシック" panose="020B0600070205080204" pitchFamily="34" charset="-128"/>
              </a:rPr>
              <a:t>Horizontal homogeneity</a:t>
            </a:r>
          </a:p>
          <a:p>
            <a:pPr lvl="1">
              <a:defRPr/>
            </a:pPr>
            <a:r>
              <a:rPr lang="en-US" altLang="en-US" sz="1500" b="1" dirty="0">
                <a:ea typeface="ＭＳ Ｐゴシック" panose="020B0600070205080204" pitchFamily="34" charset="-128"/>
              </a:rPr>
              <a:t>each tuple (row) composed of the same attributes</a:t>
            </a:r>
          </a:p>
          <a:p>
            <a:pPr>
              <a:defRPr/>
            </a:pPr>
            <a:r>
              <a:rPr lang="en-US" altLang="en-US" sz="1800" b="1" dirty="0">
                <a:solidFill>
                  <a:srgbClr val="0000CC"/>
                </a:solidFill>
                <a:ea typeface="ＭＳ Ｐゴシック" panose="020B0600070205080204" pitchFamily="34" charset="-128"/>
              </a:rPr>
              <a:t>Vertical homogeneity</a:t>
            </a:r>
          </a:p>
          <a:p>
            <a:pPr lvl="1">
              <a:defRPr/>
            </a:pPr>
            <a:r>
              <a:rPr lang="en-US" altLang="en-US" sz="1500" b="1" dirty="0">
                <a:solidFill>
                  <a:srgbClr val="080808"/>
                </a:solidFill>
                <a:ea typeface="ＭＳ Ｐゴシック" panose="020B0600070205080204" pitchFamily="34" charset="-128"/>
              </a:rPr>
              <a:t>values of an attribute (column) come from same domain</a:t>
            </a:r>
          </a:p>
          <a:p>
            <a:pPr>
              <a:defRPr/>
            </a:pPr>
            <a:r>
              <a:rPr lang="en-US" altLang="en-US" sz="1800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Intersection of row and column must be atomic </a:t>
            </a:r>
          </a:p>
          <a:p>
            <a:pPr lvl="1">
              <a:defRPr/>
            </a:pPr>
            <a:r>
              <a:rPr lang="en-US" altLang="en-US" sz="1500" b="1" dirty="0">
                <a:solidFill>
                  <a:srgbClr val="0000CC"/>
                </a:solidFill>
                <a:ea typeface="ＭＳ Ｐゴシック" panose="020B0600070205080204" pitchFamily="34" charset="-128"/>
              </a:rPr>
              <a:t>cannot store an object </a:t>
            </a:r>
            <a:r>
              <a:rPr lang="en-US" altLang="en-US" sz="1500" b="1" dirty="0">
                <a:solidFill>
                  <a:srgbClr val="080808"/>
                </a:solidFill>
                <a:ea typeface="ＭＳ Ｐゴシック" panose="020B0600070205080204" pitchFamily="34" charset="-128"/>
              </a:rPr>
              <a:t>that can be decomposed into its components</a:t>
            </a:r>
            <a:endParaRPr lang="en-US" altLang="en-US" sz="1500" b="1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  <a:p>
            <a:pPr lvl="1">
              <a:defRPr/>
            </a:pPr>
            <a:r>
              <a:rPr lang="en-US" altLang="en-US" sz="1500" b="1" dirty="0">
                <a:solidFill>
                  <a:srgbClr val="0000CC"/>
                </a:solidFill>
                <a:ea typeface="ＭＳ Ｐゴシック" panose="020B0600070205080204" pitchFamily="34" charset="-128"/>
              </a:rPr>
              <a:t>Note: can store a BLOB or CLOB  </a:t>
            </a:r>
            <a:r>
              <a:rPr lang="en-US" altLang="en-US" sz="1500" b="1" dirty="0">
                <a:solidFill>
                  <a:srgbClr val="080808"/>
                </a:solidFill>
                <a:ea typeface="ＭＳ Ｐゴシック" panose="020B0600070205080204" pitchFamily="34" charset="-128"/>
              </a:rPr>
              <a:t>(pointer to a file containing object) </a:t>
            </a:r>
            <a:r>
              <a:rPr lang="en-US" altLang="en-US" sz="1500" b="1" dirty="0">
                <a:solidFill>
                  <a:srgbClr val="0000CC"/>
                </a:solidFill>
                <a:ea typeface="ＭＳ Ｐゴシック" panose="020B0600070205080204" pitchFamily="34" charset="-128"/>
              </a:rPr>
              <a:t>for viewing purposes</a:t>
            </a:r>
          </a:p>
          <a:p>
            <a:pPr>
              <a:defRPr/>
            </a:pPr>
            <a:endParaRPr lang="en-US" altLang="en-US" sz="1800" dirty="0">
              <a:solidFill>
                <a:srgbClr val="080808"/>
              </a:solidFill>
              <a:ea typeface="ＭＳ Ｐゴシック" panose="020B0600070205080204" pitchFamily="34" charset="-128"/>
            </a:endParaRPr>
          </a:p>
          <a:p>
            <a:pPr lvl="1">
              <a:defRPr/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1433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86390"/>
            <a:ext cx="2133600" cy="27384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75000"/>
              <a:buFont typeface="Monotype Sorts" pitchFamily="-107" charset="2"/>
              <a:buChar char="u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spcBef>
                <a:spcPct val="25000"/>
              </a:spcBef>
              <a:spcAft>
                <a:spcPct val="25000"/>
              </a:spcAft>
              <a:buClr>
                <a:srgbClr val="000066"/>
              </a:buClr>
              <a:buChar char="–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spcBef>
                <a:spcPct val="20000"/>
              </a:spcBef>
              <a:buClr>
                <a:srgbClr val="000066"/>
              </a:buClr>
              <a:buChar char="»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spcBef>
                <a:spcPct val="20000"/>
              </a:spcBef>
              <a:buClr>
                <a:srgbClr val="000066"/>
              </a:buClr>
              <a:buSzPct val="65000"/>
              <a:buFont typeface="Monotype Sorts" pitchFamily="-107" charset="2"/>
              <a:buChar char="u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spcBef>
                <a:spcPct val="20000"/>
              </a:spcBef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8F3A19D3-F83E-4A92-8894-028549FBD011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6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434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298" y="1206512"/>
            <a:ext cx="1662113" cy="1997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Limitations (‘weaknesses’) of RDBMSs (5)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313202" y="1039416"/>
            <a:ext cx="8666896" cy="4104084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5. Impedance</a:t>
            </a:r>
          </a:p>
          <a:p>
            <a:pPr lvl="1"/>
            <a:r>
              <a:rPr lang="en-US" altLang="en-US" sz="1800" b="1" i="1" dirty="0">
                <a:solidFill>
                  <a:srgbClr val="D60093"/>
                </a:solidFill>
                <a:ea typeface="ＭＳ Ｐゴシック" panose="020B0600070205080204" pitchFamily="34" charset="-128"/>
              </a:rPr>
              <a:t>Physics</a:t>
            </a:r>
            <a:endParaRPr lang="en-US" altLang="en-US" sz="1800" b="1" dirty="0">
              <a:solidFill>
                <a:srgbClr val="D60093"/>
              </a:solidFill>
              <a:ea typeface="ＭＳ Ｐゴシック" panose="020B0600070205080204" pitchFamily="34" charset="-128"/>
            </a:endParaRPr>
          </a:p>
          <a:p>
            <a:pPr lvl="2"/>
            <a:r>
              <a:rPr lang="en-US" altLang="en-US" sz="1650" b="1" dirty="0">
                <a:ea typeface="ＭＳ Ｐゴシック" panose="020B0600070205080204" pitchFamily="34" charset="-128"/>
              </a:rPr>
              <a:t>a measure of the opposition (</a:t>
            </a:r>
            <a:r>
              <a:rPr lang="en-US" altLang="en-US" sz="1650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resistance</a:t>
            </a:r>
            <a:r>
              <a:rPr lang="en-US" altLang="en-US" sz="1650" b="1" dirty="0">
                <a:ea typeface="ＭＳ Ｐゴシック" panose="020B0600070205080204" pitchFamily="34" charset="-128"/>
              </a:rPr>
              <a:t>) to the flow of a current in an electrical circuit  </a:t>
            </a:r>
            <a:r>
              <a:rPr lang="en-US" altLang="en-US" sz="1650" b="1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(I = V / R)</a:t>
            </a:r>
          </a:p>
          <a:p>
            <a:pPr lvl="1"/>
            <a:r>
              <a:rPr lang="en-US" altLang="en-US" sz="1800" b="1" i="1" dirty="0">
                <a:solidFill>
                  <a:srgbClr val="D60093"/>
                </a:solidFill>
                <a:ea typeface="ＭＳ Ｐゴシック" panose="020B0600070205080204" pitchFamily="34" charset="-128"/>
              </a:rPr>
              <a:t>Software engineering</a:t>
            </a:r>
          </a:p>
          <a:p>
            <a:pPr lvl="2"/>
            <a:r>
              <a:rPr lang="en-US" altLang="en-US" sz="1650" b="1" dirty="0">
                <a:ea typeface="ＭＳ Ｐゴシック" panose="020B0600070205080204" pitchFamily="34" charset="-128"/>
              </a:rPr>
              <a:t>a measure of the opposition (difficulty) caused by </a:t>
            </a:r>
            <a:r>
              <a:rPr lang="en-US" altLang="en-US" sz="1650" b="1" dirty="0">
                <a:solidFill>
                  <a:srgbClr val="D60093"/>
                </a:solidFill>
                <a:ea typeface="ＭＳ Ｐゴシック" panose="020B0600070205080204" pitchFamily="34" charset="-128"/>
              </a:rPr>
              <a:t>differences between two programming paradigms</a:t>
            </a:r>
          </a:p>
          <a:p>
            <a:pPr lvl="2">
              <a:buFontTx/>
              <a:buNone/>
            </a:pPr>
            <a:endParaRPr lang="en-US" altLang="en-US" sz="1050" b="1" dirty="0">
              <a:solidFill>
                <a:srgbClr val="9933FF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sz="1800" b="1" dirty="0">
                <a:solidFill>
                  <a:srgbClr val="0000CC"/>
                </a:solidFill>
                <a:ea typeface="ＭＳ Ｐゴシック" panose="020B0600070205080204" pitchFamily="34" charset="-128"/>
              </a:rPr>
              <a:t>Embedded SQL  </a:t>
            </a:r>
          </a:p>
          <a:p>
            <a:pPr lvl="1"/>
            <a:r>
              <a:rPr lang="en-US" altLang="en-US" sz="1650" b="1" dirty="0">
                <a:ea typeface="ＭＳ Ｐゴシック" panose="020B0600070205080204" pitchFamily="34" charset="-128"/>
              </a:rPr>
              <a:t>for applications that access database data</a:t>
            </a:r>
          </a:p>
          <a:p>
            <a:pPr lvl="1">
              <a:spcBef>
                <a:spcPts val="225"/>
              </a:spcBef>
              <a:spcAft>
                <a:spcPts val="225"/>
              </a:spcAft>
            </a:pPr>
            <a:r>
              <a:rPr lang="en-US" altLang="en-US" sz="1650" b="1" dirty="0">
                <a:ea typeface="ＭＳ Ｐゴシック" panose="020B0600070205080204" pitchFamily="34" charset="-128"/>
              </a:rPr>
              <a:t>SQL standard provides embedded SQL </a:t>
            </a:r>
          </a:p>
          <a:p>
            <a:pPr lvl="1">
              <a:spcBef>
                <a:spcPts val="225"/>
              </a:spcBef>
              <a:spcAft>
                <a:spcPts val="225"/>
              </a:spcAft>
            </a:pPr>
            <a:r>
              <a:rPr lang="en-US" altLang="en-US" sz="1650" b="1" dirty="0">
                <a:ea typeface="ＭＳ Ｐゴシック" panose="020B0600070205080204" pitchFamily="34" charset="-128"/>
              </a:rPr>
              <a:t>creates problem of </a:t>
            </a:r>
            <a:r>
              <a:rPr lang="en-US" altLang="en-US" sz="1650" b="1" dirty="0" err="1">
                <a:ea typeface="ＭＳ Ｐゴシック" panose="020B0600070205080204" pitchFamily="34" charset="-128"/>
              </a:rPr>
              <a:t>impedence</a:t>
            </a:r>
            <a:r>
              <a:rPr lang="en-US" altLang="en-US" sz="1650" b="1" dirty="0">
                <a:ea typeface="ＭＳ Ｐゴシック" panose="020B0600070205080204" pitchFamily="34" charset="-128"/>
              </a:rPr>
              <a:t> mismatch for software developers: </a:t>
            </a:r>
            <a:r>
              <a:rPr lang="en-US" altLang="en-US" sz="1350" b="1" dirty="0">
                <a:ea typeface="ＭＳ Ｐゴシック" panose="020B0600070205080204" pitchFamily="34" charset="-128"/>
              </a:rPr>
              <a:t>Mixing different programming paradigms</a:t>
            </a:r>
          </a:p>
          <a:p>
            <a:pPr lvl="1">
              <a:spcBef>
                <a:spcPts val="225"/>
              </a:spcBef>
              <a:spcAft>
                <a:spcPts val="225"/>
              </a:spcAft>
            </a:pPr>
            <a:endParaRPr lang="en-US" altLang="en-US" sz="1650" b="1" i="1" dirty="0">
              <a:solidFill>
                <a:schemeClr val="bg2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75000"/>
              <a:buFont typeface="Monotype Sorts" pitchFamily="-107" charset="2"/>
              <a:buChar char="u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spcBef>
                <a:spcPct val="25000"/>
              </a:spcBef>
              <a:spcAft>
                <a:spcPct val="25000"/>
              </a:spcAft>
              <a:buClr>
                <a:srgbClr val="000066"/>
              </a:buClr>
              <a:buChar char="–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spcBef>
                <a:spcPct val="20000"/>
              </a:spcBef>
              <a:buClr>
                <a:srgbClr val="000066"/>
              </a:buClr>
              <a:buChar char="»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spcBef>
                <a:spcPct val="20000"/>
              </a:spcBef>
              <a:buClr>
                <a:srgbClr val="000066"/>
              </a:buClr>
              <a:buSzPct val="65000"/>
              <a:buFont typeface="Monotype Sorts" pitchFamily="-107" charset="2"/>
              <a:buChar char="u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spcBef>
                <a:spcPct val="20000"/>
              </a:spcBef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ED2B952B-05BA-4466-8294-A847F790106B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7</a:t>
            </a:fld>
            <a:endParaRPr lang="en-GB" altLang="en-US" sz="750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5057" y="86916"/>
            <a:ext cx="8462513" cy="656034"/>
          </a:xfrm>
        </p:spPr>
        <p:txBody>
          <a:bodyPr>
            <a:noAutofit/>
          </a:bodyPr>
          <a:lstStyle/>
          <a:p>
            <a:r>
              <a:rPr lang="en-US" altLang="en-US" sz="2800" b="1" dirty="0">
                <a:ea typeface="ＭＳ Ｐゴシック" panose="020B0600070205080204" pitchFamily="34" charset="-128"/>
              </a:rPr>
              <a:t>Limitations (‘weaknesses’) of RDBMSs (6)</a:t>
            </a:r>
            <a:br>
              <a:rPr lang="en-US" altLang="en-US" sz="2800" b="1" dirty="0">
                <a:ea typeface="ＭＳ Ｐゴシック" panose="020B0600070205080204" pitchFamily="34" charset="-128"/>
              </a:rPr>
            </a:br>
            <a:r>
              <a:rPr lang="en-GB" altLang="en-US" sz="2800" b="1" dirty="0" err="1">
                <a:ea typeface="ＭＳ Ｐゴシック" panose="020B0600070205080204" pitchFamily="34" charset="-128"/>
              </a:rPr>
              <a:t>e.g.Database</a:t>
            </a:r>
            <a:r>
              <a:rPr lang="en-GB" altLang="en-US" sz="2800" b="1" dirty="0">
                <a:ea typeface="ＭＳ Ｐゴシック" panose="020B0600070205080204" pitchFamily="34" charset="-128"/>
              </a:rPr>
              <a:t> application - JDBCSample.java </a:t>
            </a:r>
            <a:endParaRPr lang="en-US" altLang="en-US" sz="2800" b="1" dirty="0">
              <a:ea typeface="ＭＳ Ｐゴシック" panose="020B0600070205080204" pitchFamily="34" charset="-128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957532" y="1007269"/>
            <a:ext cx="7729268" cy="4049315"/>
          </a:xfrm>
        </p:spPr>
        <p:txBody>
          <a:bodyPr>
            <a:normAutofit/>
          </a:bodyPr>
          <a:lstStyle/>
          <a:p>
            <a:pPr>
              <a:buFont typeface="Monotype Sorts" pitchFamily="-107" charset="2"/>
              <a:buNone/>
            </a:pPr>
            <a:r>
              <a:rPr lang="en-GB" altLang="en-US" sz="1350" b="1" dirty="0">
                <a:ea typeface="ＭＳ Ｐゴシック" panose="020B0600070205080204" pitchFamily="34" charset="-128"/>
              </a:rPr>
              <a:t>import java.sql.*  </a:t>
            </a:r>
          </a:p>
          <a:p>
            <a:pPr>
              <a:buFont typeface="Monotype Sorts" pitchFamily="-107" charset="2"/>
              <a:buNone/>
            </a:pPr>
            <a:r>
              <a:rPr lang="en-GB" altLang="en-US" sz="1350" b="1" dirty="0">
                <a:ea typeface="ＭＳ Ｐゴシック" panose="020B0600070205080204" pitchFamily="34" charset="-128"/>
              </a:rPr>
              <a:t>public class </a:t>
            </a:r>
            <a:r>
              <a:rPr lang="en-GB" altLang="en-US" sz="1350" b="1" dirty="0" err="1">
                <a:ea typeface="ＭＳ Ｐゴシック" panose="020B0600070205080204" pitchFamily="34" charset="-128"/>
              </a:rPr>
              <a:t>JDBCSample</a:t>
            </a:r>
            <a:r>
              <a:rPr lang="en-GB" altLang="en-US" sz="1350" b="1" dirty="0">
                <a:ea typeface="ＭＳ Ｐゴシック" panose="020B0600070205080204" pitchFamily="34" charset="-128"/>
              </a:rPr>
              <a:t> {  </a:t>
            </a:r>
          </a:p>
          <a:p>
            <a:pPr>
              <a:buFont typeface="Monotype Sorts" pitchFamily="-107" charset="2"/>
              <a:buNone/>
            </a:pPr>
            <a:r>
              <a:rPr lang="en-GB" altLang="en-US" sz="1350" b="1" dirty="0">
                <a:ea typeface="ＭＳ Ｐゴシック" panose="020B0600070205080204" pitchFamily="34" charset="-128"/>
              </a:rPr>
              <a:t>public static void main( String </a:t>
            </a:r>
            <a:r>
              <a:rPr lang="en-GB" altLang="en-US" sz="1350" b="1" dirty="0" err="1">
                <a:ea typeface="ＭＳ Ｐゴシック" panose="020B0600070205080204" pitchFamily="34" charset="-128"/>
              </a:rPr>
              <a:t>args</a:t>
            </a:r>
            <a:r>
              <a:rPr lang="en-GB" altLang="en-US" sz="1350" b="1" dirty="0">
                <a:ea typeface="ＭＳ Ｐゴシック" panose="020B0600070205080204" pitchFamily="34" charset="-128"/>
              </a:rPr>
              <a:t>[ ]) {  </a:t>
            </a:r>
            <a:r>
              <a:rPr lang="en-GB" altLang="en-US" sz="1350" dirty="0">
                <a:ea typeface="ＭＳ Ｐゴシック" panose="020B0600070205080204" pitchFamily="34" charset="-128"/>
              </a:rPr>
              <a:t> </a:t>
            </a:r>
          </a:p>
          <a:p>
            <a:pPr>
              <a:buFont typeface="Monotype Sorts" pitchFamily="-107" charset="2"/>
              <a:buNone/>
            </a:pPr>
            <a:r>
              <a:rPr lang="en-GB" altLang="en-US" sz="1350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String </a:t>
            </a:r>
            <a:r>
              <a:rPr lang="en-GB" altLang="en-US" sz="1350" b="1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connectionURL</a:t>
            </a:r>
            <a:r>
              <a:rPr lang="en-GB" altLang="en-US" sz="1350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= "</a:t>
            </a:r>
            <a:r>
              <a:rPr lang="en-GB" altLang="en-US" sz="1350" b="1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jdbc:postgresql</a:t>
            </a:r>
            <a:r>
              <a:rPr lang="en-GB" altLang="en-US" sz="1350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://localhost:5432/</a:t>
            </a:r>
            <a:r>
              <a:rPr lang="en-GB" altLang="en-US" sz="1350" b="1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movies;user</a:t>
            </a:r>
            <a:r>
              <a:rPr lang="en-GB" altLang="en-US" sz="1350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=</a:t>
            </a:r>
            <a:r>
              <a:rPr lang="en-GB" altLang="en-US" sz="1350" b="1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java;password</a:t>
            </a:r>
            <a:r>
              <a:rPr lang="en-GB" altLang="en-US" sz="1350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=samples"; </a:t>
            </a:r>
          </a:p>
          <a:p>
            <a:pPr>
              <a:buFont typeface="Monotype Sorts" pitchFamily="-107" charset="2"/>
              <a:buNone/>
            </a:pPr>
            <a:r>
              <a:rPr lang="en-GB" altLang="en-US" sz="1350" b="1" dirty="0">
                <a:ea typeface="ＭＳ Ｐゴシック" panose="020B0600070205080204" pitchFamily="34" charset="-128"/>
              </a:rPr>
              <a:t>try {  </a:t>
            </a:r>
          </a:p>
          <a:p>
            <a:pPr>
              <a:buFont typeface="Monotype Sorts" pitchFamily="-107" charset="2"/>
              <a:buNone/>
            </a:pPr>
            <a:r>
              <a:rPr lang="en-GB" altLang="en-US" sz="1350" dirty="0">
                <a:ea typeface="ＭＳ Ｐゴシック" panose="020B0600070205080204" pitchFamily="34" charset="-128"/>
              </a:rPr>
              <a:t>    </a:t>
            </a:r>
            <a:r>
              <a:rPr lang="en-GB" altLang="en-US" sz="1350" b="1" dirty="0" err="1">
                <a:ea typeface="ＭＳ Ｐゴシック" panose="020B0600070205080204" pitchFamily="34" charset="-128"/>
              </a:rPr>
              <a:t>Class.forName</a:t>
            </a:r>
            <a:r>
              <a:rPr lang="en-GB" altLang="en-US" sz="1350" b="1" dirty="0">
                <a:ea typeface="ＭＳ Ｐゴシック" panose="020B0600070205080204" pitchFamily="34" charset="-128"/>
              </a:rPr>
              <a:t>("</a:t>
            </a:r>
            <a:r>
              <a:rPr lang="en-GB" altLang="en-US" sz="1350" b="1" dirty="0" err="1">
                <a:ea typeface="ＭＳ Ｐゴシック" panose="020B0600070205080204" pitchFamily="34" charset="-128"/>
              </a:rPr>
              <a:t>org.postgresql.Driver</a:t>
            </a:r>
            <a:r>
              <a:rPr lang="en-GB" altLang="en-US" sz="1350" b="1" dirty="0">
                <a:ea typeface="ＭＳ Ｐゴシック" panose="020B0600070205080204" pitchFamily="34" charset="-128"/>
              </a:rPr>
              <a:t>");  </a:t>
            </a:r>
          </a:p>
          <a:p>
            <a:pPr>
              <a:buFont typeface="Monotype Sorts" pitchFamily="-107" charset="2"/>
              <a:buNone/>
            </a:pPr>
            <a:r>
              <a:rPr lang="en-GB" altLang="en-US" sz="1350" b="1" dirty="0">
                <a:solidFill>
                  <a:srgbClr val="0000CC"/>
                </a:solidFill>
                <a:ea typeface="ＭＳ Ｐゴシック" panose="020B0600070205080204" pitchFamily="34" charset="-128"/>
              </a:rPr>
              <a:t>    Connection con = </a:t>
            </a:r>
            <a:r>
              <a:rPr lang="en-GB" altLang="en-US" sz="1350" b="1" dirty="0" err="1">
                <a:solidFill>
                  <a:srgbClr val="0000CC"/>
                </a:solidFill>
                <a:ea typeface="ＭＳ Ｐゴシック" panose="020B0600070205080204" pitchFamily="34" charset="-128"/>
              </a:rPr>
              <a:t>DriverManager.getConnection</a:t>
            </a:r>
            <a:r>
              <a:rPr lang="en-GB" altLang="en-US" sz="1350" b="1" dirty="0">
                <a:solidFill>
                  <a:srgbClr val="0000CC"/>
                </a:solidFill>
                <a:ea typeface="ＭＳ Ｐゴシック" panose="020B0600070205080204" pitchFamily="34" charset="-128"/>
              </a:rPr>
              <a:t> (</a:t>
            </a:r>
            <a:r>
              <a:rPr lang="en-GB" altLang="en-US" sz="1350" b="1" dirty="0" err="1">
                <a:solidFill>
                  <a:srgbClr val="0000CC"/>
                </a:solidFill>
                <a:ea typeface="ＭＳ Ｐゴシック" panose="020B0600070205080204" pitchFamily="34" charset="-128"/>
              </a:rPr>
              <a:t>connectionURL</a:t>
            </a:r>
            <a:r>
              <a:rPr lang="en-GB" altLang="en-US" sz="1350" b="1" dirty="0">
                <a:solidFill>
                  <a:srgbClr val="0000CC"/>
                </a:solidFill>
                <a:ea typeface="ＭＳ Ｐゴシック" panose="020B0600070205080204" pitchFamily="34" charset="-128"/>
              </a:rPr>
              <a:t>);  </a:t>
            </a:r>
          </a:p>
          <a:p>
            <a:pPr>
              <a:buFont typeface="Monotype Sorts" pitchFamily="-107" charset="2"/>
              <a:buNone/>
            </a:pPr>
            <a:r>
              <a:rPr lang="en-GB" altLang="en-US" sz="1350" b="1" dirty="0">
                <a:solidFill>
                  <a:srgbClr val="0000CC"/>
                </a:solidFill>
                <a:ea typeface="ＭＳ Ｐゴシック" panose="020B0600070205080204" pitchFamily="34" charset="-128"/>
              </a:rPr>
              <a:t>    Statement </a:t>
            </a:r>
            <a:r>
              <a:rPr lang="en-GB" altLang="en-US" sz="1350" b="1" dirty="0" err="1">
                <a:solidFill>
                  <a:srgbClr val="0000CC"/>
                </a:solidFill>
                <a:ea typeface="ＭＳ Ｐゴシック" panose="020B0600070205080204" pitchFamily="34" charset="-128"/>
              </a:rPr>
              <a:t>stmt</a:t>
            </a:r>
            <a:r>
              <a:rPr lang="en-GB" altLang="en-US" sz="1350" b="1" dirty="0">
                <a:solidFill>
                  <a:srgbClr val="0000CC"/>
                </a:solidFill>
                <a:ea typeface="ＭＳ Ｐゴシック" panose="020B0600070205080204" pitchFamily="34" charset="-128"/>
              </a:rPr>
              <a:t> = </a:t>
            </a:r>
            <a:r>
              <a:rPr lang="en-GB" altLang="en-US" sz="1350" b="1" dirty="0" err="1">
                <a:solidFill>
                  <a:srgbClr val="0000CC"/>
                </a:solidFill>
                <a:ea typeface="ＭＳ Ｐゴシック" panose="020B0600070205080204" pitchFamily="34" charset="-128"/>
              </a:rPr>
              <a:t>con.createStatement</a:t>
            </a:r>
            <a:r>
              <a:rPr lang="en-GB" altLang="en-US" sz="1350" b="1" dirty="0">
                <a:solidFill>
                  <a:srgbClr val="0000CC"/>
                </a:solidFill>
                <a:ea typeface="ＭＳ Ｐゴシック" panose="020B0600070205080204" pitchFamily="34" charset="-128"/>
              </a:rPr>
              <a:t>(); </a:t>
            </a:r>
          </a:p>
          <a:p>
            <a:pPr>
              <a:buFont typeface="Monotype Sorts" pitchFamily="-107" charset="2"/>
              <a:buNone/>
            </a:pPr>
            <a:r>
              <a:rPr lang="en-GB" altLang="en-US" sz="1350" b="1" dirty="0">
                <a:solidFill>
                  <a:schemeClr val="bg1"/>
                </a:solidFill>
                <a:ea typeface="ＭＳ Ｐゴシック" panose="020B0600070205080204" pitchFamily="34" charset="-128"/>
              </a:rPr>
              <a:t>    </a:t>
            </a:r>
            <a:r>
              <a:rPr lang="en-GB" altLang="en-US" sz="1350" b="1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ResultSet</a:t>
            </a:r>
            <a:r>
              <a:rPr lang="en-GB" altLang="en-US" sz="1350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GB" altLang="en-US" sz="1350" b="1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rs</a:t>
            </a:r>
            <a:r>
              <a:rPr lang="en-GB" altLang="en-US" sz="1350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=</a:t>
            </a:r>
          </a:p>
          <a:p>
            <a:pPr>
              <a:buFont typeface="Monotype Sorts" pitchFamily="-107" charset="2"/>
              <a:buNone/>
            </a:pPr>
            <a:r>
              <a:rPr lang="en-GB" altLang="en-US" sz="1350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   	</a:t>
            </a:r>
            <a:r>
              <a:rPr lang="en-GB" altLang="en-US" sz="1350" b="1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stmt.executeQuery</a:t>
            </a:r>
            <a:r>
              <a:rPr lang="en-GB" altLang="en-US" sz="1350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("SELECT </a:t>
            </a:r>
            <a:r>
              <a:rPr lang="en-GB" altLang="en-US" sz="1350" b="1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moviename</a:t>
            </a:r>
            <a:r>
              <a:rPr lang="en-GB" altLang="en-US" sz="1350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, </a:t>
            </a:r>
            <a:r>
              <a:rPr lang="en-GB" altLang="en-US" sz="1350" b="1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releasedate</a:t>
            </a:r>
            <a:r>
              <a:rPr lang="en-GB" altLang="en-US" sz="1350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FROM movies"); </a:t>
            </a:r>
          </a:p>
          <a:p>
            <a:pPr>
              <a:buFont typeface="Monotype Sorts" pitchFamily="-107" charset="2"/>
              <a:buNone/>
            </a:pPr>
            <a:r>
              <a:rPr lang="en-GB" altLang="en-US" sz="1350" dirty="0">
                <a:ea typeface="ＭＳ Ｐゴシック" panose="020B0600070205080204" pitchFamily="34" charset="-128"/>
              </a:rPr>
              <a:t>   </a:t>
            </a:r>
            <a:r>
              <a:rPr lang="en-GB" altLang="en-US" sz="1350" b="1" dirty="0">
                <a:ea typeface="ＭＳ Ｐゴシック" panose="020B0600070205080204" pitchFamily="34" charset="-128"/>
              </a:rPr>
              <a:t> while (</a:t>
            </a:r>
            <a:r>
              <a:rPr lang="en-GB" altLang="en-US" sz="1350" b="1" dirty="0" err="1">
                <a:ea typeface="ＭＳ Ｐゴシック" panose="020B0600070205080204" pitchFamily="34" charset="-128"/>
              </a:rPr>
              <a:t>rs.next</a:t>
            </a:r>
            <a:r>
              <a:rPr lang="en-GB" altLang="en-US" sz="1350" b="1" dirty="0">
                <a:ea typeface="ＭＳ Ｐゴシック" panose="020B0600070205080204" pitchFamily="34" charset="-128"/>
              </a:rPr>
              <a:t>()) </a:t>
            </a:r>
          </a:p>
          <a:p>
            <a:pPr>
              <a:buFont typeface="Monotype Sorts" pitchFamily="-107" charset="2"/>
              <a:buNone/>
            </a:pPr>
            <a:r>
              <a:rPr lang="en-GB" altLang="en-US" sz="1350" b="1" dirty="0">
                <a:ea typeface="ＭＳ Ｐゴシック" panose="020B0600070205080204" pitchFamily="34" charset="-128"/>
              </a:rPr>
              <a:t>        </a:t>
            </a:r>
            <a:r>
              <a:rPr lang="en-GB" altLang="en-US" sz="1350" b="1" dirty="0" err="1">
                <a:ea typeface="ＭＳ Ｐゴシック" panose="020B0600070205080204" pitchFamily="34" charset="-128"/>
              </a:rPr>
              <a:t>System.out.println</a:t>
            </a:r>
            <a:r>
              <a:rPr lang="en-GB" altLang="en-US" sz="1350" b="1" dirty="0">
                <a:ea typeface="ＭＳ Ｐゴシック" panose="020B0600070205080204" pitchFamily="34" charset="-128"/>
              </a:rPr>
              <a:t>("Name= " + </a:t>
            </a:r>
            <a:r>
              <a:rPr lang="en-GB" altLang="en-US" sz="1350" b="1" dirty="0" err="1">
                <a:ea typeface="ＭＳ Ｐゴシック" panose="020B0600070205080204" pitchFamily="34" charset="-128"/>
              </a:rPr>
              <a:t>rs.getString</a:t>
            </a:r>
            <a:r>
              <a:rPr lang="en-GB" altLang="en-US" sz="1350" b="1" dirty="0">
                <a:ea typeface="ＭＳ Ｐゴシック" panose="020B0600070205080204" pitchFamily="34" charset="-128"/>
              </a:rPr>
              <a:t>("</a:t>
            </a:r>
            <a:r>
              <a:rPr lang="en-GB" altLang="en-US" sz="1350" b="1" dirty="0" err="1">
                <a:ea typeface="ＭＳ Ｐゴシック" panose="020B0600070205080204" pitchFamily="34" charset="-128"/>
              </a:rPr>
              <a:t>moviename</a:t>
            </a:r>
            <a:r>
              <a:rPr lang="en-GB" altLang="en-US" sz="1350" b="1" dirty="0">
                <a:ea typeface="ＭＳ Ｐゴシック" panose="020B0600070205080204" pitchFamily="34" charset="-128"/>
              </a:rPr>
              <a:t>") </a:t>
            </a:r>
          </a:p>
          <a:p>
            <a:pPr>
              <a:buFont typeface="Monotype Sorts" pitchFamily="-107" charset="2"/>
              <a:buNone/>
            </a:pPr>
            <a:r>
              <a:rPr lang="en-GB" altLang="en-US" sz="1350" b="1" dirty="0">
                <a:ea typeface="ＭＳ Ｐゴシック" panose="020B0600070205080204" pitchFamily="34" charset="-128"/>
              </a:rPr>
              <a:t>                                                      + " Date= " + </a:t>
            </a:r>
            <a:r>
              <a:rPr lang="en-GB" altLang="en-US" sz="1350" b="1" dirty="0" err="1">
                <a:ea typeface="ＭＳ Ｐゴシック" panose="020B0600070205080204" pitchFamily="34" charset="-128"/>
              </a:rPr>
              <a:t>rs.getString</a:t>
            </a:r>
            <a:r>
              <a:rPr lang="en-GB" altLang="en-US" sz="1350" b="1" dirty="0">
                <a:ea typeface="ＭＳ Ｐゴシック" panose="020B0600070205080204" pitchFamily="34" charset="-128"/>
              </a:rPr>
              <a:t>("</a:t>
            </a:r>
            <a:r>
              <a:rPr lang="en-GB" altLang="en-US" sz="1350" b="1" dirty="0" err="1">
                <a:ea typeface="ＭＳ Ｐゴシック" panose="020B0600070205080204" pitchFamily="34" charset="-128"/>
              </a:rPr>
              <a:t>releasedate</a:t>
            </a:r>
            <a:r>
              <a:rPr lang="en-GB" altLang="en-US" sz="1350" b="1" dirty="0">
                <a:ea typeface="ＭＳ Ｐゴシック" panose="020B0600070205080204" pitchFamily="34" charset="-128"/>
              </a:rPr>
              <a:t>"); </a:t>
            </a:r>
          </a:p>
          <a:p>
            <a:pPr>
              <a:buFont typeface="Monotype Sorts" pitchFamily="-107" charset="2"/>
              <a:buNone/>
            </a:pPr>
            <a:r>
              <a:rPr lang="en-GB" altLang="en-US" sz="1350" b="1" dirty="0">
                <a:solidFill>
                  <a:srgbClr val="0000CC"/>
                </a:solidFill>
                <a:ea typeface="ＭＳ Ｐゴシック" panose="020B0600070205080204" pitchFamily="34" charset="-128"/>
              </a:rPr>
              <a:t>}  </a:t>
            </a:r>
          </a:p>
          <a:p>
            <a:pPr>
              <a:buFont typeface="Monotype Sorts" pitchFamily="-107" charset="2"/>
              <a:buNone/>
            </a:pPr>
            <a:r>
              <a:rPr lang="en-GB" altLang="en-US" sz="1350" b="1" dirty="0">
                <a:solidFill>
                  <a:srgbClr val="0000CC"/>
                </a:solidFill>
                <a:ea typeface="ＭＳ Ｐゴシック" panose="020B0600070205080204" pitchFamily="34" charset="-128"/>
              </a:rPr>
              <a:t> finally     {  </a:t>
            </a:r>
            <a:r>
              <a:rPr lang="en-GB" altLang="en-US" sz="1350" b="1" dirty="0" err="1">
                <a:solidFill>
                  <a:srgbClr val="0000CC"/>
                </a:solidFill>
                <a:ea typeface="ＭＳ Ｐゴシック" panose="020B0600070205080204" pitchFamily="34" charset="-128"/>
              </a:rPr>
              <a:t>con.close</a:t>
            </a:r>
            <a:r>
              <a:rPr lang="en-GB" altLang="en-US" sz="1350" b="1" dirty="0">
                <a:solidFill>
                  <a:srgbClr val="0000CC"/>
                </a:solidFill>
                <a:ea typeface="ＭＳ Ｐゴシック" panose="020B0600070205080204" pitchFamily="34" charset="-128"/>
              </a:rPr>
              <a:t>();     }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350" dirty="0">
              <a:ea typeface="ＭＳ Ｐゴシック" panose="020B0600070205080204" pitchFamily="34" charset="-128"/>
            </a:endParaRPr>
          </a:p>
        </p:txBody>
      </p:sp>
      <p:sp>
        <p:nvSpPr>
          <p:cNvPr id="184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75000"/>
              <a:buFont typeface="Monotype Sorts" pitchFamily="-107" charset="2"/>
              <a:buChar char="u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spcBef>
                <a:spcPct val="25000"/>
              </a:spcBef>
              <a:spcAft>
                <a:spcPct val="25000"/>
              </a:spcAft>
              <a:buClr>
                <a:srgbClr val="000066"/>
              </a:buClr>
              <a:buChar char="–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spcBef>
                <a:spcPct val="20000"/>
              </a:spcBef>
              <a:buClr>
                <a:srgbClr val="000066"/>
              </a:buClr>
              <a:buChar char="»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spcBef>
                <a:spcPct val="20000"/>
              </a:spcBef>
              <a:buClr>
                <a:srgbClr val="000066"/>
              </a:buClr>
              <a:buSzPct val="65000"/>
              <a:buFont typeface="Monotype Sorts" pitchFamily="-107" charset="2"/>
              <a:buChar char="u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spcBef>
                <a:spcPct val="20000"/>
              </a:spcBef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78D97214-140E-4CD3-8EDD-54F75BA2F619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8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336430" y="250590"/>
            <a:ext cx="8686800" cy="542925"/>
          </a:xfrm>
        </p:spPr>
        <p:txBody>
          <a:bodyPr>
            <a:noAutofit/>
          </a:bodyPr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Limitations (‘weaknesses’) of RDBMSs (7)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4329"/>
            <a:ext cx="8229600" cy="424759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6. RDBMS supports short-lived transactions </a:t>
            </a:r>
          </a:p>
          <a:p>
            <a:pPr marL="0" indent="0">
              <a:buNone/>
              <a:defRPr/>
            </a:pPr>
            <a:endParaRPr lang="en-US" altLang="en-US" sz="900" b="1" dirty="0">
              <a:solidFill>
                <a:srgbClr val="C00000"/>
              </a:solidFill>
              <a:ea typeface="ＭＳ Ｐゴシック" panose="020B0600070205080204" pitchFamily="34" charset="-128"/>
            </a:endParaRPr>
          </a:p>
          <a:p>
            <a:pPr lvl="1">
              <a:spcBef>
                <a:spcPts val="225"/>
              </a:spcBef>
              <a:spcAft>
                <a:spcPts val="225"/>
              </a:spcAft>
              <a:defRPr/>
            </a:pPr>
            <a:r>
              <a:rPr lang="en-US" altLang="en-US" sz="1800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Transaction is:  an indivisible sequence of DB operations</a:t>
            </a:r>
            <a:endParaRPr lang="en-US" altLang="en-US" sz="1050" b="1" dirty="0">
              <a:ea typeface="ＭＳ Ｐゴシック" panose="020B0600070205080204" pitchFamily="34" charset="-128"/>
            </a:endParaRPr>
          </a:p>
          <a:p>
            <a:pPr lvl="1">
              <a:spcBef>
                <a:spcPts val="225"/>
              </a:spcBef>
              <a:spcAft>
                <a:spcPts val="225"/>
              </a:spcAft>
              <a:defRPr/>
            </a:pPr>
            <a:r>
              <a:rPr lang="en-US" altLang="en-US" sz="1650" b="1" dirty="0" err="1">
                <a:solidFill>
                  <a:srgbClr val="0000CC"/>
                </a:solidFill>
                <a:ea typeface="ＭＳ Ｐゴシック" panose="020B0600070205080204" pitchFamily="34" charset="-128"/>
              </a:rPr>
              <a:t>e.g</a:t>
            </a:r>
            <a:r>
              <a:rPr lang="en-US" altLang="en-US" sz="1650" b="1" dirty="0">
                <a:solidFill>
                  <a:srgbClr val="0000CC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1650" dirty="0">
                <a:solidFill>
                  <a:srgbClr val="0000CC"/>
                </a:solidFill>
                <a:ea typeface="ＭＳ Ｐゴシック" panose="020B0600070205080204" pitchFamily="34" charset="-128"/>
              </a:rPr>
              <a:t>	</a:t>
            </a:r>
            <a:r>
              <a:rPr lang="en-US" altLang="en-US" sz="1650" b="1" dirty="0">
                <a:solidFill>
                  <a:srgbClr val="0000CC"/>
                </a:solidFill>
                <a:ea typeface="ＭＳ Ｐゴシック" panose="020B0600070205080204" pitchFamily="34" charset="-128"/>
              </a:rPr>
              <a:t>BEGIN TRANSACTION </a:t>
            </a:r>
          </a:p>
          <a:p>
            <a:pPr marL="342900" lvl="1" indent="0">
              <a:spcBef>
                <a:spcPts val="225"/>
              </a:spcBef>
              <a:spcAft>
                <a:spcPts val="225"/>
              </a:spcAft>
              <a:buNone/>
              <a:defRPr/>
            </a:pPr>
            <a:r>
              <a:rPr lang="en-US" altLang="en-US" sz="1650" b="1" dirty="0">
                <a:solidFill>
                  <a:srgbClr val="0000CC"/>
                </a:solidFill>
                <a:ea typeface="ＭＳ Ｐゴシック" panose="020B0600070205080204" pitchFamily="34" charset="-128"/>
              </a:rPr>
              <a:t>			</a:t>
            </a:r>
            <a:r>
              <a:rPr lang="en-US" altLang="en-US" sz="1650" b="1" dirty="0">
                <a:solidFill>
                  <a:srgbClr val="D60093"/>
                </a:solidFill>
                <a:ea typeface="ＭＳ Ｐゴシック" panose="020B0600070205080204" pitchFamily="34" charset="-128"/>
              </a:rPr>
              <a:t>SQL statements for transaction go here    </a:t>
            </a:r>
          </a:p>
          <a:p>
            <a:pPr lvl="1">
              <a:spcBef>
                <a:spcPts val="225"/>
              </a:spcBef>
              <a:spcAft>
                <a:spcPts val="225"/>
              </a:spcAft>
              <a:buNone/>
              <a:defRPr/>
            </a:pPr>
            <a:r>
              <a:rPr lang="en-US" altLang="en-US" sz="165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			</a:t>
            </a:r>
            <a:r>
              <a:rPr lang="en-US" altLang="en-US" sz="1650" b="1" dirty="0">
                <a:solidFill>
                  <a:srgbClr val="0000CC"/>
                </a:solidFill>
                <a:ea typeface="ＭＳ Ｐゴシック" panose="020B0600070205080204" pitchFamily="34" charset="-128"/>
              </a:rPr>
              <a:t>END TRANSACTION</a:t>
            </a:r>
          </a:p>
          <a:p>
            <a:pPr lvl="1">
              <a:spcBef>
                <a:spcPts val="225"/>
              </a:spcBef>
              <a:spcAft>
                <a:spcPts val="225"/>
              </a:spcAft>
              <a:buNone/>
              <a:defRPr/>
            </a:pPr>
            <a:r>
              <a:rPr lang="en-US" altLang="en-US" sz="1800" b="1" dirty="0">
                <a:ea typeface="ＭＳ Ｐゴシック" panose="020B0600070205080204" pitchFamily="34" charset="-128"/>
              </a:rPr>
              <a:t>Short-lived (business) vs long-duration (design)</a:t>
            </a:r>
            <a:endParaRPr lang="en-US" altLang="en-US" sz="18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  <a:p>
            <a:pPr lvl="1">
              <a:spcBef>
                <a:spcPts val="225"/>
              </a:spcBef>
              <a:spcAft>
                <a:spcPts val="225"/>
              </a:spcAft>
              <a:buNone/>
              <a:defRPr/>
            </a:pPr>
            <a:endParaRPr lang="en-US" altLang="en-US" sz="105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r>
              <a:rPr lang="en-US" altLang="en-US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7. Schema changes create problems</a:t>
            </a:r>
          </a:p>
          <a:p>
            <a:pPr lvl="1">
              <a:defRPr/>
            </a:pPr>
            <a:r>
              <a:rPr lang="en-US" altLang="en-US" sz="1800" b="1" dirty="0">
                <a:ea typeface="ＭＳ Ｐゴシック" panose="020B0600070205080204" pitchFamily="34" charset="-128"/>
              </a:rPr>
              <a:t>Database change requires program changes</a:t>
            </a:r>
          </a:p>
          <a:p>
            <a:pPr lvl="1">
              <a:defRPr/>
            </a:pPr>
            <a:r>
              <a:rPr lang="en-US" altLang="en-US" sz="18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e.g. of change:  add new attributes (columns) to a table</a:t>
            </a:r>
          </a:p>
          <a:p>
            <a:pPr marL="0" indent="0">
              <a:buNone/>
              <a:defRPr/>
            </a:pPr>
            <a:endParaRPr lang="en-US" altLang="en-US" sz="1650" b="1" dirty="0">
              <a:solidFill>
                <a:srgbClr val="C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75000"/>
              <a:buFont typeface="Monotype Sorts" pitchFamily="-107" charset="2"/>
              <a:buChar char="u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spcBef>
                <a:spcPct val="25000"/>
              </a:spcBef>
              <a:spcAft>
                <a:spcPct val="25000"/>
              </a:spcAft>
              <a:buClr>
                <a:srgbClr val="000066"/>
              </a:buClr>
              <a:buChar char="–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spcBef>
                <a:spcPct val="20000"/>
              </a:spcBef>
              <a:buClr>
                <a:srgbClr val="000066"/>
              </a:buClr>
              <a:buChar char="»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spcBef>
                <a:spcPct val="20000"/>
              </a:spcBef>
              <a:buClr>
                <a:srgbClr val="000066"/>
              </a:buClr>
              <a:buSzPct val="65000"/>
              <a:buFont typeface="Monotype Sorts" pitchFamily="-107" charset="2"/>
              <a:buChar char="u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spcBef>
                <a:spcPct val="20000"/>
              </a:spcBef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1DD38D9F-D7EF-48EC-96BC-FC127CCC6B50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9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Speak Pro"/>
        <a:ea typeface=""/>
        <a:cs typeface=""/>
      </a:majorFont>
      <a:minorFont>
        <a:latin typeface="Speak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>
            <a:lumMod val="20000"/>
            <a:lumOff val="80000"/>
          </a:schemeClr>
        </a:solidFill>
        <a:ln w="12700">
          <a:solidFill>
            <a:srgbClr val="080808"/>
          </a:solidFill>
          <a:miter lim="800000"/>
          <a:headEnd type="none" w="sm" len="sm"/>
          <a:tailEnd type="none" w="sm" len="sm"/>
        </a:ln>
      </a:spPr>
      <a:bodyPr wrap="none" anchor="ctr"/>
      <a:lstStyle>
        <a:defPPr algn="ctr" eaLnBrk="0" fontAlgn="base" hangingPunct="0">
          <a:spcBef>
            <a:spcPct val="0"/>
          </a:spcBef>
          <a:spcAft>
            <a:spcPct val="0"/>
          </a:spcAft>
          <a:defRPr b="1" dirty="0">
            <a:solidFill>
              <a:srgbClr val="000099"/>
            </a:solidFill>
            <a:latin typeface="Speak Pro" panose="020B0504020101020102" pitchFamily="34" charset="0"/>
            <a:ea typeface="ＭＳ Ｐゴシック" panose="020B0600070205080204" pitchFamily="34" charset="-128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1271</Words>
  <Application>Microsoft Office PowerPoint</Application>
  <PresentationFormat>On-screen Show (16:9)</PresentationFormat>
  <Paragraphs>198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ＭＳ Ｐゴシック</vt:lpstr>
      <vt:lpstr>Arial</vt:lpstr>
      <vt:lpstr>Calibri</vt:lpstr>
      <vt:lpstr>Monotype Sorts</vt:lpstr>
      <vt:lpstr>Speak Pro</vt:lpstr>
      <vt:lpstr>Times New Roman</vt:lpstr>
      <vt:lpstr>Wingdings</vt:lpstr>
      <vt:lpstr>Office Theme</vt:lpstr>
      <vt:lpstr>COS 326  Database Systems</vt:lpstr>
      <vt:lpstr>In this lecture</vt:lpstr>
      <vt:lpstr>Limitations (‘weaknesses’) of RDBMSs (1)</vt:lpstr>
      <vt:lpstr>Limitations (‘weaknesses’) of RDBMSs (2)</vt:lpstr>
      <vt:lpstr>Limitations (‘weaknesses’) of RDBMSs (3)</vt:lpstr>
      <vt:lpstr>Limitations (‘weaknesses’) of RDBMSs (4)</vt:lpstr>
      <vt:lpstr>Limitations (‘weaknesses’) of RDBMSs (5)</vt:lpstr>
      <vt:lpstr>Limitations (‘weaknesses’) of RDBMSs (6) e.g.Database application - JDBCSample.java </vt:lpstr>
      <vt:lpstr>Limitations (‘weaknesses’) of RDBMSs (7)</vt:lpstr>
      <vt:lpstr>Storing Objects in Relational Databases</vt:lpstr>
      <vt:lpstr>Object-oriented Databases (1)</vt:lpstr>
      <vt:lpstr>Object-oriented Databases (2)</vt:lpstr>
      <vt:lpstr>Object-oriented DB Terminology</vt:lpstr>
      <vt:lpstr>OODB and OODBMS</vt:lpstr>
      <vt:lpstr>OODBMSs</vt:lpstr>
      <vt:lpstr>Strategies for developing an OODBMS</vt:lpstr>
      <vt:lpstr>Strategies for developing an OODBMS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2024-09-16T08:07:00Z</dcterms:modified>
</cp:coreProperties>
</file>