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374" r:id="rId4"/>
    <p:sldId id="427" r:id="rId5"/>
    <p:sldId id="467" r:id="rId6"/>
    <p:sldId id="490" r:id="rId7"/>
    <p:sldId id="482" r:id="rId8"/>
    <p:sldId id="471" r:id="rId9"/>
    <p:sldId id="483" r:id="rId10"/>
    <p:sldId id="484" r:id="rId11"/>
    <p:sldId id="485" r:id="rId12"/>
    <p:sldId id="487" r:id="rId13"/>
    <p:sldId id="488" r:id="rId14"/>
    <p:sldId id="468" r:id="rId15"/>
    <p:sldId id="470" r:id="rId16"/>
    <p:sldId id="457" r:id="rId17"/>
    <p:sldId id="462" r:id="rId18"/>
    <p:sldId id="463" r:id="rId19"/>
    <p:sldId id="439" r:id="rId20"/>
    <p:sldId id="443" r:id="rId21"/>
    <p:sldId id="448" r:id="rId22"/>
    <p:sldId id="445" r:id="rId23"/>
    <p:sldId id="446" r:id="rId24"/>
    <p:sldId id="447" r:id="rId25"/>
    <p:sldId id="442" r:id="rId26"/>
    <p:sldId id="453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5FF"/>
    <a:srgbClr val="FF0D97"/>
    <a:srgbClr val="0000CC"/>
    <a:srgbClr val="003635"/>
    <a:srgbClr val="9EFF29"/>
    <a:srgbClr val="C80064"/>
    <a:srgbClr val="C33A1F"/>
    <a:srgbClr val="FF2549"/>
    <a:srgbClr val="007033"/>
    <a:srgbClr val="D63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93" autoAdjust="0"/>
  </p:normalViewPr>
  <p:slideViewPr>
    <p:cSldViewPr snapToGrid="0">
      <p:cViewPr varScale="1">
        <p:scale>
          <a:sx n="70" d="100"/>
          <a:sy n="70" d="100"/>
        </p:scale>
        <p:origin x="1108" y="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61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074E2-334A-4D8F-9F95-EC376F7ED113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8142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074E2-334A-4D8F-9F95-EC376F7ED113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9034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074E2-334A-4D8F-9F95-EC376F7ED113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6557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074E2-334A-4D8F-9F95-EC376F7ED113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3888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0600" cy="34163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2188" cy="3416300"/>
          </a:xfrm>
          <a:solidFill>
            <a:srgbClr val="FFFFFF"/>
          </a:solidFill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7" tIns="45719" rIns="91437" bIns="45719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2188" cy="3416300"/>
          </a:xfrm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7" tIns="45719" rIns="91437" bIns="45719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2188" cy="3416300"/>
          </a:xfrm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7" tIns="45719" rIns="91437" bIns="45719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0600" cy="34163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0600" cy="34163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074E2-334A-4D8F-9F95-EC376F7ED113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567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074E2-334A-4D8F-9F95-EC376F7ED113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2021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074E2-334A-4D8F-9F95-EC376F7ED113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2097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074E2-334A-4D8F-9F95-EC376F7ED113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1124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074E2-334A-4D8F-9F95-EC376F7ED113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1065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074E2-334A-4D8F-9F95-EC376F7ED113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8642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074E2-334A-4D8F-9F95-EC376F7ED113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863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2561" y="1319981"/>
            <a:ext cx="7978879" cy="159282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679" y="3487992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5DD5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4" y="135848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172498"/>
            <a:ext cx="8246070" cy="360597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32" y="539273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DD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613" y="1437968"/>
            <a:ext cx="6304935" cy="338326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227400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025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4265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7025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4265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935" y="1290484"/>
            <a:ext cx="6975987" cy="165918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Speak Pro" panose="020B0504020101020102" pitchFamily="34" charset="0"/>
              </a:rPr>
              <a:t>COS 326 </a:t>
            </a:r>
            <a:br>
              <a:rPr lang="en-US" sz="4800" b="1" dirty="0">
                <a:latin typeface="Speak Pro" panose="020B0504020101020102" pitchFamily="34" charset="0"/>
              </a:rPr>
            </a:br>
            <a:r>
              <a:rPr lang="en-US" sz="4800" b="1" dirty="0">
                <a:latin typeface="Speak Pro" panose="020B0504020101020102" pitchFamily="34" charset="0"/>
              </a:rPr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935" y="3067525"/>
            <a:ext cx="8164763" cy="1768977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Lecture 3</a:t>
            </a:r>
          </a:p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Object-oriented Databases (2)</a:t>
            </a:r>
          </a:p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Chapter 12 (7th edition)</a:t>
            </a:r>
          </a:p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Tuesday </a:t>
            </a:r>
            <a:r>
              <a:rPr lang="en-GB" b="1">
                <a:solidFill>
                  <a:schemeClr val="bg1"/>
                </a:solidFill>
                <a:latin typeface="Speak Pro" panose="020B0504020101020102" pitchFamily="34" charset="0"/>
              </a:rPr>
              <a:t>30 July 2024</a:t>
            </a:r>
            <a:endParaRPr lang="en-GB" b="1" dirty="0">
              <a:solidFill>
                <a:schemeClr val="bg1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63901" y="141685"/>
            <a:ext cx="8660921" cy="427434"/>
          </a:xfrm>
        </p:spPr>
        <p:txBody>
          <a:bodyPr>
            <a:noAutofit/>
          </a:bodyPr>
          <a:lstStyle/>
          <a:p>
            <a:r>
              <a:rPr lang="en-ZA" altLang="en-US" b="1" dirty="0">
                <a:ea typeface="ＭＳ Ｐゴシック" panose="020B0600070205080204" pitchFamily="34" charset="-128"/>
              </a:rPr>
              <a:t>OODBMS Case study: </a:t>
            </a:r>
            <a:r>
              <a:rPr lang="en-ZA" altLang="en-US" b="1" dirty="0" err="1">
                <a:ea typeface="ＭＳ Ｐゴシック" panose="020B0600070205080204" pitchFamily="34" charset="-128"/>
              </a:rPr>
              <a:t>ObjectDB</a:t>
            </a:r>
            <a:r>
              <a:rPr lang="en-ZA" altLang="en-US" b="1" dirty="0">
                <a:ea typeface="ＭＳ Ｐゴシック" panose="020B0600070205080204" pitchFamily="34" charset="-128"/>
              </a:rPr>
              <a:t> for Java (6)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93298" y="1158501"/>
            <a:ext cx="8531524" cy="374130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ZA" sz="2400" b="1" dirty="0">
                <a:solidFill>
                  <a:srgbClr val="223355"/>
                </a:solidFill>
                <a:latin typeface="+mj-lt"/>
              </a:rPr>
              <a:t>Obtaining an </a:t>
            </a:r>
            <a:r>
              <a:rPr lang="en-ZA" sz="2400" b="1" dirty="0" err="1">
                <a:solidFill>
                  <a:srgbClr val="223355"/>
                </a:solidFill>
                <a:latin typeface="+mj-lt"/>
              </a:rPr>
              <a:t>EntityManagerFactory</a:t>
            </a:r>
            <a:endParaRPr lang="en-ZA" sz="2400" b="1" dirty="0">
              <a:solidFill>
                <a:srgbClr val="223355"/>
              </a:solidFill>
              <a:latin typeface="+mj-lt"/>
            </a:endParaRPr>
          </a:p>
          <a:p>
            <a:r>
              <a:rPr lang="en-GB" altLang="en-US" sz="2250" b="1" dirty="0">
                <a:ea typeface="ＭＳ Ｐゴシック" panose="020B0600070205080204" pitchFamily="34" charset="-128"/>
              </a:rPr>
              <a:t>Obtaining an </a:t>
            </a:r>
            <a:r>
              <a:rPr lang="en-GB" altLang="en-US" sz="2250" b="1" dirty="0" err="1">
                <a:ea typeface="ＭＳ Ｐゴシック" panose="020B0600070205080204" pitchFamily="34" charset="-128"/>
              </a:rPr>
              <a:t>EntityManager</a:t>
            </a:r>
            <a:r>
              <a:rPr lang="en-GB" altLang="en-US" sz="2250" b="1" dirty="0">
                <a:ea typeface="ＭＳ Ｐゴシック" panose="020B0600070205080204" pitchFamily="34" charset="-128"/>
              </a:rPr>
              <a:t> instance consists of two steps.</a:t>
            </a:r>
          </a:p>
          <a:p>
            <a:r>
              <a:rPr lang="en-GB" altLang="en-US" sz="2250" b="1" dirty="0">
                <a:ea typeface="ＭＳ Ｐゴシック" panose="020B0600070205080204" pitchFamily="34" charset="-128"/>
              </a:rPr>
              <a:t>1. Obtain an instance of </a:t>
            </a:r>
            <a:r>
              <a:rPr lang="en-GB" altLang="en-US" sz="2250" b="1" dirty="0" err="1">
                <a:ea typeface="ＭＳ Ｐゴシック" panose="020B0600070205080204" pitchFamily="34" charset="-128"/>
              </a:rPr>
              <a:t>EntityManagerFactory</a:t>
            </a:r>
            <a:r>
              <a:rPr lang="en-GB" altLang="en-US" sz="2250" b="1" dirty="0">
                <a:ea typeface="ＭＳ Ｐゴシック" panose="020B0600070205080204" pitchFamily="34" charset="-128"/>
              </a:rPr>
              <a:t> that represents the relevant database </a:t>
            </a:r>
          </a:p>
          <a:p>
            <a:r>
              <a:rPr lang="en-GB" altLang="en-US" sz="2250" b="1" dirty="0">
                <a:ea typeface="ＭＳ Ｐゴシック" panose="020B0600070205080204" pitchFamily="34" charset="-128"/>
              </a:rPr>
              <a:t>2. Use that factory instance to get an </a:t>
            </a:r>
            <a:r>
              <a:rPr lang="en-GB" altLang="en-US" sz="2250" b="1" dirty="0" err="1">
                <a:ea typeface="ＭＳ Ｐゴシック" panose="020B0600070205080204" pitchFamily="34" charset="-128"/>
              </a:rPr>
              <a:t>EntityManager</a:t>
            </a:r>
            <a:r>
              <a:rPr lang="en-GB" altLang="en-US" sz="2250" b="1" dirty="0">
                <a:ea typeface="ＭＳ Ｐゴシック" panose="020B0600070205080204" pitchFamily="34" charset="-128"/>
              </a:rPr>
              <a:t> instance.</a:t>
            </a:r>
            <a:endParaRPr lang="en-ZA" altLang="en-US" sz="2250" b="1" dirty="0">
              <a:ea typeface="ＭＳ Ｐゴシック" panose="020B0600070205080204" pitchFamily="34" charset="-128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91318A8-AD13-4516-A41E-AC52E3D38ADB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10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2E7F7-374F-D4B2-9B5B-7AC6ECBCC790}"/>
              </a:ext>
            </a:extLst>
          </p:cNvPr>
          <p:cNvSpPr txBox="1"/>
          <p:nvPr/>
        </p:nvSpPr>
        <p:spPr>
          <a:xfrm>
            <a:off x="758925" y="3549242"/>
            <a:ext cx="6642738" cy="923330"/>
          </a:xfrm>
          <a:prstGeom prst="rect">
            <a:avLst/>
          </a:prstGeom>
          <a:solidFill>
            <a:schemeClr val="bg1"/>
          </a:solidFill>
          <a:ln>
            <a:solidFill>
              <a:srgbClr val="080808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ZA" dirty="0" err="1">
                <a:solidFill>
                  <a:srgbClr val="080808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EntityManagerFactory</a:t>
            </a:r>
            <a:r>
              <a:rPr lang="en-ZA" dirty="0">
                <a:solidFill>
                  <a:srgbClr val="080808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emf =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ZA" dirty="0">
                <a:solidFill>
                  <a:srgbClr val="080808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</a:t>
            </a:r>
            <a:r>
              <a:rPr lang="en-ZA" dirty="0" err="1">
                <a:solidFill>
                  <a:srgbClr val="080808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Persistence.createEntityManagerFactory</a:t>
            </a:r>
            <a:r>
              <a:rPr lang="en-ZA" dirty="0">
                <a:solidFill>
                  <a:srgbClr val="080808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ZA" dirty="0">
                <a:solidFill>
                  <a:srgbClr val="080808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 "</a:t>
            </a:r>
            <a:r>
              <a:rPr lang="en-ZA" dirty="0" err="1">
                <a:solidFill>
                  <a:srgbClr val="080808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objectdb</a:t>
            </a:r>
            <a:r>
              <a:rPr lang="en-ZA" dirty="0">
                <a:solidFill>
                  <a:srgbClr val="080808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:$</a:t>
            </a:r>
            <a:r>
              <a:rPr lang="en-ZA" dirty="0" err="1">
                <a:solidFill>
                  <a:srgbClr val="080808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objectdb</a:t>
            </a:r>
            <a:r>
              <a:rPr lang="en-ZA" dirty="0">
                <a:solidFill>
                  <a:srgbClr val="080808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</a:t>
            </a:r>
            <a:r>
              <a:rPr lang="en-ZA" dirty="0" err="1">
                <a:solidFill>
                  <a:srgbClr val="080808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db</a:t>
            </a:r>
            <a:r>
              <a:rPr lang="en-ZA" dirty="0">
                <a:solidFill>
                  <a:srgbClr val="080808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</a:t>
            </a:r>
            <a:r>
              <a:rPr lang="en-ZA" dirty="0" err="1">
                <a:solidFill>
                  <a:srgbClr val="080808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points.odb</a:t>
            </a:r>
            <a:r>
              <a:rPr lang="en-ZA" dirty="0">
                <a:solidFill>
                  <a:srgbClr val="080808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81171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45853" y="350257"/>
            <a:ext cx="8652294" cy="427434"/>
          </a:xfrm>
        </p:spPr>
        <p:txBody>
          <a:bodyPr>
            <a:noAutofit/>
          </a:bodyPr>
          <a:lstStyle/>
          <a:p>
            <a:r>
              <a:rPr lang="en-ZA" altLang="en-US" b="1" dirty="0">
                <a:ea typeface="ＭＳ Ｐゴシック" panose="020B0600070205080204" pitchFamily="34" charset="-128"/>
              </a:rPr>
              <a:t>OODBMS Case study: </a:t>
            </a:r>
            <a:r>
              <a:rPr lang="en-ZA" altLang="en-US" b="1" dirty="0" err="1">
                <a:ea typeface="ＭＳ Ｐゴシック" panose="020B0600070205080204" pitchFamily="34" charset="-128"/>
              </a:rPr>
              <a:t>ObjectDB</a:t>
            </a:r>
            <a:r>
              <a:rPr lang="en-ZA" altLang="en-US" b="1" dirty="0">
                <a:ea typeface="ＭＳ Ｐゴシック" panose="020B0600070205080204" pitchFamily="34" charset="-128"/>
              </a:rPr>
              <a:t> for Java (7)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45853" y="1331104"/>
            <a:ext cx="8501332" cy="3214687"/>
          </a:xfrm>
        </p:spPr>
        <p:txBody>
          <a:bodyPr>
            <a:normAutofit/>
          </a:bodyPr>
          <a:lstStyle/>
          <a:p>
            <a:pPr algn="l"/>
            <a:r>
              <a:rPr lang="en-ZA" sz="2400" b="1" dirty="0">
                <a:solidFill>
                  <a:srgbClr val="223355"/>
                </a:solidFill>
                <a:latin typeface="Roboto" panose="02000000000000000000" pitchFamily="2" charset="0"/>
              </a:rPr>
              <a:t>Obtaining an </a:t>
            </a:r>
            <a:r>
              <a:rPr lang="en-ZA" sz="2400" b="1" dirty="0" err="1">
                <a:solidFill>
                  <a:srgbClr val="223355"/>
                </a:solidFill>
                <a:latin typeface="Roboto" panose="02000000000000000000" pitchFamily="2" charset="0"/>
              </a:rPr>
              <a:t>EntityManager</a:t>
            </a:r>
            <a:endParaRPr lang="en-ZA" sz="2400" b="1" dirty="0">
              <a:solidFill>
                <a:srgbClr val="223355"/>
              </a:solidFill>
              <a:latin typeface="Roboto" panose="02000000000000000000" pitchFamily="2" charset="0"/>
            </a:endParaRPr>
          </a:p>
          <a:p>
            <a:r>
              <a:rPr lang="en-GB" altLang="en-US" sz="2200" b="1" dirty="0">
                <a:ea typeface="ＭＳ Ｐゴシック" panose="020B0600070205080204" pitchFamily="34" charset="-128"/>
              </a:rPr>
              <a:t>Once we have an </a:t>
            </a:r>
            <a:r>
              <a:rPr lang="en-GB" altLang="en-US" sz="2200" b="1" dirty="0" err="1">
                <a:ea typeface="ＭＳ Ｐゴシック" panose="020B0600070205080204" pitchFamily="34" charset="-128"/>
              </a:rPr>
              <a:t>EntityManagerFactory</a:t>
            </a:r>
            <a:r>
              <a:rPr lang="en-GB" altLang="en-US" sz="2200" b="1" dirty="0">
                <a:ea typeface="ＭＳ Ｐゴシック" panose="020B0600070205080204" pitchFamily="34" charset="-128"/>
              </a:rPr>
              <a:t> we can easily obtain an </a:t>
            </a:r>
            <a:r>
              <a:rPr lang="en-GB" altLang="en-US" sz="2200" b="1" dirty="0" err="1">
                <a:ea typeface="ＭＳ Ｐゴシック" panose="020B0600070205080204" pitchFamily="34" charset="-128"/>
              </a:rPr>
              <a:t>EntityManager</a:t>
            </a:r>
            <a:r>
              <a:rPr lang="en-GB" altLang="en-US" sz="2200" b="1" dirty="0">
                <a:ea typeface="ＭＳ Ｐゴシック" panose="020B0600070205080204" pitchFamily="34" charset="-128"/>
              </a:rPr>
              <a:t> instance:</a:t>
            </a:r>
          </a:p>
          <a:p>
            <a:endParaRPr lang="en-GB" altLang="en-US" sz="2200" b="1" dirty="0">
              <a:ea typeface="ＭＳ Ｐゴシック" panose="020B0600070205080204" pitchFamily="34" charset="-128"/>
            </a:endParaRPr>
          </a:p>
          <a:p>
            <a:r>
              <a:rPr lang="en-GB" altLang="en-US" sz="2200" b="1" dirty="0">
                <a:ea typeface="ＭＳ Ｐゴシック" panose="020B0600070205080204" pitchFamily="34" charset="-128"/>
              </a:rPr>
              <a:t>The </a:t>
            </a:r>
            <a:r>
              <a:rPr lang="en-GB" altLang="en-US" sz="2200" b="1" dirty="0" err="1">
                <a:ea typeface="ＭＳ Ｐゴシック" panose="020B0600070205080204" pitchFamily="34" charset="-128"/>
              </a:rPr>
              <a:t>EntityManager</a:t>
            </a:r>
            <a:r>
              <a:rPr lang="en-GB" altLang="en-US" sz="2200" b="1" dirty="0">
                <a:ea typeface="ＭＳ Ｐゴシック" panose="020B0600070205080204" pitchFamily="34" charset="-128"/>
              </a:rPr>
              <a:t> instance represents a connection to the database. </a:t>
            </a:r>
          </a:p>
          <a:p>
            <a:r>
              <a:rPr lang="en-GB" altLang="en-US" sz="2200" b="1" dirty="0">
                <a:ea typeface="ＭＳ Ｐゴシック" panose="020B0600070205080204" pitchFamily="34" charset="-128"/>
              </a:rPr>
              <a:t>When using JPA, every operation on a database is associated with an </a:t>
            </a:r>
            <a:r>
              <a:rPr lang="en-GB" altLang="en-US" sz="2200" b="1" dirty="0" err="1">
                <a:ea typeface="ＭＳ Ｐゴシック" panose="020B0600070205080204" pitchFamily="34" charset="-128"/>
              </a:rPr>
              <a:t>EntityManager</a:t>
            </a:r>
            <a:r>
              <a:rPr lang="en-GB" altLang="en-US" sz="2200" b="1" dirty="0">
                <a:ea typeface="ＭＳ Ｐゴシック" panose="020B0600070205080204" pitchFamily="34" charset="-128"/>
              </a:rPr>
              <a:t>.</a:t>
            </a:r>
            <a:endParaRPr lang="en-ZA" altLang="en-US" sz="2200" b="1" dirty="0">
              <a:ea typeface="ＭＳ Ｐゴシック" panose="020B0600070205080204" pitchFamily="34" charset="-128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91318A8-AD13-4516-A41E-AC52E3D38ADB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2E7F7-374F-D4B2-9B5B-7AC6ECBCC790}"/>
              </a:ext>
            </a:extLst>
          </p:cNvPr>
          <p:cNvSpPr txBox="1"/>
          <p:nvPr/>
        </p:nvSpPr>
        <p:spPr>
          <a:xfrm>
            <a:off x="647052" y="2571750"/>
            <a:ext cx="6563123" cy="369332"/>
          </a:xfrm>
          <a:prstGeom prst="rect">
            <a:avLst/>
          </a:prstGeom>
          <a:solidFill>
            <a:schemeClr val="bg1"/>
          </a:solidFill>
          <a:ln>
            <a:solidFill>
              <a:srgbClr val="080808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ZA" dirty="0" err="1">
                <a:solidFill>
                  <a:srgbClr val="080808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EntityManager</a:t>
            </a:r>
            <a:r>
              <a:rPr lang="en-ZA" dirty="0">
                <a:solidFill>
                  <a:srgbClr val="080808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ZA" dirty="0" err="1">
                <a:solidFill>
                  <a:srgbClr val="080808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em</a:t>
            </a:r>
            <a:r>
              <a:rPr lang="en-ZA" dirty="0">
                <a:solidFill>
                  <a:srgbClr val="080808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</a:t>
            </a:r>
            <a:r>
              <a:rPr lang="en-ZA" dirty="0" err="1">
                <a:solidFill>
                  <a:srgbClr val="080808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emf.createEntityManager</a:t>
            </a:r>
            <a:r>
              <a:rPr lang="en-ZA" dirty="0">
                <a:solidFill>
                  <a:srgbClr val="080808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0873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63106" y="323277"/>
            <a:ext cx="8617788" cy="427434"/>
          </a:xfrm>
        </p:spPr>
        <p:txBody>
          <a:bodyPr>
            <a:noAutofit/>
          </a:bodyPr>
          <a:lstStyle/>
          <a:p>
            <a:r>
              <a:rPr lang="en-ZA" altLang="en-US" b="1" dirty="0">
                <a:ea typeface="ＭＳ Ｐゴシック" panose="020B0600070205080204" pitchFamily="34" charset="-128"/>
              </a:rPr>
              <a:t>OODBMS Case study: </a:t>
            </a:r>
            <a:r>
              <a:rPr lang="en-ZA" altLang="en-US" b="1" dirty="0" err="1">
                <a:ea typeface="ＭＳ Ｐゴシック" panose="020B0600070205080204" pitchFamily="34" charset="-128"/>
              </a:rPr>
              <a:t>ObjectDB</a:t>
            </a:r>
            <a:r>
              <a:rPr lang="en-ZA" altLang="en-US" b="1" dirty="0">
                <a:ea typeface="ＭＳ Ｐゴシック" panose="020B0600070205080204" pitchFamily="34" charset="-128"/>
              </a:rPr>
              <a:t> for Java (8)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715992" y="1244766"/>
            <a:ext cx="8039819" cy="3361740"/>
          </a:xfrm>
        </p:spPr>
        <p:txBody>
          <a:bodyPr>
            <a:normAutofit lnSpcReduction="10000"/>
          </a:bodyPr>
          <a:lstStyle/>
          <a:p>
            <a:pPr algn="l"/>
            <a:r>
              <a:rPr lang="en-ZA" sz="2400" b="1" dirty="0">
                <a:solidFill>
                  <a:srgbClr val="223355"/>
                </a:solidFill>
                <a:latin typeface="Roboto" panose="02000000000000000000" pitchFamily="2" charset="0"/>
              </a:rPr>
              <a:t>Using an </a:t>
            </a:r>
            <a:r>
              <a:rPr lang="en-ZA" sz="2400" b="1" dirty="0" err="1">
                <a:solidFill>
                  <a:srgbClr val="223355"/>
                </a:solidFill>
                <a:latin typeface="Roboto" panose="02000000000000000000" pitchFamily="2" charset="0"/>
              </a:rPr>
              <a:t>EntityTransaction</a:t>
            </a:r>
            <a:r>
              <a:rPr lang="en-ZA" sz="2400" b="1" dirty="0">
                <a:solidFill>
                  <a:srgbClr val="223355"/>
                </a:solidFill>
                <a:latin typeface="Roboto" panose="02000000000000000000" pitchFamily="2" charset="0"/>
              </a:rPr>
              <a:t> </a:t>
            </a:r>
          </a:p>
          <a:p>
            <a:pPr algn="l"/>
            <a:r>
              <a:rPr lang="en-GB" altLang="en-US" sz="2200" b="1" dirty="0">
                <a:ea typeface="ＭＳ Ｐゴシック" panose="020B0600070205080204" pitchFamily="34" charset="-128"/>
              </a:rPr>
              <a:t>Operations that modify database content, such as store, update, and delete should only be performed within an active transaction.</a:t>
            </a:r>
          </a:p>
          <a:p>
            <a:pPr algn="l"/>
            <a:r>
              <a:rPr lang="en-GB" altLang="en-US" sz="2200" b="1" dirty="0">
                <a:ea typeface="ＭＳ Ｐゴシック" panose="020B0600070205080204" pitchFamily="34" charset="-128"/>
              </a:rPr>
              <a:t>Given an </a:t>
            </a:r>
            <a:r>
              <a:rPr lang="en-GB" altLang="en-US" sz="2200" b="1" dirty="0" err="1">
                <a:ea typeface="ＭＳ Ｐゴシック" panose="020B0600070205080204" pitchFamily="34" charset="-128"/>
              </a:rPr>
              <a:t>EntityManager</a:t>
            </a:r>
            <a:r>
              <a:rPr lang="en-GB" altLang="en-US" sz="2200" b="1" dirty="0">
                <a:ea typeface="ＭＳ Ｐゴシック" panose="020B0600070205080204" pitchFamily="34" charset="-128"/>
              </a:rPr>
              <a:t>, </a:t>
            </a:r>
            <a:r>
              <a:rPr lang="en-GB" altLang="en-US" sz="2200" b="1" dirty="0" err="1">
                <a:ea typeface="ＭＳ Ｐゴシック" panose="020B0600070205080204" pitchFamily="34" charset="-128"/>
              </a:rPr>
              <a:t>em</a:t>
            </a:r>
            <a:r>
              <a:rPr lang="en-GB" altLang="en-US" sz="2200" b="1" dirty="0">
                <a:ea typeface="ＭＳ Ｐゴシック" panose="020B0600070205080204" pitchFamily="34" charset="-128"/>
              </a:rPr>
              <a:t>, you begin a transaction in the following way:</a:t>
            </a:r>
          </a:p>
          <a:p>
            <a:endParaRPr lang="en-GB" altLang="en-US" sz="2200" b="1" dirty="0">
              <a:ea typeface="ＭＳ Ｐゴシック" panose="020B0600070205080204" pitchFamily="34" charset="-128"/>
            </a:endParaRPr>
          </a:p>
          <a:p>
            <a:r>
              <a:rPr lang="en-GB" altLang="en-US" sz="2200" b="1" dirty="0">
                <a:ea typeface="ＭＳ Ｐゴシック" panose="020B0600070205080204" pitchFamily="34" charset="-128"/>
              </a:rPr>
              <a:t>There is a one to one relationship between an </a:t>
            </a:r>
            <a:r>
              <a:rPr lang="en-GB" altLang="en-US" sz="2200" b="1" dirty="0" err="1">
                <a:ea typeface="ＭＳ Ｐゴシック" panose="020B0600070205080204" pitchFamily="34" charset="-128"/>
              </a:rPr>
              <a:t>EntityManager</a:t>
            </a:r>
            <a:r>
              <a:rPr lang="en-GB" altLang="en-US" sz="2200" b="1" dirty="0">
                <a:ea typeface="ＭＳ Ｐゴシック" panose="020B0600070205080204" pitchFamily="34" charset="-128"/>
              </a:rPr>
              <a:t> instance and its associated </a:t>
            </a:r>
            <a:r>
              <a:rPr lang="en-GB" altLang="en-US" sz="2200" b="1" dirty="0" err="1">
                <a:ea typeface="ＭＳ Ｐゴシック" panose="020B0600070205080204" pitchFamily="34" charset="-128"/>
              </a:rPr>
              <a:t>EntityTransaction</a:t>
            </a:r>
            <a:r>
              <a:rPr lang="en-GB" altLang="en-US" sz="2200" b="1" dirty="0">
                <a:ea typeface="ＭＳ Ｐゴシック" panose="020B0600070205080204" pitchFamily="34" charset="-128"/>
              </a:rPr>
              <a:t> instances that the </a:t>
            </a:r>
            <a:r>
              <a:rPr lang="en-GB" altLang="en-US" sz="2200" b="1" dirty="0" err="1">
                <a:ea typeface="ＭＳ Ｐゴシック" panose="020B0600070205080204" pitchFamily="34" charset="-128"/>
              </a:rPr>
              <a:t>getTransaction</a:t>
            </a:r>
            <a:r>
              <a:rPr lang="en-GB" altLang="en-US" sz="2200" b="1" dirty="0">
                <a:ea typeface="ＭＳ Ｐゴシック" panose="020B0600070205080204" pitchFamily="34" charset="-128"/>
              </a:rPr>
              <a:t> method returns.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91318A8-AD13-4516-A41E-AC52E3D38ADB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12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2E7F7-374F-D4B2-9B5B-7AC6ECBCC790}"/>
              </a:ext>
            </a:extLst>
          </p:cNvPr>
          <p:cNvSpPr txBox="1"/>
          <p:nvPr/>
        </p:nvSpPr>
        <p:spPr>
          <a:xfrm>
            <a:off x="1109265" y="2965856"/>
            <a:ext cx="6563123" cy="369332"/>
          </a:xfrm>
          <a:prstGeom prst="rect">
            <a:avLst/>
          </a:prstGeom>
          <a:solidFill>
            <a:schemeClr val="bg1"/>
          </a:solidFill>
          <a:ln>
            <a:solidFill>
              <a:srgbClr val="080808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ZA" dirty="0">
                <a:solidFill>
                  <a:srgbClr val="080808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ZA" dirty="0" err="1">
                <a:solidFill>
                  <a:srgbClr val="080808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em.getTransaction</a:t>
            </a:r>
            <a:r>
              <a:rPr lang="en-ZA" dirty="0">
                <a:solidFill>
                  <a:srgbClr val="080808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().begin();</a:t>
            </a:r>
          </a:p>
        </p:txBody>
      </p:sp>
    </p:spTree>
    <p:extLst>
      <p:ext uri="{BB962C8B-B14F-4D97-AF65-F5344CB8AC3E}">
        <p14:creationId xmlns:p14="http://schemas.microsoft.com/office/powerpoint/2010/main" val="292024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24286" y="376237"/>
            <a:ext cx="8695427" cy="427434"/>
          </a:xfrm>
        </p:spPr>
        <p:txBody>
          <a:bodyPr>
            <a:noAutofit/>
          </a:bodyPr>
          <a:lstStyle/>
          <a:p>
            <a:r>
              <a:rPr lang="en-ZA" altLang="en-US" b="1" dirty="0">
                <a:ea typeface="ＭＳ Ｐゴシック" panose="020B0600070205080204" pitchFamily="34" charset="-128"/>
              </a:rPr>
              <a:t>OODBMS Case study: </a:t>
            </a:r>
            <a:r>
              <a:rPr lang="en-ZA" altLang="en-US" b="1" dirty="0" err="1">
                <a:ea typeface="ＭＳ Ｐゴシック" panose="020B0600070205080204" pitchFamily="34" charset="-128"/>
              </a:rPr>
              <a:t>ObjectDB</a:t>
            </a:r>
            <a:r>
              <a:rPr lang="en-ZA" altLang="en-US" b="1" dirty="0">
                <a:ea typeface="ＭＳ Ｐゴシック" panose="020B0600070205080204" pitchFamily="34" charset="-128"/>
              </a:rPr>
              <a:t> for Java (9)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096478" y="1285157"/>
            <a:ext cx="6642738" cy="3214687"/>
          </a:xfrm>
        </p:spPr>
        <p:txBody>
          <a:bodyPr>
            <a:normAutofit/>
          </a:bodyPr>
          <a:lstStyle/>
          <a:p>
            <a:pPr algn="l"/>
            <a:r>
              <a:rPr lang="en-ZA" sz="2400" b="1" dirty="0">
                <a:solidFill>
                  <a:srgbClr val="223355"/>
                </a:solidFill>
                <a:latin typeface="Roboto" panose="02000000000000000000" pitchFamily="2" charset="0"/>
              </a:rPr>
              <a:t>CRUD Operations using </a:t>
            </a:r>
            <a:r>
              <a:rPr lang="en-ZA" sz="2400" b="1" dirty="0" err="1">
                <a:solidFill>
                  <a:srgbClr val="223355"/>
                </a:solidFill>
                <a:latin typeface="Roboto" panose="02000000000000000000" pitchFamily="2" charset="0"/>
              </a:rPr>
              <a:t>ObjectDB</a:t>
            </a:r>
            <a:endParaRPr lang="en-ZA" sz="2400" b="1" dirty="0">
              <a:solidFill>
                <a:srgbClr val="223355"/>
              </a:solidFill>
              <a:latin typeface="Roboto" panose="02000000000000000000" pitchFamily="2" charset="0"/>
            </a:endParaRPr>
          </a:p>
          <a:p>
            <a:pPr algn="l"/>
            <a:r>
              <a:rPr lang="en-GB" altLang="en-US" sz="2200" b="1" dirty="0">
                <a:ea typeface="ＭＳ Ｐゴシック" panose="020B0600070205080204" pitchFamily="34" charset="-128"/>
              </a:rPr>
              <a:t>Given an </a:t>
            </a:r>
            <a:r>
              <a:rPr lang="en-GB" altLang="en-US" sz="2200" b="1" dirty="0" err="1">
                <a:ea typeface="ＭＳ Ｐゴシック" panose="020B0600070205080204" pitchFamily="34" charset="-128"/>
              </a:rPr>
              <a:t>EntityManager</a:t>
            </a:r>
            <a:r>
              <a:rPr lang="en-GB" altLang="en-US" sz="2200" b="1" dirty="0">
                <a:ea typeface="ＭＳ Ｐゴシック" panose="020B0600070205080204" pitchFamily="34" charset="-128"/>
              </a:rPr>
              <a:t>, </a:t>
            </a:r>
            <a:r>
              <a:rPr lang="en-GB" altLang="en-US" sz="2200" b="1" dirty="0" err="1">
                <a:ea typeface="ＭＳ Ｐゴシック" panose="020B0600070205080204" pitchFamily="34" charset="-128"/>
              </a:rPr>
              <a:t>em</a:t>
            </a:r>
            <a:r>
              <a:rPr lang="en-GB" altLang="en-US" sz="2200" b="1" dirty="0">
                <a:ea typeface="ＭＳ Ｐゴシック" panose="020B0600070205080204" pitchFamily="34" charset="-128"/>
              </a:rPr>
              <a:t>, that represents a JPA connection to the object database, we can use it to store, retrieve, update and delete database objects as follows: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91318A8-AD13-4516-A41E-AC52E3D38ADB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13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20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01925" y="141480"/>
            <a:ext cx="8126083" cy="378042"/>
          </a:xfrm>
        </p:spPr>
        <p:txBody>
          <a:bodyPr>
            <a:noAutofit/>
          </a:bodyPr>
          <a:lstStyle/>
          <a:p>
            <a:r>
              <a:rPr lang="en-ZA" altLang="en-US" b="1" dirty="0">
                <a:ea typeface="ＭＳ Ｐゴシック" panose="020B0600070205080204" pitchFamily="34" charset="-128"/>
              </a:rPr>
              <a:t>OODBMS Case study: </a:t>
            </a:r>
            <a:r>
              <a:rPr lang="en-ZA" altLang="en-US" b="1" dirty="0" err="1">
                <a:ea typeface="ＭＳ Ｐゴシック" panose="020B0600070205080204" pitchFamily="34" charset="-128"/>
              </a:rPr>
              <a:t>ObjectDB</a:t>
            </a:r>
            <a:r>
              <a:rPr lang="en-ZA" altLang="en-US" b="1" dirty="0">
                <a:ea typeface="ＭＳ Ｐゴシック" panose="020B0600070205080204" pitchFamily="34" charset="-128"/>
              </a:rPr>
              <a:t> for Java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43A57AC3-C90C-4ECF-A392-40E695AAEE5A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90635"/>
              </p:ext>
            </p:extLst>
          </p:nvPr>
        </p:nvGraphicFramePr>
        <p:xfrm>
          <a:off x="795786" y="1140650"/>
          <a:ext cx="7356176" cy="3861370"/>
        </p:xfrm>
        <a:graphic>
          <a:graphicData uri="http://schemas.openxmlformats.org/drawingml/2006/table">
            <a:tbl>
              <a:tblPr/>
              <a:tblGrid>
                <a:gridCol w="1431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4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218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200" b="1" kern="1200" dirty="0">
                          <a:solidFill>
                            <a:srgbClr val="C00000"/>
                          </a:solidFill>
                          <a:latin typeface="+mj-lt"/>
                          <a:ea typeface="Times New Roman"/>
                          <a:cs typeface="+mn-cs"/>
                        </a:rPr>
                        <a:t>Operations</a:t>
                      </a:r>
                    </a:p>
                  </a:txBody>
                  <a:tcPr marL="35348" marR="35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1" dirty="0">
                          <a:solidFill>
                            <a:srgbClr val="C00000"/>
                          </a:solidFill>
                          <a:latin typeface="+mj-lt"/>
                          <a:ea typeface="Times New Roman"/>
                        </a:rPr>
                        <a:t>Examples</a:t>
                      </a:r>
                      <a:endParaRPr lang="en-GB" sz="2200" dirty="0">
                        <a:solidFill>
                          <a:srgbClr val="C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35348" marR="35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792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200" b="1" kern="1200" dirty="0">
                          <a:solidFill>
                            <a:srgbClr val="C00000"/>
                          </a:solidFill>
                          <a:latin typeface="+mj-lt"/>
                          <a:ea typeface="Times New Roman"/>
                          <a:cs typeface="+mn-cs"/>
                        </a:rPr>
                        <a:t>1. Storing New Entity Objects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GB" sz="2200" b="1" kern="1200" dirty="0">
                        <a:solidFill>
                          <a:srgbClr val="C00000"/>
                        </a:solidFill>
                        <a:latin typeface="+mj-lt"/>
                        <a:ea typeface="Times New Roman"/>
                        <a:cs typeface="+mn-cs"/>
                      </a:endParaRPr>
                    </a:p>
                  </a:txBody>
                  <a:tcPr marL="35348" marR="35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800" b="0" dirty="0">
                          <a:solidFill>
                            <a:srgbClr val="080808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ZA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ZA" sz="18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em.getTransaction</a:t>
                      </a:r>
                      <a:r>
                        <a:rPr lang="en-ZA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().begin();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  for (int </a:t>
                      </a:r>
                      <a:r>
                        <a:rPr lang="en-ZA" sz="18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ZA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 = 0; </a:t>
                      </a:r>
                      <a:r>
                        <a:rPr lang="en-ZA" sz="18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ZA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 &lt; 1000; </a:t>
                      </a:r>
                      <a:r>
                        <a:rPr lang="en-ZA" sz="18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ZA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++) 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      Point p = new Point(</a:t>
                      </a:r>
                      <a:r>
                        <a:rPr lang="en-ZA" sz="18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ZA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ZA" sz="18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ZA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ZA" sz="18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em.persist</a:t>
                      </a:r>
                      <a:r>
                        <a:rPr lang="en-ZA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(p);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ZA" sz="18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em.getTransaction</a:t>
                      </a:r>
                      <a:r>
                        <a:rPr lang="en-ZA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().commit();</a:t>
                      </a:r>
                      <a:endParaRPr lang="en-GB" sz="1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35348" marR="35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125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200" b="1" kern="1200" dirty="0">
                          <a:solidFill>
                            <a:srgbClr val="C00000"/>
                          </a:solidFill>
                          <a:latin typeface="+mj-lt"/>
                          <a:ea typeface="Times New Roman"/>
                          <a:cs typeface="+mn-cs"/>
                        </a:rPr>
                        <a:t>2. Reading Entity objects</a:t>
                      </a:r>
                    </a:p>
                  </a:txBody>
                  <a:tcPr marL="35348" marR="35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Query q1 = </a:t>
                      </a:r>
                      <a:r>
                        <a:rPr lang="en-ZA" sz="18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em.createQuery</a:t>
                      </a:r>
                      <a:r>
                        <a:rPr lang="en-ZA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("SELECT COUNT(p) FROM Point p");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8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ZA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("Total Points: " + q1.getSingleResult());</a:t>
                      </a:r>
                      <a:endParaRPr lang="en-GB" sz="1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35348" marR="35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32913" y="141480"/>
            <a:ext cx="8229600" cy="542925"/>
          </a:xfrm>
        </p:spPr>
        <p:txBody>
          <a:bodyPr>
            <a:noAutofit/>
          </a:bodyPr>
          <a:lstStyle/>
          <a:p>
            <a:r>
              <a:rPr lang="en-ZA" altLang="en-US" b="1" dirty="0">
                <a:ea typeface="ＭＳ Ｐゴシック" panose="020B0600070205080204" pitchFamily="34" charset="-128"/>
              </a:rPr>
              <a:t>OODBMS Case study: </a:t>
            </a:r>
            <a:r>
              <a:rPr lang="en-ZA" altLang="en-US" b="1" dirty="0" err="1">
                <a:ea typeface="ＭＳ Ｐゴシック" panose="020B0600070205080204" pitchFamily="34" charset="-128"/>
              </a:rPr>
              <a:t>ObjectDB</a:t>
            </a:r>
            <a:r>
              <a:rPr lang="en-ZA" altLang="en-US" b="1" dirty="0">
                <a:ea typeface="ＭＳ Ｐゴシック" panose="020B0600070205080204" pitchFamily="34" charset="-128"/>
              </a:rPr>
              <a:t> for Java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D41D74C-3DF0-43A1-84B5-EACC68EBA74C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53977"/>
              </p:ext>
            </p:extLst>
          </p:nvPr>
        </p:nvGraphicFramePr>
        <p:xfrm>
          <a:off x="669738" y="1340012"/>
          <a:ext cx="7473598" cy="3671591"/>
        </p:xfrm>
        <a:graphic>
          <a:graphicData uri="http://schemas.openxmlformats.org/drawingml/2006/table">
            <a:tbl>
              <a:tblPr/>
              <a:tblGrid>
                <a:gridCol w="163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7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9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200" b="1" dirty="0">
                          <a:solidFill>
                            <a:srgbClr val="080808"/>
                          </a:solidFill>
                          <a:latin typeface="+mn-lt"/>
                          <a:ea typeface="Times New Roman"/>
                        </a:rPr>
                        <a:t>Operation</a:t>
                      </a:r>
                      <a:endParaRPr lang="en-GB" sz="2200" dirty="0">
                        <a:solidFill>
                          <a:srgbClr val="080808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35353" marR="353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200" b="1" dirty="0">
                          <a:solidFill>
                            <a:srgbClr val="080808"/>
                          </a:solidFill>
                          <a:latin typeface="+mn-lt"/>
                          <a:ea typeface="Times New Roman"/>
                        </a:rPr>
                        <a:t>Examples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2200" dirty="0">
                        <a:solidFill>
                          <a:srgbClr val="080808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35353" marR="353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38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2200" b="1" dirty="0">
                        <a:solidFill>
                          <a:srgbClr val="080808"/>
                        </a:solidFill>
                        <a:latin typeface="+mn-lt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200" b="1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</a:rPr>
                        <a:t>3. Delete Entities</a:t>
                      </a:r>
                      <a:endParaRPr lang="en-GB" sz="2200" b="1" dirty="0">
                        <a:solidFill>
                          <a:srgbClr val="080808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35353" marR="353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800" b="1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 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8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em.getTransaction</a:t>
                      </a:r>
                      <a:r>
                        <a:rPr lang="en-ZA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().begin();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8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em.remove</a:t>
                      </a:r>
                      <a:r>
                        <a:rPr lang="en-ZA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(p); // delete entity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8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em.getTransaction</a:t>
                      </a:r>
                      <a:r>
                        <a:rPr lang="en-ZA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().commit();</a:t>
                      </a:r>
                      <a:endParaRPr lang="en-GB" sz="1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35353" marR="353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71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2200" b="1" dirty="0">
                        <a:solidFill>
                          <a:srgbClr val="080808"/>
                        </a:solidFill>
                        <a:latin typeface="+mn-lt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200" b="1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</a:rPr>
                        <a:t>4. Update Entities </a:t>
                      </a:r>
                    </a:p>
                  </a:txBody>
                  <a:tcPr marL="35353" marR="353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800" b="1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   </a:t>
                      </a:r>
                      <a:endParaRPr lang="en-GB" sz="18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800" b="1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 </a:t>
                      </a:r>
                      <a:r>
                        <a:rPr lang="en-GB" sz="18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em.getTransaction</a:t>
                      </a:r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().begin();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8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p.setX</a:t>
                      </a:r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8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p.getX</a:t>
                      </a:r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() + 100); // update entity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8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em.getTransaction</a:t>
                      </a:r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</a:rPr>
                        <a:t>().commit();</a:t>
                      </a:r>
                    </a:p>
                  </a:txBody>
                  <a:tcPr marL="35353" marR="353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0" y="135848"/>
            <a:ext cx="9144000" cy="763526"/>
          </a:xfrm>
        </p:spPr>
        <p:txBody>
          <a:bodyPr>
            <a:noAutofit/>
          </a:bodyPr>
          <a:lstStyle/>
          <a:p>
            <a:r>
              <a:rPr lang="en-ZA" altLang="en-US" b="1" dirty="0">
                <a:ea typeface="ＭＳ Ｐゴシック" panose="020B0600070205080204" pitchFamily="34" charset="-128"/>
              </a:rPr>
              <a:t>OODBMS Case study: </a:t>
            </a:r>
            <a:r>
              <a:rPr lang="en-ZA" altLang="en-US" b="1" dirty="0" err="1">
                <a:ea typeface="ＭＳ Ｐゴシック" panose="020B0600070205080204" pitchFamily="34" charset="-128"/>
              </a:rPr>
              <a:t>ObjectStore</a:t>
            </a:r>
            <a:r>
              <a:rPr lang="en-ZA" altLang="en-US" b="1" dirty="0">
                <a:ea typeface="ＭＳ Ｐゴシック" panose="020B0600070205080204" pitchFamily="34" charset="-128"/>
              </a:rPr>
              <a:t> and C++ (1)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7521629" y="1097017"/>
            <a:ext cx="1354952" cy="1249368"/>
          </a:xfrm>
        </p:spPr>
        <p:txBody>
          <a:bodyPr>
            <a:normAutofit/>
          </a:bodyPr>
          <a:lstStyle/>
          <a:p>
            <a:pPr>
              <a:buFont typeface="Monotype Sorts" pitchFamily="-107" charset="2"/>
              <a:buNone/>
            </a:pPr>
            <a:r>
              <a:rPr lang="en-ZA" altLang="en-US" sz="18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Commercial</a:t>
            </a:r>
          </a:p>
          <a:p>
            <a:pPr>
              <a:buFont typeface="Monotype Sorts" pitchFamily="-107" charset="2"/>
              <a:buNone/>
            </a:pPr>
            <a:r>
              <a:rPr lang="en-ZA" altLang="en-US" sz="18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OODBMS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63025BD-A7C6-4C69-927F-E0F0412C22CB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16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79" y="953691"/>
            <a:ext cx="5616178" cy="418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93382" y="4569620"/>
            <a:ext cx="2698175" cy="369332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ZA" b="1" dirty="0">
                <a:solidFill>
                  <a:srgbClr val="0000FF"/>
                </a:solidFill>
                <a:latin typeface="Arial"/>
                <a:ea typeface="ＭＳ Ｐゴシック" panose="020B0600070205080204" pitchFamily="34" charset="-128"/>
              </a:rPr>
              <a:t>Heap-allocated objects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0" y="135848"/>
            <a:ext cx="9144000" cy="763526"/>
          </a:xfrm>
        </p:spPr>
        <p:txBody>
          <a:bodyPr>
            <a:noAutofit/>
          </a:bodyPr>
          <a:lstStyle/>
          <a:p>
            <a:r>
              <a:rPr lang="en-ZA" altLang="en-US" b="1" dirty="0">
                <a:ea typeface="ＭＳ Ｐゴシック" panose="020B0600070205080204" pitchFamily="34" charset="-128"/>
              </a:rPr>
              <a:t>OODBMS Case study: </a:t>
            </a:r>
            <a:r>
              <a:rPr lang="en-ZA" altLang="en-US" b="1" dirty="0" err="1">
                <a:ea typeface="ＭＳ Ｐゴシック" panose="020B0600070205080204" pitchFamily="34" charset="-128"/>
              </a:rPr>
              <a:t>ObjectStore</a:t>
            </a:r>
            <a:r>
              <a:rPr lang="en-ZA" altLang="en-US" b="1" dirty="0">
                <a:ea typeface="ＭＳ Ｐゴシック" panose="020B0600070205080204" pitchFamily="34" charset="-128"/>
              </a:rPr>
              <a:t> and C++ (2)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3026412-9874-4023-9958-2418B288E8E5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17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40" y="1068441"/>
            <a:ext cx="5372390" cy="401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0" y="135848"/>
            <a:ext cx="9144000" cy="763526"/>
          </a:xfrm>
        </p:spPr>
        <p:txBody>
          <a:bodyPr>
            <a:noAutofit/>
          </a:bodyPr>
          <a:lstStyle/>
          <a:p>
            <a:r>
              <a:rPr lang="en-ZA" altLang="en-US" b="1" dirty="0">
                <a:ea typeface="ＭＳ Ｐゴシック" panose="020B0600070205080204" pitchFamily="34" charset="-128"/>
              </a:rPr>
              <a:t>OODBMS Case study: </a:t>
            </a:r>
            <a:r>
              <a:rPr lang="en-ZA" altLang="en-US" b="1" dirty="0" err="1">
                <a:ea typeface="ＭＳ Ｐゴシック" panose="020B0600070205080204" pitchFamily="34" charset="-128"/>
              </a:rPr>
              <a:t>ObjectStore</a:t>
            </a:r>
            <a:r>
              <a:rPr lang="en-ZA" altLang="en-US" b="1" dirty="0">
                <a:ea typeface="ＭＳ Ｐゴシック" panose="020B0600070205080204" pitchFamily="34" charset="-128"/>
              </a:rPr>
              <a:t> and C++ (3)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032C566-9F5D-49E6-A4EF-33FA059424FF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18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406" y="1039416"/>
            <a:ext cx="5509022" cy="410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90895" y="4684915"/>
            <a:ext cx="4057521" cy="369332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ZA" b="1" dirty="0">
                <a:solidFill>
                  <a:srgbClr val="0000FF"/>
                </a:solidFill>
                <a:latin typeface="Arial"/>
                <a:ea typeface="ＭＳ Ｐゴシック" panose="020B0600070205080204" pitchFamily="34" charset="-128"/>
              </a:rPr>
              <a:t>Client is a C++ application program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86264" y="251941"/>
            <a:ext cx="8911087" cy="542925"/>
          </a:xfrm>
        </p:spPr>
        <p:txBody>
          <a:bodyPr>
            <a:noAutofit/>
          </a:bodyPr>
          <a:lstStyle/>
          <a:p>
            <a:r>
              <a:rPr lang="en-ZA" altLang="en-US" b="1" dirty="0">
                <a:ea typeface="ＭＳ Ｐゴシック" panose="020B0600070205080204" pitchFamily="34" charset="-128"/>
              </a:rPr>
              <a:t>Recap: Limitations (‘weaknesses’) of RDBMs (1)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1" y="1125141"/>
            <a:ext cx="7832784" cy="3524497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pitchFamily="-107" charset="2"/>
              <a:buNone/>
            </a:pPr>
            <a:r>
              <a:rPr lang="en-US" altLang="en-US" sz="220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1. Poor representation of “real world” entities</a:t>
            </a:r>
          </a:p>
          <a:p>
            <a:pPr lvl="1"/>
            <a:r>
              <a:rPr lang="en-US" altLang="en-US" sz="220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Normalization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leads to relations that do not correspond to entities in the “real world” </a:t>
            </a:r>
          </a:p>
          <a:p>
            <a:pPr lvl="1"/>
            <a:r>
              <a:rPr lang="en-US" altLang="en-US" sz="220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joins needed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to obtain information from relations (tables)</a:t>
            </a:r>
          </a:p>
          <a:p>
            <a:pPr lvl="1">
              <a:buFontTx/>
              <a:buNone/>
            </a:pPr>
            <a:endParaRPr lang="en-US" altLang="en-US" sz="2200" b="1" dirty="0">
              <a:ea typeface="ＭＳ Ｐゴシック" panose="020B0600070205080204" pitchFamily="34" charset="-128"/>
            </a:endParaRPr>
          </a:p>
          <a:p>
            <a:pPr>
              <a:buFont typeface="Monotype Sorts" pitchFamily="-107" charset="2"/>
              <a:buNone/>
            </a:pPr>
            <a:r>
              <a:rPr lang="en-US" altLang="en-US" sz="2200" b="1" dirty="0">
                <a:ea typeface="ＭＳ Ｐゴシック" panose="020B0600070205080204" pitchFamily="34" charset="-128"/>
              </a:rPr>
              <a:t>2. </a:t>
            </a:r>
            <a:r>
              <a:rPr lang="en-US" altLang="en-US" sz="220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Semantic Overloading</a:t>
            </a:r>
          </a:p>
          <a:p>
            <a:pPr lvl="1"/>
            <a:r>
              <a:rPr lang="en-US" altLang="en-US" sz="2200" b="1" dirty="0">
                <a:ea typeface="ＭＳ Ｐゴシック" panose="020B0600070205080204" pitchFamily="34" charset="-128"/>
              </a:rPr>
              <a:t>Single construct for representing data and data relationships: </a:t>
            </a:r>
            <a:r>
              <a:rPr lang="en-US" altLang="en-US" sz="220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the</a:t>
            </a:r>
            <a:r>
              <a:rPr lang="en-US" altLang="en-US" sz="2200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20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relation</a:t>
            </a:r>
          </a:p>
          <a:p>
            <a:pPr lvl="1"/>
            <a:r>
              <a:rPr lang="en-US" altLang="en-US" sz="2200" b="1" dirty="0">
                <a:solidFill>
                  <a:srgbClr val="080808"/>
                </a:solidFill>
                <a:ea typeface="ＭＳ Ｐゴシック" panose="020B0600070205080204" pitchFamily="34" charset="-128"/>
              </a:rPr>
              <a:t>No mechanism to distinguish between relations &amp; relationships or between different types of relationships</a:t>
            </a:r>
          </a:p>
          <a:p>
            <a:pPr>
              <a:buFont typeface="Monotype Sorts" pitchFamily="-107" charset="2"/>
              <a:buNone/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pPr>
              <a:buFont typeface="Monotype Sorts" pitchFamily="-107" charset="2"/>
              <a:buNone/>
            </a:pPr>
            <a:r>
              <a:rPr lang="en-US" altLang="en-US" sz="22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How does OODBMSs e.g.  </a:t>
            </a:r>
            <a:r>
              <a:rPr lang="en-US" altLang="en-US" sz="2200" b="1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ObjectDB</a:t>
            </a:r>
            <a:r>
              <a:rPr lang="en-US" altLang="en-US" sz="22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overcome the above limitations?</a:t>
            </a:r>
          </a:p>
          <a:p>
            <a:pPr lvl="1"/>
            <a:endParaRPr lang="en-US" altLang="en-US" sz="1500" dirty="0">
              <a:ea typeface="ＭＳ Ｐゴシック" panose="020B0600070205080204" pitchFamily="34" charset="-128"/>
            </a:endParaRPr>
          </a:p>
          <a:p>
            <a:pPr>
              <a:buFont typeface="Monotype Sorts" pitchFamily="-107" charset="2"/>
              <a:buNone/>
            </a:pPr>
            <a:endParaRPr lang="en-US" altLang="en-US" sz="1650" dirty="0">
              <a:ea typeface="ＭＳ Ｐゴシック" panose="020B0600070205080204" pitchFamily="34" charset="-128"/>
            </a:endParaRPr>
          </a:p>
          <a:p>
            <a:endParaRPr lang="en-US" altLang="en-US" sz="1650" dirty="0">
              <a:ea typeface="ＭＳ Ｐゴシック" panose="020B0600070205080204" pitchFamily="34" charset="-128"/>
            </a:endParaRPr>
          </a:p>
          <a:p>
            <a:endParaRPr lang="en-ZA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C7E7263-ED6F-4A6D-9996-3071B51FF2B6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19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peak Pro" panose="020B0504020101020102" pitchFamily="34" charset="0"/>
              </a:rPr>
              <a:t>In this lecture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84732" y="1437968"/>
            <a:ext cx="6304935" cy="3383264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Speak Pro" panose="020B0504020101020102" pitchFamily="34" charset="0"/>
              </a:rPr>
              <a:t>Case studies of OODBMSs</a:t>
            </a:r>
          </a:p>
          <a:p>
            <a:r>
              <a:rPr lang="en-GB" dirty="0" err="1">
                <a:latin typeface="Speak Pro" panose="020B0504020101020102" pitchFamily="34" charset="0"/>
              </a:rPr>
              <a:t>ObjectDB</a:t>
            </a:r>
            <a:endParaRPr lang="en-GB" dirty="0">
              <a:latin typeface="Speak Pro" panose="020B0504020101020102" pitchFamily="34" charset="0"/>
            </a:endParaRPr>
          </a:p>
          <a:p>
            <a:r>
              <a:rPr lang="en-GB" dirty="0" err="1">
                <a:latin typeface="Speak Pro" panose="020B0504020101020102" pitchFamily="34" charset="0"/>
              </a:rPr>
              <a:t>Objectstore</a:t>
            </a:r>
            <a:endParaRPr lang="en-GB" dirty="0">
              <a:latin typeface="Speak Pro" panose="020B0504020101020102" pitchFamily="34" charset="0"/>
            </a:endParaRPr>
          </a:p>
          <a:p>
            <a:r>
              <a:rPr lang="en-GB" dirty="0">
                <a:latin typeface="Speak Pro" panose="020B0504020101020102" pitchFamily="34" charset="0"/>
              </a:rPr>
              <a:t>OO Database design </a:t>
            </a:r>
          </a:p>
          <a:p>
            <a:r>
              <a:rPr lang="en-GB" dirty="0">
                <a:latin typeface="Speak Pro" panose="020B0504020101020102" pitchFamily="34" charset="0"/>
              </a:rPr>
              <a:t>Reading for </a:t>
            </a:r>
            <a:r>
              <a:rPr lang="en-GB">
                <a:latin typeface="Speak Pro" panose="020B0504020101020102" pitchFamily="34" charset="0"/>
              </a:rPr>
              <a:t>the student</a:t>
            </a:r>
            <a:endParaRPr lang="en-GB" dirty="0">
              <a:latin typeface="Speak Pro" panose="020B0504020101020102" pitchFamily="34" charset="0"/>
            </a:endParaRPr>
          </a:p>
          <a:p>
            <a:r>
              <a:rPr lang="en-GB" dirty="0">
                <a:latin typeface="Speak Pro" panose="020B0504020101020102" pitchFamily="34" charset="0"/>
              </a:rPr>
              <a:t>How do OODBMSs overcome the limitations (weaknesses) of RDBMSs as discussed previously?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41540" y="246817"/>
            <a:ext cx="8902460" cy="373856"/>
          </a:xfrm>
        </p:spPr>
        <p:txBody>
          <a:bodyPr>
            <a:noAutofit/>
          </a:bodyPr>
          <a:lstStyle/>
          <a:p>
            <a:r>
              <a:rPr lang="en-ZA" altLang="en-US" b="1" dirty="0">
                <a:ea typeface="ＭＳ Ｐゴシック" panose="020B0600070205080204" pitchFamily="34" charset="-128"/>
              </a:rPr>
              <a:t>Solutions provided by OODBMs </a:t>
            </a:r>
            <a:r>
              <a:rPr lang="en-ZA" altLang="en-US" b="1" dirty="0" err="1">
                <a:ea typeface="ＭＳ Ｐゴシック" panose="020B0600070205080204" pitchFamily="34" charset="-128"/>
              </a:rPr>
              <a:t>e.g</a:t>
            </a:r>
            <a:r>
              <a:rPr lang="en-ZA" altLang="en-US" b="1" dirty="0">
                <a:ea typeface="ＭＳ Ｐゴシック" panose="020B0600070205080204" pitchFamily="34" charset="-128"/>
              </a:rPr>
              <a:t> </a:t>
            </a:r>
            <a:r>
              <a:rPr lang="en-ZA" altLang="en-US" b="1" dirty="0" err="1">
                <a:ea typeface="ＭＳ Ｐゴシック" panose="020B0600070205080204" pitchFamily="34" charset="-128"/>
              </a:rPr>
              <a:t>ObjectDB</a:t>
            </a:r>
            <a:endParaRPr lang="en-ZA" altLang="en-US" b="1" dirty="0">
              <a:ea typeface="ＭＳ Ｐゴシック" panose="020B0600070205080204" pitchFamily="34" charset="-128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45058" y="1114224"/>
            <a:ext cx="8143336" cy="3789961"/>
          </a:xfrm>
        </p:spPr>
        <p:txBody>
          <a:bodyPr>
            <a:noAutofit/>
          </a:bodyPr>
          <a:lstStyle/>
          <a:p>
            <a:pPr>
              <a:spcBef>
                <a:spcPts val="450"/>
              </a:spcBef>
              <a:buNone/>
              <a:defRPr/>
            </a:pPr>
            <a:r>
              <a:rPr lang="en-ZA" altLang="en-US" sz="1800" dirty="0">
                <a:ea typeface="ＭＳ Ｐゴシック" panose="020B0600070205080204" pitchFamily="34" charset="-128"/>
              </a:rPr>
              <a:t>1.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Representation of “real world” entities</a:t>
            </a:r>
          </a:p>
          <a:p>
            <a:pPr lvl="1">
              <a:spcBef>
                <a:spcPts val="450"/>
              </a:spcBef>
              <a:spcAft>
                <a:spcPct val="0"/>
              </a:spcAft>
              <a:defRPr/>
            </a:pPr>
            <a:r>
              <a:rPr lang="en-ZA" altLang="en-US" sz="1800" b="1" dirty="0">
                <a:ea typeface="ＭＳ Ｐゴシック" panose="020B0600070205080204" pitchFamily="34" charset="-128"/>
              </a:rPr>
              <a:t>OOP constructs are used: </a:t>
            </a:r>
            <a:r>
              <a:rPr lang="en-ZA" altLang="en-US" sz="1800" dirty="0">
                <a:ea typeface="ＭＳ Ｐゴシック" panose="020B0600070205080204" pitchFamily="34" charset="-128"/>
              </a:rPr>
              <a:t>classes, inheritance, composition, etc.</a:t>
            </a:r>
          </a:p>
          <a:p>
            <a:pPr lvl="1">
              <a:spcBef>
                <a:spcPts val="450"/>
              </a:spcBef>
              <a:spcAft>
                <a:spcPct val="0"/>
              </a:spcAft>
              <a:defRPr/>
            </a:pPr>
            <a:r>
              <a:rPr lang="en-ZA" altLang="en-US" sz="1800" b="1" dirty="0">
                <a:ea typeface="ＭＳ Ｐゴシック" panose="020B0600070205080204" pitchFamily="34" charset="-128"/>
              </a:rPr>
              <a:t>Joins are not used  (there are no tables in the </a:t>
            </a:r>
            <a:r>
              <a:rPr lang="en-ZA" altLang="en-US" sz="1800" b="1" dirty="0" err="1">
                <a:ea typeface="ＭＳ Ｐゴシック" panose="020B0600070205080204" pitchFamily="34" charset="-128"/>
              </a:rPr>
              <a:t>db</a:t>
            </a:r>
            <a:r>
              <a:rPr lang="en-ZA" altLang="en-US" sz="1800" b="1" dirty="0">
                <a:ea typeface="ＭＳ Ｐゴシック" panose="020B0600070205080204" pitchFamily="34" charset="-128"/>
              </a:rPr>
              <a:t>)</a:t>
            </a:r>
            <a:endParaRPr lang="en-ZA" altLang="en-US" sz="1800" dirty="0">
              <a:ea typeface="ＭＳ Ｐゴシック" panose="020B0600070205080204" pitchFamily="34" charset="-128"/>
            </a:endParaRPr>
          </a:p>
          <a:p>
            <a:pPr>
              <a:spcBef>
                <a:spcPts val="450"/>
              </a:spcBef>
              <a:buNone/>
              <a:defRPr/>
            </a:pPr>
            <a:r>
              <a:rPr lang="en-ZA" altLang="en-US" sz="1800" dirty="0">
                <a:ea typeface="ＭＳ Ｐゴシック" panose="020B0600070205080204" pitchFamily="34" charset="-128"/>
              </a:rPr>
              <a:t>2</a:t>
            </a:r>
            <a:r>
              <a:rPr lang="en-ZA" altLang="en-US" sz="1800" b="1" dirty="0">
                <a:ea typeface="ＭＳ Ｐゴシック" panose="020B0600070205080204" pitchFamily="34" charset="-128"/>
              </a:rPr>
              <a:t>.  No semantic overloading.</a:t>
            </a:r>
            <a:endParaRPr lang="en-ZA" altLang="en-US" sz="1800" dirty="0">
              <a:ea typeface="ＭＳ Ｐゴシック" panose="020B0600070205080204" pitchFamily="34" charset="-128"/>
            </a:endParaRPr>
          </a:p>
          <a:p>
            <a:pPr>
              <a:spcBef>
                <a:spcPts val="450"/>
              </a:spcBef>
              <a:defRPr/>
            </a:pPr>
            <a:r>
              <a:rPr lang="en-US" altLang="en-US" sz="18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Object identifier (OID) generated by DBMS</a:t>
            </a:r>
          </a:p>
          <a:p>
            <a:pPr lvl="1">
              <a:spcBef>
                <a:spcPts val="450"/>
              </a:spcBef>
              <a:spcAft>
                <a:spcPct val="0"/>
              </a:spcAft>
              <a:defRPr/>
            </a:pPr>
            <a:r>
              <a:rPr lang="en-US" altLang="en-US" sz="180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Logical OID:        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Independent of physical location on disk</a:t>
            </a:r>
          </a:p>
          <a:p>
            <a:pPr lvl="1">
              <a:spcBef>
                <a:spcPts val="450"/>
              </a:spcBef>
              <a:spcAft>
                <a:spcPct val="0"/>
              </a:spcAft>
              <a:defRPr/>
            </a:pPr>
            <a:r>
              <a:rPr lang="en-US" altLang="en-US" sz="180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Physical OID:      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Points to an actual location on disk</a:t>
            </a:r>
          </a:p>
          <a:p>
            <a:pPr lvl="1">
              <a:spcBef>
                <a:spcPts val="450"/>
              </a:spcBef>
              <a:spcAft>
                <a:spcPct val="0"/>
              </a:spcAft>
              <a:defRPr/>
            </a:pPr>
            <a:endParaRPr lang="en-US" altLang="en-US" sz="1800" dirty="0">
              <a:solidFill>
                <a:srgbClr val="080808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ts val="450"/>
              </a:spcBef>
              <a:defRPr/>
            </a:pPr>
            <a:r>
              <a:rPr lang="en-ZA" altLang="en-US" sz="18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Representation of relationships </a:t>
            </a:r>
            <a:r>
              <a:rPr lang="en-ZA" altLang="en-US" sz="1800" b="1" dirty="0">
                <a:ea typeface="ＭＳ Ｐゴシック" panose="020B0600070205080204" pitchFamily="34" charset="-128"/>
              </a:rPr>
              <a:t>(business rules):  </a:t>
            </a:r>
            <a:r>
              <a:rPr lang="en-ZA" altLang="en-US" sz="18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 </a:t>
            </a:r>
          </a:p>
          <a:p>
            <a:pPr lvl="1">
              <a:spcBef>
                <a:spcPts val="450"/>
              </a:spcBef>
              <a:spcAft>
                <a:spcPct val="0"/>
              </a:spcAft>
              <a:defRPr/>
            </a:pPr>
            <a:r>
              <a:rPr lang="en-ZA" altLang="en-US" sz="1800" b="1" dirty="0">
                <a:ea typeface="ＭＳ Ｐゴシック" panose="020B0600070205080204" pitchFamily="34" charset="-128"/>
              </a:rPr>
              <a:t>one-to-one ,   one-to-many,  many-to-many  relationships (OBJECT COMPOSITION)  </a:t>
            </a:r>
            <a:r>
              <a:rPr lang="en-ZA" altLang="en-US" sz="18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done using OIDs</a:t>
            </a:r>
          </a:p>
          <a:p>
            <a:pPr lvl="1">
              <a:spcBef>
                <a:spcPts val="450"/>
              </a:spcBef>
              <a:spcAft>
                <a:spcPct val="0"/>
              </a:spcAft>
              <a:buNone/>
              <a:defRPr/>
            </a:pPr>
            <a:endParaRPr lang="en-ZA" altLang="en-US" sz="1800" b="1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ts val="450"/>
              </a:spcBef>
              <a:defRPr/>
            </a:pPr>
            <a:r>
              <a:rPr lang="en-ZA" altLang="en-US" sz="18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Representation of inheritance relationships:</a:t>
            </a:r>
          </a:p>
          <a:p>
            <a:pPr lvl="1">
              <a:spcBef>
                <a:spcPts val="450"/>
              </a:spcBef>
              <a:spcAft>
                <a:spcPct val="0"/>
              </a:spcAft>
              <a:defRPr/>
            </a:pPr>
            <a:r>
              <a:rPr lang="en-ZA" altLang="en-US" sz="1800" b="1" dirty="0">
                <a:ea typeface="ＭＳ Ｐゴシック" panose="020B0600070205080204" pitchFamily="34" charset="-128"/>
              </a:rPr>
              <a:t>done through class definitions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C239318-DC2B-4B78-BAEF-609575FA5E4A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20</a:t>
            </a:fld>
            <a:endParaRPr lang="en-GB" altLang="en-US" sz="750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" y="135848"/>
            <a:ext cx="9070848" cy="763526"/>
          </a:xfrm>
        </p:spPr>
        <p:txBody>
          <a:bodyPr>
            <a:noAutofit/>
          </a:bodyPr>
          <a:lstStyle/>
          <a:p>
            <a:r>
              <a:rPr lang="en-GB" altLang="en-US" b="1" dirty="0">
                <a:ea typeface="ＭＳ Ｐゴシック" panose="020B0600070205080204" pitchFamily="34" charset="-128"/>
              </a:rPr>
              <a:t>Object access: e.g. Resident object table (ROT)</a:t>
            </a:r>
            <a:endParaRPr lang="en-US" altLang="en-US" b="1" dirty="0">
              <a:ea typeface="ＭＳ Ｐゴシック" panose="020B0600070205080204" pitchFamily="34" charset="-128"/>
            </a:endParaRPr>
          </a:p>
        </p:txBody>
      </p:sp>
      <p:pic>
        <p:nvPicPr>
          <p:cNvPr id="28676" name="Picture 3" descr="C26NF0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5874" y="1110853"/>
            <a:ext cx="6572250" cy="29217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2380967-A59F-471D-8E1D-04DD86274911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21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Pearson Education Limited 1995, 2005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1334690" y="3918891"/>
            <a:ext cx="6474619" cy="1224951"/>
          </a:xfrm>
          <a:prstGeom prst="rect">
            <a:avLst/>
          </a:prstGeom>
          <a:solidFill>
            <a:schemeClr val="bg1"/>
          </a:solidFill>
          <a:ln w="12700">
            <a:solidFill>
              <a:srgbClr val="080808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00FF"/>
              </a:buClr>
              <a:buNone/>
            </a:pPr>
            <a:r>
              <a:rPr lang="en-GB" altLang="en-US" sz="1600" b="1" dirty="0">
                <a:solidFill>
                  <a:srgbClr val="0000CC"/>
                </a:solidFill>
                <a:latin typeface="+mj-lt"/>
                <a:cs typeface="Arial" panose="020B0604020202020204" pitchFamily="34" charset="0"/>
              </a:rPr>
              <a:t>e.g. of locating objects:</a:t>
            </a:r>
          </a:p>
          <a:p>
            <a:pPr eaLnBrk="0" fontAlgn="base" hangingPunct="0">
              <a:spcAft>
                <a:spcPct val="0"/>
              </a:spcAft>
              <a:buClr>
                <a:srgbClr val="FF00FF"/>
              </a:buClr>
              <a:buNone/>
            </a:pPr>
            <a:r>
              <a:rPr lang="en-GB" altLang="en-US" sz="1600" b="1" dirty="0">
                <a:solidFill>
                  <a:srgbClr val="080808"/>
                </a:solidFill>
                <a:latin typeface="+mj-lt"/>
                <a:cs typeface="Arial" panose="020B0604020202020204" pitchFamily="34" charset="0"/>
              </a:rPr>
              <a:t>      </a:t>
            </a:r>
            <a:r>
              <a:rPr lang="en-US" altLang="en-US" sz="1600" b="1" dirty="0">
                <a:solidFill>
                  <a:srgbClr val="080808"/>
                </a:solidFill>
                <a:latin typeface="+mj-lt"/>
                <a:cs typeface="Arial" panose="020B0604020202020204" pitchFamily="34" charset="0"/>
              </a:rPr>
              <a:t>Lookup virtual memory pointer (in ROT) with each object access</a:t>
            </a:r>
          </a:p>
          <a:p>
            <a:pPr eaLnBrk="0" fontAlgn="base" hangingPunct="0">
              <a:spcAft>
                <a:spcPct val="0"/>
              </a:spcAft>
              <a:buClr>
                <a:srgbClr val="FF00FF"/>
              </a:buClr>
              <a:buNone/>
            </a:pPr>
            <a:r>
              <a:rPr lang="en-US" altLang="en-US" sz="1600" b="1" dirty="0">
                <a:solidFill>
                  <a:srgbClr val="0000CC"/>
                </a:solidFill>
                <a:latin typeface="+mj-lt"/>
                <a:cs typeface="Arial" panose="020B0604020202020204" pitchFamily="34" charset="0"/>
              </a:rPr>
              <a:t>OIDs obtained from DBMS</a:t>
            </a:r>
          </a:p>
          <a:p>
            <a:pPr eaLnBrk="0" fontAlgn="base" hangingPunct="0">
              <a:spcAft>
                <a:spcPct val="0"/>
              </a:spcAft>
              <a:buClr>
                <a:srgbClr val="FF00FF"/>
              </a:buClr>
              <a:buNone/>
            </a:pPr>
            <a:r>
              <a:rPr lang="en-US" altLang="en-US" sz="1600" b="1" dirty="0">
                <a:solidFill>
                  <a:srgbClr val="080808"/>
                </a:solidFill>
                <a:latin typeface="+mj-lt"/>
                <a:cs typeface="Arial" panose="020B0604020202020204" pitchFamily="34" charset="0"/>
              </a:rPr>
              <a:t>       using </a:t>
            </a:r>
            <a:r>
              <a:rPr lang="en-US" altLang="en-US" sz="16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constructors</a:t>
            </a:r>
            <a:r>
              <a:rPr lang="en-US" altLang="en-US" sz="1600" b="1" dirty="0">
                <a:solidFill>
                  <a:srgbClr val="080808"/>
                </a:solidFill>
                <a:latin typeface="+mj-lt"/>
                <a:cs typeface="Arial" panose="020B0604020202020204" pitchFamily="34" charset="0"/>
              </a:rPr>
              <a:t> &amp; overloaded </a:t>
            </a:r>
            <a:r>
              <a:rPr lang="en-US" altLang="en-US" sz="16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new operator</a:t>
            </a:r>
            <a:endParaRPr lang="en-US" altLang="en-US" sz="1600" b="1" dirty="0">
              <a:solidFill>
                <a:srgbClr val="080808"/>
              </a:solidFill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11596" y="168462"/>
            <a:ext cx="8478721" cy="542925"/>
          </a:xfrm>
        </p:spPr>
        <p:txBody>
          <a:bodyPr>
            <a:noAutofit/>
          </a:bodyPr>
          <a:lstStyle/>
          <a:p>
            <a:pPr algn="just"/>
            <a:r>
              <a:rPr lang="en-US" altLang="en-US" b="1" dirty="0">
                <a:ea typeface="ＭＳ Ｐゴシック" panose="020B0600070205080204" pitchFamily="34" charset="-128"/>
              </a:rPr>
              <a:t>1:1 Relationship between objects A and B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1278731" y="1209670"/>
            <a:ext cx="6156722" cy="1160167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-107" charset="2"/>
              <a:buNone/>
            </a:pPr>
            <a:r>
              <a:rPr lang="en-US" altLang="en-US" sz="1800" b="1" dirty="0">
                <a:ea typeface="ＭＳ Ｐゴシック" panose="020B0600070205080204" pitchFamily="34" charset="-128"/>
              </a:rPr>
              <a:t>-to-one relationship</a:t>
            </a:r>
          </a:p>
          <a:p>
            <a:pPr>
              <a:buFont typeface="Monotype Sorts" pitchFamily="-107" charset="2"/>
              <a:buNone/>
            </a:pPr>
            <a:endParaRPr lang="en-US" altLang="en-US" sz="1200" b="1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Add </a:t>
            </a:r>
            <a:r>
              <a:rPr lang="en-US" altLang="en-US" sz="18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reference attributes </a:t>
            </a:r>
            <a:r>
              <a:rPr lang="en-US" altLang="en-US" sz="1800" dirty="0">
                <a:ea typeface="ＭＳ Ｐゴシック" panose="020B0600070205080204" pitchFamily="34" charset="-128"/>
              </a:rPr>
              <a:t>to both objects</a:t>
            </a:r>
          </a:p>
          <a:p>
            <a:r>
              <a:rPr lang="en-US" altLang="en-US" sz="18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Reference</a:t>
            </a:r>
            <a:r>
              <a:rPr lang="en-US" altLang="en-US" sz="1800" dirty="0">
                <a:ea typeface="ＭＳ Ｐゴシック" panose="020B0600070205080204" pitchFamily="34" charset="-128"/>
              </a:rPr>
              <a:t> is an OID  </a:t>
            </a:r>
            <a:r>
              <a:rPr lang="en-US" altLang="en-US" sz="1500" dirty="0">
                <a:ea typeface="ＭＳ Ｐゴシック" panose="020B0600070205080204" pitchFamily="34" charset="-128"/>
              </a:rPr>
              <a:t>(Recall: </a:t>
            </a:r>
            <a:r>
              <a:rPr lang="en-US" altLang="en-US" sz="1500" b="1" dirty="0">
                <a:solidFill>
                  <a:srgbClr val="080808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OIDs obtained from DBMS)</a:t>
            </a:r>
          </a:p>
          <a:p>
            <a:pPr algn="just"/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buFont typeface="Monotype Sorts" pitchFamily="-107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5BD3267-2A75-4F83-A19E-304FE8533074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22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25" name="Picture 4" descr="DS3-Figure 25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289" y="2571750"/>
            <a:ext cx="5993606" cy="242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Pearson Education Limited 1995, 2005</a:t>
            </a:r>
          </a:p>
        </p:txBody>
      </p:sp>
      <p:sp>
        <p:nvSpPr>
          <p:cNvPr id="30727" name="AutoShape 6"/>
          <p:cNvSpPr>
            <a:spLocks noChangeArrowheads="1"/>
          </p:cNvSpPr>
          <p:nvPr/>
        </p:nvSpPr>
        <p:spPr bwMode="auto">
          <a:xfrm rot="10800000">
            <a:off x="2895849" y="4351522"/>
            <a:ext cx="964406" cy="377428"/>
          </a:xfrm>
          <a:prstGeom prst="rightArrow">
            <a:avLst>
              <a:gd name="adj1" fmla="val 50000"/>
              <a:gd name="adj2" fmla="val 716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8" name="AutoShape 7"/>
          <p:cNvSpPr>
            <a:spLocks noChangeArrowheads="1"/>
          </p:cNvSpPr>
          <p:nvPr/>
        </p:nvSpPr>
        <p:spPr bwMode="auto">
          <a:xfrm rot="10800000">
            <a:off x="6863357" y="4461764"/>
            <a:ext cx="920354" cy="377429"/>
          </a:xfrm>
          <a:prstGeom prst="rightArrow">
            <a:avLst>
              <a:gd name="adj1" fmla="val 50000"/>
              <a:gd name="adj2" fmla="val 7160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94891" y="200025"/>
            <a:ext cx="9049109" cy="542925"/>
          </a:xfrm>
        </p:spPr>
        <p:txBody>
          <a:bodyPr>
            <a:noAutofit/>
          </a:bodyPr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1:* Relationship between objects A and B,C,D,…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1106801" y="1346799"/>
            <a:ext cx="2143125" cy="411082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Monotype Sorts" pitchFamily="-107" charset="2"/>
              <a:buNone/>
            </a:pPr>
            <a:r>
              <a:rPr lang="en-US" altLang="en-US" sz="1800" b="1" dirty="0">
                <a:ea typeface="ＭＳ Ｐゴシック" panose="020B0600070205080204" pitchFamily="34" charset="-128"/>
              </a:rPr>
              <a:t>One-to-many </a:t>
            </a:r>
          </a:p>
          <a:p>
            <a:pPr>
              <a:lnSpc>
                <a:spcPct val="80000"/>
              </a:lnSpc>
              <a:buFont typeface="Monotype Sorts" pitchFamily="-107" charset="2"/>
              <a:buNone/>
            </a:pPr>
            <a:r>
              <a:rPr lang="en-US" altLang="en-US" sz="1800" b="1" dirty="0">
                <a:ea typeface="ＭＳ Ｐゴシック" panose="020B0600070205080204" pitchFamily="34" charset="-128"/>
              </a:rPr>
              <a:t>Relationship</a:t>
            </a:r>
          </a:p>
          <a:p>
            <a:pPr>
              <a:lnSpc>
                <a:spcPct val="80000"/>
              </a:lnSpc>
              <a:buFont typeface="Monotype Sorts" pitchFamily="-107" charset="2"/>
              <a:buNone/>
            </a:pPr>
            <a:endParaRPr lang="en-US" altLang="en-US" sz="900" b="1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Monotype Sorts" pitchFamily="-107" charset="2"/>
              <a:buNone/>
            </a:pPr>
            <a:r>
              <a:rPr lang="en-US" altLang="en-US" sz="1500" b="1" dirty="0">
                <a:ea typeface="ＭＳ Ｐゴシック" panose="020B0600070205080204" pitchFamily="34" charset="-128"/>
              </a:rPr>
              <a:t>e.g. one Branch has many Properties for rent</a:t>
            </a:r>
          </a:p>
          <a:p>
            <a:pPr>
              <a:lnSpc>
                <a:spcPct val="80000"/>
              </a:lnSpc>
              <a:buFont typeface="Monotype Sorts" pitchFamily="-107" charset="2"/>
              <a:buNone/>
            </a:pPr>
            <a:endParaRPr lang="en-US" altLang="en-US" sz="15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Monotype Sorts" pitchFamily="-107" charset="2"/>
              <a:buNone/>
            </a:pPr>
            <a:r>
              <a:rPr lang="en-US" altLang="en-US" sz="1500" dirty="0">
                <a:ea typeface="ＭＳ Ｐゴシック" panose="020B0600070205080204" pitchFamily="34" charset="-128"/>
              </a:rPr>
              <a:t>Add reference attribute </a:t>
            </a:r>
          </a:p>
          <a:p>
            <a:pPr>
              <a:lnSpc>
                <a:spcPct val="80000"/>
              </a:lnSpc>
              <a:buFont typeface="Monotype Sorts" pitchFamily="-107" charset="2"/>
              <a:buNone/>
            </a:pPr>
            <a:r>
              <a:rPr lang="en-US" altLang="en-US" sz="1500" dirty="0">
                <a:ea typeface="ＭＳ Ｐゴシック" panose="020B0600070205080204" pitchFamily="34" charset="-128"/>
              </a:rPr>
              <a:t>to  one object (</a:t>
            </a:r>
            <a:r>
              <a:rPr lang="en-US" altLang="en-US" sz="1500" b="1" dirty="0">
                <a:ea typeface="ＭＳ Ｐゴシック" panose="020B0600070205080204" pitchFamily="34" charset="-128"/>
              </a:rPr>
              <a:t>branch </a:t>
            </a:r>
            <a:r>
              <a:rPr lang="en-US" altLang="en-US" sz="1500" dirty="0">
                <a:ea typeface="ＭＳ Ｐゴシック" panose="020B0600070205080204" pitchFamily="34" charset="-128"/>
              </a:rPr>
              <a:t>in </a:t>
            </a:r>
            <a:r>
              <a:rPr lang="en-US" altLang="en-US" sz="1500" dirty="0" err="1">
                <a:ea typeface="ＭＳ Ｐゴシック" panose="020B0600070205080204" pitchFamily="34" charset="-128"/>
              </a:rPr>
              <a:t>PropertyForRent</a:t>
            </a:r>
            <a:r>
              <a:rPr lang="en-US" altLang="en-US" sz="1500" dirty="0"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80000"/>
              </a:lnSpc>
              <a:buFont typeface="Monotype Sorts" pitchFamily="-107" charset="2"/>
              <a:buNone/>
            </a:pPr>
            <a:endParaRPr lang="en-US" altLang="en-US" sz="15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Monotype Sorts" pitchFamily="-107" charset="2"/>
              <a:buNone/>
            </a:pPr>
            <a:r>
              <a:rPr lang="en-US" altLang="en-US" sz="1500" b="1" dirty="0">
                <a:ea typeface="ＭＳ Ｐゴシック" panose="020B0600070205080204" pitchFamily="34" charset="-128"/>
              </a:rPr>
              <a:t>AND </a:t>
            </a:r>
          </a:p>
          <a:p>
            <a:pPr>
              <a:lnSpc>
                <a:spcPct val="80000"/>
              </a:lnSpc>
              <a:buFont typeface="Monotype Sorts" pitchFamily="-107" charset="2"/>
              <a:buNone/>
            </a:pPr>
            <a:endParaRPr lang="en-US" altLang="en-US" sz="15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Monotype Sorts" pitchFamily="-107" charset="2"/>
              <a:buNone/>
            </a:pPr>
            <a:r>
              <a:rPr lang="en-US" altLang="en-US" sz="1500" dirty="0">
                <a:ea typeface="ＭＳ Ｐゴシック" panose="020B0600070205080204" pitchFamily="34" charset="-128"/>
              </a:rPr>
              <a:t>attribute containing set </a:t>
            </a:r>
          </a:p>
          <a:p>
            <a:pPr>
              <a:lnSpc>
                <a:spcPct val="80000"/>
              </a:lnSpc>
              <a:buFont typeface="Monotype Sorts" pitchFamily="-107" charset="2"/>
              <a:buNone/>
            </a:pPr>
            <a:r>
              <a:rPr lang="en-US" altLang="en-US" sz="1500" dirty="0">
                <a:ea typeface="ＭＳ Ｐゴシック" panose="020B0600070205080204" pitchFamily="34" charset="-128"/>
              </a:rPr>
              <a:t>of references to the </a:t>
            </a:r>
          </a:p>
          <a:p>
            <a:pPr>
              <a:lnSpc>
                <a:spcPct val="80000"/>
              </a:lnSpc>
              <a:buFont typeface="Monotype Sorts" pitchFamily="-107" charset="2"/>
              <a:buNone/>
            </a:pPr>
            <a:r>
              <a:rPr lang="en-US" altLang="en-US" sz="1500" dirty="0">
                <a:ea typeface="ＭＳ Ｐゴシック" panose="020B0600070205080204" pitchFamily="34" charset="-128"/>
              </a:rPr>
              <a:t>other objects   </a:t>
            </a:r>
          </a:p>
          <a:p>
            <a:pPr>
              <a:lnSpc>
                <a:spcPct val="80000"/>
              </a:lnSpc>
              <a:buFont typeface="Monotype Sorts" pitchFamily="-107" charset="2"/>
              <a:buNone/>
            </a:pPr>
            <a:r>
              <a:rPr lang="en-US" altLang="en-US" sz="1500" dirty="0">
                <a:ea typeface="ＭＳ Ｐゴシック" panose="020B0600070205080204" pitchFamily="34" charset="-128"/>
              </a:rPr>
              <a:t>(</a:t>
            </a:r>
            <a:r>
              <a:rPr lang="en-US" altLang="en-US" sz="1500" b="1" dirty="0">
                <a:ea typeface="ＭＳ Ｐゴシック" panose="020B0600070205080204" pitchFamily="34" charset="-128"/>
              </a:rPr>
              <a:t>property</a:t>
            </a:r>
            <a:r>
              <a:rPr lang="en-US" altLang="en-US" sz="1500" dirty="0">
                <a:ea typeface="ＭＳ Ｐゴシック" panose="020B0600070205080204" pitchFamily="34" charset="-128"/>
              </a:rPr>
              <a:t> in Branch)</a:t>
            </a:r>
          </a:p>
          <a:p>
            <a:pPr>
              <a:lnSpc>
                <a:spcPct val="80000"/>
              </a:lnSpc>
              <a:buFont typeface="Monotype Sorts" pitchFamily="-107" charset="2"/>
              <a:buNone/>
            </a:pPr>
            <a:endParaRPr lang="en-US" altLang="en-US" sz="1500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E252681-3B38-4EFC-BA2A-489128F4824F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23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2773" name="Picture 4" descr="DS3-Figure 25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645" y="1125141"/>
            <a:ext cx="4179094" cy="401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AutoShape 5"/>
          <p:cNvSpPr>
            <a:spLocks noChangeArrowheads="1"/>
          </p:cNvSpPr>
          <p:nvPr/>
        </p:nvSpPr>
        <p:spPr bwMode="auto">
          <a:xfrm rot="10800000">
            <a:off x="6806803" y="3268267"/>
            <a:ext cx="813197" cy="267891"/>
          </a:xfrm>
          <a:prstGeom prst="rightArrow">
            <a:avLst>
              <a:gd name="adj1" fmla="val 50000"/>
              <a:gd name="adj2" fmla="val 7160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5" name="AutoShape 6"/>
          <p:cNvSpPr>
            <a:spLocks noChangeArrowheads="1"/>
          </p:cNvSpPr>
          <p:nvPr/>
        </p:nvSpPr>
        <p:spPr bwMode="auto">
          <a:xfrm>
            <a:off x="3125392" y="3268267"/>
            <a:ext cx="706040" cy="267890"/>
          </a:xfrm>
          <a:prstGeom prst="rightArrow">
            <a:avLst>
              <a:gd name="adj1" fmla="val 50000"/>
              <a:gd name="adj2" fmla="val 7161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6" name="AutoShape 5"/>
          <p:cNvSpPr>
            <a:spLocks noChangeArrowheads="1"/>
          </p:cNvSpPr>
          <p:nvPr/>
        </p:nvSpPr>
        <p:spPr bwMode="auto">
          <a:xfrm rot="10800000">
            <a:off x="6725571" y="1903573"/>
            <a:ext cx="813197" cy="267891"/>
          </a:xfrm>
          <a:prstGeom prst="rightArrow">
            <a:avLst>
              <a:gd name="adj1" fmla="val 50000"/>
              <a:gd name="adj2" fmla="val 71602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61172" y="4029076"/>
            <a:ext cx="1740426" cy="7848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ZA" sz="1500" b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So, how are the problems caused by joins eliminated?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4" name="Rectangle 7"/>
          <p:cNvSpPr>
            <a:spLocks noGrp="1" noChangeArrowheads="1"/>
          </p:cNvSpPr>
          <p:nvPr>
            <p:ph type="title"/>
          </p:nvPr>
        </p:nvSpPr>
        <p:spPr>
          <a:xfrm>
            <a:off x="422694" y="114300"/>
            <a:ext cx="8264105" cy="628650"/>
          </a:xfrm>
        </p:spPr>
        <p:txBody>
          <a:bodyPr>
            <a:noAutofit/>
          </a:bodyPr>
          <a:lstStyle/>
          <a:p>
            <a:pPr algn="just"/>
            <a:r>
              <a:rPr lang="en-US" altLang="en-US" b="1" dirty="0">
                <a:ea typeface="ＭＳ Ｐゴシック" panose="020B0600070205080204" pitchFamily="34" charset="-128"/>
              </a:rPr>
              <a:t>Many-to-many ( *:* ) relationships</a:t>
            </a: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2DFA0EC-31AA-48DC-937F-ED2D7512C181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24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772150" y="4800600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Pearson Education Limited 1995, 2005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1169789" y="1285324"/>
            <a:ext cx="2089547" cy="2668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00FF"/>
              </a:buClr>
              <a:buNone/>
            </a:pPr>
            <a:r>
              <a:rPr lang="en-US" altLang="en-US" sz="1500" dirty="0">
                <a:solidFill>
                  <a:srgbClr val="000099"/>
                </a:solidFill>
                <a:latin typeface="+mj-lt"/>
              </a:rPr>
              <a:t>Client can view many properties.</a:t>
            </a:r>
          </a:p>
          <a:p>
            <a:pPr eaLnBrk="0" fontAlgn="base" hangingPunct="0">
              <a:spcAft>
                <a:spcPct val="0"/>
              </a:spcAft>
              <a:buClr>
                <a:srgbClr val="FF00FF"/>
              </a:buClr>
              <a:buNone/>
            </a:pPr>
            <a:r>
              <a:rPr lang="en-US" altLang="en-US" sz="1500" dirty="0">
                <a:solidFill>
                  <a:srgbClr val="000099"/>
                </a:solidFill>
                <a:latin typeface="+mj-lt"/>
              </a:rPr>
              <a:t>A property can-be viewed by many clients</a:t>
            </a:r>
          </a:p>
          <a:p>
            <a:pPr eaLnBrk="0" fontAlgn="base" hangingPunct="0">
              <a:spcAft>
                <a:spcPct val="0"/>
              </a:spcAft>
              <a:buClr>
                <a:srgbClr val="FF00FF"/>
              </a:buClr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+mj-lt"/>
              </a:rPr>
              <a:t>Add </a:t>
            </a:r>
          </a:p>
          <a:p>
            <a:pPr eaLnBrk="0" fontAlgn="base" hangingPunct="0">
              <a:spcAft>
                <a:spcPct val="0"/>
              </a:spcAft>
              <a:buClr>
                <a:srgbClr val="FF00FF"/>
              </a:buClr>
              <a:buNone/>
            </a:pPr>
            <a:r>
              <a:rPr lang="en-US" altLang="en-US" sz="1800" dirty="0">
                <a:solidFill>
                  <a:srgbClr val="0000FF"/>
                </a:solidFill>
                <a:latin typeface="+mj-lt"/>
              </a:rPr>
              <a:t>attribute containing set of references</a:t>
            </a:r>
          </a:p>
          <a:p>
            <a:pPr eaLnBrk="0" fontAlgn="base" hangingPunct="0">
              <a:spcAft>
                <a:spcPct val="0"/>
              </a:spcAft>
              <a:buClr>
                <a:srgbClr val="FF00FF"/>
              </a:buClr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+mj-lt"/>
              </a:rPr>
              <a:t>to </a:t>
            </a:r>
          </a:p>
          <a:p>
            <a:pPr eaLnBrk="0" fontAlgn="base" hangingPunct="0">
              <a:spcAft>
                <a:spcPct val="0"/>
              </a:spcAft>
              <a:buClr>
                <a:srgbClr val="FF00FF"/>
              </a:buClr>
              <a:buNone/>
            </a:pPr>
            <a:r>
              <a:rPr lang="en-US" altLang="en-US" sz="1800" dirty="0">
                <a:solidFill>
                  <a:srgbClr val="0000FF"/>
                </a:solidFill>
                <a:latin typeface="+mj-lt"/>
              </a:rPr>
              <a:t>each object </a:t>
            </a:r>
          </a:p>
        </p:txBody>
      </p:sp>
      <p:pic>
        <p:nvPicPr>
          <p:cNvPr id="34821" name="Picture 4" descr="DS3-Figure 25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94" y="910830"/>
            <a:ext cx="4125516" cy="396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AutoShape 5"/>
          <p:cNvSpPr>
            <a:spLocks noChangeArrowheads="1"/>
          </p:cNvSpPr>
          <p:nvPr/>
        </p:nvSpPr>
        <p:spPr bwMode="auto">
          <a:xfrm>
            <a:off x="2911079" y="1821656"/>
            <a:ext cx="865584" cy="252413"/>
          </a:xfrm>
          <a:prstGeom prst="rightArrow">
            <a:avLst>
              <a:gd name="adj1" fmla="val 50000"/>
              <a:gd name="adj2" fmla="val 5732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3" name="AutoShape 6"/>
          <p:cNvSpPr>
            <a:spLocks noChangeArrowheads="1"/>
          </p:cNvSpPr>
          <p:nvPr/>
        </p:nvSpPr>
        <p:spPr bwMode="auto">
          <a:xfrm>
            <a:off x="5322095" y="4554142"/>
            <a:ext cx="865585" cy="216694"/>
          </a:xfrm>
          <a:prstGeom prst="rightArrow">
            <a:avLst>
              <a:gd name="adj1" fmla="val 50000"/>
              <a:gd name="adj2" fmla="val 5734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5" name="Left Brace 8"/>
          <p:cNvSpPr>
            <a:spLocks/>
          </p:cNvSpPr>
          <p:nvPr/>
        </p:nvSpPr>
        <p:spPr bwMode="auto">
          <a:xfrm>
            <a:off x="3339705" y="2089547"/>
            <a:ext cx="302419" cy="803672"/>
          </a:xfrm>
          <a:prstGeom prst="leftBrace">
            <a:avLst>
              <a:gd name="adj1" fmla="val 8329"/>
              <a:gd name="adj2" fmla="val 50000"/>
            </a:avLst>
          </a:prstGeom>
          <a:noFill/>
          <a:ln w="19050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ZA" altLang="en-US" sz="18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6" name="Left Brace 9"/>
          <p:cNvSpPr>
            <a:spLocks/>
          </p:cNvSpPr>
          <p:nvPr/>
        </p:nvSpPr>
        <p:spPr bwMode="auto">
          <a:xfrm>
            <a:off x="3286126" y="4125517"/>
            <a:ext cx="321469" cy="696515"/>
          </a:xfrm>
          <a:prstGeom prst="leftBrace">
            <a:avLst>
              <a:gd name="adj1" fmla="val 8336"/>
              <a:gd name="adj2" fmla="val 50000"/>
            </a:avLst>
          </a:prstGeom>
          <a:noFill/>
          <a:ln w="19050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ZA" altLang="en-US" sz="18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" y="141481"/>
            <a:ext cx="9083614" cy="376846"/>
          </a:xfrm>
        </p:spPr>
        <p:txBody>
          <a:bodyPr>
            <a:noAutofit/>
          </a:bodyPr>
          <a:lstStyle/>
          <a:p>
            <a:r>
              <a:rPr lang="en-ZA" altLang="en-US" b="1" dirty="0">
                <a:ea typeface="ＭＳ Ｐゴシック" panose="020B0600070205080204" pitchFamily="34" charset="-128"/>
              </a:rPr>
              <a:t>Recap: Limitations (weaknesses) of RDBMs (2)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91038" y="1104668"/>
            <a:ext cx="3498083" cy="4375349"/>
          </a:xfrm>
        </p:spPr>
        <p:txBody>
          <a:bodyPr/>
          <a:lstStyle/>
          <a:p>
            <a:pPr>
              <a:buFont typeface="Monotype Sorts" pitchFamily="-107" charset="2"/>
              <a:buNone/>
            </a:pPr>
            <a:r>
              <a:rPr lang="en-US" altLang="en-US" sz="1650" dirty="0">
                <a:ea typeface="ＭＳ Ｐゴシック" panose="020B0600070205080204" pitchFamily="34" charset="-128"/>
              </a:rPr>
              <a:t>3. </a:t>
            </a:r>
            <a:r>
              <a:rPr lang="en-US" altLang="en-US" sz="180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Limited Operations</a:t>
            </a:r>
          </a:p>
          <a:p>
            <a:pPr>
              <a:buFont typeface="Monotype Sorts" pitchFamily="-107" charset="2"/>
              <a:buNone/>
            </a:pPr>
            <a:endParaRPr lang="en-US" altLang="en-US" sz="750" b="1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350" b="1" dirty="0">
                <a:ea typeface="ＭＳ Ｐゴシック" panose="020B0600070205080204" pitchFamily="34" charset="-128"/>
              </a:rPr>
              <a:t>RDBMSs only have a fixed set of operations which cannot be extended i.e. </a:t>
            </a:r>
            <a:r>
              <a:rPr lang="en-US" altLang="en-US" sz="135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operations on relations (sets of tuples)  &amp; tuples</a:t>
            </a:r>
            <a:endParaRPr lang="en-US" altLang="en-US" sz="1500" b="1" dirty="0">
              <a:solidFill>
                <a:srgbClr val="0000CC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500" b="1" dirty="0">
                <a:ea typeface="ＭＳ Ｐゴシック" panose="020B0600070205080204" pitchFamily="34" charset="-128"/>
              </a:rPr>
              <a:t>Not possible to specify new operations (BUT: can use stored procedures)</a:t>
            </a:r>
          </a:p>
          <a:p>
            <a:r>
              <a:rPr lang="en-US" altLang="en-US" sz="15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How do OODBMSs e.g.  </a:t>
            </a:r>
            <a:r>
              <a:rPr lang="en-US" altLang="en-US" sz="1500" b="1">
                <a:solidFill>
                  <a:srgbClr val="C00000"/>
                </a:solidFill>
                <a:ea typeface="ＭＳ Ｐゴシック" panose="020B0600070205080204" pitchFamily="34" charset="-128"/>
              </a:rPr>
              <a:t>ObjectDB </a:t>
            </a:r>
            <a:r>
              <a:rPr lang="en-US" altLang="en-US" sz="15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overcome the above limitations?</a:t>
            </a:r>
          </a:p>
          <a:p>
            <a:pPr>
              <a:buFont typeface="Monotype Sorts" pitchFamily="-107" charset="2"/>
              <a:buNone/>
            </a:pPr>
            <a:endParaRPr lang="en-US" altLang="en-US" sz="900" b="1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1500" b="1" dirty="0">
                <a:ea typeface="ＭＳ Ｐゴシック" panose="020B0600070205080204" pitchFamily="34" charset="-128"/>
              </a:rPr>
              <a:t>Solution: OOP methods are defined for classes</a:t>
            </a:r>
          </a:p>
          <a:p>
            <a:pPr marL="0" indent="0">
              <a:buNone/>
            </a:pPr>
            <a:r>
              <a:rPr lang="en-US" altLang="en-US" sz="1500" b="1" dirty="0">
                <a:ea typeface="ＭＳ Ｐゴシック" panose="020B0600070205080204" pitchFamily="34" charset="-128"/>
              </a:rPr>
              <a:t>     </a:t>
            </a:r>
            <a:r>
              <a:rPr lang="en-US" altLang="en-US" sz="150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e.g. Pilot class</a:t>
            </a:r>
          </a:p>
          <a:p>
            <a:pPr>
              <a:buFont typeface="Monotype Sorts" pitchFamily="-107" charset="2"/>
              <a:buNone/>
            </a:pPr>
            <a:endParaRPr lang="en-US" altLang="en-US" sz="900" b="1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ZA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D912702-13AD-47A0-8537-087A4347AC09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25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686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717" y="1094185"/>
            <a:ext cx="3078956" cy="404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50383" y="1268571"/>
            <a:ext cx="29586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b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Pilot class for OODB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824295" y="326258"/>
            <a:ext cx="6304359" cy="375047"/>
          </a:xfrm>
        </p:spPr>
        <p:txBody>
          <a:bodyPr>
            <a:noAutofit/>
          </a:bodyPr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Storing and executing methods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1178977" y="1015602"/>
            <a:ext cx="6265069" cy="787008"/>
          </a:xfrm>
        </p:spPr>
        <p:txBody>
          <a:bodyPr/>
          <a:lstStyle/>
          <a:p>
            <a:pPr algn="just">
              <a:spcBef>
                <a:spcPts val="225"/>
              </a:spcBef>
              <a:buNone/>
            </a:pPr>
            <a:r>
              <a:rPr lang="en-US" altLang="en-US" sz="135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1.  Store methods in external files</a:t>
            </a:r>
          </a:p>
          <a:p>
            <a:pPr algn="just">
              <a:spcBef>
                <a:spcPts val="225"/>
              </a:spcBef>
              <a:buNone/>
            </a:pPr>
            <a:r>
              <a:rPr lang="en-US" altLang="en-US" sz="1350" dirty="0">
                <a:ea typeface="ＭＳ Ｐゴシック" panose="020B0600070205080204" pitchFamily="34" charset="-128"/>
              </a:rPr>
              <a:t>    </a:t>
            </a:r>
            <a:r>
              <a:rPr lang="en-US" altLang="en-US" sz="1350" b="1" dirty="0">
                <a:ea typeface="ＭＳ Ｐゴシック" panose="020B0600070205080204" pitchFamily="34" charset="-128"/>
              </a:rPr>
              <a:t>Link libraries into the application at compile / link time</a:t>
            </a:r>
            <a:endParaRPr lang="en-US" altLang="en-US" sz="1350" b="1" dirty="0">
              <a:solidFill>
                <a:srgbClr val="00004D"/>
              </a:solidFill>
              <a:ea typeface="ＭＳ Ｐゴシック" panose="020B0600070205080204" pitchFamily="34" charset="-128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1500" dirty="0">
              <a:solidFill>
                <a:srgbClr val="00004D"/>
              </a:solidFill>
              <a:ea typeface="ＭＳ Ｐゴシック" panose="020B0600070205080204" pitchFamily="34" charset="-128"/>
            </a:endParaRPr>
          </a:p>
          <a:p>
            <a:pPr lvl="1" algn="just"/>
            <a:endParaRPr lang="en-US" altLang="en-US" sz="1500" dirty="0">
              <a:ea typeface="ＭＳ Ｐゴシック" panose="020B0600070205080204" pitchFamily="34" charset="-128"/>
            </a:endParaRPr>
          </a:p>
          <a:p>
            <a:pPr lvl="1" algn="just"/>
            <a:endParaRPr lang="en-US" altLang="en-US" sz="1500" dirty="0">
              <a:ea typeface="ＭＳ Ｐゴシック" panose="020B0600070205080204" pitchFamily="34" charset="-128"/>
            </a:endParaRPr>
          </a:p>
          <a:p>
            <a:pPr lvl="1" algn="just"/>
            <a:endParaRPr lang="en-US" altLang="en-US" sz="1500" dirty="0">
              <a:ea typeface="ＭＳ Ｐゴシック" panose="020B0600070205080204" pitchFamily="34" charset="-128"/>
            </a:endParaRPr>
          </a:p>
          <a:p>
            <a:pPr lvl="1" algn="just"/>
            <a:endParaRPr lang="en-US" altLang="en-US" sz="1500" dirty="0">
              <a:ea typeface="ＭＳ Ｐゴシック" panose="020B0600070205080204" pitchFamily="34" charset="-128"/>
            </a:endParaRPr>
          </a:p>
          <a:p>
            <a:pPr algn="just"/>
            <a:endParaRPr lang="en-US" altLang="en-US" sz="1500" dirty="0">
              <a:solidFill>
                <a:srgbClr val="7F7F7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56FF09B-34FD-4A79-AC2D-6AC62060E6BA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26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Pearson Education Limited 1995, 2005</a:t>
            </a:r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977" y="1580555"/>
            <a:ext cx="6265069" cy="140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78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22" y="3631406"/>
            <a:ext cx="4050506" cy="1512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7896" name="Rectangle 3"/>
          <p:cNvSpPr txBox="1">
            <a:spLocks noChangeArrowheads="1"/>
          </p:cNvSpPr>
          <p:nvPr/>
        </p:nvSpPr>
        <p:spPr bwMode="auto">
          <a:xfrm>
            <a:off x="1170979" y="3151586"/>
            <a:ext cx="4050506" cy="642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69056" tIns="34529" rIns="69056" bIns="34529"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0" fontAlgn="base" hangingPunct="0">
              <a:spcBef>
                <a:spcPts val="225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dirty="0">
                <a:solidFill>
                  <a:srgbClr val="C00000"/>
                </a:solidFill>
                <a:latin typeface="+mj-lt"/>
              </a:rPr>
              <a:t> 2. </a:t>
            </a:r>
            <a:r>
              <a:rPr lang="en-US" altLang="en-US" sz="1350" b="1" dirty="0">
                <a:solidFill>
                  <a:srgbClr val="C00000"/>
                </a:solidFill>
                <a:latin typeface="+mj-lt"/>
              </a:rPr>
              <a:t>Store methods in database</a:t>
            </a:r>
          </a:p>
          <a:p>
            <a:pPr marL="0" lvl="1" algn="just" eaLnBrk="0" fontAlgn="base" hangingPunct="0">
              <a:spcBef>
                <a:spcPts val="225"/>
              </a:spcBef>
              <a:spcAft>
                <a:spcPct val="0"/>
              </a:spcAft>
              <a:buClrTx/>
              <a:buNone/>
            </a:pPr>
            <a:r>
              <a:rPr lang="en-US" altLang="en-US" sz="1350" b="1" dirty="0">
                <a:solidFill>
                  <a:srgbClr val="000099"/>
                </a:solidFill>
                <a:latin typeface="+mj-lt"/>
              </a:rPr>
              <a:t>Dynamically bound to application at run-time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650112" y="2928937"/>
            <a:ext cx="2322909" cy="221456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69056" tIns="34529" rIns="69056" bIns="34529"/>
          <a:lstStyle/>
          <a:p>
            <a:pPr marL="171450" indent="-17145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000066"/>
              </a:buClr>
              <a:buFontTx/>
              <a:buChar char="»"/>
              <a:defRPr/>
            </a:pPr>
            <a:r>
              <a:rPr lang="en-US" sz="1350" b="1" kern="0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Eliminates redundant code, </a:t>
            </a:r>
          </a:p>
          <a:p>
            <a:pPr marL="171450" indent="-17145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000066"/>
              </a:buClr>
              <a:buFontTx/>
              <a:buChar char="»"/>
              <a:defRPr/>
            </a:pPr>
            <a:r>
              <a:rPr lang="en-US" sz="1350" b="1" kern="0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Simplifies modifications</a:t>
            </a:r>
            <a:r>
              <a:rPr lang="en-US" sz="1350" b="1" kern="0" dirty="0">
                <a:solidFill>
                  <a:srgbClr val="080808"/>
                </a:solidFill>
                <a:latin typeface="+mj-lt"/>
                <a:ea typeface="ＭＳ Ｐゴシック" panose="020B0600070205080204" pitchFamily="34" charset="-128"/>
              </a:rPr>
              <a:t>, </a:t>
            </a:r>
          </a:p>
          <a:p>
            <a:pPr marL="171450" indent="-17145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000066"/>
              </a:buClr>
              <a:buFontTx/>
              <a:buChar char="»"/>
              <a:defRPr/>
            </a:pPr>
            <a:r>
              <a:rPr lang="en-US" sz="1350" b="1" kern="0" dirty="0">
                <a:solidFill>
                  <a:srgbClr val="080808"/>
                </a:solidFill>
                <a:latin typeface="+mj-lt"/>
                <a:ea typeface="ＭＳ Ｐゴシック" panose="020B0600070205080204" pitchFamily="34" charset="-128"/>
              </a:rPr>
              <a:t>Methods are </a:t>
            </a:r>
            <a:r>
              <a:rPr lang="en-US" sz="1350" b="1" kern="0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more secure, </a:t>
            </a:r>
          </a:p>
          <a:p>
            <a:pPr marL="171450" indent="-17145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000066"/>
              </a:buClr>
              <a:buFontTx/>
              <a:buChar char="»"/>
              <a:defRPr/>
            </a:pPr>
            <a:r>
              <a:rPr lang="en-US" sz="1350" b="1" kern="0" dirty="0">
                <a:solidFill>
                  <a:srgbClr val="080808"/>
                </a:solidFill>
                <a:latin typeface="+mj-lt"/>
                <a:ea typeface="ＭＳ Ｐゴシック" panose="020B0600070205080204" pitchFamily="34" charset="-128"/>
              </a:rPr>
              <a:t>Methods </a:t>
            </a:r>
            <a:r>
              <a:rPr lang="en-US" sz="1350" b="1" kern="0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can be shared concurrently</a:t>
            </a:r>
            <a:r>
              <a:rPr lang="en-US" sz="1350" b="1" kern="0" dirty="0">
                <a:solidFill>
                  <a:srgbClr val="080808"/>
                </a:solidFill>
                <a:latin typeface="+mj-lt"/>
                <a:ea typeface="ＭＳ Ｐゴシック" panose="020B0600070205080204" pitchFamily="34" charset="-128"/>
              </a:rPr>
              <a:t>, </a:t>
            </a:r>
          </a:p>
          <a:p>
            <a:pPr eaLnBrk="0" fontAlgn="base" hangingPunct="0">
              <a:spcBef>
                <a:spcPts val="225"/>
              </a:spcBef>
              <a:spcAft>
                <a:spcPct val="0"/>
              </a:spcAft>
              <a:buClr>
                <a:srgbClr val="000066"/>
              </a:buClr>
              <a:defRPr/>
            </a:pPr>
            <a:r>
              <a:rPr lang="en-US" sz="1350" b="1" kern="0" dirty="0">
                <a:solidFill>
                  <a:srgbClr val="080808"/>
                </a:solidFill>
                <a:latin typeface="+mj-lt"/>
                <a:ea typeface="ＭＳ Ｐゴシック" panose="020B0600070205080204" pitchFamily="34" charset="-128"/>
              </a:rPr>
              <a:t>    Improved integrity</a:t>
            </a:r>
          </a:p>
          <a:p>
            <a:pPr marL="257175" indent="-2571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defRPr/>
            </a:pPr>
            <a:endParaRPr lang="en-US" sz="1650" b="1" kern="0" dirty="0">
              <a:solidFill>
                <a:srgbClr val="000066"/>
              </a:solidFill>
              <a:latin typeface="+mj-lt"/>
              <a:ea typeface="ＭＳ Ｐゴシック" panose="020B0600070205080204" pitchFamily="34" charset="-128"/>
              <a:cs typeface="ＭＳ Ｐゴシック" pitchFamily="-107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14068" y="102393"/>
            <a:ext cx="8048444" cy="846535"/>
          </a:xfrm>
        </p:spPr>
        <p:txBody>
          <a:bodyPr>
            <a:noAutofit/>
          </a:bodyPr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Recap: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r>
              <a:rPr lang="en-US" altLang="en-US" b="1" dirty="0">
                <a:ea typeface="ＭＳ Ｐゴシック" panose="020B0600070205080204" pitchFamily="34" charset="-128"/>
              </a:rPr>
              <a:t>Strategies for developing an OODBMS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031081" y="1153641"/>
            <a:ext cx="6588919" cy="3762375"/>
          </a:xfrm>
        </p:spPr>
        <p:txBody>
          <a:bodyPr>
            <a:normAutofit/>
          </a:bodyPr>
          <a:lstStyle/>
          <a:p>
            <a:pPr marL="385763" indent="-385763" algn="just">
              <a:lnSpc>
                <a:spcPct val="90000"/>
              </a:lnSpc>
              <a:buSzPct val="100000"/>
              <a:buNone/>
            </a:pPr>
            <a:r>
              <a:rPr lang="en-US" altLang="en-US" sz="18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One of the strategies is: </a:t>
            </a:r>
          </a:p>
          <a:p>
            <a:pPr marL="385763" indent="-385763" algn="just">
              <a:lnSpc>
                <a:spcPct val="90000"/>
              </a:lnSpc>
              <a:buSzPct val="100000"/>
              <a:buNone/>
            </a:pPr>
            <a:r>
              <a:rPr lang="en-US" altLang="en-US" sz="180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	To provide an extensible OODBMS library</a:t>
            </a:r>
          </a:p>
          <a:p>
            <a:pPr marL="385763" indent="-385763" algn="just">
              <a:lnSpc>
                <a:spcPct val="90000"/>
              </a:lnSpc>
              <a:buSzPct val="100000"/>
              <a:buNone/>
            </a:pPr>
            <a:endParaRPr lang="en-US" altLang="en-US" sz="105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ea typeface="ＭＳ Ｐゴシック" panose="020B0600070205080204" pitchFamily="34" charset="-128"/>
              </a:rPr>
              <a:t>‘Off-the-shelf’ library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ea typeface="ＭＳ Ｐゴシック" panose="020B0600070205080204" pitchFamily="34" charset="-128"/>
              </a:rPr>
              <a:t>Library provides persistence and database capabilities</a:t>
            </a:r>
          </a:p>
          <a:p>
            <a:pPr lvl="1" algn="just">
              <a:lnSpc>
                <a:spcPct val="90000"/>
              </a:lnSpc>
              <a:buFontTx/>
              <a:buNone/>
            </a:pPr>
            <a:endParaRPr lang="en-US" altLang="en-US" sz="1050" dirty="0">
              <a:ea typeface="ＭＳ Ｐゴシック" panose="020B0600070205080204" pitchFamily="34" charset="-128"/>
            </a:endParaRP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No need for separate compiler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ea typeface="ＭＳ Ｐゴシック" panose="020B0600070205080204" pitchFamily="34" charset="-128"/>
              </a:rPr>
              <a:t>Work with known programming languages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e.g</a:t>
            </a:r>
            <a:r>
              <a:rPr lang="en-US" altLang="en-US" sz="1800" dirty="0">
                <a:ea typeface="ＭＳ Ｐゴシック" panose="020B0600070205080204" pitchFamily="34" charset="-128"/>
              </a:rPr>
              <a:t> Java or C++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ea typeface="ＭＳ Ｐゴシック" panose="020B0600070205080204" pitchFamily="34" charset="-128"/>
              </a:rPr>
              <a:t>Examples of OODBMSs are</a:t>
            </a:r>
            <a:r>
              <a:rPr lang="en-US" altLang="en-US" sz="1800" dirty="0">
                <a:ea typeface="ＭＳ Ｐゴシック" panose="020B0600070205080204" pitchFamily="34" charset="-128"/>
              </a:rPr>
              <a:t>: </a:t>
            </a:r>
          </a:p>
          <a:p>
            <a:pPr lvl="2">
              <a:lnSpc>
                <a:spcPct val="90000"/>
              </a:lnSpc>
            </a:pPr>
            <a:r>
              <a:rPr lang="en-US" altLang="en-US" sz="1800" b="1" dirty="0" err="1">
                <a:solidFill>
                  <a:srgbClr val="CC3300"/>
                </a:solidFill>
                <a:ea typeface="ＭＳ Ｐゴシック" panose="020B0600070205080204" pitchFamily="34" charset="-128"/>
              </a:rPr>
              <a:t>ObjectDB</a:t>
            </a:r>
            <a:r>
              <a:rPr lang="en-US" altLang="en-US" sz="1800" b="1" dirty="0">
                <a:solidFill>
                  <a:srgbClr val="CC33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65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: (Java) open source</a:t>
            </a:r>
          </a:p>
          <a:p>
            <a:pPr lvl="2">
              <a:lnSpc>
                <a:spcPct val="90000"/>
              </a:lnSpc>
            </a:pPr>
            <a:r>
              <a:rPr lang="en-US" altLang="en-US" sz="1800" b="1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ObjectStore</a:t>
            </a:r>
            <a:r>
              <a:rPr lang="en-US" altLang="en-US" sz="18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 (C++)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commercial</a:t>
            </a:r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68BCB3D-B231-4E2D-B8C6-4F2F64AEE445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Pearson Education Limited 1995, 2005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98409" y="200025"/>
            <a:ext cx="8583282" cy="542925"/>
          </a:xfrm>
        </p:spPr>
        <p:txBody>
          <a:bodyPr>
            <a:noAutofit/>
          </a:bodyPr>
          <a:lstStyle/>
          <a:p>
            <a:r>
              <a:rPr lang="en-ZA" altLang="en-US" b="1" dirty="0">
                <a:ea typeface="ＭＳ Ｐゴシック" panose="020B0600070205080204" pitchFamily="34" charset="-128"/>
              </a:rPr>
              <a:t>OODBMS Case study: </a:t>
            </a:r>
            <a:r>
              <a:rPr lang="en-ZA" altLang="en-US" b="1" dirty="0" err="1">
                <a:ea typeface="ＭＳ Ｐゴシック" panose="020B0600070205080204" pitchFamily="34" charset="-128"/>
              </a:rPr>
              <a:t>ObjectDB</a:t>
            </a:r>
            <a:r>
              <a:rPr lang="en-ZA" altLang="en-US" b="1" dirty="0">
                <a:ea typeface="ＭＳ Ｐゴシック" panose="020B0600070205080204" pitchFamily="34" charset="-128"/>
              </a:rPr>
              <a:t> for Java (1)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04995" y="1071562"/>
            <a:ext cx="8176696" cy="4071938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sz="2175" b="1" dirty="0" err="1">
                <a:solidFill>
                  <a:srgbClr val="C00000"/>
                </a:solidFill>
              </a:rPr>
              <a:t>ObjectDB</a:t>
            </a:r>
            <a:endParaRPr lang="en-GB" sz="2175" b="1" dirty="0">
              <a:solidFill>
                <a:srgbClr val="C00000"/>
              </a:solidFill>
            </a:endParaRPr>
          </a:p>
          <a:p>
            <a:pPr lvl="1">
              <a:lnSpc>
                <a:spcPct val="170000"/>
              </a:lnSpc>
              <a:defRPr/>
            </a:pPr>
            <a:r>
              <a:rPr lang="en-GB" sz="1650" b="1" dirty="0" err="1"/>
              <a:t>ObjectDB</a:t>
            </a:r>
            <a:r>
              <a:rPr lang="en-GB" sz="1650" b="1" dirty="0"/>
              <a:t> is a powerful Object-Oriented Database Management System (ODBMS).</a:t>
            </a:r>
          </a:p>
          <a:p>
            <a:pPr lvl="1">
              <a:lnSpc>
                <a:spcPct val="170000"/>
              </a:lnSpc>
              <a:defRPr/>
            </a:pPr>
            <a:r>
              <a:rPr lang="en-GB" sz="1650" b="1" dirty="0"/>
              <a:t> </a:t>
            </a:r>
            <a:r>
              <a:rPr lang="en-GB" sz="1650" b="1" dirty="0" err="1"/>
              <a:t>ObjectDB</a:t>
            </a:r>
            <a:r>
              <a:rPr lang="en-GB" sz="1650" b="1" dirty="0"/>
              <a:t> provides all the standard database management services (storage and retrieval, transactions, lock management, query processing, etc.) in a way that makes development easier and applications faster.</a:t>
            </a:r>
          </a:p>
          <a:p>
            <a:pPr marL="271463" lvl="1" indent="-271463">
              <a:defRPr/>
            </a:pPr>
            <a:r>
              <a:rPr lang="en-GB" sz="2100" b="1" dirty="0">
                <a:solidFill>
                  <a:srgbClr val="C00000"/>
                </a:solidFill>
              </a:rPr>
              <a:t>Features</a:t>
            </a:r>
          </a:p>
          <a:p>
            <a:pPr lvl="1">
              <a:defRPr/>
            </a:pPr>
            <a:r>
              <a:rPr lang="en-GB" sz="1650" b="1" dirty="0"/>
              <a:t>100% pure Java Object-Oriented Database Management System (ODBMS).</a:t>
            </a:r>
          </a:p>
          <a:p>
            <a:pPr lvl="1">
              <a:defRPr/>
            </a:pPr>
            <a:r>
              <a:rPr lang="en-GB" sz="1650" b="1" dirty="0"/>
              <a:t>No proprietary API - managed only by standard Java APIs (JPA 2 / JDO 2).</a:t>
            </a:r>
          </a:p>
          <a:p>
            <a:pPr lvl="1">
              <a:defRPr/>
            </a:pPr>
            <a:r>
              <a:rPr lang="en-GB" sz="1650" b="1" dirty="0"/>
              <a:t>Suitable for database files ranging from kilobytes to terabytes.</a:t>
            </a:r>
          </a:p>
          <a:p>
            <a:pPr lvl="1">
              <a:defRPr/>
            </a:pPr>
            <a:r>
              <a:rPr lang="en-GB" sz="1650" b="1" dirty="0"/>
              <a:t>Supports both Client-Server mode and Embedded mode.</a:t>
            </a:r>
          </a:p>
          <a:p>
            <a:pPr lvl="1">
              <a:defRPr/>
            </a:pPr>
            <a:r>
              <a:rPr lang="en-GB" sz="1650" b="1" dirty="0"/>
              <a:t>Single JAR with no external dependencies.</a:t>
            </a:r>
          </a:p>
          <a:p>
            <a:pPr lvl="1">
              <a:defRPr/>
            </a:pPr>
            <a:r>
              <a:rPr lang="en-GB" sz="1650" b="1" dirty="0"/>
              <a:t>Database is stored as a single file.</a:t>
            </a:r>
          </a:p>
          <a:p>
            <a:pPr lvl="1">
              <a:defRPr/>
            </a:pPr>
            <a:r>
              <a:rPr lang="en-GB" sz="1650" b="1" dirty="0"/>
              <a:t>Advanced querying and indexing capabilities.</a:t>
            </a:r>
          </a:p>
          <a:p>
            <a:pPr lvl="1">
              <a:defRPr/>
            </a:pPr>
            <a:r>
              <a:rPr lang="en-GB" sz="1650" b="1" dirty="0"/>
              <a:t>Effective in heavy loaded multi-user environments.</a:t>
            </a:r>
          </a:p>
          <a:p>
            <a:pPr lvl="1">
              <a:defRPr/>
            </a:pPr>
            <a:r>
              <a:rPr lang="en-GB" sz="1650" b="1" dirty="0"/>
              <a:t>Can easily be embedded in applications of any type and size</a:t>
            </a:r>
            <a:endParaRPr lang="en-GB" sz="750" b="1" dirty="0">
              <a:solidFill>
                <a:srgbClr val="0000CC"/>
              </a:solidFill>
              <a:ea typeface="ＭＳ Ｐゴシック" pitchFamily="34" charset="-128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E3144AB-4056-4C0B-867E-178834B6CFE6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48572" y="239944"/>
            <a:ext cx="8566031" cy="427434"/>
          </a:xfrm>
        </p:spPr>
        <p:txBody>
          <a:bodyPr>
            <a:noAutofit/>
          </a:bodyPr>
          <a:lstStyle/>
          <a:p>
            <a:r>
              <a:rPr lang="en-ZA" altLang="en-US" b="1" dirty="0">
                <a:ea typeface="ＭＳ Ｐゴシック" panose="020B0600070205080204" pitchFamily="34" charset="-128"/>
              </a:rPr>
              <a:t>OODBMS Case study: </a:t>
            </a:r>
            <a:r>
              <a:rPr lang="en-ZA" altLang="en-US" b="1" dirty="0" err="1">
                <a:ea typeface="ＭＳ Ｐゴシック" panose="020B0600070205080204" pitchFamily="34" charset="-128"/>
              </a:rPr>
              <a:t>ObjectDB</a:t>
            </a:r>
            <a:r>
              <a:rPr lang="en-ZA" altLang="en-US" b="1" dirty="0">
                <a:ea typeface="ＭＳ Ｐゴシック" panose="020B0600070205080204" pitchFamily="34" charset="-128"/>
              </a:rPr>
              <a:t> for Java (2)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793631" y="1242204"/>
            <a:ext cx="7530860" cy="29502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sz="2250" b="1" dirty="0">
                <a:solidFill>
                  <a:srgbClr val="223355"/>
                </a:solidFill>
                <a:latin typeface="Roboto" panose="02000000000000000000" pitchFamily="2" charset="0"/>
              </a:rPr>
              <a:t>Object Identifier (OID)</a:t>
            </a:r>
          </a:p>
          <a:p>
            <a:r>
              <a:rPr lang="en-GB" altLang="en-US" sz="2250" b="1" dirty="0">
                <a:ea typeface="ＭＳ Ｐゴシック" panose="020B0600070205080204" pitchFamily="34" charset="-128"/>
              </a:rPr>
              <a:t>One goal of an OODB is to maintain a direct correspondence between real-world and database objects so that objects do not lose their integrity and identity and can easily be identified and operated upon.</a:t>
            </a:r>
          </a:p>
          <a:p>
            <a:r>
              <a:rPr lang="en-GB" altLang="en-US" sz="2250" b="1" dirty="0">
                <a:ea typeface="ＭＳ Ｐゴシック" panose="020B0600070205080204" pitchFamily="34" charset="-128"/>
              </a:rPr>
              <a:t> Hence, a unique identity is assigned to each independent object stored in the database. </a:t>
            </a:r>
          </a:p>
          <a:p>
            <a:r>
              <a:rPr lang="en-GB" altLang="en-US" sz="2250" b="1" dirty="0">
                <a:ea typeface="ＭＳ Ｐゴシック" panose="020B0600070205080204" pitchFamily="34" charset="-128"/>
              </a:rPr>
              <a:t>This unique identity is typically implemented via a unique, system-generated object identifier (OID).</a:t>
            </a:r>
            <a:r>
              <a:rPr lang="en-ZA" altLang="en-US" dirty="0">
                <a:solidFill>
                  <a:schemeClr val="bg1"/>
                </a:solidFill>
                <a:ea typeface="ＭＳ Ｐゴシック" panose="020B0600070205080204" pitchFamily="34" charset="-128"/>
              </a:rPr>
              <a:t>(QBE</a:t>
            </a:r>
            <a:r>
              <a:rPr lang="en-ZA" altLang="en-US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91318A8-AD13-4516-A41E-AC52E3D38ADB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48572" y="239944"/>
            <a:ext cx="8566031" cy="427434"/>
          </a:xfrm>
        </p:spPr>
        <p:txBody>
          <a:bodyPr>
            <a:noAutofit/>
          </a:bodyPr>
          <a:lstStyle/>
          <a:p>
            <a:r>
              <a:rPr lang="en-ZA" altLang="en-US" b="1" dirty="0">
                <a:ea typeface="ＭＳ Ｐゴシック" panose="020B0600070205080204" pitchFamily="34" charset="-128"/>
              </a:rPr>
              <a:t>OODBMS Case study: </a:t>
            </a:r>
            <a:r>
              <a:rPr lang="en-ZA" altLang="en-US" b="1" dirty="0" err="1">
                <a:ea typeface="ＭＳ Ｐゴシック" panose="020B0600070205080204" pitchFamily="34" charset="-128"/>
              </a:rPr>
              <a:t>ObjectDB</a:t>
            </a:r>
            <a:r>
              <a:rPr lang="en-ZA" altLang="en-US" b="1" dirty="0">
                <a:ea typeface="ＭＳ Ｐゴシック" panose="020B0600070205080204" pitchFamily="34" charset="-128"/>
              </a:rPr>
              <a:t> for Java (3)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793631" y="1242204"/>
            <a:ext cx="7530860" cy="2950233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2250" b="1" dirty="0">
                <a:solidFill>
                  <a:srgbClr val="223355"/>
                </a:solidFill>
                <a:latin typeface="Roboto" panose="02000000000000000000" pitchFamily="2" charset="0"/>
              </a:rPr>
              <a:t>Defining a JPA Entity Class</a:t>
            </a:r>
          </a:p>
          <a:p>
            <a:r>
              <a:rPr lang="en-GB" altLang="en-US" sz="2250" b="1" dirty="0">
                <a:ea typeface="ＭＳ Ｐゴシック" panose="020B0600070205080204" pitchFamily="34" charset="-128"/>
              </a:rPr>
              <a:t>Jakarta Persistence API (formerly Java Persistence API) defines a standard for management of persistence and object/relational mapping in Java(R) environments.</a:t>
            </a:r>
          </a:p>
          <a:p>
            <a:r>
              <a:rPr lang="en-GB" altLang="en-US" sz="2250" b="1" dirty="0">
                <a:ea typeface="ＭＳ Ｐゴシック" panose="020B0600070205080204" pitchFamily="34" charset="-128"/>
              </a:rPr>
              <a:t>A JPA entity class is a POJO (Plain Old Java Object) class, i.e. an ordinary Java class that is marked (annotated) as having the ability to represent objects in the database.</a:t>
            </a:r>
            <a:r>
              <a:rPr lang="en-ZA" altLang="en-US" sz="2250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Example  </a:t>
            </a:r>
            <a:r>
              <a:rPr lang="en-ZA" altLang="en-US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(QBE)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91318A8-AD13-4516-A41E-AC52E3D38ADB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6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1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72528" y="141685"/>
            <a:ext cx="8729932" cy="427434"/>
          </a:xfrm>
        </p:spPr>
        <p:txBody>
          <a:bodyPr>
            <a:noAutofit/>
          </a:bodyPr>
          <a:lstStyle/>
          <a:p>
            <a:r>
              <a:rPr lang="en-ZA" altLang="en-US" b="1" dirty="0">
                <a:ea typeface="ＭＳ Ｐゴシック" panose="020B0600070205080204" pitchFamily="34" charset="-128"/>
              </a:rPr>
              <a:t>OODBMS Case study: </a:t>
            </a:r>
            <a:r>
              <a:rPr lang="en-ZA" altLang="en-US" b="1" dirty="0" err="1">
                <a:ea typeface="ＭＳ Ｐゴシック" panose="020B0600070205080204" pitchFamily="34" charset="-128"/>
              </a:rPr>
              <a:t>ObjectDB</a:t>
            </a:r>
            <a:r>
              <a:rPr lang="en-ZA" altLang="en-US" b="1" dirty="0">
                <a:ea typeface="ＭＳ Ｐゴシック" panose="020B0600070205080204" pitchFamily="34" charset="-128"/>
              </a:rPr>
              <a:t> for Java (4)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029650" y="1218886"/>
            <a:ext cx="6642738" cy="3214687"/>
          </a:xfrm>
        </p:spPr>
        <p:txBody>
          <a:bodyPr/>
          <a:lstStyle/>
          <a:p>
            <a:pPr algn="l"/>
            <a:r>
              <a:rPr lang="en-ZA" sz="2400" b="1" dirty="0">
                <a:solidFill>
                  <a:srgbClr val="223355"/>
                </a:solidFill>
                <a:latin typeface="Roboto" panose="02000000000000000000" pitchFamily="2" charset="0"/>
              </a:rPr>
              <a:t>The Point Entity Class</a:t>
            </a:r>
          </a:p>
          <a:p>
            <a:r>
              <a:rPr lang="en-GB" altLang="en-US" sz="2250" b="1" dirty="0">
                <a:ea typeface="ＭＳ Ｐゴシック" panose="020B0600070205080204" pitchFamily="34" charset="-128"/>
              </a:rPr>
              <a:t>The following Point class, which represents points in the plane, is marked as an entity class, </a:t>
            </a:r>
          </a:p>
          <a:p>
            <a:r>
              <a:rPr lang="en-GB" altLang="en-US" sz="2250" b="1" dirty="0">
                <a:ea typeface="ＭＳ Ｐゴシック" panose="020B0600070205080204" pitchFamily="34" charset="-128"/>
              </a:rPr>
              <a:t>Provides the ability to store Point objects in the database and retrieve Point objects from the database</a:t>
            </a:r>
            <a:endParaRPr lang="en-ZA" altLang="en-US" sz="2250" b="1" dirty="0">
              <a:ea typeface="ＭＳ Ｐゴシック" panose="020B0600070205080204" pitchFamily="34" charset="-128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91318A8-AD13-4516-A41E-AC52E3D38ADB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7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97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9011" y="96442"/>
            <a:ext cx="8997351" cy="663178"/>
          </a:xfrm>
        </p:spPr>
        <p:txBody>
          <a:bodyPr>
            <a:noAutofit/>
          </a:bodyPr>
          <a:lstStyle/>
          <a:p>
            <a:pPr algn="ctr"/>
            <a:r>
              <a:rPr lang="en-ZA" altLang="en-US" b="1" dirty="0" err="1">
                <a:ea typeface="ＭＳ Ｐゴシック" panose="020B0600070205080204" pitchFamily="34" charset="-128"/>
              </a:rPr>
              <a:t>ObjectDB</a:t>
            </a:r>
            <a:r>
              <a:rPr lang="en-ZA" altLang="en-US" b="1" dirty="0">
                <a:ea typeface="ＭＳ Ｐゴシック" panose="020B0600070205080204" pitchFamily="34" charset="-128"/>
              </a:rPr>
              <a:t>– example from the </a:t>
            </a:r>
            <a:r>
              <a:rPr lang="en-ZA" altLang="en-US" b="1" dirty="0" err="1">
                <a:ea typeface="ＭＳ Ｐゴシック" panose="020B0600070205080204" pitchFamily="34" charset="-128"/>
              </a:rPr>
              <a:t>ObjectDB</a:t>
            </a:r>
            <a:r>
              <a:rPr lang="en-ZA" altLang="en-US" b="1" dirty="0">
                <a:ea typeface="ＭＳ Ｐゴシック" panose="020B0600070205080204" pitchFamily="34" charset="-128"/>
              </a:rPr>
              <a:t> Manual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85371" y="1000664"/>
            <a:ext cx="6506766" cy="4142836"/>
          </a:xfrm>
        </p:spPr>
        <p:txBody>
          <a:bodyPr>
            <a:noAutofit/>
          </a:bodyPr>
          <a:lstStyle/>
          <a:p>
            <a:pPr>
              <a:buFont typeface="Monotype Sorts" pitchFamily="-107" charset="2"/>
              <a:buNone/>
            </a:pPr>
            <a:r>
              <a:rPr lang="en-GB" altLang="en-US" sz="11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package </a:t>
            </a:r>
            <a:r>
              <a:rPr lang="en-GB" altLang="en-US" sz="1100" dirty="0" err="1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com.objectdb.tutorial</a:t>
            </a:r>
            <a:r>
              <a:rPr lang="en-GB" altLang="en-US" sz="11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;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1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import </a:t>
            </a:r>
            <a:r>
              <a:rPr lang="en-GB" altLang="en-US" sz="1100" dirty="0" err="1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javax.persistence.Entity</a:t>
            </a:r>
            <a:r>
              <a:rPr lang="en-GB" altLang="en-US" sz="11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;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1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@Entity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1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public class Point {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1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   // Persistent Fields: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1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   private int x;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1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   private int y;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1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   // Constructor: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1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   Point (int x, int y) {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1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</a:t>
            </a:r>
            <a:r>
              <a:rPr lang="en-GB" altLang="en-US" sz="1100" dirty="0" err="1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this.x</a:t>
            </a:r>
            <a:r>
              <a:rPr lang="en-GB" altLang="en-US" sz="11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= x;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1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</a:t>
            </a:r>
            <a:r>
              <a:rPr lang="en-GB" altLang="en-US" sz="1100" dirty="0" err="1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this.y</a:t>
            </a:r>
            <a:r>
              <a:rPr lang="en-GB" altLang="en-US" sz="11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= y;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1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   }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1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   // Accessor Methods: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1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   public int </a:t>
            </a:r>
            <a:r>
              <a:rPr lang="en-GB" altLang="en-US" sz="1100" dirty="0" err="1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getX</a:t>
            </a:r>
            <a:r>
              <a:rPr lang="en-GB" altLang="en-US" sz="11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() { return </a:t>
            </a:r>
            <a:r>
              <a:rPr lang="en-GB" altLang="en-US" sz="1100" dirty="0" err="1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this.x</a:t>
            </a:r>
            <a:r>
              <a:rPr lang="en-GB" altLang="en-US" sz="11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; }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1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   public int </a:t>
            </a:r>
            <a:r>
              <a:rPr lang="en-GB" altLang="en-US" sz="1100" dirty="0" err="1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getY</a:t>
            </a:r>
            <a:r>
              <a:rPr lang="en-GB" altLang="en-US" sz="11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() { return </a:t>
            </a:r>
            <a:r>
              <a:rPr lang="en-GB" altLang="en-US" sz="1100" dirty="0" err="1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this.y</a:t>
            </a:r>
            <a:r>
              <a:rPr lang="en-GB" altLang="en-US" sz="11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; }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1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   // String Representation: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1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   @Override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1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   public String </a:t>
            </a:r>
            <a:r>
              <a:rPr lang="en-GB" altLang="en-US" sz="1100" dirty="0" err="1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toString</a:t>
            </a:r>
            <a:r>
              <a:rPr lang="en-GB" altLang="en-US" sz="11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() {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1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return </a:t>
            </a:r>
            <a:r>
              <a:rPr lang="en-GB" altLang="en-US" sz="1100" dirty="0" err="1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String.format</a:t>
            </a:r>
            <a:r>
              <a:rPr lang="en-GB" altLang="en-US" sz="11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("(%d, %d)", </a:t>
            </a:r>
            <a:r>
              <a:rPr lang="en-GB" altLang="en-US" sz="1100" dirty="0" err="1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this.x</a:t>
            </a:r>
            <a:r>
              <a:rPr lang="en-GB" altLang="en-US" sz="11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, </a:t>
            </a:r>
            <a:r>
              <a:rPr lang="en-GB" altLang="en-US" sz="1100" dirty="0" err="1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this.y</a:t>
            </a:r>
            <a:r>
              <a:rPr lang="en-GB" altLang="en-US" sz="11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);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1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   }</a:t>
            </a:r>
          </a:p>
          <a:p>
            <a:pPr>
              <a:buFont typeface="Monotype Sorts" pitchFamily="-107" charset="2"/>
              <a:buNone/>
            </a:pPr>
            <a:r>
              <a:rPr lang="en-GB" altLang="en-US" sz="11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  <a:endParaRPr lang="en-GB" altLang="en-US" sz="1100" b="1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ED504AE-E891-45B5-8B43-B43A971360BB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8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7" name="Right Brace 4"/>
          <p:cNvSpPr>
            <a:spLocks/>
          </p:cNvSpPr>
          <p:nvPr/>
        </p:nvSpPr>
        <p:spPr bwMode="auto">
          <a:xfrm>
            <a:off x="5619445" y="2084190"/>
            <a:ext cx="594122" cy="1674019"/>
          </a:xfrm>
          <a:prstGeom prst="rightBrace">
            <a:avLst>
              <a:gd name="adj1" fmla="val 8336"/>
              <a:gd name="adj2" fmla="val 50000"/>
            </a:avLst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ZA" altLang="en-US" sz="18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9396" y="141685"/>
            <a:ext cx="8557404" cy="427434"/>
          </a:xfrm>
        </p:spPr>
        <p:txBody>
          <a:bodyPr>
            <a:noAutofit/>
          </a:bodyPr>
          <a:lstStyle/>
          <a:p>
            <a:r>
              <a:rPr lang="en-ZA" altLang="en-US" b="1" dirty="0">
                <a:ea typeface="ＭＳ Ｐゴシック" panose="020B0600070205080204" pitchFamily="34" charset="-128"/>
              </a:rPr>
              <a:t>OODBMS Case study: </a:t>
            </a:r>
            <a:r>
              <a:rPr lang="en-ZA" altLang="en-US" b="1" dirty="0" err="1">
                <a:ea typeface="ＭＳ Ｐゴシック" panose="020B0600070205080204" pitchFamily="34" charset="-128"/>
              </a:rPr>
              <a:t>ObjectDB</a:t>
            </a:r>
            <a:r>
              <a:rPr lang="en-ZA" altLang="en-US" b="1" dirty="0">
                <a:ea typeface="ＭＳ Ｐゴシック" panose="020B0600070205080204" pitchFamily="34" charset="-128"/>
              </a:rPr>
              <a:t> for Java (5)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906698" y="1382789"/>
            <a:ext cx="7029603" cy="3384474"/>
          </a:xfrm>
        </p:spPr>
        <p:txBody>
          <a:bodyPr/>
          <a:lstStyle/>
          <a:p>
            <a:pPr algn="l"/>
            <a:r>
              <a:rPr lang="en-ZA" sz="2400" b="1" dirty="0">
                <a:solidFill>
                  <a:srgbClr val="223355"/>
                </a:solidFill>
                <a:latin typeface="Roboto" panose="02000000000000000000" pitchFamily="2" charset="0"/>
              </a:rPr>
              <a:t>Database Connections in Object DB</a:t>
            </a:r>
          </a:p>
          <a:p>
            <a:r>
              <a:rPr lang="en-GB" altLang="en-US" sz="2250" b="1" dirty="0">
                <a:ea typeface="ＭＳ Ｐゴシック" panose="020B0600070205080204" pitchFamily="34" charset="-128"/>
              </a:rPr>
              <a:t>In JPA a database connection is represented by the </a:t>
            </a:r>
            <a:r>
              <a:rPr lang="en-GB" altLang="en-US" sz="2250" b="1" dirty="0" err="1">
                <a:ea typeface="ＭＳ Ｐゴシック" panose="020B0600070205080204" pitchFamily="34" charset="-128"/>
              </a:rPr>
              <a:t>EntityManager</a:t>
            </a:r>
            <a:r>
              <a:rPr lang="en-GB" altLang="en-US" sz="2250" b="1" dirty="0">
                <a:ea typeface="ＭＳ Ｐゴシック" panose="020B0600070205080204" pitchFamily="34" charset="-128"/>
              </a:rPr>
              <a:t> interface. Therefore, in order to manipulate an </a:t>
            </a:r>
            <a:r>
              <a:rPr lang="en-GB" altLang="en-US" sz="2250" b="1" dirty="0" err="1">
                <a:ea typeface="ＭＳ Ｐゴシック" panose="020B0600070205080204" pitchFamily="34" charset="-128"/>
              </a:rPr>
              <a:t>ObjectDB</a:t>
            </a:r>
            <a:r>
              <a:rPr lang="en-GB" altLang="en-US" sz="2250" b="1" dirty="0">
                <a:ea typeface="ＭＳ Ｐゴシック" panose="020B0600070205080204" pitchFamily="34" charset="-128"/>
              </a:rPr>
              <a:t> database we need an </a:t>
            </a:r>
            <a:r>
              <a:rPr lang="en-GB" altLang="en-US" sz="2250" b="1" dirty="0" err="1">
                <a:ea typeface="ＭＳ Ｐゴシック" panose="020B0600070205080204" pitchFamily="34" charset="-128"/>
              </a:rPr>
              <a:t>EntityManager</a:t>
            </a:r>
            <a:r>
              <a:rPr lang="en-GB" altLang="en-US" sz="2250" b="1" dirty="0">
                <a:ea typeface="ＭＳ Ｐゴシック" panose="020B0600070205080204" pitchFamily="34" charset="-128"/>
              </a:rPr>
              <a:t> instance. </a:t>
            </a:r>
          </a:p>
          <a:p>
            <a:r>
              <a:rPr lang="en-GB" altLang="en-US" sz="2250" b="1" dirty="0">
                <a:ea typeface="ＭＳ Ｐゴシック" panose="020B0600070205080204" pitchFamily="34" charset="-128"/>
              </a:rPr>
              <a:t>Operations that modify database content also require an </a:t>
            </a:r>
            <a:r>
              <a:rPr lang="en-GB" altLang="en-US" sz="2250" b="1" dirty="0" err="1">
                <a:ea typeface="ＭＳ Ｐゴシック" panose="020B0600070205080204" pitchFamily="34" charset="-128"/>
              </a:rPr>
              <a:t>EntityTransaction</a:t>
            </a:r>
            <a:r>
              <a:rPr lang="en-GB" altLang="en-US" sz="2250" b="1" dirty="0">
                <a:ea typeface="ＭＳ Ｐゴシック" panose="020B0600070205080204" pitchFamily="34" charset="-128"/>
              </a:rPr>
              <a:t> instance.</a:t>
            </a:r>
            <a:endParaRPr lang="en-ZA" altLang="en-US" sz="2250" b="1" dirty="0">
              <a:ea typeface="ＭＳ Ｐゴシック" panose="020B0600070205080204" pitchFamily="34" charset="-128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75000"/>
              <a:buFont typeface="Monotype Sorts" pitchFamily="-107" charset="2"/>
              <a:buChar char="u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5000"/>
              </a:spcBef>
              <a:spcAft>
                <a:spcPct val="25000"/>
              </a:spcAft>
              <a:buClr>
                <a:srgbClr val="000066"/>
              </a:buClr>
              <a:buChar char="–"/>
              <a:defRPr sz="21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0066"/>
              </a:buClr>
              <a:buChar char="»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0066"/>
              </a:buClr>
              <a:buSzPct val="65000"/>
              <a:buFont typeface="Monotype Sorts" pitchFamily="-107" charset="2"/>
              <a:buChar char="u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15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91318A8-AD13-4516-A41E-AC52E3D38ADB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23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peak Pro"/>
        <a:ea typeface=""/>
        <a:cs typeface=""/>
      </a:majorFont>
      <a:minorFont>
        <a:latin typeface="Spea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1709</Words>
  <Application>Microsoft Office PowerPoint</Application>
  <PresentationFormat>On-screen Show (16:9)</PresentationFormat>
  <Paragraphs>261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ＭＳ Ｐゴシック</vt:lpstr>
      <vt:lpstr>Arial</vt:lpstr>
      <vt:lpstr>Calibri</vt:lpstr>
      <vt:lpstr>Courier New</vt:lpstr>
      <vt:lpstr>Monotype Sorts</vt:lpstr>
      <vt:lpstr>Roboto</vt:lpstr>
      <vt:lpstr>Speak Pro</vt:lpstr>
      <vt:lpstr>Times New Roman</vt:lpstr>
      <vt:lpstr>Office Theme</vt:lpstr>
      <vt:lpstr>COS 326  Database Systems</vt:lpstr>
      <vt:lpstr>In this lecture</vt:lpstr>
      <vt:lpstr>Recap: Strategies for developing an OODBMS</vt:lpstr>
      <vt:lpstr>OODBMS Case study: ObjectDB for Java (1) </vt:lpstr>
      <vt:lpstr>OODBMS Case study: ObjectDB for Java (2)</vt:lpstr>
      <vt:lpstr>OODBMS Case study: ObjectDB for Java (3)</vt:lpstr>
      <vt:lpstr>OODBMS Case study: ObjectDB for Java (4)</vt:lpstr>
      <vt:lpstr>ObjectDB– example from the ObjectDB Manual</vt:lpstr>
      <vt:lpstr>OODBMS Case study: ObjectDB for Java (5)</vt:lpstr>
      <vt:lpstr>OODBMS Case study: ObjectDB for Java (6)</vt:lpstr>
      <vt:lpstr>OODBMS Case study: ObjectDB for Java (7)</vt:lpstr>
      <vt:lpstr>OODBMS Case study: ObjectDB for Java (8)</vt:lpstr>
      <vt:lpstr>OODBMS Case study: ObjectDB for Java (9)</vt:lpstr>
      <vt:lpstr>OODBMS Case study: ObjectDB for Java</vt:lpstr>
      <vt:lpstr>OODBMS Case study: ObjectDB for Java</vt:lpstr>
      <vt:lpstr>OODBMS Case study: ObjectStore and C++ (1)</vt:lpstr>
      <vt:lpstr>OODBMS Case study: ObjectStore and C++ (2)</vt:lpstr>
      <vt:lpstr>OODBMS Case study: ObjectStore and C++ (3)</vt:lpstr>
      <vt:lpstr>Recap: Limitations (‘weaknesses’) of RDBMs (1)</vt:lpstr>
      <vt:lpstr>Solutions provided by OODBMs e.g ObjectDB</vt:lpstr>
      <vt:lpstr>Object access: e.g. Resident object table (ROT)</vt:lpstr>
      <vt:lpstr>1:1 Relationship between objects A and B</vt:lpstr>
      <vt:lpstr>1:* Relationship between objects A and B,C,D,…</vt:lpstr>
      <vt:lpstr>Many-to-many ( *:* ) relationships</vt:lpstr>
      <vt:lpstr>Recap: Limitations (weaknesses) of RDBMs (2)</vt:lpstr>
      <vt:lpstr>Storing and executing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2024-07-30T10:18:33Z</dcterms:modified>
</cp:coreProperties>
</file>