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59" r:id="rId3"/>
    <p:sldId id="467" r:id="rId4"/>
    <p:sldId id="475" r:id="rId5"/>
    <p:sldId id="468" r:id="rId6"/>
    <p:sldId id="469" r:id="rId7"/>
    <p:sldId id="470" r:id="rId8"/>
    <p:sldId id="471" r:id="rId9"/>
    <p:sldId id="472" r:id="rId10"/>
    <p:sldId id="473" r:id="rId11"/>
    <p:sldId id="474" r:id="rId12"/>
    <p:sldId id="406" r:id="rId13"/>
    <p:sldId id="407" r:id="rId14"/>
    <p:sldId id="408" r:id="rId15"/>
    <p:sldId id="420"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D5FF"/>
    <a:srgbClr val="FF0D97"/>
    <a:srgbClr val="0000CC"/>
    <a:srgbClr val="003635"/>
    <a:srgbClr val="9EFF29"/>
    <a:srgbClr val="C80064"/>
    <a:srgbClr val="C33A1F"/>
    <a:srgbClr val="FF2549"/>
    <a:srgbClr val="007033"/>
    <a:srgbClr val="D63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46" autoAdjust="0"/>
  </p:normalViewPr>
  <p:slideViewPr>
    <p:cSldViewPr snapToGrid="0">
      <p:cViewPr varScale="1">
        <p:scale>
          <a:sx n="66" d="100"/>
          <a:sy n="66" d="100"/>
        </p:scale>
        <p:origin x="1208" y="3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bjectdb.com/api/java/jpa/TypedQuery"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objectdb.com/api/java/jpa/Query" TargetMode="External"/><Relationship Id="rId4" Type="http://schemas.openxmlformats.org/officeDocument/2006/relationships/hyperlink" Target="https://www.objectdb.com/api/java/jpa/EntityManage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objectdb.com/java/jpa/query/jpql/order" TargetMode="External"/><Relationship Id="rId3" Type="http://schemas.openxmlformats.org/officeDocument/2006/relationships/hyperlink" Target="https://www.objectdb.com/java/jpa/query/jpql/select" TargetMode="External"/><Relationship Id="rId7" Type="http://schemas.openxmlformats.org/officeDocument/2006/relationships/hyperlink" Target="https://www.objectdb.com/java/jpa/query/jpql/group#group_by_with_hav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objectdb.com/java/jpa/query/jpql/group" TargetMode="External"/><Relationship Id="rId5" Type="http://schemas.openxmlformats.org/officeDocument/2006/relationships/hyperlink" Target="https://www.objectdb.com/java/jpa/query/jpql/where" TargetMode="External"/><Relationship Id="rId4" Type="http://schemas.openxmlformats.org/officeDocument/2006/relationships/hyperlink" Target="https://www.objectdb.com/java/jpa/query/jpql/fro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485561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Atomic means </a:t>
            </a:r>
            <a:r>
              <a:rPr lang="en-GB" b="0" i="0" dirty="0">
                <a:solidFill>
                  <a:srgbClr val="232629"/>
                </a:solidFill>
                <a:effectLst/>
                <a:latin typeface="-apple-system"/>
              </a:rPr>
              <a:t>One operation at a time</a:t>
            </a:r>
            <a:endParaRPr lang="en-GB" b="1" dirty="0"/>
          </a:p>
          <a:p>
            <a:r>
              <a:rPr lang="en-GB" b="1" dirty="0"/>
              <a:t>Variables; </a:t>
            </a:r>
            <a:r>
              <a:rPr lang="en-GB" b="0" i="0" dirty="0">
                <a:solidFill>
                  <a:srgbClr val="222222"/>
                </a:solidFill>
                <a:effectLst/>
                <a:latin typeface="Roboto" panose="02000000000000000000" pitchFamily="2" charset="0"/>
              </a:rPr>
              <a:t>A query identification variable is similar to a variable of a Java enhanced for loop in a program, since both are used for iteration over objects. </a:t>
            </a:r>
            <a:r>
              <a:rPr lang="en-GB" b="0" i="0" dirty="0" err="1">
                <a:solidFill>
                  <a:srgbClr val="222222"/>
                </a:solidFill>
                <a:effectLst/>
                <a:latin typeface="Roboto" panose="02000000000000000000" pitchFamily="2" charset="0"/>
              </a:rPr>
              <a:t>E.g</a:t>
            </a:r>
            <a:r>
              <a:rPr lang="en-GB" b="0" i="0" dirty="0">
                <a:solidFill>
                  <a:srgbClr val="222222"/>
                </a:solidFill>
                <a:effectLst/>
                <a:latin typeface="Roboto" panose="02000000000000000000" pitchFamily="2" charset="0"/>
              </a:rPr>
              <a:t> range variables</a:t>
            </a:r>
          </a:p>
          <a:p>
            <a:r>
              <a:rPr lang="en-GB" b="1" i="0" dirty="0">
                <a:solidFill>
                  <a:srgbClr val="222222"/>
                </a:solidFill>
                <a:effectLst/>
                <a:latin typeface="Roboto" panose="02000000000000000000" pitchFamily="2" charset="0"/>
              </a:rPr>
              <a:t>Parameters: </a:t>
            </a:r>
            <a:r>
              <a:rPr lang="en-GB" b="0" i="0" dirty="0">
                <a:solidFill>
                  <a:srgbClr val="222222"/>
                </a:solidFill>
                <a:effectLst/>
                <a:latin typeface="Roboto" panose="02000000000000000000" pitchFamily="2" charset="0"/>
              </a:rPr>
              <a:t>Query parameters enable the definition of reusable queries. Such queries can be executed with different parameter values to retrieve different results. </a:t>
            </a:r>
            <a:r>
              <a:rPr lang="en-GB" b="0" i="0" dirty="0" err="1">
                <a:solidFill>
                  <a:srgbClr val="222222"/>
                </a:solidFill>
                <a:effectLst/>
                <a:latin typeface="Roboto" panose="02000000000000000000" pitchFamily="2" charset="0"/>
              </a:rPr>
              <a:t>E.g</a:t>
            </a:r>
            <a:r>
              <a:rPr lang="en-GB" b="0" i="0" dirty="0">
                <a:solidFill>
                  <a:srgbClr val="222222"/>
                </a:solidFill>
                <a:effectLst/>
                <a:latin typeface="Roboto" panose="02000000000000000000" pitchFamily="2" charset="0"/>
              </a:rPr>
              <a:t> </a:t>
            </a:r>
          </a:p>
          <a:p>
            <a:r>
              <a:rPr lang="en-GB" b="1" i="0" dirty="0">
                <a:solidFill>
                  <a:srgbClr val="222222"/>
                </a:solidFill>
                <a:effectLst/>
                <a:latin typeface="Roboto" panose="02000000000000000000" pitchFamily="2" charset="0"/>
              </a:rPr>
              <a:t>Literals: </a:t>
            </a:r>
            <a:r>
              <a:rPr lang="en-ZA" b="0" i="0" dirty="0">
                <a:solidFill>
                  <a:srgbClr val="222222"/>
                </a:solidFill>
                <a:effectLst/>
                <a:latin typeface="Roboto" panose="02000000000000000000" pitchFamily="2" charset="0"/>
              </a:rPr>
              <a:t>Literals in JPQL, as in Java, represent constant values. JPQL supports various types of literals including </a:t>
            </a:r>
            <a:r>
              <a:rPr lang="en-ZA" dirty="0"/>
              <a:t>NULL</a:t>
            </a:r>
            <a:r>
              <a:rPr lang="en-ZA" b="0" i="0" dirty="0">
                <a:solidFill>
                  <a:srgbClr val="222222"/>
                </a:solidFill>
                <a:effectLst/>
                <a:latin typeface="Roboto" panose="02000000000000000000" pitchFamily="2" charset="0"/>
              </a:rPr>
              <a:t>, </a:t>
            </a:r>
            <a:r>
              <a:rPr lang="en-ZA" b="0" i="0" dirty="0" err="1">
                <a:solidFill>
                  <a:srgbClr val="222222"/>
                </a:solidFill>
                <a:effectLst/>
                <a:latin typeface="Roboto" panose="02000000000000000000" pitchFamily="2" charset="0"/>
              </a:rPr>
              <a:t>boolean</a:t>
            </a:r>
            <a:r>
              <a:rPr lang="en-ZA" b="0" i="0" dirty="0">
                <a:solidFill>
                  <a:srgbClr val="222222"/>
                </a:solidFill>
                <a:effectLst/>
                <a:latin typeface="Roboto" panose="02000000000000000000" pitchFamily="2" charset="0"/>
              </a:rPr>
              <a:t> literals (</a:t>
            </a:r>
            <a:r>
              <a:rPr lang="en-ZA" dirty="0"/>
              <a:t>TRUE</a:t>
            </a:r>
            <a:r>
              <a:rPr lang="en-ZA" b="0" i="0" dirty="0">
                <a:solidFill>
                  <a:srgbClr val="222222"/>
                </a:solidFill>
                <a:effectLst/>
                <a:latin typeface="Roboto" panose="02000000000000000000" pitchFamily="2" charset="0"/>
              </a:rPr>
              <a:t> and </a:t>
            </a:r>
            <a:r>
              <a:rPr lang="en-ZA" dirty="0"/>
              <a:t>FALSE</a:t>
            </a:r>
            <a:r>
              <a:rPr lang="en-ZA" b="0" i="0" dirty="0">
                <a:solidFill>
                  <a:srgbClr val="222222"/>
                </a:solidFill>
                <a:effectLst/>
                <a:latin typeface="Roboto" panose="02000000000000000000" pitchFamily="2" charset="0"/>
              </a:rPr>
              <a:t>), numeric literals (e.g. </a:t>
            </a:r>
            <a:r>
              <a:rPr lang="en-ZA" dirty="0"/>
              <a:t>100</a:t>
            </a:r>
            <a:r>
              <a:rPr lang="en-ZA" b="0" i="0" dirty="0">
                <a:solidFill>
                  <a:srgbClr val="222222"/>
                </a:solidFill>
                <a:effectLst/>
                <a:latin typeface="Roboto" panose="02000000000000000000" pitchFamily="2" charset="0"/>
              </a:rPr>
              <a:t>), string literals (e.g. </a:t>
            </a:r>
            <a:r>
              <a:rPr lang="en-ZA" dirty="0"/>
              <a:t>'</a:t>
            </a:r>
            <a:r>
              <a:rPr lang="en-ZA" dirty="0" err="1"/>
              <a:t>abc</a:t>
            </a:r>
            <a:r>
              <a:rPr lang="en-ZA" dirty="0"/>
              <a:t>'</a:t>
            </a:r>
            <a:r>
              <a:rPr lang="en-ZA" b="0" i="0" dirty="0">
                <a:solidFill>
                  <a:srgbClr val="222222"/>
                </a:solidFill>
                <a:effectLst/>
                <a:latin typeface="Roboto" panose="02000000000000000000" pitchFamily="2" charset="0"/>
              </a:rPr>
              <a:t>), </a:t>
            </a:r>
            <a:r>
              <a:rPr lang="en-ZA" b="0" i="0" dirty="0" err="1">
                <a:solidFill>
                  <a:srgbClr val="222222"/>
                </a:solidFill>
                <a:effectLst/>
                <a:latin typeface="Roboto" panose="02000000000000000000" pitchFamily="2" charset="0"/>
              </a:rPr>
              <a:t>enum</a:t>
            </a:r>
            <a:r>
              <a:rPr lang="en-ZA" b="0" i="0" dirty="0">
                <a:solidFill>
                  <a:srgbClr val="222222"/>
                </a:solidFill>
                <a:effectLst/>
                <a:latin typeface="Roboto" panose="02000000000000000000" pitchFamily="2" charset="0"/>
              </a:rPr>
              <a:t> literals (e.g. </a:t>
            </a:r>
            <a:r>
              <a:rPr lang="en-ZA" dirty="0" err="1"/>
              <a:t>mypackage.MyEnum.MY_VALUE</a:t>
            </a:r>
            <a:r>
              <a:rPr lang="en-ZA" b="0" i="0" dirty="0">
                <a:solidFill>
                  <a:srgbClr val="222222"/>
                </a:solidFill>
                <a:effectLst/>
                <a:latin typeface="Roboto" panose="02000000000000000000" pitchFamily="2" charset="0"/>
              </a:rPr>
              <a:t>) and entity type literals (e.g. </a:t>
            </a:r>
            <a:r>
              <a:rPr lang="en-ZA" dirty="0"/>
              <a:t>Country</a:t>
            </a:r>
            <a:r>
              <a:rPr lang="en-ZA" b="0" i="0" dirty="0">
                <a:solidFill>
                  <a:srgbClr val="222222"/>
                </a:solidFill>
                <a:effectLst/>
                <a:latin typeface="Roboto" panose="02000000000000000000" pitchFamily="2" charset="0"/>
              </a:rPr>
              <a:t>).</a:t>
            </a:r>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2074E2-334A-4D8F-9F95-EC376F7ED113}"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07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22222"/>
                </a:solidFill>
                <a:effectLst/>
                <a:latin typeface="Roboto" panose="02000000000000000000" pitchFamily="2" charset="0"/>
              </a:rPr>
              <a:t>A path expression always starts with an instance of a user defined class (represented by a variable, parameter or prefix path expression) and uses the dot (.) operator to navigate through persistent fields to other objects and values.</a:t>
            </a:r>
          </a:p>
          <a:p>
            <a:pPr algn="l"/>
            <a:r>
              <a:rPr lang="en-GB" b="0" i="0" dirty="0">
                <a:solidFill>
                  <a:srgbClr val="222222"/>
                </a:solidFill>
                <a:effectLst/>
                <a:latin typeface="Roboto" panose="02000000000000000000" pitchFamily="2" charset="0"/>
              </a:rPr>
              <a:t>For example - </a:t>
            </a:r>
            <a:r>
              <a:rPr lang="en-GB" b="0" i="0" dirty="0" err="1">
                <a:solidFill>
                  <a:srgbClr val="222222"/>
                </a:solidFill>
                <a:effectLst/>
                <a:latin typeface="Roboto" panose="02000000000000000000" pitchFamily="2" charset="0"/>
              </a:rPr>
              <a:t>c.capital</a:t>
            </a:r>
            <a:r>
              <a:rPr lang="en-GB" b="0" i="0" dirty="0">
                <a:solidFill>
                  <a:srgbClr val="222222"/>
                </a:solidFill>
                <a:effectLst/>
                <a:latin typeface="Roboto" panose="02000000000000000000" pitchFamily="2" charset="0"/>
              </a:rPr>
              <a:t>, where c represents a Country entity object uses the capital persistent field in the Country class to navigate to the associated Capital entity object.</a:t>
            </a:r>
          </a:p>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2074E2-334A-4D8F-9F95-EC376F7ED113}"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55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i="0" dirty="0">
                <a:solidFill>
                  <a:srgbClr val="374140"/>
                </a:solidFill>
                <a:effectLst/>
                <a:latin typeface="-apple-system"/>
              </a:rPr>
              <a:t> The Java Persistence Query Language (JPQL) is a SQL-like language that expresses queries in Strings. The Criteria API uses Java code with a builder syntax. Generally, we write JPQL, but sometimes the parameters, logic, and String concatenation makes less readable code. In that case, I opt for the Criteria API.</a:t>
            </a:r>
            <a:endParaRPr lang="en-ZA" dirty="0"/>
          </a:p>
          <a:p>
            <a:endParaRPr lang="en-ZA"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07834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2074E2-334A-4D8F-9F95-EC376F7ED113}"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56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JPQL is </a:t>
            </a:r>
            <a:r>
              <a:rPr lang="en-GB" b="1" i="0" dirty="0">
                <a:solidFill>
                  <a:srgbClr val="202124"/>
                </a:solidFill>
                <a:effectLst/>
                <a:latin typeface="arial" panose="020B0604020202020204" pitchFamily="34" charset="0"/>
              </a:rPr>
              <a:t>Java Persistence Query Language defined in JPA specification</a:t>
            </a:r>
            <a:r>
              <a:rPr lang="en-GB" b="0" i="0" dirty="0">
                <a:solidFill>
                  <a:srgbClr val="202124"/>
                </a:solidFill>
                <a:effectLst/>
                <a:latin typeface="arial" panose="020B0604020202020204" pitchFamily="34" charset="0"/>
              </a:rPr>
              <a:t>. It is used to create queries against entities to store in a object oriented database</a:t>
            </a:r>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2074E2-334A-4D8F-9F95-EC376F7ED113}"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125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Query and </a:t>
            </a:r>
            <a:r>
              <a:rPr lang="en-GB" dirty="0" err="1"/>
              <a:t>TypedQuery</a:t>
            </a:r>
            <a:r>
              <a:rPr lang="en-GB" dirty="0"/>
              <a:t> in our demos from last week.</a:t>
            </a:r>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2074E2-334A-4D8F-9F95-EC376F7ED113}"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1502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Roboto" panose="02000000000000000000" pitchFamily="2" charset="0"/>
              </a:rPr>
              <a:t>In the above code, the same JPQL query which retrieves all the </a:t>
            </a:r>
            <a:r>
              <a:rPr lang="en-GB" dirty="0"/>
              <a:t>Country</a:t>
            </a:r>
            <a:r>
              <a:rPr lang="en-GB" b="0" i="0" dirty="0">
                <a:solidFill>
                  <a:srgbClr val="222222"/>
                </a:solidFill>
                <a:effectLst/>
                <a:latin typeface="Roboto" panose="02000000000000000000" pitchFamily="2" charset="0"/>
              </a:rPr>
              <a:t> objects in the database is represented by both </a:t>
            </a:r>
            <a:r>
              <a:rPr lang="en-GB" dirty="0"/>
              <a:t>q1</a:t>
            </a:r>
            <a:r>
              <a:rPr lang="en-GB" b="0" i="0" dirty="0">
                <a:solidFill>
                  <a:srgbClr val="222222"/>
                </a:solidFill>
                <a:effectLst/>
                <a:latin typeface="Roboto" panose="02000000000000000000" pitchFamily="2" charset="0"/>
              </a:rPr>
              <a:t> and </a:t>
            </a:r>
            <a:r>
              <a:rPr lang="en-GB" dirty="0"/>
              <a:t>q2</a:t>
            </a:r>
            <a:r>
              <a:rPr lang="en-GB" b="0" i="0" dirty="0">
                <a:solidFill>
                  <a:srgbClr val="222222"/>
                </a:solidFill>
                <a:effectLst/>
                <a:latin typeface="Roboto" panose="02000000000000000000" pitchFamily="2" charset="0"/>
              </a:rPr>
              <a:t>. When building a </a:t>
            </a:r>
            <a:r>
              <a:rPr lang="en-GB" b="0" u="none" strike="noStrike" dirty="0" err="1">
                <a:solidFill>
                  <a:srgbClr val="005577"/>
                </a:solidFill>
                <a:effectLst/>
                <a:hlinkClick r:id="rId3"/>
              </a:rPr>
              <a:t>TypedQuery</a:t>
            </a:r>
            <a:r>
              <a:rPr lang="en-GB" b="0" i="0" dirty="0">
                <a:solidFill>
                  <a:srgbClr val="222222"/>
                </a:solidFill>
                <a:effectLst/>
                <a:latin typeface="Roboto" panose="02000000000000000000" pitchFamily="2" charset="0"/>
              </a:rPr>
              <a:t> instance the expected result type has to be passed as an additional argument, as demonstrated for </a:t>
            </a:r>
            <a:r>
              <a:rPr lang="en-GB" dirty="0"/>
              <a:t>q2</a:t>
            </a:r>
            <a:r>
              <a:rPr lang="en-GB" b="0" i="0" dirty="0">
                <a:solidFill>
                  <a:srgbClr val="222222"/>
                </a:solidFill>
                <a:effectLst/>
                <a:latin typeface="Roboto" panose="02000000000000000000" pitchFamily="2" charset="0"/>
              </a:rPr>
              <a:t>. Because, in this case, the result type is known (the query returns only </a:t>
            </a:r>
            <a:r>
              <a:rPr lang="en-GB" dirty="0"/>
              <a:t>Country</a:t>
            </a:r>
            <a:r>
              <a:rPr lang="en-GB" b="0" i="0" dirty="0">
                <a:solidFill>
                  <a:srgbClr val="222222"/>
                </a:solidFill>
                <a:effectLst/>
                <a:latin typeface="Roboto" panose="02000000000000000000" pitchFamily="2" charset="0"/>
              </a:rPr>
              <a:t> objects), a </a:t>
            </a:r>
            <a:r>
              <a:rPr lang="en-GB" dirty="0" err="1"/>
              <a:t>TypedQuery</a:t>
            </a:r>
            <a:r>
              <a:rPr lang="en-GB" dirty="0"/>
              <a:t> </a:t>
            </a:r>
            <a:r>
              <a:rPr lang="en-GB" b="0" i="0" dirty="0">
                <a:solidFill>
                  <a:srgbClr val="222222"/>
                </a:solidFill>
                <a:effectLst/>
                <a:latin typeface="Roboto" panose="02000000000000000000" pitchFamily="2" charset="0"/>
              </a:rPr>
              <a:t>is preferred.</a:t>
            </a:r>
          </a:p>
          <a:p>
            <a:r>
              <a:rPr lang="en-GB" b="0" i="0" dirty="0">
                <a:solidFill>
                  <a:srgbClr val="222222"/>
                </a:solidFill>
                <a:effectLst/>
                <a:latin typeface="Roboto" panose="02000000000000000000" pitchFamily="2" charset="0"/>
              </a:rPr>
              <a:t>As with most other operations in JPA, using queries starts with an </a:t>
            </a:r>
            <a:r>
              <a:rPr lang="en-GB" b="0" u="none" strike="noStrike" dirty="0" err="1">
                <a:solidFill>
                  <a:srgbClr val="005577"/>
                </a:solidFill>
                <a:effectLst/>
                <a:hlinkClick r:id="rId4"/>
              </a:rPr>
              <a:t>EntityManager</a:t>
            </a:r>
            <a:r>
              <a:rPr lang="en-GB" b="0" i="0" dirty="0">
                <a:solidFill>
                  <a:srgbClr val="222222"/>
                </a:solidFill>
                <a:effectLst/>
                <a:latin typeface="Roboto" panose="02000000000000000000" pitchFamily="2" charset="0"/>
              </a:rPr>
              <a:t> (represented by </a:t>
            </a:r>
            <a:r>
              <a:rPr lang="en-GB" dirty="0" err="1"/>
              <a:t>em</a:t>
            </a:r>
            <a:r>
              <a:rPr lang="en-GB" b="0" i="0" dirty="0">
                <a:solidFill>
                  <a:srgbClr val="222222"/>
                </a:solidFill>
                <a:effectLst/>
                <a:latin typeface="Roboto" panose="02000000000000000000" pitchFamily="2" charset="0"/>
              </a:rPr>
              <a:t> in the following code snippets), which serves as a factory for both </a:t>
            </a:r>
            <a:r>
              <a:rPr lang="en-GB" b="0" u="none" strike="noStrike" dirty="0">
                <a:solidFill>
                  <a:srgbClr val="005577"/>
                </a:solidFill>
                <a:effectLst/>
                <a:hlinkClick r:id="rId5"/>
              </a:rPr>
              <a:t>Query</a:t>
            </a:r>
            <a:r>
              <a:rPr lang="en-GB" b="0" i="0" dirty="0">
                <a:solidFill>
                  <a:srgbClr val="222222"/>
                </a:solidFill>
                <a:effectLst/>
                <a:latin typeface="Roboto" panose="02000000000000000000" pitchFamily="2" charset="0"/>
              </a:rPr>
              <a:t> and </a:t>
            </a:r>
            <a:r>
              <a:rPr lang="en-GB" b="0" u="none" strike="noStrike" dirty="0" err="1">
                <a:solidFill>
                  <a:srgbClr val="005577"/>
                </a:solidFill>
                <a:effectLst/>
                <a:hlinkClick r:id="rId3"/>
              </a:rPr>
              <a:t>TypedQuery</a:t>
            </a:r>
            <a:r>
              <a:rPr lang="en-GB" b="0" i="0" dirty="0">
                <a:solidFill>
                  <a:srgbClr val="222222"/>
                </a:solidFill>
                <a:effectLst/>
                <a:latin typeface="Roboto" panose="02000000000000000000" pitchFamily="2" charset="0"/>
              </a:rPr>
              <a:t>:</a:t>
            </a:r>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2074E2-334A-4D8F-9F95-EC376F7ED113}"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469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Roboto" panose="02000000000000000000" pitchFamily="2" charset="0"/>
              </a:rPr>
              <a:t>For example, a JPQL query can retrieve and return entity objects rather than just field values from database tables, as with SQL. That makes JPQL more object oriented friendly and easier to use in Java.</a:t>
            </a:r>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2074E2-334A-4D8F-9F95-EC376F7ED113}"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915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latin typeface="Roboto" panose="02000000000000000000" pitchFamily="2" charset="0"/>
              </a:rPr>
              <a:t>The first two clauses, </a:t>
            </a:r>
            <a:r>
              <a:rPr lang="en-GB" b="0" i="0" u="none" strike="noStrike" dirty="0">
                <a:solidFill>
                  <a:srgbClr val="0011CC"/>
                </a:solidFill>
                <a:effectLst/>
                <a:latin typeface="Roboto" panose="02000000000000000000" pitchFamily="2" charset="0"/>
                <a:hlinkClick r:id="rId3"/>
              </a:rPr>
              <a:t>SELECT</a:t>
            </a:r>
            <a:r>
              <a:rPr lang="en-GB" b="0" i="0" dirty="0">
                <a:solidFill>
                  <a:srgbClr val="222222"/>
                </a:solidFill>
                <a:effectLst/>
                <a:latin typeface="Roboto" panose="02000000000000000000" pitchFamily="2" charset="0"/>
              </a:rPr>
              <a:t> and </a:t>
            </a:r>
            <a:r>
              <a:rPr lang="en-GB" b="0" i="0" u="none" strike="noStrike" dirty="0">
                <a:solidFill>
                  <a:srgbClr val="0011CC"/>
                </a:solidFill>
                <a:effectLst/>
                <a:latin typeface="Roboto" panose="02000000000000000000" pitchFamily="2" charset="0"/>
                <a:hlinkClick r:id="rId4"/>
              </a:rPr>
              <a:t>FROM</a:t>
            </a:r>
            <a:r>
              <a:rPr lang="en-GB" b="0" i="0" dirty="0">
                <a:solidFill>
                  <a:srgbClr val="222222"/>
                </a:solidFill>
                <a:effectLst/>
                <a:latin typeface="Roboto" panose="02000000000000000000" pitchFamily="2" charset="0"/>
              </a:rPr>
              <a:t> are required in every retrieval query (update and delete queries have a slightly different form). The other JPQL clauses, </a:t>
            </a:r>
            <a:r>
              <a:rPr lang="en-GB" b="0" i="0" u="none" strike="noStrike" dirty="0">
                <a:solidFill>
                  <a:srgbClr val="0011CC"/>
                </a:solidFill>
                <a:effectLst/>
                <a:latin typeface="Roboto" panose="02000000000000000000" pitchFamily="2" charset="0"/>
                <a:hlinkClick r:id="rId5"/>
              </a:rPr>
              <a:t>WHERE</a:t>
            </a:r>
            <a:r>
              <a:rPr lang="en-GB" b="0" i="0" dirty="0">
                <a:solidFill>
                  <a:srgbClr val="222222"/>
                </a:solidFill>
                <a:effectLst/>
                <a:latin typeface="Roboto" panose="02000000000000000000" pitchFamily="2" charset="0"/>
              </a:rPr>
              <a:t>, </a:t>
            </a:r>
            <a:r>
              <a:rPr lang="en-GB" b="0" i="0" u="none" strike="noStrike" dirty="0">
                <a:solidFill>
                  <a:srgbClr val="0011CC"/>
                </a:solidFill>
                <a:effectLst/>
                <a:latin typeface="Roboto" panose="02000000000000000000" pitchFamily="2" charset="0"/>
                <a:hlinkClick r:id="rId6"/>
              </a:rPr>
              <a:t>GROUP BY</a:t>
            </a:r>
            <a:r>
              <a:rPr lang="en-GB" b="0" i="0" dirty="0">
                <a:solidFill>
                  <a:srgbClr val="222222"/>
                </a:solidFill>
                <a:effectLst/>
                <a:latin typeface="Roboto" panose="02000000000000000000" pitchFamily="2" charset="0"/>
              </a:rPr>
              <a:t>, </a:t>
            </a:r>
            <a:r>
              <a:rPr lang="en-GB" b="0" i="0" u="none" strike="noStrike" dirty="0">
                <a:solidFill>
                  <a:srgbClr val="0011CC"/>
                </a:solidFill>
                <a:effectLst/>
                <a:latin typeface="Roboto" panose="02000000000000000000" pitchFamily="2" charset="0"/>
                <a:hlinkClick r:id="rId7"/>
              </a:rPr>
              <a:t>HAVING</a:t>
            </a:r>
            <a:r>
              <a:rPr lang="en-GB" b="0" i="0" dirty="0">
                <a:solidFill>
                  <a:srgbClr val="222222"/>
                </a:solidFill>
                <a:effectLst/>
                <a:latin typeface="Roboto" panose="02000000000000000000" pitchFamily="2" charset="0"/>
              </a:rPr>
              <a:t> and </a:t>
            </a:r>
            <a:r>
              <a:rPr lang="en-GB" b="0" i="0" u="none" strike="noStrike" dirty="0">
                <a:solidFill>
                  <a:srgbClr val="0011CC"/>
                </a:solidFill>
                <a:effectLst/>
                <a:latin typeface="Roboto" panose="02000000000000000000" pitchFamily="2" charset="0"/>
                <a:hlinkClick r:id="rId8"/>
              </a:rPr>
              <a:t>ORDER BY</a:t>
            </a:r>
            <a:r>
              <a:rPr lang="en-GB" b="0" i="0" dirty="0">
                <a:solidFill>
                  <a:srgbClr val="222222"/>
                </a:solidFill>
                <a:effectLst/>
                <a:latin typeface="Roboto" panose="02000000000000000000" pitchFamily="2" charset="0"/>
              </a:rPr>
              <a:t> are optional.</a:t>
            </a:r>
          </a:p>
          <a:p>
            <a:r>
              <a:rPr lang="en-GB" b="0" i="0" dirty="0">
                <a:solidFill>
                  <a:srgbClr val="222222"/>
                </a:solidFill>
                <a:effectLst/>
                <a:latin typeface="Roboto" panose="02000000000000000000" pitchFamily="2" charset="0"/>
              </a:rPr>
              <a:t>Besides a few exceptions, JPQL is case insensitive. JPQL keywords, for example, can appear in queries either in upper case (e.g. SELECT) or in lower case (e.g. select)</a:t>
            </a:r>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2074E2-334A-4D8F-9F95-EC376F7ED113}"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473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2074E2-334A-4D8F-9F95-EC376F7ED113}"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68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2561" y="1319981"/>
            <a:ext cx="7978879" cy="1592826"/>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63679" y="3487992"/>
            <a:ext cx="8001000" cy="678426"/>
          </a:xfrm>
        </p:spPr>
        <p:txBody>
          <a:bodyPr>
            <a:normAutofit/>
          </a:bodyPr>
          <a:lstStyle>
            <a:lvl1pPr marL="0" indent="0" algn="r">
              <a:buNone/>
              <a:defRPr sz="2800" b="0" i="0">
                <a:solidFill>
                  <a:srgbClr val="5DD5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135848"/>
            <a:ext cx="8259098"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172498"/>
            <a:ext cx="8246070" cy="360597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4732" y="539273"/>
            <a:ext cx="6283782" cy="725349"/>
          </a:xfrm>
        </p:spPr>
        <p:txBody>
          <a:bodyPr>
            <a:normAutofit/>
          </a:bodyPr>
          <a:lstStyle>
            <a:lvl1pPr algn="l">
              <a:defRPr sz="3600">
                <a:solidFill>
                  <a:srgbClr val="5DD5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96613" y="1437968"/>
            <a:ext cx="6304935" cy="3383264"/>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2740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7025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4265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7025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4265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7/31/2024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935" y="1290484"/>
            <a:ext cx="6975987" cy="1659188"/>
          </a:xfrm>
        </p:spPr>
        <p:txBody>
          <a:bodyPr>
            <a:normAutofit/>
          </a:bodyPr>
          <a:lstStyle/>
          <a:p>
            <a:pPr algn="ctr"/>
            <a:r>
              <a:rPr lang="en-US" sz="4800" b="1" dirty="0">
                <a:latin typeface="Speak Pro" panose="020B0504020101020102" pitchFamily="34" charset="0"/>
              </a:rPr>
              <a:t>COS 326 </a:t>
            </a:r>
            <a:br>
              <a:rPr lang="en-US" sz="4800" b="1" dirty="0">
                <a:latin typeface="Speak Pro" panose="020B0504020101020102" pitchFamily="34" charset="0"/>
              </a:rPr>
            </a:br>
            <a:r>
              <a:rPr lang="en-US" sz="4800" b="1" dirty="0">
                <a:latin typeface="Speak Pro" panose="020B0504020101020102" pitchFamily="34" charset="0"/>
              </a:rPr>
              <a:t>Database Systems</a:t>
            </a:r>
          </a:p>
        </p:txBody>
      </p:sp>
      <p:sp>
        <p:nvSpPr>
          <p:cNvPr id="3" name="Subtitle 2"/>
          <p:cNvSpPr>
            <a:spLocks noGrp="1"/>
          </p:cNvSpPr>
          <p:nvPr>
            <p:ph type="subTitle" idx="1"/>
          </p:nvPr>
        </p:nvSpPr>
        <p:spPr>
          <a:xfrm>
            <a:off x="589935" y="3067525"/>
            <a:ext cx="8164763" cy="1768977"/>
          </a:xfrm>
        </p:spPr>
        <p:txBody>
          <a:bodyPr>
            <a:normAutofit fontScale="92500" lnSpcReduction="10000"/>
          </a:bodyPr>
          <a:lstStyle/>
          <a:p>
            <a:r>
              <a:rPr lang="en-GB" b="1" dirty="0">
                <a:solidFill>
                  <a:schemeClr val="bg1"/>
                </a:solidFill>
                <a:latin typeface="Speak Pro" panose="020B0504020101020102" pitchFamily="34" charset="0"/>
              </a:rPr>
              <a:t>Lecture 4</a:t>
            </a:r>
          </a:p>
          <a:p>
            <a:r>
              <a:rPr lang="en-GB" b="1" dirty="0">
                <a:solidFill>
                  <a:schemeClr val="bg1"/>
                </a:solidFill>
                <a:latin typeface="Speak Pro" panose="020B0504020101020102" pitchFamily="34" charset="0"/>
              </a:rPr>
              <a:t>Object-Oriented Databases (3)</a:t>
            </a:r>
          </a:p>
          <a:p>
            <a:r>
              <a:rPr lang="en-GB" b="1" dirty="0">
                <a:solidFill>
                  <a:schemeClr val="bg1"/>
                </a:solidFill>
                <a:latin typeface="Speak Pro" panose="020B0504020101020102" pitchFamily="34" charset="0"/>
              </a:rPr>
              <a:t>Chapter 12 (7th edition)</a:t>
            </a:r>
          </a:p>
          <a:p>
            <a:r>
              <a:rPr lang="en-GB" b="1" dirty="0">
                <a:solidFill>
                  <a:schemeClr val="bg1"/>
                </a:solidFill>
                <a:latin typeface="Speak Pro" panose="020B0504020101020102" pitchFamily="34" charset="0"/>
              </a:rPr>
              <a:t>Thursday 01 August 2024</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53683" y="210697"/>
            <a:ext cx="8117458" cy="427434"/>
          </a:xfrm>
        </p:spPr>
        <p:txBody>
          <a:bodyPr>
            <a:noAutofit/>
          </a:bodyPr>
          <a:lstStyle/>
          <a:p>
            <a:r>
              <a:rPr lang="en-ZA" altLang="en-US" b="1" dirty="0" err="1">
                <a:ea typeface="ＭＳ Ｐゴシック" panose="020B0600070205080204" pitchFamily="34" charset="-128"/>
              </a:rPr>
              <a:t>ObjectDB</a:t>
            </a:r>
            <a:r>
              <a:rPr lang="en-ZA" altLang="en-US" b="1" dirty="0">
                <a:ea typeface="ＭＳ Ｐゴシック" panose="020B0600070205080204" pitchFamily="34" charset="-128"/>
              </a:rPr>
              <a:t> for Java: JPA Atomic Query Expressions (1)</a:t>
            </a:r>
            <a:endParaRPr lang="en-ZA" altLang="en-US" dirty="0">
              <a:ea typeface="ＭＳ Ｐゴシック" panose="020B0600070205080204" pitchFamily="34" charset="-128"/>
            </a:endParaRPr>
          </a:p>
        </p:txBody>
      </p:sp>
      <p:sp>
        <p:nvSpPr>
          <p:cNvPr id="12291" name="Content Placeholder 2"/>
          <p:cNvSpPr>
            <a:spLocks noGrp="1"/>
          </p:cNvSpPr>
          <p:nvPr>
            <p:ph idx="1"/>
          </p:nvPr>
        </p:nvSpPr>
        <p:spPr>
          <a:xfrm>
            <a:off x="829060" y="1046358"/>
            <a:ext cx="7486804" cy="4266010"/>
          </a:xfrm>
        </p:spPr>
        <p:txBody>
          <a:bodyPr>
            <a:normAutofit/>
          </a:bodyPr>
          <a:lstStyle/>
          <a:p>
            <a:pPr algn="l"/>
            <a:r>
              <a:rPr lang="en-ZA" sz="2400" b="1" dirty="0">
                <a:solidFill>
                  <a:srgbClr val="223355"/>
                </a:solidFill>
                <a:latin typeface="+mj-lt"/>
              </a:rPr>
              <a:t>JPA Atomic Query Expressions </a:t>
            </a:r>
          </a:p>
          <a:p>
            <a:pPr algn="l"/>
            <a:r>
              <a:rPr lang="en-GB" sz="2400" dirty="0">
                <a:solidFill>
                  <a:srgbClr val="223355"/>
                </a:solidFill>
                <a:latin typeface="+mj-lt"/>
              </a:rPr>
              <a:t>The atomic query expressions are:</a:t>
            </a:r>
          </a:p>
          <a:p>
            <a:pPr algn="l">
              <a:buFont typeface="Wingdings" panose="05000000000000000000" pitchFamily="2" charset="2"/>
              <a:buChar char="§"/>
            </a:pPr>
            <a:r>
              <a:rPr lang="en-GB" sz="2400" dirty="0">
                <a:solidFill>
                  <a:srgbClr val="223355"/>
                </a:solidFill>
                <a:latin typeface="+mj-lt"/>
              </a:rPr>
              <a:t>JPQL / Criteria Variables </a:t>
            </a:r>
            <a:r>
              <a:rPr lang="en-GB" sz="2400" dirty="0" err="1">
                <a:solidFill>
                  <a:srgbClr val="223355"/>
                </a:solidFill>
                <a:latin typeface="+mj-lt"/>
              </a:rPr>
              <a:t>e,g</a:t>
            </a:r>
            <a:r>
              <a:rPr lang="en-GB" sz="2400" dirty="0">
                <a:solidFill>
                  <a:srgbClr val="223355"/>
                </a:solidFill>
                <a:latin typeface="+mj-lt"/>
              </a:rPr>
              <a:t> Range</a:t>
            </a:r>
          </a:p>
          <a:p>
            <a:pPr algn="l">
              <a:buFont typeface="Wingdings" panose="05000000000000000000" pitchFamily="2" charset="2"/>
              <a:buChar char="§"/>
            </a:pPr>
            <a:r>
              <a:rPr lang="en-GB" sz="2400" dirty="0">
                <a:solidFill>
                  <a:srgbClr val="223355"/>
                </a:solidFill>
                <a:latin typeface="+mj-lt"/>
              </a:rPr>
              <a:t>JPQL / Criteria Parameters </a:t>
            </a:r>
            <a:r>
              <a:rPr lang="en-GB" sz="2400" dirty="0" err="1">
                <a:solidFill>
                  <a:srgbClr val="223355"/>
                </a:solidFill>
                <a:latin typeface="+mj-lt"/>
              </a:rPr>
              <a:t>e.g</a:t>
            </a:r>
            <a:r>
              <a:rPr lang="en-GB" sz="2400" dirty="0">
                <a:solidFill>
                  <a:srgbClr val="223355"/>
                </a:solidFill>
                <a:latin typeface="+mj-lt"/>
              </a:rPr>
              <a:t> named, ordinal</a:t>
            </a:r>
          </a:p>
          <a:p>
            <a:pPr algn="l">
              <a:buFont typeface="Wingdings" panose="05000000000000000000" pitchFamily="2" charset="2"/>
              <a:buChar char="§"/>
            </a:pPr>
            <a:r>
              <a:rPr lang="en-GB" sz="2400" dirty="0">
                <a:solidFill>
                  <a:srgbClr val="223355"/>
                </a:solidFill>
                <a:latin typeface="+mj-lt"/>
              </a:rPr>
              <a:t>JPQL / Criteria Literals </a:t>
            </a:r>
            <a:r>
              <a:rPr lang="en-GB" sz="2400" dirty="0" err="1">
                <a:solidFill>
                  <a:srgbClr val="223355"/>
                </a:solidFill>
                <a:latin typeface="+mj-lt"/>
              </a:rPr>
              <a:t>e.g</a:t>
            </a:r>
            <a:r>
              <a:rPr lang="en-GB" sz="2400" dirty="0">
                <a:solidFill>
                  <a:srgbClr val="223355"/>
                </a:solidFill>
                <a:latin typeface="+mj-lt"/>
              </a:rPr>
              <a:t> NULL, Boolean etc</a:t>
            </a:r>
          </a:p>
          <a:p>
            <a:pPr algn="l"/>
            <a:r>
              <a:rPr lang="en-GB" sz="2400" dirty="0">
                <a:solidFill>
                  <a:srgbClr val="223355"/>
                </a:solidFill>
                <a:latin typeface="+mj-lt"/>
              </a:rPr>
              <a:t>Every query expression consists of at least one atomic component. More complex query expressions are built by combining atomic expressions with operators and functions.</a:t>
            </a:r>
            <a:endParaRPr lang="en-ZA" sz="2400" dirty="0">
              <a:solidFill>
                <a:srgbClr val="223355"/>
              </a:solidFill>
              <a:latin typeface="+mj-lt"/>
            </a:endParaRP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75000"/>
              <a:buFont typeface="Monotype Sorts" pitchFamily="-107" charset="2"/>
              <a:buChar char="u"/>
              <a:defRPr sz="2100">
                <a:solidFill>
                  <a:srgbClr val="000066"/>
                </a:solidFill>
                <a:latin typeface="Arial" panose="020B0604020202020204" pitchFamily="34" charset="0"/>
                <a:ea typeface="ＭＳ Ｐゴシック" panose="020B0600070205080204" pitchFamily="34" charset="-128"/>
              </a:defRPr>
            </a:lvl1pPr>
            <a:lvl2pPr marL="557213" indent="-214313">
              <a:spcBef>
                <a:spcPct val="25000"/>
              </a:spcBef>
              <a:spcAft>
                <a:spcPct val="25000"/>
              </a:spcAft>
              <a:buClr>
                <a:srgbClr val="000066"/>
              </a:buClr>
              <a:buChar char="–"/>
              <a:defRPr sz="2100">
                <a:solidFill>
                  <a:srgbClr val="000066"/>
                </a:solidFill>
                <a:latin typeface="Arial" panose="020B0604020202020204" pitchFamily="34" charset="0"/>
                <a:ea typeface="ＭＳ Ｐゴシック" panose="020B0600070205080204" pitchFamily="34" charset="-128"/>
              </a:defRPr>
            </a:lvl2pPr>
            <a:lvl3pPr marL="8572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3pPr>
            <a:lvl4pPr marL="1200150" indent="-171450">
              <a:spcBef>
                <a:spcPct val="20000"/>
              </a:spcBef>
              <a:buClr>
                <a:srgbClr val="000066"/>
              </a:buClr>
              <a:buSzPct val="65000"/>
              <a:buFont typeface="Monotype Sorts" pitchFamily="-107" charset="2"/>
              <a:buChar char="u"/>
              <a:defRPr sz="1500">
                <a:solidFill>
                  <a:srgbClr val="000066"/>
                </a:solidFill>
                <a:latin typeface="Arial" panose="020B0604020202020204" pitchFamily="34" charset="0"/>
                <a:ea typeface="ＭＳ Ｐゴシック" panose="020B0600070205080204" pitchFamily="34" charset="-128"/>
              </a:defRPr>
            </a:lvl4pPr>
            <a:lvl5pPr marL="15430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buClrTx/>
              <a:buSzTx/>
              <a:buNone/>
              <a:defRPr/>
            </a:pPr>
            <a:fld id="{D91318A8-AD13-4516-A41E-AC52E3D38ADB}" type="slidenum">
              <a:rPr lang="en-GB" altLang="en-US" sz="750">
                <a:solidFill>
                  <a:srgbClr val="FFFFFF"/>
                </a:solidFill>
                <a:latin typeface="Times New Roman" panose="02020603050405020304" pitchFamily="18" charset="0"/>
              </a:rPr>
              <a:pPr defTabSz="685800" eaLnBrk="0" fontAlgn="base" hangingPunct="0">
                <a:spcBef>
                  <a:spcPct val="0"/>
                </a:spcBef>
                <a:spcAft>
                  <a:spcPct val="0"/>
                </a:spcAft>
                <a:buClrTx/>
                <a:buSzTx/>
                <a:buNone/>
                <a:defRPr/>
              </a:pPr>
              <a:t>10</a:t>
            </a:fld>
            <a:endParaRPr lang="en-GB" altLang="en-US" sz="75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215054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85888" y="141685"/>
            <a:ext cx="6286500" cy="427434"/>
          </a:xfrm>
        </p:spPr>
        <p:txBody>
          <a:bodyPr>
            <a:noAutofit/>
          </a:bodyPr>
          <a:lstStyle/>
          <a:p>
            <a:r>
              <a:rPr lang="en-ZA" altLang="en-US" b="1" dirty="0" err="1">
                <a:ea typeface="ＭＳ Ｐゴシック" panose="020B0600070205080204" pitchFamily="34" charset="-128"/>
              </a:rPr>
              <a:t>ObjectDB</a:t>
            </a:r>
            <a:r>
              <a:rPr lang="en-ZA" altLang="en-US" b="1" dirty="0">
                <a:ea typeface="ＭＳ Ｐゴシック" panose="020B0600070205080204" pitchFamily="34" charset="-128"/>
              </a:rPr>
              <a:t> for Java: JPA Atomic Query Expressions (2)</a:t>
            </a:r>
          </a:p>
        </p:txBody>
      </p:sp>
      <p:sp>
        <p:nvSpPr>
          <p:cNvPr id="12291" name="Content Placeholder 2"/>
          <p:cNvSpPr>
            <a:spLocks noGrp="1"/>
          </p:cNvSpPr>
          <p:nvPr>
            <p:ph idx="1"/>
          </p:nvPr>
        </p:nvSpPr>
        <p:spPr>
          <a:xfrm>
            <a:off x="172528" y="984620"/>
            <a:ext cx="8798943" cy="4266010"/>
          </a:xfrm>
        </p:spPr>
        <p:txBody>
          <a:bodyPr>
            <a:normAutofit lnSpcReduction="10000"/>
          </a:bodyPr>
          <a:lstStyle/>
          <a:p>
            <a:pPr algn="l"/>
            <a:r>
              <a:rPr lang="en-ZA" sz="2400" b="1" dirty="0">
                <a:solidFill>
                  <a:srgbClr val="223355"/>
                </a:solidFill>
                <a:latin typeface="+mj-lt"/>
              </a:rPr>
              <a:t>JPA Operators and Functions</a:t>
            </a:r>
          </a:p>
          <a:p>
            <a:pPr algn="l"/>
            <a:r>
              <a:rPr lang="en-ZA" sz="2400" b="1" dirty="0">
                <a:solidFill>
                  <a:srgbClr val="223355"/>
                </a:solidFill>
                <a:latin typeface="+mj-lt"/>
              </a:rPr>
              <a:t> </a:t>
            </a:r>
            <a:r>
              <a:rPr lang="en-GB" sz="2400" dirty="0">
                <a:solidFill>
                  <a:srgbClr val="223355"/>
                </a:solidFill>
                <a:latin typeface="+mj-lt"/>
              </a:rPr>
              <a:t>JPQL / Criteria queries support the following operators (in order of decreasing precedence):</a:t>
            </a:r>
          </a:p>
          <a:p>
            <a:pPr algn="l">
              <a:buFont typeface="Wingdings" panose="05000000000000000000" pitchFamily="2" charset="2"/>
              <a:buChar char="§"/>
            </a:pPr>
            <a:r>
              <a:rPr lang="en-GB" sz="2400" b="1" dirty="0">
                <a:solidFill>
                  <a:srgbClr val="223355"/>
                </a:solidFill>
                <a:latin typeface="+mj-lt"/>
              </a:rPr>
              <a:t>(1) Navigation operator </a:t>
            </a:r>
            <a:r>
              <a:rPr lang="en-GB" sz="2400" dirty="0">
                <a:solidFill>
                  <a:srgbClr val="223355"/>
                </a:solidFill>
                <a:latin typeface="+mj-lt"/>
              </a:rPr>
              <a:t>(.)</a:t>
            </a:r>
          </a:p>
          <a:p>
            <a:pPr algn="l">
              <a:buFont typeface="Wingdings" panose="05000000000000000000" pitchFamily="2" charset="2"/>
              <a:buChar char="§"/>
            </a:pPr>
            <a:r>
              <a:rPr lang="en-GB" sz="2400" b="1" dirty="0">
                <a:solidFill>
                  <a:srgbClr val="223355"/>
                </a:solidFill>
                <a:latin typeface="+mj-lt"/>
              </a:rPr>
              <a:t>(2) Arithmetic operators</a:t>
            </a:r>
            <a:r>
              <a:rPr lang="en-GB" sz="2400" dirty="0">
                <a:solidFill>
                  <a:srgbClr val="223355"/>
                </a:solidFill>
                <a:latin typeface="+mj-lt"/>
              </a:rPr>
              <a:t>: * (multiplication), / (division), + (addition) and - (subtraction).</a:t>
            </a:r>
          </a:p>
          <a:p>
            <a:pPr algn="l">
              <a:buFont typeface="Wingdings" panose="05000000000000000000" pitchFamily="2" charset="2"/>
              <a:buChar char="§"/>
            </a:pPr>
            <a:r>
              <a:rPr lang="en-GB" sz="2400" b="1" dirty="0">
                <a:solidFill>
                  <a:srgbClr val="223355"/>
                </a:solidFill>
                <a:latin typeface="+mj-lt"/>
              </a:rPr>
              <a:t>(3) Comparison operators</a:t>
            </a:r>
            <a:r>
              <a:rPr lang="en-GB" sz="2400" dirty="0">
                <a:solidFill>
                  <a:srgbClr val="223355"/>
                </a:solidFill>
                <a:latin typeface="+mj-lt"/>
              </a:rPr>
              <a:t>:</a:t>
            </a:r>
          </a:p>
          <a:p>
            <a:pPr marL="0" indent="0">
              <a:buNone/>
            </a:pPr>
            <a:r>
              <a:rPr lang="en-GB" sz="2400" dirty="0">
                <a:solidFill>
                  <a:srgbClr val="223355"/>
                </a:solidFill>
                <a:latin typeface="+mj-lt"/>
              </a:rPr>
              <a:t>=, &lt;&gt;, &lt;, &lt;=,&gt;, &gt;=, IS [NOT] NULL, [NOT] BETWEEN,</a:t>
            </a:r>
          </a:p>
          <a:p>
            <a:pPr marL="0" indent="0">
              <a:buNone/>
            </a:pPr>
            <a:r>
              <a:rPr lang="en-GB" sz="2400" dirty="0">
                <a:solidFill>
                  <a:srgbClr val="223355"/>
                </a:solidFill>
                <a:latin typeface="+mj-lt"/>
              </a:rPr>
              <a:t>including Collection operators: [NOT] IN, IS [NOT] EMPTY, [NOT] MEMBER [OF] and the [NOT] LIKE operator.</a:t>
            </a:r>
          </a:p>
          <a:p>
            <a:pPr algn="l">
              <a:buFont typeface="Wingdings" panose="05000000000000000000" pitchFamily="2" charset="2"/>
              <a:buChar char="§"/>
            </a:pPr>
            <a:r>
              <a:rPr lang="en-GB" sz="2400" b="1" dirty="0">
                <a:solidFill>
                  <a:srgbClr val="223355"/>
                </a:solidFill>
                <a:latin typeface="+mj-lt"/>
              </a:rPr>
              <a:t>(4) Logical operators: </a:t>
            </a:r>
            <a:r>
              <a:rPr lang="en-GB" sz="2400" dirty="0">
                <a:solidFill>
                  <a:srgbClr val="223355"/>
                </a:solidFill>
                <a:latin typeface="+mj-lt"/>
              </a:rPr>
              <a:t>AND, OR, NOT.</a:t>
            </a:r>
            <a:endParaRPr lang="en-ZA" sz="2400" dirty="0">
              <a:solidFill>
                <a:srgbClr val="223355"/>
              </a:solidFill>
              <a:latin typeface="+mj-lt"/>
            </a:endParaRP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75000"/>
              <a:buFont typeface="Monotype Sorts" pitchFamily="-107" charset="2"/>
              <a:buChar char="u"/>
              <a:defRPr sz="2100">
                <a:solidFill>
                  <a:srgbClr val="000066"/>
                </a:solidFill>
                <a:latin typeface="Arial" panose="020B0604020202020204" pitchFamily="34" charset="0"/>
                <a:ea typeface="ＭＳ Ｐゴシック" panose="020B0600070205080204" pitchFamily="34" charset="-128"/>
              </a:defRPr>
            </a:lvl1pPr>
            <a:lvl2pPr marL="557213" indent="-214313">
              <a:spcBef>
                <a:spcPct val="25000"/>
              </a:spcBef>
              <a:spcAft>
                <a:spcPct val="25000"/>
              </a:spcAft>
              <a:buClr>
                <a:srgbClr val="000066"/>
              </a:buClr>
              <a:buChar char="–"/>
              <a:defRPr sz="2100">
                <a:solidFill>
                  <a:srgbClr val="000066"/>
                </a:solidFill>
                <a:latin typeface="Arial" panose="020B0604020202020204" pitchFamily="34" charset="0"/>
                <a:ea typeface="ＭＳ Ｐゴシック" panose="020B0600070205080204" pitchFamily="34" charset="-128"/>
              </a:defRPr>
            </a:lvl2pPr>
            <a:lvl3pPr marL="8572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3pPr>
            <a:lvl4pPr marL="1200150" indent="-171450">
              <a:spcBef>
                <a:spcPct val="20000"/>
              </a:spcBef>
              <a:buClr>
                <a:srgbClr val="000066"/>
              </a:buClr>
              <a:buSzPct val="65000"/>
              <a:buFont typeface="Monotype Sorts" pitchFamily="-107" charset="2"/>
              <a:buChar char="u"/>
              <a:defRPr sz="1500">
                <a:solidFill>
                  <a:srgbClr val="000066"/>
                </a:solidFill>
                <a:latin typeface="Arial" panose="020B0604020202020204" pitchFamily="34" charset="0"/>
                <a:ea typeface="ＭＳ Ｐゴシック" panose="020B0600070205080204" pitchFamily="34" charset="-128"/>
              </a:defRPr>
            </a:lvl4pPr>
            <a:lvl5pPr marL="15430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buClrTx/>
              <a:buSzTx/>
              <a:buNone/>
              <a:defRPr/>
            </a:pPr>
            <a:fld id="{D91318A8-AD13-4516-A41E-AC52E3D38ADB}" type="slidenum">
              <a:rPr lang="en-GB" altLang="en-US" sz="750">
                <a:solidFill>
                  <a:srgbClr val="FFFFFF"/>
                </a:solidFill>
                <a:latin typeface="Times New Roman" panose="02020603050405020304" pitchFamily="18" charset="0"/>
              </a:rPr>
              <a:pPr defTabSz="685800" eaLnBrk="0" fontAlgn="base" hangingPunct="0">
                <a:spcBef>
                  <a:spcPct val="0"/>
                </a:spcBef>
                <a:spcAft>
                  <a:spcPct val="0"/>
                </a:spcAft>
                <a:buClrTx/>
                <a:buSzTx/>
                <a:buNone/>
                <a:defRPr/>
              </a:pPr>
              <a:t>11</a:t>
            </a:fld>
            <a:endParaRPr lang="en-GB" altLang="en-US" sz="75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145852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A88D5D4-A7BB-346E-014A-E53440319C18}"/>
              </a:ext>
            </a:extLst>
          </p:cNvPr>
          <p:cNvSpPr>
            <a:spLocks noGrp="1"/>
          </p:cNvSpPr>
          <p:nvPr>
            <p:ph type="title"/>
          </p:nvPr>
        </p:nvSpPr>
        <p:spPr/>
        <p:txBody>
          <a:bodyPr/>
          <a:lstStyle/>
          <a:p>
            <a:r>
              <a:rPr lang="en-US" altLang="en-US" b="1" dirty="0"/>
              <a:t>Overview of Object Database Concepts</a:t>
            </a:r>
          </a:p>
        </p:txBody>
      </p:sp>
      <p:sp>
        <p:nvSpPr>
          <p:cNvPr id="18435" name="Content Placeholder 2">
            <a:extLst>
              <a:ext uri="{FF2B5EF4-FFF2-40B4-BE49-F238E27FC236}">
                <a16:creationId xmlns:a16="http://schemas.microsoft.com/office/drawing/2014/main" id="{B85CFD38-C330-1171-30E0-A27B3DDA4F1D}"/>
              </a:ext>
            </a:extLst>
          </p:cNvPr>
          <p:cNvSpPr>
            <a:spLocks noGrp="1"/>
          </p:cNvSpPr>
          <p:nvPr>
            <p:ph idx="1"/>
          </p:nvPr>
        </p:nvSpPr>
        <p:spPr/>
        <p:txBody>
          <a:bodyPr>
            <a:normAutofit fontScale="92500"/>
          </a:bodyPr>
          <a:lstStyle/>
          <a:p>
            <a:r>
              <a:rPr lang="en-US" altLang="en-US" dirty="0"/>
              <a:t>Introduction to object-oriented concepts and features</a:t>
            </a:r>
          </a:p>
          <a:p>
            <a:pPr lvl="1"/>
            <a:r>
              <a:rPr lang="en-US" altLang="en-US" dirty="0"/>
              <a:t>Origins in OO programming languages</a:t>
            </a:r>
          </a:p>
          <a:p>
            <a:pPr lvl="1"/>
            <a:r>
              <a:rPr lang="en-US" altLang="en-US" dirty="0"/>
              <a:t>Object has two components: </a:t>
            </a:r>
          </a:p>
          <a:p>
            <a:pPr lvl="2"/>
            <a:r>
              <a:rPr lang="en-US" altLang="en-US" dirty="0"/>
              <a:t>State (value) and behavior (operations)</a:t>
            </a:r>
          </a:p>
          <a:p>
            <a:pPr lvl="1"/>
            <a:r>
              <a:rPr lang="en-US" altLang="en-US" dirty="0"/>
              <a:t>Instance variables (attributes)</a:t>
            </a:r>
          </a:p>
          <a:p>
            <a:pPr lvl="2"/>
            <a:r>
              <a:rPr lang="en-US" altLang="en-US" dirty="0"/>
              <a:t>Hold values that define internal state of object</a:t>
            </a:r>
          </a:p>
          <a:p>
            <a:pPr lvl="1"/>
            <a:r>
              <a:rPr lang="en-US" altLang="en-US" dirty="0"/>
              <a:t>Operation is defined in two parts:</a:t>
            </a:r>
          </a:p>
          <a:p>
            <a:pPr lvl="2"/>
            <a:r>
              <a:rPr lang="en-US" altLang="en-US" dirty="0"/>
              <a:t>Signature (interface) and implementation (method)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a:extLst>
              <a:ext uri="{FF2B5EF4-FFF2-40B4-BE49-F238E27FC236}">
                <a16:creationId xmlns:a16="http://schemas.microsoft.com/office/drawing/2014/main" id="{6536F1F1-C2B0-A80A-42DD-05FC8260D852}"/>
              </a:ext>
            </a:extLst>
          </p:cNvPr>
          <p:cNvSpPr>
            <a:spLocks noGrp="1"/>
          </p:cNvSpPr>
          <p:nvPr>
            <p:ph type="title"/>
          </p:nvPr>
        </p:nvSpPr>
        <p:spPr/>
        <p:txBody>
          <a:bodyPr>
            <a:normAutofit fontScale="90000"/>
          </a:bodyPr>
          <a:lstStyle/>
          <a:p>
            <a:r>
              <a:rPr lang="en-US" altLang="en-US" b="1" dirty="0"/>
              <a:t>Overview of Object Database Concepts (cont’d.)</a:t>
            </a:r>
          </a:p>
        </p:txBody>
      </p:sp>
      <p:sp>
        <p:nvSpPr>
          <p:cNvPr id="19459" name="Content Placeholder 2">
            <a:extLst>
              <a:ext uri="{FF2B5EF4-FFF2-40B4-BE49-F238E27FC236}">
                <a16:creationId xmlns:a16="http://schemas.microsoft.com/office/drawing/2014/main" id="{835DE373-855F-8F4D-7937-2C15D978570C}"/>
              </a:ext>
            </a:extLst>
          </p:cNvPr>
          <p:cNvSpPr>
            <a:spLocks noGrp="1"/>
          </p:cNvSpPr>
          <p:nvPr>
            <p:ph idx="1"/>
          </p:nvPr>
        </p:nvSpPr>
        <p:spPr/>
        <p:txBody>
          <a:bodyPr>
            <a:normAutofit lnSpcReduction="10000"/>
          </a:bodyPr>
          <a:lstStyle/>
          <a:p>
            <a:pPr lvl="1"/>
            <a:r>
              <a:rPr lang="en-US" altLang="en-US"/>
              <a:t>Inheritance</a:t>
            </a:r>
          </a:p>
          <a:p>
            <a:pPr lvl="2"/>
            <a:r>
              <a:rPr lang="en-US" altLang="en-US"/>
              <a:t>Permits specification of new types or classes that inherit much of their structure and/or operations from previously defined types or classes</a:t>
            </a:r>
          </a:p>
          <a:p>
            <a:pPr lvl="1"/>
            <a:r>
              <a:rPr lang="en-US" altLang="en-US"/>
              <a:t>Operator overloading</a:t>
            </a:r>
          </a:p>
          <a:p>
            <a:pPr lvl="2"/>
            <a:r>
              <a:rPr lang="en-US" altLang="en-US"/>
              <a:t>Operation’s ability to be applied to different types of objects</a:t>
            </a:r>
          </a:p>
          <a:p>
            <a:pPr lvl="2"/>
            <a:r>
              <a:rPr lang="en-US" altLang="en-US"/>
              <a:t>Operation name may refer to several distinct implementations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32CE5BA-7C4E-21C9-3558-35EE1651B715}"/>
              </a:ext>
            </a:extLst>
          </p:cNvPr>
          <p:cNvSpPr>
            <a:spLocks noGrp="1"/>
          </p:cNvSpPr>
          <p:nvPr>
            <p:ph type="title"/>
          </p:nvPr>
        </p:nvSpPr>
        <p:spPr/>
        <p:txBody>
          <a:bodyPr/>
          <a:lstStyle/>
          <a:p>
            <a:r>
              <a:rPr lang="en-US" altLang="en-US" b="1" dirty="0"/>
              <a:t>Object Identity, and Objects versus Literals</a:t>
            </a:r>
          </a:p>
        </p:txBody>
      </p:sp>
      <p:sp>
        <p:nvSpPr>
          <p:cNvPr id="20483" name="Content Placeholder 2">
            <a:extLst>
              <a:ext uri="{FF2B5EF4-FFF2-40B4-BE49-F238E27FC236}">
                <a16:creationId xmlns:a16="http://schemas.microsoft.com/office/drawing/2014/main" id="{47678F3A-239E-B072-B7F8-A4AC363E7321}"/>
              </a:ext>
            </a:extLst>
          </p:cNvPr>
          <p:cNvSpPr>
            <a:spLocks noGrp="1"/>
          </p:cNvSpPr>
          <p:nvPr>
            <p:ph idx="1"/>
          </p:nvPr>
        </p:nvSpPr>
        <p:spPr/>
        <p:txBody>
          <a:bodyPr/>
          <a:lstStyle/>
          <a:p>
            <a:r>
              <a:rPr lang="en-US" altLang="en-US"/>
              <a:t>Object has Unique identity</a:t>
            </a:r>
          </a:p>
          <a:p>
            <a:pPr lvl="1"/>
            <a:r>
              <a:rPr lang="en-US" altLang="en-US"/>
              <a:t>Implemented via a unique, system-generated object identifier (OID)</a:t>
            </a:r>
          </a:p>
          <a:p>
            <a:pPr lvl="1"/>
            <a:r>
              <a:rPr lang="en-US" altLang="en-US" b="1"/>
              <a:t>Immutable</a:t>
            </a:r>
          </a:p>
          <a:p>
            <a:r>
              <a:rPr lang="en-US" altLang="en-US"/>
              <a:t>Most OO database systems allow for the representation of both objects and literals (simple or complex values)</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4B87321-5146-5FDA-8FD5-1BB08EEA5024}"/>
              </a:ext>
            </a:extLst>
          </p:cNvPr>
          <p:cNvSpPr>
            <a:spLocks noGrp="1"/>
          </p:cNvSpPr>
          <p:nvPr>
            <p:ph type="title"/>
          </p:nvPr>
        </p:nvSpPr>
        <p:spPr/>
        <p:txBody>
          <a:bodyPr/>
          <a:lstStyle/>
          <a:p>
            <a:r>
              <a:rPr lang="en-US" altLang="en-US" b="1" dirty="0"/>
              <a:t>Other Object-Oriented Concepts</a:t>
            </a:r>
          </a:p>
        </p:txBody>
      </p:sp>
      <p:sp>
        <p:nvSpPr>
          <p:cNvPr id="33795" name="Content Placeholder 2">
            <a:extLst>
              <a:ext uri="{FF2B5EF4-FFF2-40B4-BE49-F238E27FC236}">
                <a16:creationId xmlns:a16="http://schemas.microsoft.com/office/drawing/2014/main" id="{6726D40C-5EA0-9603-50A1-9AB24E26A666}"/>
              </a:ext>
            </a:extLst>
          </p:cNvPr>
          <p:cNvSpPr>
            <a:spLocks noGrp="1"/>
          </p:cNvSpPr>
          <p:nvPr>
            <p:ph idx="1"/>
          </p:nvPr>
        </p:nvSpPr>
        <p:spPr/>
        <p:txBody>
          <a:bodyPr>
            <a:normAutofit fontScale="92500" lnSpcReduction="10000"/>
          </a:bodyPr>
          <a:lstStyle/>
          <a:p>
            <a:r>
              <a:rPr lang="en-US" altLang="en-US" b="1"/>
              <a:t>Polymorphism </a:t>
            </a:r>
            <a:r>
              <a:rPr lang="en-US" altLang="en-US"/>
              <a:t>of operations</a:t>
            </a:r>
          </a:p>
          <a:p>
            <a:pPr lvl="1"/>
            <a:r>
              <a:rPr lang="en-US" altLang="en-US"/>
              <a:t>Also known as </a:t>
            </a:r>
            <a:r>
              <a:rPr lang="en-US" altLang="en-US" b="1"/>
              <a:t>operator overloading</a:t>
            </a:r>
          </a:p>
          <a:p>
            <a:pPr lvl="1"/>
            <a:r>
              <a:rPr lang="en-US" altLang="en-US"/>
              <a:t>Allows same operator name or symbol to be bound to two or more different implementations</a:t>
            </a:r>
          </a:p>
          <a:p>
            <a:pPr lvl="1"/>
            <a:r>
              <a:rPr lang="en-US" altLang="en-US"/>
              <a:t>Type of objects determines which operator is applied</a:t>
            </a:r>
          </a:p>
          <a:p>
            <a:r>
              <a:rPr lang="en-US" altLang="en-US" b="1"/>
              <a:t>Multiple inheritance</a:t>
            </a:r>
          </a:p>
          <a:p>
            <a:pPr lvl="1"/>
            <a:r>
              <a:rPr lang="en-US" altLang="en-US"/>
              <a:t>Subtype inherits functions (attributes and operations) of more than one supertype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Speak Pro" panose="020B0504020101020102" pitchFamily="34" charset="0"/>
              </a:rPr>
              <a:t>In this lecture</a:t>
            </a:r>
          </a:p>
        </p:txBody>
      </p:sp>
      <p:sp>
        <p:nvSpPr>
          <p:cNvPr id="5" name="Content Placeholder 4"/>
          <p:cNvSpPr>
            <a:spLocks noGrp="1"/>
          </p:cNvSpPr>
          <p:nvPr>
            <p:ph idx="1"/>
          </p:nvPr>
        </p:nvSpPr>
        <p:spPr>
          <a:xfrm>
            <a:off x="1923691" y="1437968"/>
            <a:ext cx="7099539" cy="3383264"/>
          </a:xfrm>
        </p:spPr>
        <p:txBody>
          <a:bodyPr>
            <a:normAutofit/>
          </a:bodyPr>
          <a:lstStyle/>
          <a:p>
            <a:pPr marL="534988" lvl="1">
              <a:spcBef>
                <a:spcPct val="0"/>
              </a:spcBef>
              <a:spcAft>
                <a:spcPts val="450"/>
              </a:spcAft>
              <a:buFont typeface="Arial" panose="020B0604020202020204" pitchFamily="34" charset="0"/>
              <a:buChar char="•"/>
            </a:pPr>
            <a:r>
              <a:rPr lang="en-ZA" altLang="en-US" sz="2800" b="1" dirty="0" err="1">
                <a:solidFill>
                  <a:srgbClr val="080808"/>
                </a:solidFill>
                <a:ea typeface="ＭＳ Ｐゴシック" panose="020B0600070205080204" pitchFamily="34" charset="-128"/>
              </a:rPr>
              <a:t>ObjectDB</a:t>
            </a:r>
            <a:r>
              <a:rPr lang="en-ZA" altLang="en-US" sz="2800" b="1" dirty="0">
                <a:solidFill>
                  <a:srgbClr val="080808"/>
                </a:solidFill>
                <a:ea typeface="ＭＳ Ｐゴシック" panose="020B0600070205080204" pitchFamily="34" charset="-128"/>
              </a:rPr>
              <a:t> Demo</a:t>
            </a:r>
          </a:p>
          <a:p>
            <a:pPr marL="534988" lvl="1">
              <a:spcBef>
                <a:spcPct val="0"/>
              </a:spcBef>
              <a:spcAft>
                <a:spcPts val="450"/>
              </a:spcAft>
              <a:buFont typeface="Arial" panose="020B0604020202020204" pitchFamily="34" charset="0"/>
              <a:buChar char="•"/>
            </a:pPr>
            <a:r>
              <a:rPr lang="en-ZA" altLang="en-US" sz="2800" b="1" dirty="0">
                <a:solidFill>
                  <a:srgbClr val="080808"/>
                </a:solidFill>
                <a:ea typeface="ＭＳ Ｐゴシック" panose="020B0600070205080204" pitchFamily="34" charset="-128"/>
              </a:rPr>
              <a:t>JPA Query API</a:t>
            </a:r>
          </a:p>
          <a:p>
            <a:pPr marL="534988" lvl="1">
              <a:spcBef>
                <a:spcPct val="0"/>
              </a:spcBef>
              <a:spcAft>
                <a:spcPts val="450"/>
              </a:spcAft>
              <a:buFont typeface="Arial" panose="020B0604020202020204" pitchFamily="34" charset="0"/>
              <a:buChar char="•"/>
            </a:pPr>
            <a:r>
              <a:rPr lang="en-ZA" altLang="en-US" sz="2800" b="1" dirty="0">
                <a:solidFill>
                  <a:srgbClr val="080808"/>
                </a:solidFill>
                <a:ea typeface="ＭＳ Ｐゴシック" panose="020B0600070205080204" pitchFamily="34" charset="-128"/>
              </a:rPr>
              <a:t>JPA Query Structure (JPQL/Criteria)</a:t>
            </a:r>
          </a:p>
          <a:p>
            <a:pPr marL="534988" lvl="1">
              <a:spcBef>
                <a:spcPct val="0"/>
              </a:spcBef>
              <a:spcAft>
                <a:spcPts val="450"/>
              </a:spcAft>
              <a:buFont typeface="Arial" panose="020B0604020202020204" pitchFamily="34" charset="0"/>
              <a:buChar char="•"/>
            </a:pPr>
            <a:r>
              <a:rPr lang="en-ZA" altLang="en-US" sz="2800" b="1" dirty="0">
                <a:solidFill>
                  <a:srgbClr val="080808"/>
                </a:solidFill>
                <a:ea typeface="ＭＳ Ｐゴシック" panose="020B0600070205080204" pitchFamily="34" charset="-128"/>
              </a:rPr>
              <a:t>JPA Query Expressions (JPQL / Criteria)</a:t>
            </a:r>
          </a:p>
          <a:p>
            <a:pPr marL="534988" lvl="1">
              <a:spcBef>
                <a:spcPct val="0"/>
              </a:spcBef>
              <a:spcAft>
                <a:spcPts val="450"/>
              </a:spcAft>
              <a:buFont typeface="Arial" panose="020B0604020202020204" pitchFamily="34" charset="0"/>
              <a:buChar char="•"/>
            </a:pPr>
            <a:r>
              <a:rPr lang="en-ZA" altLang="en-US" b="1" dirty="0">
                <a:solidFill>
                  <a:srgbClr val="080808"/>
                </a:solidFill>
                <a:ea typeface="ＭＳ Ｐゴシック" panose="020B0600070205080204" pitchFamily="34" charset="-128"/>
              </a:rPr>
              <a:t>Overview of Object database concepts</a:t>
            </a:r>
            <a:endParaRPr lang="en-ZA" altLang="en-US" sz="2800" dirty="0">
              <a:solidFill>
                <a:srgbClr val="080808"/>
              </a:solidFill>
              <a:ea typeface="ＭＳ Ｐゴシック" panose="020B0600070205080204" pitchFamily="34" charset="-128"/>
            </a:endParaRPr>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85888" y="141685"/>
            <a:ext cx="6286500" cy="427434"/>
          </a:xfrm>
        </p:spPr>
        <p:txBody>
          <a:bodyPr>
            <a:noAutofit/>
          </a:bodyPr>
          <a:lstStyle/>
          <a:p>
            <a:r>
              <a:rPr lang="en-ZA" altLang="en-US" b="1" dirty="0" err="1">
                <a:ea typeface="ＭＳ Ｐゴシック" panose="020B0600070205080204" pitchFamily="34" charset="-128"/>
              </a:rPr>
              <a:t>ObjectDB</a:t>
            </a:r>
            <a:r>
              <a:rPr lang="en-ZA" altLang="en-US" b="1" dirty="0">
                <a:ea typeface="ＭＳ Ｐゴシック" panose="020B0600070205080204" pitchFamily="34" charset="-128"/>
              </a:rPr>
              <a:t> for Java: Demo Time</a:t>
            </a:r>
          </a:p>
        </p:txBody>
      </p:sp>
      <p:sp>
        <p:nvSpPr>
          <p:cNvPr id="12291" name="Content Placeholder 2"/>
          <p:cNvSpPr>
            <a:spLocks noGrp="1"/>
          </p:cNvSpPr>
          <p:nvPr>
            <p:ph idx="1"/>
          </p:nvPr>
        </p:nvSpPr>
        <p:spPr>
          <a:xfrm>
            <a:off x="867110" y="1078497"/>
            <a:ext cx="7927265" cy="3825688"/>
          </a:xfrm>
        </p:spPr>
        <p:txBody>
          <a:bodyPr>
            <a:normAutofit/>
          </a:bodyPr>
          <a:lstStyle/>
          <a:p>
            <a:pPr algn="l"/>
            <a:r>
              <a:rPr lang="en-GB" sz="3200" b="1" dirty="0" err="1">
                <a:solidFill>
                  <a:srgbClr val="223355"/>
                </a:solidFill>
                <a:latin typeface="Roboto" panose="02000000000000000000" pitchFamily="2" charset="0"/>
              </a:rPr>
              <a:t>ObjectDB</a:t>
            </a:r>
            <a:r>
              <a:rPr lang="en-GB" sz="3200" b="1" dirty="0">
                <a:solidFill>
                  <a:srgbClr val="223355"/>
                </a:solidFill>
                <a:latin typeface="Roboto" panose="02000000000000000000" pitchFamily="2" charset="0"/>
              </a:rPr>
              <a:t> Demo</a:t>
            </a:r>
          </a:p>
          <a:p>
            <a:r>
              <a:rPr lang="en-GB" altLang="en-US" sz="3200" b="1" dirty="0">
                <a:ea typeface="ＭＳ Ｐゴシック" panose="020B0600070205080204" pitchFamily="34" charset="-128"/>
              </a:rPr>
              <a:t>For the next 20-30 minutes, follow on the demo</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75000"/>
              <a:buFont typeface="Monotype Sorts" pitchFamily="-107" charset="2"/>
              <a:buChar char="u"/>
              <a:defRPr sz="2100">
                <a:solidFill>
                  <a:srgbClr val="000066"/>
                </a:solidFill>
                <a:latin typeface="Arial" panose="020B0604020202020204" pitchFamily="34" charset="0"/>
                <a:ea typeface="ＭＳ Ｐゴシック" panose="020B0600070205080204" pitchFamily="34" charset="-128"/>
              </a:defRPr>
            </a:lvl1pPr>
            <a:lvl2pPr marL="557213" indent="-214313">
              <a:spcBef>
                <a:spcPct val="25000"/>
              </a:spcBef>
              <a:spcAft>
                <a:spcPct val="25000"/>
              </a:spcAft>
              <a:buClr>
                <a:srgbClr val="000066"/>
              </a:buClr>
              <a:buChar char="–"/>
              <a:defRPr sz="2100">
                <a:solidFill>
                  <a:srgbClr val="000066"/>
                </a:solidFill>
                <a:latin typeface="Arial" panose="020B0604020202020204" pitchFamily="34" charset="0"/>
                <a:ea typeface="ＭＳ Ｐゴシック" panose="020B0600070205080204" pitchFamily="34" charset="-128"/>
              </a:defRPr>
            </a:lvl2pPr>
            <a:lvl3pPr marL="8572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3pPr>
            <a:lvl4pPr marL="1200150" indent="-171450">
              <a:spcBef>
                <a:spcPct val="20000"/>
              </a:spcBef>
              <a:buClr>
                <a:srgbClr val="000066"/>
              </a:buClr>
              <a:buSzPct val="65000"/>
              <a:buFont typeface="Monotype Sorts" pitchFamily="-107" charset="2"/>
              <a:buChar char="u"/>
              <a:defRPr sz="1500">
                <a:solidFill>
                  <a:srgbClr val="000066"/>
                </a:solidFill>
                <a:latin typeface="Arial" panose="020B0604020202020204" pitchFamily="34" charset="0"/>
                <a:ea typeface="ＭＳ Ｐゴシック" panose="020B0600070205080204" pitchFamily="34" charset="-128"/>
              </a:defRPr>
            </a:lvl4pPr>
            <a:lvl5pPr marL="15430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buClrTx/>
              <a:buSzTx/>
              <a:buNone/>
              <a:defRPr/>
            </a:pPr>
            <a:fld id="{D91318A8-AD13-4516-A41E-AC52E3D38ADB}" type="slidenum">
              <a:rPr lang="en-GB" altLang="en-US" sz="750">
                <a:solidFill>
                  <a:srgbClr val="FFFFFF"/>
                </a:solidFill>
                <a:latin typeface="Times New Roman" panose="02020603050405020304" pitchFamily="18" charset="0"/>
              </a:rPr>
              <a:pPr defTabSz="685800" eaLnBrk="0" fontAlgn="base" hangingPunct="0">
                <a:spcBef>
                  <a:spcPct val="0"/>
                </a:spcBef>
                <a:spcAft>
                  <a:spcPct val="0"/>
                </a:spcAft>
                <a:buClrTx/>
                <a:buSzTx/>
                <a:buNone/>
                <a:defRPr/>
              </a:pPr>
              <a:t>3</a:t>
            </a:fld>
            <a:endParaRPr lang="en-GB" altLang="en-US" sz="750">
              <a:solidFill>
                <a:srgbClr val="FFFFFF"/>
              </a:solidFill>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023578" y="312033"/>
            <a:ext cx="6800579" cy="427434"/>
          </a:xfrm>
        </p:spPr>
        <p:txBody>
          <a:bodyPr>
            <a:noAutofit/>
          </a:bodyPr>
          <a:lstStyle/>
          <a:p>
            <a:r>
              <a:rPr lang="en-ZA" altLang="en-US" b="1" dirty="0" err="1">
                <a:ea typeface="ＭＳ Ｐゴシック" panose="020B0600070205080204" pitchFamily="34" charset="-128"/>
              </a:rPr>
              <a:t>ObjectDB</a:t>
            </a:r>
            <a:r>
              <a:rPr lang="en-ZA" altLang="en-US" b="1" dirty="0">
                <a:ea typeface="ＭＳ Ｐゴシック" panose="020B0600070205080204" pitchFamily="34" charset="-128"/>
              </a:rPr>
              <a:t> for Java: JPA Queries (1)</a:t>
            </a:r>
          </a:p>
        </p:txBody>
      </p:sp>
      <p:sp>
        <p:nvSpPr>
          <p:cNvPr id="12291" name="Content Placeholder 2"/>
          <p:cNvSpPr>
            <a:spLocks noGrp="1"/>
          </p:cNvSpPr>
          <p:nvPr>
            <p:ph idx="1"/>
          </p:nvPr>
        </p:nvSpPr>
        <p:spPr>
          <a:xfrm>
            <a:off x="457200" y="1123995"/>
            <a:ext cx="8319247" cy="4266010"/>
          </a:xfrm>
        </p:spPr>
        <p:txBody>
          <a:bodyPr>
            <a:normAutofit/>
          </a:bodyPr>
          <a:lstStyle/>
          <a:p>
            <a:pPr algn="l"/>
            <a:r>
              <a:rPr lang="en-GB" sz="2400" b="1" dirty="0">
                <a:solidFill>
                  <a:srgbClr val="223355"/>
                </a:solidFill>
                <a:latin typeface="Roboto" panose="02000000000000000000" pitchFamily="2" charset="0"/>
              </a:rPr>
              <a:t>JPA Queries</a:t>
            </a:r>
          </a:p>
          <a:p>
            <a:r>
              <a:rPr lang="en-GB" altLang="en-US" sz="2400" b="1" dirty="0">
                <a:ea typeface="ＭＳ Ｐゴシック" panose="020B0600070205080204" pitchFamily="34" charset="-128"/>
              </a:rPr>
              <a:t>The JPA Query Language (JPQL) is defined as an object-oriented version of SQL.</a:t>
            </a:r>
          </a:p>
          <a:p>
            <a:r>
              <a:rPr lang="en-GB" altLang="en-US" sz="2400" b="1" dirty="0">
                <a:ea typeface="ＭＳ Ｐゴシック" panose="020B0600070205080204" pitchFamily="34" charset="-128"/>
              </a:rPr>
              <a:t>Users familiar with SQL find JPQL very easy to learn and use.</a:t>
            </a:r>
          </a:p>
          <a:p>
            <a:r>
              <a:rPr lang="en-GB" altLang="en-US" sz="2400" b="1" dirty="0">
                <a:ea typeface="ＭＳ Ｐゴシック" panose="020B0600070205080204" pitchFamily="34" charset="-128"/>
              </a:rPr>
              <a:t>We will discuss the following:</a:t>
            </a:r>
          </a:p>
          <a:p>
            <a:r>
              <a:rPr lang="en-GB" altLang="en-US" sz="2400" b="1" dirty="0">
                <a:ea typeface="ＭＳ Ｐゴシック" panose="020B0600070205080204" pitchFamily="34" charset="-128"/>
              </a:rPr>
              <a:t>JPA Query API</a:t>
            </a:r>
          </a:p>
          <a:p>
            <a:r>
              <a:rPr lang="en-GB" altLang="en-US" sz="2400" b="1" dirty="0">
                <a:ea typeface="ＭＳ Ｐゴシック" panose="020B0600070205080204" pitchFamily="34" charset="-128"/>
              </a:rPr>
              <a:t>JPA Query Structure (JPQL/Criteria)</a:t>
            </a:r>
          </a:p>
          <a:p>
            <a:r>
              <a:rPr lang="en-GB" altLang="en-US" sz="2400" b="1" dirty="0">
                <a:ea typeface="ＭＳ Ｐゴシック" panose="020B0600070205080204" pitchFamily="34" charset="-128"/>
              </a:rPr>
              <a:t>JPA Query Expressions (JPQL/ Criteria)</a:t>
            </a:r>
            <a:endParaRPr lang="en-ZA" altLang="en-US" sz="3200" b="1" dirty="0">
              <a:solidFill>
                <a:schemeClr val="bg1"/>
              </a:solidFill>
              <a:ea typeface="ＭＳ Ｐゴシック" panose="020B0600070205080204" pitchFamily="34" charset="-128"/>
            </a:endParaRP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75000"/>
              <a:buFont typeface="Monotype Sorts" pitchFamily="-107" charset="2"/>
              <a:buChar char="u"/>
              <a:defRPr sz="2100">
                <a:solidFill>
                  <a:srgbClr val="000066"/>
                </a:solidFill>
                <a:latin typeface="Arial" panose="020B0604020202020204" pitchFamily="34" charset="0"/>
                <a:ea typeface="ＭＳ Ｐゴシック" panose="020B0600070205080204" pitchFamily="34" charset="-128"/>
              </a:defRPr>
            </a:lvl1pPr>
            <a:lvl2pPr marL="557213" indent="-214313">
              <a:spcBef>
                <a:spcPct val="25000"/>
              </a:spcBef>
              <a:spcAft>
                <a:spcPct val="25000"/>
              </a:spcAft>
              <a:buClr>
                <a:srgbClr val="000066"/>
              </a:buClr>
              <a:buChar char="–"/>
              <a:defRPr sz="2100">
                <a:solidFill>
                  <a:srgbClr val="000066"/>
                </a:solidFill>
                <a:latin typeface="Arial" panose="020B0604020202020204" pitchFamily="34" charset="0"/>
                <a:ea typeface="ＭＳ Ｐゴシック" panose="020B0600070205080204" pitchFamily="34" charset="-128"/>
              </a:defRPr>
            </a:lvl2pPr>
            <a:lvl3pPr marL="8572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3pPr>
            <a:lvl4pPr marL="1200150" indent="-171450">
              <a:spcBef>
                <a:spcPct val="20000"/>
              </a:spcBef>
              <a:buClr>
                <a:srgbClr val="000066"/>
              </a:buClr>
              <a:buSzPct val="65000"/>
              <a:buFont typeface="Monotype Sorts" pitchFamily="-107" charset="2"/>
              <a:buChar char="u"/>
              <a:defRPr sz="1500">
                <a:solidFill>
                  <a:srgbClr val="000066"/>
                </a:solidFill>
                <a:latin typeface="Arial" panose="020B0604020202020204" pitchFamily="34" charset="0"/>
                <a:ea typeface="ＭＳ Ｐゴシック" panose="020B0600070205080204" pitchFamily="34" charset="-128"/>
              </a:defRPr>
            </a:lvl4pPr>
            <a:lvl5pPr marL="15430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buClrTx/>
              <a:buSzTx/>
              <a:buNone/>
              <a:defRPr/>
            </a:pPr>
            <a:fld id="{D91318A8-AD13-4516-A41E-AC52E3D38ADB}" type="slidenum">
              <a:rPr lang="en-GB" altLang="en-US" sz="750">
                <a:solidFill>
                  <a:srgbClr val="FFFFFF"/>
                </a:solidFill>
                <a:latin typeface="Times New Roman" panose="02020603050405020304" pitchFamily="18" charset="0"/>
              </a:rPr>
              <a:pPr defTabSz="685800" eaLnBrk="0" fontAlgn="base" hangingPunct="0">
                <a:spcBef>
                  <a:spcPct val="0"/>
                </a:spcBef>
                <a:spcAft>
                  <a:spcPct val="0"/>
                </a:spcAft>
                <a:buClrTx/>
                <a:buSzTx/>
                <a:buNone/>
                <a:defRPr/>
              </a:pPr>
              <a:t>4</a:t>
            </a:fld>
            <a:endParaRPr lang="en-GB" altLang="en-US" sz="75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342158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85888" y="141685"/>
            <a:ext cx="6286500" cy="427434"/>
          </a:xfrm>
        </p:spPr>
        <p:txBody>
          <a:bodyPr>
            <a:noAutofit/>
          </a:bodyPr>
          <a:lstStyle/>
          <a:p>
            <a:r>
              <a:rPr lang="en-ZA" altLang="en-US" b="1" dirty="0" err="1">
                <a:ea typeface="ＭＳ Ｐゴシック" panose="020B0600070205080204" pitchFamily="34" charset="-128"/>
              </a:rPr>
              <a:t>ObjectDB</a:t>
            </a:r>
            <a:r>
              <a:rPr lang="en-ZA" altLang="en-US" b="1" dirty="0">
                <a:ea typeface="ＭＳ Ｐゴシック" panose="020B0600070205080204" pitchFamily="34" charset="-128"/>
              </a:rPr>
              <a:t> for Java</a:t>
            </a:r>
          </a:p>
        </p:txBody>
      </p:sp>
      <p:sp>
        <p:nvSpPr>
          <p:cNvPr id="12291" name="Content Placeholder 2"/>
          <p:cNvSpPr>
            <a:spLocks noGrp="1"/>
          </p:cNvSpPr>
          <p:nvPr>
            <p:ph idx="1"/>
          </p:nvPr>
        </p:nvSpPr>
        <p:spPr>
          <a:xfrm>
            <a:off x="1029649" y="1262019"/>
            <a:ext cx="7441997" cy="3578922"/>
          </a:xfrm>
        </p:spPr>
        <p:txBody>
          <a:bodyPr>
            <a:normAutofit lnSpcReduction="10000"/>
          </a:bodyPr>
          <a:lstStyle/>
          <a:p>
            <a:pPr algn="l"/>
            <a:r>
              <a:rPr lang="en-GB" b="1" dirty="0">
                <a:solidFill>
                  <a:srgbClr val="223355"/>
                </a:solidFill>
                <a:latin typeface="Roboto" panose="02000000000000000000" pitchFamily="2" charset="0"/>
              </a:rPr>
              <a:t>JPA Query API</a:t>
            </a:r>
          </a:p>
          <a:p>
            <a:pPr algn="l"/>
            <a:r>
              <a:rPr lang="en-GB" altLang="en-US" dirty="0">
                <a:ea typeface="ＭＳ Ｐゴシック" panose="020B0600070205080204" pitchFamily="34" charset="-128"/>
              </a:rPr>
              <a:t>Queries are represented in JPA 2 by two interfaces:</a:t>
            </a:r>
          </a:p>
          <a:p>
            <a:pPr algn="l"/>
            <a:r>
              <a:rPr lang="en-GB" altLang="en-US" b="1" dirty="0">
                <a:ea typeface="ＭＳ Ｐゴシック" panose="020B0600070205080204" pitchFamily="34" charset="-128"/>
              </a:rPr>
              <a:t>the old Query interface: </a:t>
            </a:r>
            <a:r>
              <a:rPr lang="en-GB" altLang="en-US" dirty="0">
                <a:ea typeface="ＭＳ Ｐゴシック" panose="020B0600070205080204" pitchFamily="34" charset="-128"/>
              </a:rPr>
              <a:t>only interface available for representing queries in JPA 1</a:t>
            </a:r>
          </a:p>
          <a:p>
            <a:pPr algn="l"/>
            <a:r>
              <a:rPr lang="en-GB" altLang="en-US" b="1" dirty="0">
                <a:ea typeface="ＭＳ Ｐゴシック" panose="020B0600070205080204" pitchFamily="34" charset="-128"/>
              </a:rPr>
              <a:t>new </a:t>
            </a:r>
            <a:r>
              <a:rPr lang="en-GB" altLang="en-US" b="1" dirty="0" err="1">
                <a:ea typeface="ＭＳ Ｐゴシック" panose="020B0600070205080204" pitchFamily="34" charset="-128"/>
              </a:rPr>
              <a:t>TypedQuery</a:t>
            </a:r>
            <a:r>
              <a:rPr lang="en-GB" altLang="en-US" b="1" dirty="0">
                <a:ea typeface="ＭＳ Ｐゴシック" panose="020B0600070205080204" pitchFamily="34" charset="-128"/>
              </a:rPr>
              <a:t> interface:  </a:t>
            </a:r>
            <a:r>
              <a:rPr lang="en-GB" altLang="en-US" dirty="0">
                <a:ea typeface="ＭＳ Ｐゴシック" panose="020B0600070205080204" pitchFamily="34" charset="-128"/>
              </a:rPr>
              <a:t>introduced in JPA 2. The </a:t>
            </a:r>
            <a:r>
              <a:rPr lang="en-GB" altLang="en-US" dirty="0" err="1">
                <a:ea typeface="ＭＳ Ｐゴシック" panose="020B0600070205080204" pitchFamily="34" charset="-128"/>
              </a:rPr>
              <a:t>TypedQuery</a:t>
            </a:r>
            <a:r>
              <a:rPr lang="en-GB" altLang="en-US" dirty="0">
                <a:ea typeface="ＭＳ Ｐゴシック" panose="020B0600070205080204" pitchFamily="34" charset="-128"/>
              </a:rPr>
              <a:t> interface extends the Query interface</a:t>
            </a:r>
            <a:r>
              <a:rPr lang="en-GB" altLang="en-US" sz="2250" dirty="0">
                <a:ea typeface="ＭＳ Ｐゴシック" panose="020B0600070205080204" pitchFamily="34" charset="-128"/>
              </a:rPr>
              <a:t>.</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75000"/>
              <a:buFont typeface="Monotype Sorts" pitchFamily="-107" charset="2"/>
              <a:buChar char="u"/>
              <a:defRPr sz="2100">
                <a:solidFill>
                  <a:srgbClr val="000066"/>
                </a:solidFill>
                <a:latin typeface="Arial" panose="020B0604020202020204" pitchFamily="34" charset="0"/>
                <a:ea typeface="ＭＳ Ｐゴシック" panose="020B0600070205080204" pitchFamily="34" charset="-128"/>
              </a:defRPr>
            </a:lvl1pPr>
            <a:lvl2pPr marL="557213" indent="-214313">
              <a:spcBef>
                <a:spcPct val="25000"/>
              </a:spcBef>
              <a:spcAft>
                <a:spcPct val="25000"/>
              </a:spcAft>
              <a:buClr>
                <a:srgbClr val="000066"/>
              </a:buClr>
              <a:buChar char="–"/>
              <a:defRPr sz="2100">
                <a:solidFill>
                  <a:srgbClr val="000066"/>
                </a:solidFill>
                <a:latin typeface="Arial" panose="020B0604020202020204" pitchFamily="34" charset="0"/>
                <a:ea typeface="ＭＳ Ｐゴシック" panose="020B0600070205080204" pitchFamily="34" charset="-128"/>
              </a:defRPr>
            </a:lvl2pPr>
            <a:lvl3pPr marL="8572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3pPr>
            <a:lvl4pPr marL="1200150" indent="-171450">
              <a:spcBef>
                <a:spcPct val="20000"/>
              </a:spcBef>
              <a:buClr>
                <a:srgbClr val="000066"/>
              </a:buClr>
              <a:buSzPct val="65000"/>
              <a:buFont typeface="Monotype Sorts" pitchFamily="-107" charset="2"/>
              <a:buChar char="u"/>
              <a:defRPr sz="1500">
                <a:solidFill>
                  <a:srgbClr val="000066"/>
                </a:solidFill>
                <a:latin typeface="Arial" panose="020B0604020202020204" pitchFamily="34" charset="0"/>
                <a:ea typeface="ＭＳ Ｐゴシック" panose="020B0600070205080204" pitchFamily="34" charset="-128"/>
              </a:defRPr>
            </a:lvl4pPr>
            <a:lvl5pPr marL="15430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buClrTx/>
              <a:buSzTx/>
              <a:buNone/>
              <a:defRPr/>
            </a:pPr>
            <a:fld id="{D91318A8-AD13-4516-A41E-AC52E3D38ADB}" type="slidenum">
              <a:rPr lang="en-GB" altLang="en-US" sz="750">
                <a:solidFill>
                  <a:srgbClr val="FFFFFF"/>
                </a:solidFill>
                <a:latin typeface="Times New Roman" panose="02020603050405020304" pitchFamily="18" charset="0"/>
              </a:rPr>
              <a:pPr defTabSz="685800" eaLnBrk="0" fontAlgn="base" hangingPunct="0">
                <a:spcBef>
                  <a:spcPct val="0"/>
                </a:spcBef>
                <a:spcAft>
                  <a:spcPct val="0"/>
                </a:spcAft>
                <a:buClrTx/>
                <a:buSzTx/>
                <a:buNone/>
                <a:defRPr/>
              </a:pPr>
              <a:t>5</a:t>
            </a:fld>
            <a:endParaRPr lang="en-GB" altLang="en-US" sz="75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55958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77301" y="303407"/>
            <a:ext cx="6990361" cy="427434"/>
          </a:xfrm>
        </p:spPr>
        <p:txBody>
          <a:bodyPr>
            <a:noAutofit/>
          </a:bodyPr>
          <a:lstStyle/>
          <a:p>
            <a:r>
              <a:rPr lang="en-ZA" altLang="en-US" b="1" dirty="0" err="1">
                <a:ea typeface="ＭＳ Ｐゴシック" panose="020B0600070205080204" pitchFamily="34" charset="-128"/>
              </a:rPr>
              <a:t>ObjectDB</a:t>
            </a:r>
            <a:r>
              <a:rPr lang="en-ZA" altLang="en-US" b="1" dirty="0">
                <a:ea typeface="ＭＳ Ｐゴシック" panose="020B0600070205080204" pitchFamily="34" charset="-128"/>
              </a:rPr>
              <a:t> for Java: JPA Queries (2)</a:t>
            </a:r>
            <a:endParaRPr lang="en-ZA" altLang="en-US" dirty="0">
              <a:ea typeface="ＭＳ Ｐゴシック" panose="020B0600070205080204" pitchFamily="34" charset="-128"/>
            </a:endParaRPr>
          </a:p>
        </p:txBody>
      </p:sp>
      <p:sp>
        <p:nvSpPr>
          <p:cNvPr id="12291" name="Content Placeholder 2"/>
          <p:cNvSpPr>
            <a:spLocks noGrp="1"/>
          </p:cNvSpPr>
          <p:nvPr>
            <p:ph idx="1"/>
          </p:nvPr>
        </p:nvSpPr>
        <p:spPr>
          <a:xfrm>
            <a:off x="777301" y="1236139"/>
            <a:ext cx="6642738" cy="4266010"/>
          </a:xfrm>
        </p:spPr>
        <p:txBody>
          <a:bodyPr>
            <a:normAutofit/>
          </a:bodyPr>
          <a:lstStyle/>
          <a:p>
            <a:pPr algn="l"/>
            <a:r>
              <a:rPr lang="en-GB" sz="2250" b="1" dirty="0">
                <a:solidFill>
                  <a:srgbClr val="223355"/>
                </a:solidFill>
                <a:latin typeface="Roboto" panose="02000000000000000000" pitchFamily="2" charset="0"/>
              </a:rPr>
              <a:t>JPA Query API</a:t>
            </a:r>
          </a:p>
          <a:p>
            <a:pPr algn="l"/>
            <a:endParaRPr lang="en-GB" sz="2250" b="1" dirty="0">
              <a:solidFill>
                <a:srgbClr val="223355"/>
              </a:solidFill>
              <a:latin typeface="Roboto" panose="02000000000000000000" pitchFamily="2" charset="0"/>
            </a:endParaRP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75000"/>
              <a:buFont typeface="Monotype Sorts" pitchFamily="-107" charset="2"/>
              <a:buChar char="u"/>
              <a:defRPr sz="2100">
                <a:solidFill>
                  <a:srgbClr val="000066"/>
                </a:solidFill>
                <a:latin typeface="Arial" panose="020B0604020202020204" pitchFamily="34" charset="0"/>
                <a:ea typeface="ＭＳ Ｐゴシック" panose="020B0600070205080204" pitchFamily="34" charset="-128"/>
              </a:defRPr>
            </a:lvl1pPr>
            <a:lvl2pPr marL="557213" indent="-214313">
              <a:spcBef>
                <a:spcPct val="25000"/>
              </a:spcBef>
              <a:spcAft>
                <a:spcPct val="25000"/>
              </a:spcAft>
              <a:buClr>
                <a:srgbClr val="000066"/>
              </a:buClr>
              <a:buChar char="–"/>
              <a:defRPr sz="2100">
                <a:solidFill>
                  <a:srgbClr val="000066"/>
                </a:solidFill>
                <a:latin typeface="Arial" panose="020B0604020202020204" pitchFamily="34" charset="0"/>
                <a:ea typeface="ＭＳ Ｐゴシック" panose="020B0600070205080204" pitchFamily="34" charset="-128"/>
              </a:defRPr>
            </a:lvl2pPr>
            <a:lvl3pPr marL="8572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3pPr>
            <a:lvl4pPr marL="1200150" indent="-171450">
              <a:spcBef>
                <a:spcPct val="20000"/>
              </a:spcBef>
              <a:buClr>
                <a:srgbClr val="000066"/>
              </a:buClr>
              <a:buSzPct val="65000"/>
              <a:buFont typeface="Monotype Sorts" pitchFamily="-107" charset="2"/>
              <a:buChar char="u"/>
              <a:defRPr sz="1500">
                <a:solidFill>
                  <a:srgbClr val="000066"/>
                </a:solidFill>
                <a:latin typeface="Arial" panose="020B0604020202020204" pitchFamily="34" charset="0"/>
                <a:ea typeface="ＭＳ Ｐゴシック" panose="020B0600070205080204" pitchFamily="34" charset="-128"/>
              </a:defRPr>
            </a:lvl4pPr>
            <a:lvl5pPr marL="15430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buClrTx/>
              <a:buSzTx/>
              <a:buNone/>
              <a:defRPr/>
            </a:pPr>
            <a:fld id="{D91318A8-AD13-4516-A41E-AC52E3D38ADB}" type="slidenum">
              <a:rPr lang="en-GB" altLang="en-US" sz="750">
                <a:solidFill>
                  <a:srgbClr val="FFFFFF"/>
                </a:solidFill>
                <a:latin typeface="Times New Roman" panose="02020603050405020304" pitchFamily="18" charset="0"/>
              </a:rPr>
              <a:pPr defTabSz="685800" eaLnBrk="0" fontAlgn="base" hangingPunct="0">
                <a:spcBef>
                  <a:spcPct val="0"/>
                </a:spcBef>
                <a:spcAft>
                  <a:spcPct val="0"/>
                </a:spcAft>
                <a:buClrTx/>
                <a:buSzTx/>
                <a:buNone/>
                <a:defRPr/>
              </a:pPr>
              <a:t>6</a:t>
            </a:fld>
            <a:endParaRPr lang="en-GB" altLang="en-US" sz="750">
              <a:solidFill>
                <a:srgbClr val="FFFFFF"/>
              </a:solidFill>
              <a:latin typeface="Times New Roman" panose="02020603050405020304" pitchFamily="18" charset="0"/>
            </a:endParaRPr>
          </a:p>
        </p:txBody>
      </p:sp>
      <p:graphicFrame>
        <p:nvGraphicFramePr>
          <p:cNvPr id="2" name="Table 2">
            <a:extLst>
              <a:ext uri="{FF2B5EF4-FFF2-40B4-BE49-F238E27FC236}">
                <a16:creationId xmlns:a16="http://schemas.microsoft.com/office/drawing/2014/main" id="{05FF21EF-9434-1BC7-1CD4-E2E899C94793}"/>
              </a:ext>
            </a:extLst>
          </p:cNvPr>
          <p:cNvGraphicFramePr>
            <a:graphicFrameLocks noGrp="1"/>
          </p:cNvGraphicFramePr>
          <p:nvPr>
            <p:extLst>
              <p:ext uri="{D42A27DB-BD31-4B8C-83A1-F6EECF244321}">
                <p14:modId xmlns:p14="http://schemas.microsoft.com/office/powerpoint/2010/main" val="357143304"/>
              </p:ext>
            </p:extLst>
          </p:nvPr>
        </p:nvGraphicFramePr>
        <p:xfrm>
          <a:off x="215153" y="1942636"/>
          <a:ext cx="8686800" cy="2363585"/>
        </p:xfrm>
        <a:graphic>
          <a:graphicData uri="http://schemas.openxmlformats.org/drawingml/2006/table">
            <a:tbl>
              <a:tblPr firstRow="1" bandRow="1">
                <a:tableStyleId>{5C22544A-7EE6-4342-B048-85BDC9FD1C3A}</a:tableStyleId>
              </a:tblPr>
              <a:tblGrid>
                <a:gridCol w="8686800">
                  <a:extLst>
                    <a:ext uri="{9D8B030D-6E8A-4147-A177-3AD203B41FA5}">
                      <a16:colId xmlns:a16="http://schemas.microsoft.com/office/drawing/2014/main" val="605888438"/>
                    </a:ext>
                  </a:extLst>
                </a:gridCol>
              </a:tblGrid>
              <a:tr h="2363585">
                <a:tc>
                  <a:txBody>
                    <a:bodyPr/>
                    <a:lstStyle/>
                    <a:p>
                      <a:r>
                        <a:rPr lang="en-GB" sz="1900" b="1" dirty="0">
                          <a:latin typeface="Courier New" panose="02070309020205020404" pitchFamily="49" charset="0"/>
                          <a:cs typeface="Courier New" panose="02070309020205020404" pitchFamily="49" charset="0"/>
                        </a:rPr>
                        <a:t>Query q1 = </a:t>
                      </a:r>
                      <a:r>
                        <a:rPr lang="en-GB" sz="1900" b="1" dirty="0" err="1">
                          <a:latin typeface="Courier New" panose="02070309020205020404" pitchFamily="49" charset="0"/>
                          <a:cs typeface="Courier New" panose="02070309020205020404" pitchFamily="49" charset="0"/>
                        </a:rPr>
                        <a:t>em.createQuery</a:t>
                      </a:r>
                      <a:r>
                        <a:rPr lang="en-GB" sz="1900" b="1" dirty="0">
                          <a:latin typeface="Courier New" panose="02070309020205020404" pitchFamily="49" charset="0"/>
                          <a:cs typeface="Courier New" panose="02070309020205020404" pitchFamily="49" charset="0"/>
                        </a:rPr>
                        <a:t>("SELECT c FROM Country c");</a:t>
                      </a:r>
                    </a:p>
                    <a:p>
                      <a:endParaRPr lang="en-GB" sz="1900" b="1" dirty="0">
                        <a:latin typeface="Courier New" panose="02070309020205020404" pitchFamily="49" charset="0"/>
                        <a:cs typeface="Courier New" panose="02070309020205020404" pitchFamily="49" charset="0"/>
                      </a:endParaRPr>
                    </a:p>
                    <a:p>
                      <a:r>
                        <a:rPr lang="en-GB" sz="1900" b="1" dirty="0">
                          <a:latin typeface="Courier New" panose="02070309020205020404" pitchFamily="49" charset="0"/>
                          <a:cs typeface="Courier New" panose="02070309020205020404" pitchFamily="49" charset="0"/>
                        </a:rPr>
                        <a:t>  </a:t>
                      </a:r>
                      <a:r>
                        <a:rPr lang="en-GB" sz="1900" b="1" dirty="0" err="1">
                          <a:latin typeface="Courier New" panose="02070309020205020404" pitchFamily="49" charset="0"/>
                          <a:cs typeface="Courier New" panose="02070309020205020404" pitchFamily="49" charset="0"/>
                        </a:rPr>
                        <a:t>TypedQuery</a:t>
                      </a:r>
                      <a:r>
                        <a:rPr lang="en-GB" sz="1900" b="1" dirty="0">
                          <a:latin typeface="Courier New" panose="02070309020205020404" pitchFamily="49" charset="0"/>
                          <a:cs typeface="Courier New" panose="02070309020205020404" pitchFamily="49" charset="0"/>
                        </a:rPr>
                        <a:t>&lt;Country&gt; q2 =</a:t>
                      </a:r>
                    </a:p>
                    <a:p>
                      <a:r>
                        <a:rPr lang="en-GB" sz="1900" b="1" dirty="0">
                          <a:latin typeface="Courier New" panose="02070309020205020404" pitchFamily="49" charset="0"/>
                          <a:cs typeface="Courier New" panose="02070309020205020404" pitchFamily="49" charset="0"/>
                        </a:rPr>
                        <a:t>      </a:t>
                      </a:r>
                      <a:r>
                        <a:rPr lang="en-GB" sz="1900" b="1" dirty="0" err="1">
                          <a:latin typeface="Courier New" panose="02070309020205020404" pitchFamily="49" charset="0"/>
                          <a:cs typeface="Courier New" panose="02070309020205020404" pitchFamily="49" charset="0"/>
                        </a:rPr>
                        <a:t>em.createQuery</a:t>
                      </a:r>
                      <a:r>
                        <a:rPr lang="en-GB" sz="1900" b="1" dirty="0">
                          <a:latin typeface="Courier New" panose="02070309020205020404" pitchFamily="49" charset="0"/>
                          <a:cs typeface="Courier New" panose="02070309020205020404" pitchFamily="49" charset="0"/>
                        </a:rPr>
                        <a:t>("SELECT c FROM Country c", </a:t>
                      </a:r>
                      <a:r>
                        <a:rPr lang="en-GB" sz="1900" b="1" dirty="0" err="1">
                          <a:latin typeface="Courier New" panose="02070309020205020404" pitchFamily="49" charset="0"/>
                          <a:cs typeface="Courier New" panose="02070309020205020404" pitchFamily="49" charset="0"/>
                        </a:rPr>
                        <a:t>Country.class</a:t>
                      </a:r>
                      <a:r>
                        <a:rPr lang="en-GB" sz="1900" b="1" dirty="0">
                          <a:latin typeface="Courier New" panose="02070309020205020404" pitchFamily="49" charset="0"/>
                          <a:cs typeface="Courier New" panose="02070309020205020404" pitchFamily="49" charset="0"/>
                        </a:rPr>
                        <a:t>);</a:t>
                      </a:r>
                      <a:endParaRPr lang="en-ZA" sz="1900" b="1" dirty="0">
                        <a:latin typeface="Courier New" panose="02070309020205020404" pitchFamily="49" charset="0"/>
                        <a:cs typeface="Courier New" panose="02070309020205020404" pitchFamily="49" charset="0"/>
                      </a:endParaRPr>
                    </a:p>
                  </a:txBody>
                  <a:tcPr marL="68580" marR="68580" marT="34290" marB="34290"/>
                </a:tc>
                <a:extLst>
                  <a:ext uri="{0D108BD9-81ED-4DB2-BD59-A6C34878D82A}">
                    <a16:rowId xmlns:a16="http://schemas.microsoft.com/office/drawing/2014/main" val="1922102922"/>
                  </a:ext>
                </a:extLst>
              </a:tr>
            </a:tbl>
          </a:graphicData>
        </a:graphic>
      </p:graphicFrame>
    </p:spTree>
    <p:extLst>
      <p:ext uri="{BB962C8B-B14F-4D97-AF65-F5344CB8AC3E}">
        <p14:creationId xmlns:p14="http://schemas.microsoft.com/office/powerpoint/2010/main" val="2070954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00332" y="141685"/>
            <a:ext cx="7172056" cy="427434"/>
          </a:xfrm>
        </p:spPr>
        <p:txBody>
          <a:bodyPr>
            <a:noAutofit/>
          </a:bodyPr>
          <a:lstStyle/>
          <a:p>
            <a:r>
              <a:rPr lang="en-ZA" altLang="en-US" b="1" dirty="0" err="1">
                <a:ea typeface="ＭＳ Ｐゴシック" panose="020B0600070205080204" pitchFamily="34" charset="-128"/>
              </a:rPr>
              <a:t>ObjectDB</a:t>
            </a:r>
            <a:r>
              <a:rPr lang="en-ZA" altLang="en-US" b="1" dirty="0">
                <a:ea typeface="ＭＳ Ｐゴシック" panose="020B0600070205080204" pitchFamily="34" charset="-128"/>
              </a:rPr>
              <a:t> for Java: JPA Queries (3)</a:t>
            </a:r>
            <a:endParaRPr lang="en-ZA" altLang="en-US" dirty="0">
              <a:ea typeface="ＭＳ Ｐゴシック" panose="020B0600070205080204" pitchFamily="34" charset="-128"/>
            </a:endParaRPr>
          </a:p>
        </p:txBody>
      </p:sp>
      <p:sp>
        <p:nvSpPr>
          <p:cNvPr id="12291" name="Content Placeholder 2"/>
          <p:cNvSpPr>
            <a:spLocks noGrp="1"/>
          </p:cNvSpPr>
          <p:nvPr>
            <p:ph idx="1"/>
          </p:nvPr>
        </p:nvSpPr>
        <p:spPr>
          <a:xfrm>
            <a:off x="820433" y="1149875"/>
            <a:ext cx="7776719" cy="4266010"/>
          </a:xfrm>
        </p:spPr>
        <p:txBody>
          <a:bodyPr>
            <a:normAutofit/>
          </a:bodyPr>
          <a:lstStyle/>
          <a:p>
            <a:pPr algn="l"/>
            <a:r>
              <a:rPr lang="en-ZA" b="1" dirty="0">
                <a:solidFill>
                  <a:srgbClr val="223355"/>
                </a:solidFill>
                <a:latin typeface="+mj-lt"/>
              </a:rPr>
              <a:t>JPA Query Structure (JPQL / Criteria)</a:t>
            </a:r>
          </a:p>
          <a:p>
            <a:pPr algn="l"/>
            <a:r>
              <a:rPr lang="en-GB" dirty="0">
                <a:solidFill>
                  <a:srgbClr val="223355"/>
                </a:solidFill>
                <a:latin typeface="+mj-lt"/>
              </a:rPr>
              <a:t>The syntax of the Java Persistence Query Language (JPQL) is very similar to the syntax of SQL.</a:t>
            </a:r>
          </a:p>
          <a:p>
            <a:pPr algn="l"/>
            <a:r>
              <a:rPr lang="en-GB" dirty="0">
                <a:solidFill>
                  <a:srgbClr val="223355"/>
                </a:solidFill>
                <a:latin typeface="+mj-lt"/>
              </a:rPr>
              <a:t>The main difference between SQL and JPQL is that SQL works with relational database tables, records and fields, whereas JPQL works with Java classes and objects.</a:t>
            </a:r>
            <a:endParaRPr lang="en-ZA" dirty="0">
              <a:solidFill>
                <a:srgbClr val="223355"/>
              </a:solidFill>
              <a:latin typeface="+mj-lt"/>
            </a:endParaRP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75000"/>
              <a:buFont typeface="Monotype Sorts" pitchFamily="-107" charset="2"/>
              <a:buChar char="u"/>
              <a:defRPr sz="2100">
                <a:solidFill>
                  <a:srgbClr val="000066"/>
                </a:solidFill>
                <a:latin typeface="Arial" panose="020B0604020202020204" pitchFamily="34" charset="0"/>
                <a:ea typeface="ＭＳ Ｐゴシック" panose="020B0600070205080204" pitchFamily="34" charset="-128"/>
              </a:defRPr>
            </a:lvl1pPr>
            <a:lvl2pPr marL="557213" indent="-214313">
              <a:spcBef>
                <a:spcPct val="25000"/>
              </a:spcBef>
              <a:spcAft>
                <a:spcPct val="25000"/>
              </a:spcAft>
              <a:buClr>
                <a:srgbClr val="000066"/>
              </a:buClr>
              <a:buChar char="–"/>
              <a:defRPr sz="2100">
                <a:solidFill>
                  <a:srgbClr val="000066"/>
                </a:solidFill>
                <a:latin typeface="Arial" panose="020B0604020202020204" pitchFamily="34" charset="0"/>
                <a:ea typeface="ＭＳ Ｐゴシック" panose="020B0600070205080204" pitchFamily="34" charset="-128"/>
              </a:defRPr>
            </a:lvl2pPr>
            <a:lvl3pPr marL="8572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3pPr>
            <a:lvl4pPr marL="1200150" indent="-171450">
              <a:spcBef>
                <a:spcPct val="20000"/>
              </a:spcBef>
              <a:buClr>
                <a:srgbClr val="000066"/>
              </a:buClr>
              <a:buSzPct val="65000"/>
              <a:buFont typeface="Monotype Sorts" pitchFamily="-107" charset="2"/>
              <a:buChar char="u"/>
              <a:defRPr sz="1500">
                <a:solidFill>
                  <a:srgbClr val="000066"/>
                </a:solidFill>
                <a:latin typeface="Arial" panose="020B0604020202020204" pitchFamily="34" charset="0"/>
                <a:ea typeface="ＭＳ Ｐゴシック" panose="020B0600070205080204" pitchFamily="34" charset="-128"/>
              </a:defRPr>
            </a:lvl4pPr>
            <a:lvl5pPr marL="15430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buClrTx/>
              <a:buSzTx/>
              <a:buNone/>
              <a:defRPr/>
            </a:pPr>
            <a:fld id="{D91318A8-AD13-4516-A41E-AC52E3D38ADB}" type="slidenum">
              <a:rPr lang="en-GB" altLang="en-US" sz="750">
                <a:solidFill>
                  <a:srgbClr val="FFFFFF"/>
                </a:solidFill>
                <a:latin typeface="Times New Roman" panose="02020603050405020304" pitchFamily="18" charset="0"/>
              </a:rPr>
              <a:pPr defTabSz="685800" eaLnBrk="0" fontAlgn="base" hangingPunct="0">
                <a:spcBef>
                  <a:spcPct val="0"/>
                </a:spcBef>
                <a:spcAft>
                  <a:spcPct val="0"/>
                </a:spcAft>
                <a:buClrTx/>
                <a:buSzTx/>
                <a:buNone/>
                <a:defRPr/>
              </a:pPr>
              <a:t>7</a:t>
            </a:fld>
            <a:endParaRPr lang="en-GB" altLang="en-US" sz="75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65469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39947" y="320660"/>
            <a:ext cx="7974313" cy="427434"/>
          </a:xfrm>
        </p:spPr>
        <p:txBody>
          <a:bodyPr>
            <a:noAutofit/>
          </a:bodyPr>
          <a:lstStyle/>
          <a:p>
            <a:r>
              <a:rPr lang="en-ZA" altLang="en-US" b="1" dirty="0" err="1">
                <a:ea typeface="ＭＳ Ｐゴシック" panose="020B0600070205080204" pitchFamily="34" charset="-128"/>
              </a:rPr>
              <a:t>ObjectDB</a:t>
            </a:r>
            <a:r>
              <a:rPr lang="en-ZA" altLang="en-US" b="1" dirty="0">
                <a:ea typeface="ＭＳ Ｐゴシック" panose="020B0600070205080204" pitchFamily="34" charset="-128"/>
              </a:rPr>
              <a:t> for Java: JPA Queries (4)</a:t>
            </a:r>
            <a:endParaRPr lang="en-ZA" altLang="en-US" dirty="0">
              <a:ea typeface="ＭＳ Ｐゴシック" panose="020B0600070205080204" pitchFamily="34" charset="-128"/>
            </a:endParaRPr>
          </a:p>
        </p:txBody>
      </p:sp>
      <p:sp>
        <p:nvSpPr>
          <p:cNvPr id="12291" name="Content Placeholder 2"/>
          <p:cNvSpPr>
            <a:spLocks noGrp="1"/>
          </p:cNvSpPr>
          <p:nvPr>
            <p:ph idx="1"/>
          </p:nvPr>
        </p:nvSpPr>
        <p:spPr>
          <a:xfrm>
            <a:off x="258793" y="1029105"/>
            <a:ext cx="9230264" cy="4266010"/>
          </a:xfrm>
        </p:spPr>
        <p:txBody>
          <a:bodyPr>
            <a:normAutofit/>
          </a:bodyPr>
          <a:lstStyle/>
          <a:p>
            <a:pPr algn="l"/>
            <a:r>
              <a:rPr lang="en-ZA" sz="2400" b="1" dirty="0">
                <a:solidFill>
                  <a:srgbClr val="223355"/>
                </a:solidFill>
                <a:latin typeface="+mj-lt"/>
              </a:rPr>
              <a:t>JPA Query Structure </a:t>
            </a:r>
          </a:p>
          <a:p>
            <a:pPr algn="l"/>
            <a:r>
              <a:rPr lang="en-GB" sz="2400" dirty="0">
                <a:solidFill>
                  <a:srgbClr val="222222"/>
                </a:solidFill>
                <a:latin typeface="+mj-lt"/>
              </a:rPr>
              <a:t>As with SQL, a JPQL SELECT query also consists of up to 6 clauses in the following format:</a:t>
            </a:r>
          </a:p>
          <a:p>
            <a:pPr algn="l">
              <a:buFont typeface="Wingdings" panose="05000000000000000000" pitchFamily="2" charset="2"/>
              <a:buChar char="§"/>
            </a:pPr>
            <a:r>
              <a:rPr lang="en-GB" sz="2400" dirty="0">
                <a:solidFill>
                  <a:srgbClr val="222222"/>
                </a:solidFill>
                <a:latin typeface="+mj-lt"/>
              </a:rPr>
              <a:t>SELECT ... FROM ...</a:t>
            </a:r>
          </a:p>
          <a:p>
            <a:pPr algn="l">
              <a:buFont typeface="Wingdings" panose="05000000000000000000" pitchFamily="2" charset="2"/>
              <a:buChar char="§"/>
            </a:pPr>
            <a:r>
              <a:rPr lang="en-GB" sz="2400" dirty="0">
                <a:solidFill>
                  <a:srgbClr val="222222"/>
                </a:solidFill>
                <a:latin typeface="+mj-lt"/>
              </a:rPr>
              <a:t>[WHERE ...]</a:t>
            </a:r>
          </a:p>
          <a:p>
            <a:pPr algn="l">
              <a:buFont typeface="Wingdings" panose="05000000000000000000" pitchFamily="2" charset="2"/>
              <a:buChar char="§"/>
            </a:pPr>
            <a:r>
              <a:rPr lang="en-GB" sz="2400" dirty="0">
                <a:solidFill>
                  <a:srgbClr val="222222"/>
                </a:solidFill>
                <a:latin typeface="+mj-lt"/>
              </a:rPr>
              <a:t>[GROUP BY ... [HAVING ...]]</a:t>
            </a:r>
          </a:p>
          <a:p>
            <a:pPr algn="l">
              <a:buFont typeface="Wingdings" panose="05000000000000000000" pitchFamily="2" charset="2"/>
              <a:buChar char="§"/>
            </a:pPr>
            <a:r>
              <a:rPr lang="en-GB" sz="2400" dirty="0">
                <a:solidFill>
                  <a:srgbClr val="222222"/>
                </a:solidFill>
                <a:latin typeface="+mj-lt"/>
              </a:rPr>
              <a:t>[ORDER BY ...]</a:t>
            </a:r>
          </a:p>
          <a:p>
            <a:pPr algn="l">
              <a:buFont typeface="Wingdings" panose="05000000000000000000" pitchFamily="2" charset="2"/>
              <a:buChar char="§"/>
            </a:pPr>
            <a:r>
              <a:rPr lang="en-GB" sz="2400" dirty="0">
                <a:solidFill>
                  <a:srgbClr val="222222"/>
                </a:solidFill>
                <a:latin typeface="+mj-lt"/>
              </a:rPr>
              <a:t>DELETE FROM ... [WHERE ...]</a:t>
            </a:r>
          </a:p>
          <a:p>
            <a:pPr algn="l">
              <a:buFont typeface="Wingdings" panose="05000000000000000000" pitchFamily="2" charset="2"/>
              <a:buChar char="§"/>
            </a:pPr>
            <a:r>
              <a:rPr lang="en-GB" sz="2400" dirty="0">
                <a:solidFill>
                  <a:srgbClr val="222222"/>
                </a:solidFill>
                <a:latin typeface="+mj-lt"/>
              </a:rPr>
              <a:t>UPDATE ... SET ... [WHERE ...]</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75000"/>
              <a:buFont typeface="Monotype Sorts" pitchFamily="-107" charset="2"/>
              <a:buChar char="u"/>
              <a:defRPr sz="2100">
                <a:solidFill>
                  <a:srgbClr val="000066"/>
                </a:solidFill>
                <a:latin typeface="Arial" panose="020B0604020202020204" pitchFamily="34" charset="0"/>
                <a:ea typeface="ＭＳ Ｐゴシック" panose="020B0600070205080204" pitchFamily="34" charset="-128"/>
              </a:defRPr>
            </a:lvl1pPr>
            <a:lvl2pPr marL="557213" indent="-214313">
              <a:spcBef>
                <a:spcPct val="25000"/>
              </a:spcBef>
              <a:spcAft>
                <a:spcPct val="25000"/>
              </a:spcAft>
              <a:buClr>
                <a:srgbClr val="000066"/>
              </a:buClr>
              <a:buChar char="–"/>
              <a:defRPr sz="2100">
                <a:solidFill>
                  <a:srgbClr val="000066"/>
                </a:solidFill>
                <a:latin typeface="Arial" panose="020B0604020202020204" pitchFamily="34" charset="0"/>
                <a:ea typeface="ＭＳ Ｐゴシック" panose="020B0600070205080204" pitchFamily="34" charset="-128"/>
              </a:defRPr>
            </a:lvl2pPr>
            <a:lvl3pPr marL="8572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3pPr>
            <a:lvl4pPr marL="1200150" indent="-171450">
              <a:spcBef>
                <a:spcPct val="20000"/>
              </a:spcBef>
              <a:buClr>
                <a:srgbClr val="000066"/>
              </a:buClr>
              <a:buSzPct val="65000"/>
              <a:buFont typeface="Monotype Sorts" pitchFamily="-107" charset="2"/>
              <a:buChar char="u"/>
              <a:defRPr sz="1500">
                <a:solidFill>
                  <a:srgbClr val="000066"/>
                </a:solidFill>
                <a:latin typeface="Arial" panose="020B0604020202020204" pitchFamily="34" charset="0"/>
                <a:ea typeface="ＭＳ Ｐゴシック" panose="020B0600070205080204" pitchFamily="34" charset="-128"/>
              </a:defRPr>
            </a:lvl4pPr>
            <a:lvl5pPr marL="15430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buClrTx/>
              <a:buSzTx/>
              <a:buNone/>
              <a:defRPr/>
            </a:pPr>
            <a:fld id="{D91318A8-AD13-4516-A41E-AC52E3D38ADB}" type="slidenum">
              <a:rPr lang="en-GB" altLang="en-US" sz="750">
                <a:solidFill>
                  <a:srgbClr val="FFFFFF"/>
                </a:solidFill>
                <a:latin typeface="Times New Roman" panose="02020603050405020304" pitchFamily="18" charset="0"/>
              </a:rPr>
              <a:pPr defTabSz="685800" eaLnBrk="0" fontAlgn="base" hangingPunct="0">
                <a:spcBef>
                  <a:spcPct val="0"/>
                </a:spcBef>
                <a:spcAft>
                  <a:spcPct val="0"/>
                </a:spcAft>
                <a:buClrTx/>
                <a:buSzTx/>
                <a:buNone/>
                <a:defRPr/>
              </a:pPr>
              <a:t>8</a:t>
            </a:fld>
            <a:endParaRPr lang="en-GB" altLang="en-US" sz="75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20901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33245" y="141685"/>
            <a:ext cx="6939143" cy="427434"/>
          </a:xfrm>
        </p:spPr>
        <p:txBody>
          <a:bodyPr>
            <a:noAutofit/>
          </a:bodyPr>
          <a:lstStyle/>
          <a:p>
            <a:r>
              <a:rPr lang="en-ZA" altLang="en-US" b="1" dirty="0" err="1">
                <a:ea typeface="ＭＳ Ｐゴシック" panose="020B0600070205080204" pitchFamily="34" charset="-128"/>
              </a:rPr>
              <a:t>ObjectDB</a:t>
            </a:r>
            <a:r>
              <a:rPr lang="en-ZA" altLang="en-US" b="1" dirty="0">
                <a:ea typeface="ＭＳ Ｐゴシック" panose="020B0600070205080204" pitchFamily="34" charset="-128"/>
              </a:rPr>
              <a:t> for Java: JPA Queries (5)</a:t>
            </a:r>
            <a:endParaRPr lang="en-ZA" altLang="en-US" dirty="0">
              <a:ea typeface="ＭＳ Ｐゴシック" panose="020B0600070205080204" pitchFamily="34" charset="-128"/>
            </a:endParaRPr>
          </a:p>
        </p:txBody>
      </p:sp>
      <p:sp>
        <p:nvSpPr>
          <p:cNvPr id="12291" name="Content Placeholder 2"/>
          <p:cNvSpPr>
            <a:spLocks noGrp="1"/>
          </p:cNvSpPr>
          <p:nvPr>
            <p:ph idx="1"/>
          </p:nvPr>
        </p:nvSpPr>
        <p:spPr>
          <a:xfrm>
            <a:off x="544388" y="1201634"/>
            <a:ext cx="8349446" cy="4266010"/>
          </a:xfrm>
        </p:spPr>
        <p:txBody>
          <a:bodyPr>
            <a:normAutofit/>
          </a:bodyPr>
          <a:lstStyle/>
          <a:p>
            <a:pPr algn="l"/>
            <a:r>
              <a:rPr lang="en-ZA" b="1" dirty="0">
                <a:solidFill>
                  <a:srgbClr val="223355"/>
                </a:solidFill>
                <a:latin typeface="+mj-lt"/>
              </a:rPr>
              <a:t>JPA Query Expressions </a:t>
            </a:r>
          </a:p>
          <a:p>
            <a:pPr algn="l"/>
            <a:r>
              <a:rPr lang="en-ZA" b="1" dirty="0">
                <a:solidFill>
                  <a:srgbClr val="223355"/>
                </a:solidFill>
                <a:latin typeface="+mj-lt"/>
              </a:rPr>
              <a:t> </a:t>
            </a:r>
            <a:r>
              <a:rPr lang="en-GB" dirty="0">
                <a:solidFill>
                  <a:srgbClr val="223355"/>
                </a:solidFill>
                <a:latin typeface="+mj-lt"/>
              </a:rPr>
              <a:t>Query expressions are the foundations on which JPQL and criteria queries are built.</a:t>
            </a:r>
          </a:p>
          <a:p>
            <a:pPr algn="l"/>
            <a:r>
              <a:rPr lang="en-GB" dirty="0">
                <a:solidFill>
                  <a:srgbClr val="223355"/>
                </a:solidFill>
                <a:latin typeface="+mj-lt"/>
              </a:rPr>
              <a:t>Every query consists of clauses - SELECT, FROM, WHERE, GROUP BY, HAVING and ORDER BY, and each clause consists of JPQL query expressions.</a:t>
            </a:r>
            <a:endParaRPr lang="en-ZA" dirty="0">
              <a:solidFill>
                <a:srgbClr val="223355"/>
              </a:solidFill>
              <a:latin typeface="+mj-lt"/>
            </a:endParaRP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66"/>
              </a:buClr>
              <a:buSzPct val="75000"/>
              <a:buFont typeface="Monotype Sorts" pitchFamily="-107" charset="2"/>
              <a:buChar char="u"/>
              <a:defRPr sz="2100">
                <a:solidFill>
                  <a:srgbClr val="000066"/>
                </a:solidFill>
                <a:latin typeface="Arial" panose="020B0604020202020204" pitchFamily="34" charset="0"/>
                <a:ea typeface="ＭＳ Ｐゴシック" panose="020B0600070205080204" pitchFamily="34" charset="-128"/>
              </a:defRPr>
            </a:lvl1pPr>
            <a:lvl2pPr marL="557213" indent="-214313">
              <a:spcBef>
                <a:spcPct val="25000"/>
              </a:spcBef>
              <a:spcAft>
                <a:spcPct val="25000"/>
              </a:spcAft>
              <a:buClr>
                <a:srgbClr val="000066"/>
              </a:buClr>
              <a:buChar char="–"/>
              <a:defRPr sz="2100">
                <a:solidFill>
                  <a:srgbClr val="000066"/>
                </a:solidFill>
                <a:latin typeface="Arial" panose="020B0604020202020204" pitchFamily="34" charset="0"/>
                <a:ea typeface="ＭＳ Ｐゴシック" panose="020B0600070205080204" pitchFamily="34" charset="-128"/>
              </a:defRPr>
            </a:lvl2pPr>
            <a:lvl3pPr marL="8572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3pPr>
            <a:lvl4pPr marL="1200150" indent="-171450">
              <a:spcBef>
                <a:spcPct val="20000"/>
              </a:spcBef>
              <a:buClr>
                <a:srgbClr val="000066"/>
              </a:buClr>
              <a:buSzPct val="65000"/>
              <a:buFont typeface="Monotype Sorts" pitchFamily="-107" charset="2"/>
              <a:buChar char="u"/>
              <a:defRPr sz="1500">
                <a:solidFill>
                  <a:srgbClr val="000066"/>
                </a:solidFill>
                <a:latin typeface="Arial" panose="020B0604020202020204" pitchFamily="34" charset="0"/>
                <a:ea typeface="ＭＳ Ｐゴシック" panose="020B0600070205080204" pitchFamily="34" charset="-128"/>
              </a:defRPr>
            </a:lvl4pPr>
            <a:lvl5pPr marL="1543050" indent="-171450">
              <a:spcBef>
                <a:spcPct val="20000"/>
              </a:spcBef>
              <a:buClr>
                <a:srgbClr val="000066"/>
              </a:buClr>
              <a:buChar char="–"/>
              <a:defRPr sz="1500">
                <a:solidFill>
                  <a:srgbClr val="000066"/>
                </a:solidFill>
                <a:latin typeface="Arial" panose="020B0604020202020204" pitchFamily="34" charset="0"/>
                <a:ea typeface="ＭＳ Ｐゴシック" panose="020B0600070205080204" pitchFamily="34" charset="-128"/>
              </a:defRPr>
            </a:lvl5pPr>
            <a:lvl6pPr marL="18859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6pPr>
            <a:lvl7pPr marL="22288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7pPr>
            <a:lvl8pPr marL="25717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8pPr>
            <a:lvl9pPr marL="2914650" indent="-171450" eaLnBrk="0" fontAlgn="base" hangingPunct="0">
              <a:spcBef>
                <a:spcPct val="20000"/>
              </a:spcBef>
              <a:spcAft>
                <a:spcPct val="0"/>
              </a:spcAft>
              <a:buClr>
                <a:srgbClr val="000066"/>
              </a:buClr>
              <a:buChar char="–"/>
              <a:defRPr sz="1500">
                <a:solidFill>
                  <a:srgbClr val="000066"/>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buClrTx/>
              <a:buSzTx/>
              <a:buNone/>
              <a:defRPr/>
            </a:pPr>
            <a:fld id="{D91318A8-AD13-4516-A41E-AC52E3D38ADB}" type="slidenum">
              <a:rPr lang="en-GB" altLang="en-US" sz="750">
                <a:solidFill>
                  <a:srgbClr val="FFFFFF"/>
                </a:solidFill>
                <a:latin typeface="Times New Roman" panose="02020603050405020304" pitchFamily="18" charset="0"/>
              </a:rPr>
              <a:pPr defTabSz="685800" eaLnBrk="0" fontAlgn="base" hangingPunct="0">
                <a:spcBef>
                  <a:spcPct val="0"/>
                </a:spcBef>
                <a:spcAft>
                  <a:spcPct val="0"/>
                </a:spcAft>
                <a:buClrTx/>
                <a:buSzTx/>
                <a:buNone/>
                <a:defRPr/>
              </a:pPr>
              <a:t>9</a:t>
            </a:fld>
            <a:endParaRPr lang="en-GB" altLang="en-US" sz="75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565065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peak Pro"/>
        <a:ea typeface=""/>
        <a:cs typeface=""/>
      </a:majorFont>
      <a:minorFont>
        <a:latin typeface="Speak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1384</Words>
  <Application>Microsoft Office PowerPoint</Application>
  <PresentationFormat>On-screen Show (16:9)</PresentationFormat>
  <Paragraphs>127</Paragraphs>
  <Slides>15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ＭＳ Ｐゴシック</vt:lpstr>
      <vt:lpstr>-apple-system</vt:lpstr>
      <vt:lpstr>arial</vt:lpstr>
      <vt:lpstr>arial</vt:lpstr>
      <vt:lpstr>Calibri</vt:lpstr>
      <vt:lpstr>Courier New</vt:lpstr>
      <vt:lpstr>Roboto</vt:lpstr>
      <vt:lpstr>Speak Pro</vt:lpstr>
      <vt:lpstr>Times New Roman</vt:lpstr>
      <vt:lpstr>Wingdings</vt:lpstr>
      <vt:lpstr>Office Theme</vt:lpstr>
      <vt:lpstr>COS 326  Database Systems</vt:lpstr>
      <vt:lpstr>In this lecture</vt:lpstr>
      <vt:lpstr>ObjectDB for Java: Demo Time</vt:lpstr>
      <vt:lpstr>ObjectDB for Java: JPA Queries (1)</vt:lpstr>
      <vt:lpstr>ObjectDB for Java</vt:lpstr>
      <vt:lpstr>ObjectDB for Java: JPA Queries (2)</vt:lpstr>
      <vt:lpstr>ObjectDB for Java: JPA Queries (3)</vt:lpstr>
      <vt:lpstr>ObjectDB for Java: JPA Queries (4)</vt:lpstr>
      <vt:lpstr>ObjectDB for Java: JPA Queries (5)</vt:lpstr>
      <vt:lpstr>ObjectDB for Java: JPA Atomic Query Expressions (1)</vt:lpstr>
      <vt:lpstr>ObjectDB for Java: JPA Atomic Query Expressions (2)</vt:lpstr>
      <vt:lpstr>Overview of Object Database Concepts</vt:lpstr>
      <vt:lpstr>Overview of Object Database Concepts (cont’d.)</vt:lpstr>
      <vt:lpstr>Object Identity, and Objects versus Literals</vt:lpstr>
      <vt:lpstr>Other Object-Oriented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2024-07-31T14:12:19Z</dcterms:modified>
</cp:coreProperties>
</file>