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1"/>
  </p:notesMasterIdLst>
  <p:sldIdLst>
    <p:sldId id="256" r:id="rId2"/>
    <p:sldId id="259" r:id="rId3"/>
    <p:sldId id="464" r:id="rId4"/>
    <p:sldId id="479" r:id="rId5"/>
    <p:sldId id="465" r:id="rId6"/>
    <p:sldId id="477" r:id="rId7"/>
    <p:sldId id="478" r:id="rId8"/>
    <p:sldId id="466" r:id="rId9"/>
    <p:sldId id="467" r:id="rId10"/>
    <p:sldId id="468" r:id="rId11"/>
    <p:sldId id="469" r:id="rId12"/>
    <p:sldId id="439" r:id="rId13"/>
    <p:sldId id="440" r:id="rId14"/>
    <p:sldId id="441" r:id="rId15"/>
    <p:sldId id="442" r:id="rId16"/>
    <p:sldId id="443" r:id="rId17"/>
    <p:sldId id="446" r:id="rId18"/>
    <p:sldId id="447" r:id="rId19"/>
    <p:sldId id="448" r:id="rId20"/>
    <p:sldId id="449" r:id="rId21"/>
    <p:sldId id="450" r:id="rId22"/>
    <p:sldId id="451" r:id="rId23"/>
    <p:sldId id="453" r:id="rId24"/>
    <p:sldId id="454" r:id="rId25"/>
    <p:sldId id="455" r:id="rId26"/>
    <p:sldId id="458" r:id="rId27"/>
    <p:sldId id="459" r:id="rId28"/>
    <p:sldId id="460" r:id="rId29"/>
    <p:sldId id="461" r:id="rId3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D5FF"/>
    <a:srgbClr val="FF0D97"/>
    <a:srgbClr val="0000CC"/>
    <a:srgbClr val="003635"/>
    <a:srgbClr val="9EFF29"/>
    <a:srgbClr val="C80064"/>
    <a:srgbClr val="C33A1F"/>
    <a:srgbClr val="FF2549"/>
    <a:srgbClr val="007033"/>
    <a:srgbClr val="D637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DDA608-515A-4591-9D80-CE7E11B39FB2}" v="2" dt="2024-08-07T20:35:14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01" autoAdjust="0"/>
  </p:normalViewPr>
  <p:slideViewPr>
    <p:cSldViewPr snapToGrid="0">
      <p:cViewPr varScale="1">
        <p:scale>
          <a:sx n="71" d="100"/>
          <a:sy n="71" d="100"/>
        </p:scale>
        <p:origin x="106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ftware_portability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61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4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2074E2-334A-4D8F-9F95-EC376F7ED113}" type="slidenum">
              <a:rPr kumimoji="0" lang="en-Z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Z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567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F3F5F9"/>
                </a:solidFill>
                <a:effectLst/>
                <a:latin typeface="Open Sans" panose="020B0606030504020204" pitchFamily="34" charset="0"/>
              </a:rPr>
              <a:t>Enumerated (</a:t>
            </a:r>
            <a:r>
              <a:rPr lang="en-GB" b="0" i="0" dirty="0" err="1">
                <a:solidFill>
                  <a:srgbClr val="F3F5F9"/>
                </a:solidFill>
                <a:effectLst/>
                <a:latin typeface="Open Sans" panose="020B0606030504020204" pitchFamily="34" charset="0"/>
              </a:rPr>
              <a:t>enum</a:t>
            </a:r>
            <a:r>
              <a:rPr lang="en-GB" b="0" i="0" dirty="0">
                <a:solidFill>
                  <a:srgbClr val="F3F5F9"/>
                </a:solidFill>
                <a:effectLst/>
                <a:latin typeface="Open Sans" panose="020B0606030504020204" pitchFamily="34" charset="0"/>
              </a:rPr>
              <a:t>) types are data types that comprise a static, ordered set of values. 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00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primary goal of the ODMG was to put forward a set of specifications that allowed a developer to write </a:t>
            </a:r>
            <a:r>
              <a:rPr lang="en-GB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Software portability"/>
              </a:rPr>
              <a:t>portable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applications for object database and object-relational mapping products. 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9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02124"/>
                </a:solidFill>
                <a:effectLst/>
                <a:latin typeface="Google Sans"/>
              </a:rPr>
              <a:t>Object Definition Language (ODL) is </a:t>
            </a:r>
            <a:r>
              <a:rPr lang="en-GB" b="0" i="0" dirty="0">
                <a:solidFill>
                  <a:srgbClr val="040C28"/>
                </a:solidFill>
                <a:effectLst/>
                <a:latin typeface="Google Sans"/>
              </a:rPr>
              <a:t>the specification language defining the interface to object types </a:t>
            </a:r>
            <a:r>
              <a:rPr lang="en-GB" b="0" i="0" dirty="0" err="1">
                <a:solidFill>
                  <a:srgbClr val="040C28"/>
                </a:solidFill>
                <a:effectLst/>
                <a:latin typeface="Google Sans"/>
              </a:rPr>
              <a:t>confor</a:t>
            </a:r>
            <a:r>
              <a:rPr lang="en-GB" b="0" i="0" dirty="0">
                <a:solidFill>
                  <a:srgbClr val="040C28"/>
                </a:solidFill>
                <a:effectLst/>
                <a:latin typeface="Google San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>
                <a:solidFill>
                  <a:srgbClr val="040C28"/>
                </a:solidFill>
                <a:effectLst/>
                <a:latin typeface="Google Sans"/>
              </a:rPr>
              <a:t>Enhanced entity-relationship</a:t>
            </a:r>
            <a:r>
              <a:rPr lang="en-GB" b="0" i="0" dirty="0">
                <a:solidFill>
                  <a:srgbClr val="4D5156"/>
                </a:solidFill>
                <a:effectLst/>
                <a:latin typeface="Google Sans"/>
              </a:rPr>
              <a:t> (EER) diagrams are basically a more expansive version of ER diagrams. EER models are helpful tools for designing databases with high-level models. </a:t>
            </a:r>
            <a:r>
              <a:rPr lang="en-GB" b="0" i="0" dirty="0" err="1">
                <a:solidFill>
                  <a:srgbClr val="040C28"/>
                </a:solidFill>
                <a:effectLst/>
                <a:latin typeface="Google Sans"/>
              </a:rPr>
              <a:t>ming</a:t>
            </a:r>
            <a:r>
              <a:rPr lang="en-GB" b="0" i="0" dirty="0">
                <a:solidFill>
                  <a:srgbClr val="040C28"/>
                </a:solidFill>
                <a:effectLst/>
                <a:latin typeface="Google Sans"/>
              </a:rPr>
              <a:t> to the ODMG Object M</a:t>
            </a:r>
            <a:r>
              <a:rPr lang="en-US" altLang="en-US" b="1" dirty="0"/>
              <a:t>Object Definition Language ODL</a:t>
            </a:r>
          </a:p>
          <a:p>
            <a:r>
              <a:rPr lang="en-GB" b="0" i="0" dirty="0" err="1">
                <a:solidFill>
                  <a:srgbClr val="040C28"/>
                </a:solidFill>
                <a:effectLst/>
                <a:latin typeface="Google Sans"/>
              </a:rPr>
              <a:t>odel</a:t>
            </a:r>
            <a:r>
              <a:rPr lang="en-GB" b="0" i="0" dirty="0">
                <a:solidFill>
                  <a:srgbClr val="202124"/>
                </a:solidFill>
                <a:effectLst/>
                <a:latin typeface="Google Sans"/>
              </a:rPr>
              <a:t>. Often abbreviated by the acronym ODL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67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78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2561" y="1319981"/>
            <a:ext cx="7978879" cy="159282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679" y="3487992"/>
            <a:ext cx="80010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5DD5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4" y="135848"/>
            <a:ext cx="8259098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172498"/>
            <a:ext cx="8246070" cy="3605978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4732" y="539273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5DD5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6613" y="1437968"/>
            <a:ext cx="6304935" cy="3383264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227400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7025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4265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7025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4265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9935" y="1290484"/>
            <a:ext cx="6975987" cy="1659188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atin typeface="Speak Pro" panose="020B0504020101020102" pitchFamily="34" charset="0"/>
              </a:rPr>
              <a:t>COS 326 </a:t>
            </a:r>
            <a:br>
              <a:rPr lang="en-US" sz="4800" b="1" dirty="0">
                <a:latin typeface="Speak Pro" panose="020B0504020101020102" pitchFamily="34" charset="0"/>
              </a:rPr>
            </a:br>
            <a:r>
              <a:rPr lang="en-US" sz="4800" b="1" dirty="0">
                <a:latin typeface="Speak Pro" panose="020B0504020101020102" pitchFamily="34" charset="0"/>
              </a:rPr>
              <a:t>Database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9935" y="3067525"/>
            <a:ext cx="8164763" cy="1768977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>
                <a:solidFill>
                  <a:schemeClr val="bg1"/>
                </a:solidFill>
                <a:latin typeface="Speak Pro" panose="020B0504020101020102" pitchFamily="34" charset="0"/>
              </a:rPr>
              <a:t>Lecture 6</a:t>
            </a:r>
          </a:p>
          <a:p>
            <a:r>
              <a:rPr lang="en-GB" b="1" dirty="0">
                <a:solidFill>
                  <a:schemeClr val="bg1"/>
                </a:solidFill>
                <a:latin typeface="Speak Pro" panose="020B0504020101020102" pitchFamily="34" charset="0"/>
              </a:rPr>
              <a:t>Object-Relational Databases (2)</a:t>
            </a:r>
          </a:p>
          <a:p>
            <a:r>
              <a:rPr lang="en-GB" b="1" dirty="0">
                <a:solidFill>
                  <a:schemeClr val="bg1"/>
                </a:solidFill>
                <a:latin typeface="Speak Pro" panose="020B0504020101020102" pitchFamily="34" charset="0"/>
              </a:rPr>
              <a:t>Chapter 12 (7th edition)</a:t>
            </a:r>
          </a:p>
          <a:p>
            <a:r>
              <a:rPr lang="en-GB" b="1" dirty="0">
                <a:solidFill>
                  <a:schemeClr val="bg1"/>
                </a:solidFill>
                <a:latin typeface="Speak Pro" panose="020B0504020101020102" pitchFamily="34" charset="0"/>
              </a:rPr>
              <a:t>Thursday 08 August 2024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ZA" b="1" dirty="0"/>
              <a:t>5. </a:t>
            </a:r>
            <a:r>
              <a:rPr lang="en-ZA" b="1" dirty="0" err="1"/>
              <a:t>PostgreSQL</a:t>
            </a:r>
            <a:r>
              <a:rPr lang="en-ZA" b="1" dirty="0"/>
              <a:t> – user defined types (2a)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076" y="1186763"/>
            <a:ext cx="7809470" cy="4125516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  <a:defRPr/>
            </a:pPr>
            <a:r>
              <a:rPr lang="en-ZA" sz="1800" b="1" dirty="0">
                <a:solidFill>
                  <a:srgbClr val="CC0099"/>
                </a:solidFill>
              </a:rPr>
              <a:t>Composite types </a:t>
            </a:r>
            <a:r>
              <a:rPr lang="en-ZA" sz="1800" b="1" dirty="0">
                <a:solidFill>
                  <a:srgbClr val="080808"/>
                </a:solidFill>
              </a:rPr>
              <a:t>similar to </a:t>
            </a:r>
            <a:r>
              <a:rPr lang="en-ZA" sz="1800" b="1" dirty="0" err="1">
                <a:solidFill>
                  <a:srgbClr val="080808"/>
                </a:solidFill>
              </a:rPr>
              <a:t>HLL</a:t>
            </a:r>
            <a:r>
              <a:rPr lang="en-ZA" sz="1800" b="1" dirty="0">
                <a:solidFill>
                  <a:srgbClr val="080808"/>
                </a:solidFill>
              </a:rPr>
              <a:t> record / </a:t>
            </a:r>
            <a:r>
              <a:rPr lang="en-ZA" sz="1800" b="1" dirty="0" err="1">
                <a:solidFill>
                  <a:srgbClr val="080808"/>
                </a:solidFill>
              </a:rPr>
              <a:t>struct</a:t>
            </a:r>
            <a:r>
              <a:rPr lang="en-ZA" sz="1800" b="1" dirty="0">
                <a:solidFill>
                  <a:srgbClr val="080808"/>
                </a:solidFill>
              </a:rPr>
              <a:t> types e.g.</a:t>
            </a:r>
            <a:r>
              <a:rPr lang="en-GB" sz="1800" b="1" dirty="0">
                <a:solidFill>
                  <a:srgbClr val="080808"/>
                </a:solidFill>
              </a:rPr>
              <a:t>: </a:t>
            </a:r>
          </a:p>
          <a:p>
            <a:pPr>
              <a:buFont typeface="Arial" charset="0"/>
              <a:buNone/>
              <a:defRPr/>
            </a:pPr>
            <a:r>
              <a:rPr lang="en-GB" sz="1800" b="1" dirty="0">
                <a:solidFill>
                  <a:srgbClr val="0000CC"/>
                </a:solidFill>
              </a:rPr>
              <a:t>       	</a:t>
            </a:r>
            <a:r>
              <a:rPr lang="en-GB" sz="1650" b="1" dirty="0">
                <a:solidFill>
                  <a:srgbClr val="0000CC"/>
                </a:solidFill>
              </a:rPr>
              <a:t>CREATE TYPE </a:t>
            </a:r>
            <a:r>
              <a:rPr lang="en-GB" sz="1650" b="1" dirty="0" err="1">
                <a:solidFill>
                  <a:srgbClr val="0000CC"/>
                </a:solidFill>
              </a:rPr>
              <a:t>inventoryItem</a:t>
            </a:r>
            <a:r>
              <a:rPr lang="en-GB" sz="1650" b="1" dirty="0">
                <a:solidFill>
                  <a:srgbClr val="0000CC"/>
                </a:solidFill>
              </a:rPr>
              <a:t> AS ( </a:t>
            </a:r>
          </a:p>
          <a:p>
            <a:pPr>
              <a:buFont typeface="Arial" charset="0"/>
              <a:buNone/>
              <a:defRPr/>
            </a:pPr>
            <a:r>
              <a:rPr lang="en-GB" sz="1650" b="1" dirty="0">
                <a:solidFill>
                  <a:srgbClr val="0000CC"/>
                </a:solidFill>
              </a:rPr>
              <a:t>                       	name           text,    </a:t>
            </a:r>
          </a:p>
          <a:p>
            <a:pPr>
              <a:buFont typeface="Arial" charset="0"/>
              <a:buNone/>
              <a:defRPr/>
            </a:pPr>
            <a:r>
              <a:rPr lang="en-GB" sz="1650" b="1" dirty="0">
                <a:solidFill>
                  <a:srgbClr val="0000CC"/>
                </a:solidFill>
              </a:rPr>
              <a:t>			</a:t>
            </a:r>
            <a:r>
              <a:rPr lang="en-GB" sz="1650" b="1" dirty="0" err="1">
                <a:solidFill>
                  <a:srgbClr val="0000CC"/>
                </a:solidFill>
              </a:rPr>
              <a:t>supplierID</a:t>
            </a:r>
            <a:r>
              <a:rPr lang="en-GB" sz="1650" b="1" dirty="0">
                <a:solidFill>
                  <a:srgbClr val="0000CC"/>
                </a:solidFill>
              </a:rPr>
              <a:t>    integer,  </a:t>
            </a:r>
          </a:p>
          <a:p>
            <a:pPr>
              <a:buFont typeface="Arial" charset="0"/>
              <a:buNone/>
              <a:defRPr/>
            </a:pPr>
            <a:r>
              <a:rPr lang="en-GB" sz="1650" b="1" dirty="0">
                <a:solidFill>
                  <a:srgbClr val="0000CC"/>
                </a:solidFill>
              </a:rPr>
              <a:t>			price             numeric); </a:t>
            </a:r>
          </a:p>
          <a:p>
            <a:pPr>
              <a:buFont typeface="Arial" charset="0"/>
              <a:buNone/>
              <a:defRPr/>
            </a:pPr>
            <a:endParaRPr lang="en-GB" sz="1650" b="1" dirty="0"/>
          </a:p>
          <a:p>
            <a:pPr>
              <a:buFont typeface="Arial" charset="0"/>
              <a:buChar char="•"/>
              <a:defRPr/>
            </a:pPr>
            <a:r>
              <a:rPr lang="en-GB" sz="1800" b="1" dirty="0"/>
              <a:t>e.g. of usage of composite type</a:t>
            </a:r>
          </a:p>
          <a:p>
            <a:pPr>
              <a:buFont typeface="Arial" charset="0"/>
              <a:buNone/>
              <a:defRPr/>
            </a:pPr>
            <a:r>
              <a:rPr lang="en-GB" sz="1800" b="1" dirty="0"/>
              <a:t>    		</a:t>
            </a:r>
            <a:r>
              <a:rPr lang="en-GB" sz="1500" b="1" dirty="0">
                <a:solidFill>
                  <a:srgbClr val="C00000"/>
                </a:solidFill>
              </a:rPr>
              <a:t>CREATE TABLE </a:t>
            </a:r>
            <a:r>
              <a:rPr lang="en-GB" sz="1500" b="1" dirty="0" err="1">
                <a:solidFill>
                  <a:srgbClr val="C00000"/>
                </a:solidFill>
              </a:rPr>
              <a:t>StockOnHand</a:t>
            </a:r>
            <a:r>
              <a:rPr lang="en-GB" sz="1500" b="1" dirty="0">
                <a:solidFill>
                  <a:srgbClr val="C00000"/>
                </a:solidFill>
              </a:rPr>
              <a:t> (    </a:t>
            </a:r>
          </a:p>
          <a:p>
            <a:pPr>
              <a:buFont typeface="Arial" charset="0"/>
              <a:buNone/>
              <a:defRPr/>
            </a:pPr>
            <a:r>
              <a:rPr lang="en-GB" sz="1500" b="1" dirty="0">
                <a:solidFill>
                  <a:srgbClr val="C00000"/>
                </a:solidFill>
              </a:rPr>
              <a:t>				item </a:t>
            </a:r>
            <a:r>
              <a:rPr lang="en-GB" sz="1500" b="1" dirty="0">
                <a:solidFill>
                  <a:srgbClr val="0000CC"/>
                </a:solidFill>
              </a:rPr>
              <a:t> </a:t>
            </a:r>
            <a:r>
              <a:rPr lang="en-GB" sz="1500" b="1" dirty="0" err="1">
                <a:solidFill>
                  <a:srgbClr val="0000CC"/>
                </a:solidFill>
              </a:rPr>
              <a:t>inventoryItem</a:t>
            </a:r>
            <a:r>
              <a:rPr lang="en-GB" sz="1500" b="1" dirty="0">
                <a:solidFill>
                  <a:srgbClr val="0000CC"/>
                </a:solidFill>
              </a:rPr>
              <a:t>,</a:t>
            </a:r>
            <a:r>
              <a:rPr lang="en-GB" sz="1500" b="1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GB" sz="1500" b="1" dirty="0">
                <a:solidFill>
                  <a:srgbClr val="C00000"/>
                </a:solidFill>
              </a:rPr>
              <a:t>quantity  integer); </a:t>
            </a:r>
          </a:p>
          <a:p>
            <a:pPr>
              <a:buFont typeface="Arial" charset="0"/>
              <a:buNone/>
              <a:defRPr/>
            </a:pPr>
            <a:endParaRPr lang="en-GB" sz="15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Arial" charset="0"/>
              <a:buNone/>
              <a:defRPr/>
            </a:pPr>
            <a:r>
              <a:rPr lang="en-GB" sz="1500" b="1" dirty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GB" sz="1500" b="1" dirty="0">
                <a:solidFill>
                  <a:srgbClr val="C00000"/>
                </a:solidFill>
              </a:rPr>
              <a:t>INSERT INTO </a:t>
            </a:r>
            <a:r>
              <a:rPr lang="en-GB" sz="1500" b="1" dirty="0" err="1">
                <a:solidFill>
                  <a:srgbClr val="C00000"/>
                </a:solidFill>
              </a:rPr>
              <a:t>StockOnHand</a:t>
            </a:r>
            <a:r>
              <a:rPr lang="en-GB" sz="1500" b="1" dirty="0">
                <a:solidFill>
                  <a:srgbClr val="C00000"/>
                </a:solidFill>
              </a:rPr>
              <a:t> VALUES </a:t>
            </a:r>
          </a:p>
          <a:p>
            <a:pPr>
              <a:buFont typeface="Arial" charset="0"/>
              <a:buNone/>
              <a:defRPr/>
            </a:pPr>
            <a:r>
              <a:rPr lang="en-GB" sz="1500" b="1" dirty="0">
                <a:solidFill>
                  <a:schemeClr val="accent2">
                    <a:lumMod val="75000"/>
                  </a:schemeClr>
                </a:solidFill>
              </a:rPr>
              <a:t>		  		</a:t>
            </a:r>
            <a:r>
              <a:rPr lang="en-GB" sz="1500" b="1" dirty="0">
                <a:solidFill>
                  <a:srgbClr val="C00000"/>
                </a:solidFill>
              </a:rPr>
              <a:t>( </a:t>
            </a:r>
            <a:r>
              <a:rPr lang="en-GB" sz="1500" b="1" dirty="0">
                <a:solidFill>
                  <a:srgbClr val="0000CC"/>
                </a:solidFill>
              </a:rPr>
              <a:t>ROW  ('gismo', 42, 1.99), </a:t>
            </a:r>
            <a:r>
              <a:rPr lang="en-GB" sz="1500" b="1" dirty="0">
                <a:solidFill>
                  <a:srgbClr val="C00000"/>
                </a:solidFill>
              </a:rPr>
              <a:t>1000);</a:t>
            </a:r>
          </a:p>
          <a:p>
            <a:pPr>
              <a:buFont typeface="Arial" charset="0"/>
              <a:buNone/>
              <a:defRPr/>
            </a:pPr>
            <a:endParaRPr lang="en-GB" sz="1650" b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Arial" charset="0"/>
              <a:buNone/>
              <a:defRPr/>
            </a:pPr>
            <a:endParaRPr lang="en-ZA" b="1" dirty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65220" y="4629150"/>
            <a:ext cx="250031" cy="34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21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fld id="{DC7F3F88-3B44-4C01-B813-EB96D73039CA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buNone/>
              </a:pPr>
              <a:t>10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ZA" b="1" dirty="0"/>
              <a:t>6. </a:t>
            </a:r>
            <a:r>
              <a:rPr lang="en-ZA" b="1" dirty="0" err="1"/>
              <a:t>PostgreSQL</a:t>
            </a:r>
            <a:r>
              <a:rPr lang="en-ZA" b="1" dirty="0"/>
              <a:t> – user defined types (2b)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5845" y="1178525"/>
            <a:ext cx="6429375" cy="4125516"/>
          </a:xfrm>
        </p:spPr>
        <p:txBody>
          <a:bodyPr>
            <a:normAutofit fontScale="92500" lnSpcReduction="20000"/>
          </a:bodyPr>
          <a:lstStyle/>
          <a:p>
            <a:pPr>
              <a:buFont typeface="Arial" charset="0"/>
              <a:buChar char="•"/>
              <a:defRPr/>
            </a:pPr>
            <a:r>
              <a:rPr lang="en-ZA" sz="1800" b="1" dirty="0">
                <a:solidFill>
                  <a:srgbClr val="CC0099"/>
                </a:solidFill>
              </a:rPr>
              <a:t>Composite types </a:t>
            </a:r>
            <a:r>
              <a:rPr lang="en-ZA" sz="1800" b="1" dirty="0" err="1">
                <a:solidFill>
                  <a:srgbClr val="CC0099"/>
                </a:solidFill>
              </a:rPr>
              <a:t>contnd</a:t>
            </a:r>
            <a:r>
              <a:rPr lang="en-ZA" sz="1800" b="1" dirty="0">
                <a:solidFill>
                  <a:srgbClr val="CC0099"/>
                </a:solidFill>
              </a:rPr>
              <a:t>.</a:t>
            </a:r>
            <a:endParaRPr lang="en-GB" sz="1800" b="1" dirty="0">
              <a:solidFill>
                <a:srgbClr val="CC0099"/>
              </a:solidFill>
            </a:endParaRPr>
          </a:p>
          <a:p>
            <a:pPr>
              <a:buFont typeface="Arial" charset="0"/>
              <a:buNone/>
              <a:defRPr/>
            </a:pPr>
            <a:r>
              <a:rPr lang="en-GB" sz="1800" b="1" dirty="0"/>
              <a:t>       	</a:t>
            </a:r>
            <a:r>
              <a:rPr lang="en-GB" sz="1800" b="1" dirty="0">
                <a:solidFill>
                  <a:srgbClr val="0000CC"/>
                </a:solidFill>
              </a:rPr>
              <a:t>CREATE TYPE </a:t>
            </a:r>
            <a:r>
              <a:rPr lang="en-GB" sz="1800" b="1" dirty="0" err="1">
                <a:solidFill>
                  <a:srgbClr val="0000CC"/>
                </a:solidFill>
              </a:rPr>
              <a:t>inventoryItem</a:t>
            </a:r>
            <a:r>
              <a:rPr lang="en-GB" sz="1800" b="1" dirty="0">
                <a:solidFill>
                  <a:srgbClr val="0000CC"/>
                </a:solidFill>
              </a:rPr>
              <a:t> AS ( </a:t>
            </a:r>
          </a:p>
          <a:p>
            <a:pPr>
              <a:buFont typeface="Arial" charset="0"/>
              <a:buNone/>
              <a:defRPr/>
            </a:pPr>
            <a:r>
              <a:rPr lang="en-GB" sz="1800" b="1" dirty="0">
                <a:solidFill>
                  <a:srgbClr val="0000CC"/>
                </a:solidFill>
              </a:rPr>
              <a:t>                       	name   text,    </a:t>
            </a:r>
            <a:r>
              <a:rPr lang="en-GB" sz="1800" b="1" dirty="0" err="1">
                <a:solidFill>
                  <a:srgbClr val="0000CC"/>
                </a:solidFill>
              </a:rPr>
              <a:t>supplierID</a:t>
            </a:r>
            <a:r>
              <a:rPr lang="en-GB" sz="1800" b="1" dirty="0">
                <a:solidFill>
                  <a:srgbClr val="0000CC"/>
                </a:solidFill>
              </a:rPr>
              <a:t>    integer,  price    numeric); </a:t>
            </a:r>
          </a:p>
          <a:p>
            <a:pPr>
              <a:buFont typeface="Arial" charset="0"/>
              <a:buNone/>
              <a:defRPr/>
            </a:pPr>
            <a:endParaRPr lang="en-GB" sz="1500" dirty="0">
              <a:solidFill>
                <a:srgbClr val="0000CC"/>
              </a:solidFill>
            </a:endParaRPr>
          </a:p>
          <a:p>
            <a:pPr>
              <a:buFont typeface="Arial" charset="0"/>
              <a:buChar char="•"/>
              <a:defRPr/>
            </a:pPr>
            <a:r>
              <a:rPr lang="en-GB" sz="1800" b="1" dirty="0"/>
              <a:t>e.g. of usage of composite type</a:t>
            </a:r>
          </a:p>
          <a:p>
            <a:pPr>
              <a:buFont typeface="Arial" charset="0"/>
              <a:buNone/>
              <a:defRPr/>
            </a:pPr>
            <a:r>
              <a:rPr lang="en-GB" sz="1800" dirty="0"/>
              <a:t>    		</a:t>
            </a:r>
            <a:r>
              <a:rPr lang="en-GB" sz="1800" b="1" dirty="0">
                <a:solidFill>
                  <a:schemeClr val="accent6">
                    <a:lumMod val="50000"/>
                  </a:schemeClr>
                </a:solidFill>
              </a:rPr>
              <a:t>CREATE TABLE   </a:t>
            </a:r>
            <a:r>
              <a:rPr lang="en-GB" sz="1800" b="1" dirty="0" err="1">
                <a:solidFill>
                  <a:srgbClr val="C00000"/>
                </a:solidFill>
              </a:rPr>
              <a:t>StockOnHand</a:t>
            </a:r>
            <a:r>
              <a:rPr lang="en-GB" sz="1800" b="1" dirty="0">
                <a:solidFill>
                  <a:schemeClr val="accent6">
                    <a:lumMod val="50000"/>
                  </a:schemeClr>
                </a:solidFill>
              </a:rPr>
              <a:t> (    </a:t>
            </a:r>
          </a:p>
          <a:p>
            <a:pPr>
              <a:buFont typeface="Arial" charset="0"/>
              <a:buNone/>
              <a:defRPr/>
            </a:pPr>
            <a:r>
              <a:rPr lang="en-GB" sz="1800" b="1" dirty="0">
                <a:solidFill>
                  <a:schemeClr val="accent6">
                    <a:lumMod val="50000"/>
                  </a:schemeClr>
                </a:solidFill>
              </a:rPr>
              <a:t>				     </a:t>
            </a:r>
            <a:r>
              <a:rPr lang="en-GB" sz="1800" b="1" dirty="0">
                <a:solidFill>
                  <a:srgbClr val="0000CC"/>
                </a:solidFill>
              </a:rPr>
              <a:t>item  </a:t>
            </a:r>
            <a:r>
              <a:rPr lang="en-GB" sz="1800" b="1" dirty="0" err="1">
                <a:solidFill>
                  <a:srgbClr val="0000CC"/>
                </a:solidFill>
              </a:rPr>
              <a:t>inventoryItem</a:t>
            </a:r>
            <a:r>
              <a:rPr lang="en-GB" sz="1800" b="1" dirty="0">
                <a:solidFill>
                  <a:srgbClr val="0000CC"/>
                </a:solidFill>
              </a:rPr>
              <a:t>,  </a:t>
            </a:r>
            <a:r>
              <a:rPr lang="en-GB" sz="1800" b="1" dirty="0">
                <a:solidFill>
                  <a:schemeClr val="accent6">
                    <a:lumMod val="50000"/>
                  </a:schemeClr>
                </a:solidFill>
              </a:rPr>
              <a:t>quantity  integer); </a:t>
            </a:r>
          </a:p>
          <a:p>
            <a:pPr>
              <a:buFont typeface="Arial" charset="0"/>
              <a:buNone/>
              <a:defRPr/>
            </a:pPr>
            <a:endParaRPr lang="en-GB" sz="1650" b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Arial" charset="0"/>
              <a:buNone/>
              <a:defRPr/>
            </a:pPr>
            <a:r>
              <a:rPr lang="en-GB" sz="1500" b="1" dirty="0">
                <a:solidFill>
                  <a:schemeClr val="accent6">
                    <a:lumMod val="50000"/>
                  </a:schemeClr>
                </a:solidFill>
              </a:rPr>
              <a:t>		</a:t>
            </a:r>
            <a:r>
              <a:rPr lang="en-GB" sz="1800" b="1" dirty="0">
                <a:solidFill>
                  <a:srgbClr val="0000CC"/>
                </a:solidFill>
              </a:rPr>
              <a:t>SELECT </a:t>
            </a:r>
            <a:r>
              <a:rPr lang="en-GB" sz="1800" b="1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GB" sz="1800" b="1" dirty="0">
                <a:solidFill>
                  <a:srgbClr val="C00000"/>
                </a:solidFill>
              </a:rPr>
              <a:t>(</a:t>
            </a:r>
            <a:r>
              <a:rPr lang="en-GB" sz="1800" b="1" dirty="0" err="1">
                <a:solidFill>
                  <a:srgbClr val="C00000"/>
                </a:solidFill>
              </a:rPr>
              <a:t>StockOnHand.item</a:t>
            </a:r>
            <a:r>
              <a:rPr lang="en-GB" sz="1800" b="1" dirty="0">
                <a:solidFill>
                  <a:srgbClr val="C00000"/>
                </a:solidFill>
              </a:rPr>
              <a:t>).name</a:t>
            </a:r>
            <a:r>
              <a:rPr lang="en-GB" sz="1800" b="1" dirty="0">
                <a:solidFill>
                  <a:schemeClr val="accent6">
                    <a:lumMod val="50000"/>
                  </a:schemeClr>
                </a:solidFill>
              </a:rPr>
              <a:t>,</a:t>
            </a:r>
          </a:p>
          <a:p>
            <a:pPr>
              <a:buFont typeface="Arial" charset="0"/>
              <a:buNone/>
              <a:defRPr/>
            </a:pPr>
            <a:r>
              <a:rPr lang="en-GB" sz="1800" b="1" dirty="0">
                <a:solidFill>
                  <a:schemeClr val="accent6">
                    <a:lumMod val="50000"/>
                  </a:schemeClr>
                </a:solidFill>
              </a:rPr>
              <a:t>   			</a:t>
            </a:r>
            <a:r>
              <a:rPr lang="en-GB" sz="1800" b="1" dirty="0">
                <a:solidFill>
                  <a:srgbClr val="C00000"/>
                </a:solidFill>
              </a:rPr>
              <a:t>       (</a:t>
            </a:r>
            <a:r>
              <a:rPr lang="en-GB" sz="1800" b="1" dirty="0" err="1">
                <a:solidFill>
                  <a:srgbClr val="C00000"/>
                </a:solidFill>
              </a:rPr>
              <a:t>StockOnHand.item</a:t>
            </a:r>
            <a:r>
              <a:rPr lang="en-GB" sz="1800" b="1" dirty="0">
                <a:solidFill>
                  <a:srgbClr val="C00000"/>
                </a:solidFill>
              </a:rPr>
              <a:t>).price,</a:t>
            </a:r>
          </a:p>
          <a:p>
            <a:pPr>
              <a:buFont typeface="Arial" charset="0"/>
              <a:buNone/>
              <a:defRPr/>
            </a:pPr>
            <a:r>
              <a:rPr lang="en-GB" sz="1800" b="1" dirty="0">
                <a:solidFill>
                  <a:srgbClr val="C00000"/>
                </a:solidFill>
              </a:rPr>
              <a:t>			       </a:t>
            </a:r>
            <a:r>
              <a:rPr lang="en-GB" sz="1800" b="1" dirty="0" err="1">
                <a:solidFill>
                  <a:srgbClr val="080808"/>
                </a:solidFill>
              </a:rPr>
              <a:t>StockOnHand.quantity</a:t>
            </a:r>
            <a:endParaRPr lang="en-GB" sz="1800" b="1" dirty="0">
              <a:solidFill>
                <a:srgbClr val="080808"/>
              </a:solidFill>
            </a:endParaRPr>
          </a:p>
          <a:p>
            <a:pPr>
              <a:buFont typeface="Arial" charset="0"/>
              <a:buNone/>
              <a:defRPr/>
            </a:pPr>
            <a:r>
              <a:rPr lang="en-GB" sz="1800" b="1" dirty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GB" sz="1800" b="1" dirty="0">
                <a:solidFill>
                  <a:srgbClr val="0000CC"/>
                </a:solidFill>
              </a:rPr>
              <a:t>FROM       </a:t>
            </a:r>
            <a:r>
              <a:rPr lang="en-GB" sz="1800" b="1" dirty="0" err="1">
                <a:solidFill>
                  <a:srgbClr val="0000CC"/>
                </a:solidFill>
              </a:rPr>
              <a:t>StockOnHand</a:t>
            </a:r>
            <a:r>
              <a:rPr lang="en-GB" sz="1800" b="1" dirty="0">
                <a:solidFill>
                  <a:srgbClr val="0000CC"/>
                </a:solidFill>
              </a:rPr>
              <a:t>  </a:t>
            </a:r>
          </a:p>
          <a:p>
            <a:pPr>
              <a:buFont typeface="Arial" charset="0"/>
              <a:buNone/>
              <a:defRPr/>
            </a:pPr>
            <a:r>
              <a:rPr lang="en-GB" sz="1800" b="1" dirty="0">
                <a:solidFill>
                  <a:schemeClr val="accent6">
                    <a:lumMod val="75000"/>
                  </a:schemeClr>
                </a:solidFill>
              </a:rPr>
              <a:t>           </a:t>
            </a:r>
            <a:r>
              <a:rPr lang="en-GB" sz="1800" b="1" dirty="0">
                <a:solidFill>
                  <a:srgbClr val="0000CC"/>
                </a:solidFill>
              </a:rPr>
              <a:t>WHERE</a:t>
            </a:r>
            <a:r>
              <a:rPr lang="en-GB" sz="1800" b="1" dirty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GB" sz="1800" b="1" dirty="0">
                <a:solidFill>
                  <a:srgbClr val="C00000"/>
                </a:solidFill>
              </a:rPr>
              <a:t>(</a:t>
            </a:r>
            <a:r>
              <a:rPr lang="en-GB" sz="1800" b="1" dirty="0" err="1">
                <a:solidFill>
                  <a:srgbClr val="C00000"/>
                </a:solidFill>
              </a:rPr>
              <a:t>StockOnHand.item</a:t>
            </a:r>
            <a:r>
              <a:rPr lang="en-GB" sz="1800" b="1" dirty="0">
                <a:solidFill>
                  <a:srgbClr val="C00000"/>
                </a:solidFill>
              </a:rPr>
              <a:t>).price   </a:t>
            </a:r>
            <a:r>
              <a:rPr lang="en-GB" sz="1800" b="1" dirty="0">
                <a:solidFill>
                  <a:srgbClr val="0000CC"/>
                </a:solidFill>
              </a:rPr>
              <a:t>&gt;   0.99;</a:t>
            </a:r>
          </a:p>
          <a:p>
            <a:pPr>
              <a:buFont typeface="Arial" charset="0"/>
              <a:buNone/>
              <a:defRPr/>
            </a:pPr>
            <a:r>
              <a:rPr lang="en-GB" sz="1800" dirty="0"/>
              <a:t>    </a:t>
            </a:r>
            <a:endParaRPr lang="en-ZA" dirty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65220" y="4629150"/>
            <a:ext cx="250031" cy="34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21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fld id="{018079EF-C3B9-423A-B138-DDF763847DD8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buNone/>
              </a:pPr>
              <a:t>11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FCA4B41A-0147-5033-BEDC-F59E3E987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130" y="89458"/>
            <a:ext cx="8303740" cy="857250"/>
          </a:xfrm>
        </p:spPr>
        <p:txBody>
          <a:bodyPr>
            <a:normAutofit fontScale="90000"/>
          </a:bodyPr>
          <a:lstStyle/>
          <a:p>
            <a:r>
              <a:rPr lang="en-US" altLang="en-US" b="1" dirty="0"/>
              <a:t>ODMG Object Model and Object Definition Language ODL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96BB6B5A-D65D-CFFE-869C-DB22A31AD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265" y="1266890"/>
            <a:ext cx="8056605" cy="3393281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/>
              <a:t>ODMG object model</a:t>
            </a:r>
          </a:p>
          <a:p>
            <a:pPr lvl="1"/>
            <a:r>
              <a:rPr lang="en-US" altLang="en-US" b="1" dirty="0"/>
              <a:t>ODMG</a:t>
            </a:r>
            <a:r>
              <a:rPr lang="en-US" altLang="en-US" dirty="0"/>
              <a:t>- Object Data Management Group</a:t>
            </a:r>
          </a:p>
          <a:p>
            <a:pPr lvl="1"/>
            <a:r>
              <a:rPr lang="en-US" altLang="en-US" dirty="0"/>
              <a:t>Data model for </a:t>
            </a:r>
            <a:r>
              <a:rPr lang="en-US" altLang="en-US" b="1" dirty="0"/>
              <a:t>object definition language (ODL) </a:t>
            </a:r>
            <a:r>
              <a:rPr lang="en-US" altLang="en-US" dirty="0"/>
              <a:t>and </a:t>
            </a:r>
            <a:r>
              <a:rPr lang="en-US" altLang="en-US" b="1" dirty="0"/>
              <a:t>object query language (OQL)</a:t>
            </a:r>
          </a:p>
          <a:p>
            <a:r>
              <a:rPr lang="en-US" altLang="en-US" dirty="0"/>
              <a:t>Objects and Literals</a:t>
            </a:r>
          </a:p>
          <a:p>
            <a:pPr lvl="1"/>
            <a:r>
              <a:rPr lang="en-US" altLang="en-US" dirty="0"/>
              <a:t>Basic building blocks of the object model</a:t>
            </a:r>
          </a:p>
          <a:p>
            <a:r>
              <a:rPr lang="en-US" altLang="en-US" dirty="0"/>
              <a:t>Object has five aspects: </a:t>
            </a:r>
          </a:p>
          <a:p>
            <a:pPr lvl="1"/>
            <a:r>
              <a:rPr lang="en-US" altLang="en-US" b="1" dirty="0"/>
              <a:t>Identifier</a:t>
            </a:r>
            <a:r>
              <a:rPr lang="en-US" altLang="en-US" dirty="0"/>
              <a:t>, </a:t>
            </a:r>
            <a:r>
              <a:rPr lang="en-US" altLang="en-US" b="1" dirty="0"/>
              <a:t>name</a:t>
            </a:r>
            <a:r>
              <a:rPr lang="en-US" altLang="en-US" dirty="0"/>
              <a:t>, </a:t>
            </a:r>
            <a:r>
              <a:rPr lang="en-US" altLang="en-US" b="1" dirty="0"/>
              <a:t>lifetime,</a:t>
            </a:r>
            <a:r>
              <a:rPr lang="en-US" altLang="en-US" dirty="0"/>
              <a:t> </a:t>
            </a:r>
            <a:r>
              <a:rPr lang="en-US" altLang="en-US" b="1" dirty="0"/>
              <a:t>structure</a:t>
            </a:r>
            <a:r>
              <a:rPr lang="en-US" altLang="en-US" dirty="0"/>
              <a:t>, and </a:t>
            </a:r>
            <a:r>
              <a:rPr lang="en-US" altLang="en-US" b="1" dirty="0"/>
              <a:t>creation</a:t>
            </a:r>
          </a:p>
          <a:p>
            <a:r>
              <a:rPr lang="en-US" altLang="en-US" b="1" dirty="0"/>
              <a:t>Literal </a:t>
            </a:r>
          </a:p>
          <a:p>
            <a:pPr lvl="1"/>
            <a:r>
              <a:rPr lang="en-US" altLang="en-US" dirty="0"/>
              <a:t>Value that does not have an object identifier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6">
            <a:extLst>
              <a:ext uri="{FF2B5EF4-FFF2-40B4-BE49-F238E27FC236}">
                <a16:creationId xmlns:a16="http://schemas.microsoft.com/office/drawing/2014/main" id="{C214727D-2671-D9E2-BE45-79C4A552D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551" y="102393"/>
            <a:ext cx="7261494" cy="857250"/>
          </a:xfrm>
        </p:spPr>
        <p:txBody>
          <a:bodyPr>
            <a:normAutofit fontScale="90000"/>
          </a:bodyPr>
          <a:lstStyle/>
          <a:p>
            <a:r>
              <a:rPr lang="en-US" altLang="en-US" b="1" dirty="0"/>
              <a:t>The ODMG Object Model and the ODL (cont’d.)</a:t>
            </a:r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C8CD3AED-BBE1-505F-ECBA-EC92ED49E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745" y="1194487"/>
            <a:ext cx="8270789" cy="373174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b="1" dirty="0"/>
              <a:t>Behavior</a:t>
            </a:r>
            <a:r>
              <a:rPr lang="en-US" altLang="en-US" dirty="0"/>
              <a:t> refers to operations</a:t>
            </a:r>
          </a:p>
          <a:p>
            <a:r>
              <a:rPr lang="en-US" altLang="en-US" b="1" dirty="0"/>
              <a:t>State</a:t>
            </a:r>
            <a:r>
              <a:rPr lang="en-US" altLang="en-US" dirty="0"/>
              <a:t> refers to properties (attributes)</a:t>
            </a:r>
          </a:p>
          <a:p>
            <a:r>
              <a:rPr lang="en-US" altLang="en-US" b="1" dirty="0"/>
              <a:t>Interface </a:t>
            </a:r>
          </a:p>
          <a:p>
            <a:pPr lvl="1"/>
            <a:r>
              <a:rPr lang="en-US" altLang="en-US" dirty="0"/>
              <a:t>Specifies only behavior of an object type</a:t>
            </a:r>
          </a:p>
          <a:p>
            <a:pPr lvl="1"/>
            <a:r>
              <a:rPr lang="en-US" altLang="en-US" dirty="0"/>
              <a:t>Typically </a:t>
            </a:r>
            <a:r>
              <a:rPr lang="en-US" altLang="en-US" b="1" dirty="0" err="1"/>
              <a:t>noninstantiable</a:t>
            </a:r>
            <a:r>
              <a:rPr lang="en-US" altLang="en-US" b="1" dirty="0"/>
              <a:t> </a:t>
            </a:r>
          </a:p>
          <a:p>
            <a:r>
              <a:rPr lang="en-US" altLang="en-US" b="1" dirty="0"/>
              <a:t>Class </a:t>
            </a:r>
          </a:p>
          <a:p>
            <a:pPr lvl="1"/>
            <a:r>
              <a:rPr lang="en-US" altLang="en-US" dirty="0"/>
              <a:t>Specifies both state (attributes) and behavior (operations) of an object type</a:t>
            </a:r>
          </a:p>
          <a:p>
            <a:pPr lvl="1"/>
            <a:r>
              <a:rPr lang="en-US" altLang="en-US" b="1" dirty="0"/>
              <a:t>Instantiable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AA91660C-CF96-11F3-0C0A-C59E61232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Inheritance in the Object Model of ODMG</a:t>
            </a:r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43F5D754-FD47-4771-4D6A-444D80D45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b="1"/>
              <a:t>Behavior inheritance </a:t>
            </a:r>
          </a:p>
          <a:p>
            <a:pPr lvl="1"/>
            <a:r>
              <a:rPr lang="en-US" altLang="en-US"/>
              <a:t>Also known as IS-A or interface inheritance</a:t>
            </a:r>
          </a:p>
          <a:p>
            <a:pPr lvl="1"/>
            <a:r>
              <a:rPr lang="en-US" altLang="en-US"/>
              <a:t>Specified by the colon (:) notation</a:t>
            </a:r>
          </a:p>
          <a:p>
            <a:r>
              <a:rPr lang="en-US" altLang="en-US" b="1"/>
              <a:t>EXTENDS inheritance</a:t>
            </a:r>
          </a:p>
          <a:p>
            <a:pPr lvl="1"/>
            <a:r>
              <a:rPr lang="en-US" altLang="en-US"/>
              <a:t>Specified by keyword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</a:p>
          <a:p>
            <a:pPr lvl="1"/>
            <a:r>
              <a:rPr lang="en-US" altLang="en-US"/>
              <a:t>Inherit both state and behavior strictly among classes</a:t>
            </a:r>
          </a:p>
          <a:p>
            <a:pPr lvl="1"/>
            <a:r>
              <a:rPr lang="en-US" altLang="en-US"/>
              <a:t>Multiple inheritance via extends not permitted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BA1756C0-8387-E4CB-8A55-04DD1D862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/>
              <a:t>Built-in Interfaces and Classes in the Object Model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AC114D3A-8A56-49E1-9AA1-47E4FA61D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Collection objects </a:t>
            </a:r>
          </a:p>
          <a:p>
            <a:pPr lvl="1"/>
            <a:r>
              <a:rPr lang="en-US" altLang="en-US"/>
              <a:t>Inherit the basic Collection interface </a:t>
            </a:r>
          </a:p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 = o.create_iterator() </a:t>
            </a:r>
          </a:p>
          <a:p>
            <a:pPr lvl="1"/>
            <a:r>
              <a:rPr lang="en-US" altLang="en-US"/>
              <a:t>Creates an iterator object for the collection</a:t>
            </a:r>
          </a:p>
          <a:p>
            <a:pPr lvl="1"/>
            <a:r>
              <a:rPr lang="en-US" altLang="en-US"/>
              <a:t>To loop over each object in a collection</a:t>
            </a:r>
          </a:p>
          <a:p>
            <a:r>
              <a:rPr lang="en-US" altLang="en-US"/>
              <a:t>Collection objects further specialized into:</a:t>
            </a:r>
          </a:p>
          <a:p>
            <a:pPr lvl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bag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altLang="en-US"/>
              <a:t>,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dictionary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4890C896-59B7-CE3D-0CF4-9266978EA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857250"/>
          </a:xfrm>
        </p:spPr>
        <p:txBody>
          <a:bodyPr>
            <a:noAutofit/>
          </a:bodyPr>
          <a:lstStyle/>
          <a:p>
            <a:r>
              <a:rPr lang="en-US" altLang="en-US" sz="3200" b="1" dirty="0">
                <a:solidFill>
                  <a:schemeClr val="bg1"/>
                </a:solidFill>
              </a:rPr>
              <a:t>Figure 12.6   Inheritance hierarchy for the built-in interfaces of the object model</a:t>
            </a:r>
          </a:p>
        </p:txBody>
      </p:sp>
      <p:pic>
        <p:nvPicPr>
          <p:cNvPr id="57347" name="Picture 2" descr="fig12_06.jpg">
            <a:extLst>
              <a:ext uri="{FF2B5EF4-FFF2-40B4-BE49-F238E27FC236}">
                <a16:creationId xmlns:a16="http://schemas.microsoft.com/office/drawing/2014/main" id="{DB27AA23-762C-FACC-7374-C574F47B5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579960"/>
            <a:ext cx="6172200" cy="221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A84F46C3-0448-87C5-E105-F034220B9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Extents, Keys, and Factory Objects</a:t>
            </a:r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60C29FA9-379A-7019-42A2-C40932A5C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b="1"/>
              <a:t>Extent</a:t>
            </a:r>
          </a:p>
          <a:p>
            <a:pPr lvl="1"/>
            <a:r>
              <a:rPr lang="en-US" altLang="en-US"/>
              <a:t>A persistent named collection object that contains all persistent objects of class</a:t>
            </a:r>
          </a:p>
          <a:p>
            <a:r>
              <a:rPr lang="en-US" altLang="en-US" b="1"/>
              <a:t>Key </a:t>
            </a:r>
          </a:p>
          <a:p>
            <a:pPr lvl="1"/>
            <a:r>
              <a:rPr lang="en-US" altLang="en-US"/>
              <a:t>One or more properties whose values are unique for each object in extent of a class</a:t>
            </a:r>
          </a:p>
          <a:p>
            <a:r>
              <a:rPr lang="en-US" altLang="en-US" b="1"/>
              <a:t>Factory object	</a:t>
            </a:r>
          </a:p>
          <a:p>
            <a:pPr lvl="1"/>
            <a:r>
              <a:rPr lang="en-US" altLang="en-US"/>
              <a:t>Used to generate or create individual objects via its operations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64CBD51B-D25F-592B-78C1-F44A9E3E8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Object Definition Language (ODL) </a:t>
            </a:r>
          </a:p>
        </p:txBody>
      </p:sp>
      <p:sp>
        <p:nvSpPr>
          <p:cNvPr id="61443" name="Content Placeholder 2">
            <a:extLst>
              <a:ext uri="{FF2B5EF4-FFF2-40B4-BE49-F238E27FC236}">
                <a16:creationId xmlns:a16="http://schemas.microsoft.com/office/drawing/2014/main" id="{B176E0C4-6BD8-E804-56EE-079CED178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Support semantic constructs of ODMG object model </a:t>
            </a:r>
          </a:p>
          <a:p>
            <a:r>
              <a:rPr lang="en-US" altLang="en-US" dirty="0"/>
              <a:t>Independent of any particular programming language</a:t>
            </a:r>
          </a:p>
          <a:p>
            <a:r>
              <a:rPr lang="en-US" altLang="en-US" dirty="0"/>
              <a:t>Example on next slides of a UNIVERSITY database</a:t>
            </a:r>
          </a:p>
          <a:p>
            <a:r>
              <a:rPr lang="en-US" altLang="en-US" dirty="0"/>
              <a:t>Graphical diagrammatic notation is a variation of EER diagrams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8414FBFD-F162-32D2-A32D-471C1F603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857250"/>
          </a:xfrm>
        </p:spPr>
        <p:txBody>
          <a:bodyPr>
            <a:noAutofit/>
          </a:bodyPr>
          <a:lstStyle/>
          <a:p>
            <a:r>
              <a:rPr lang="en-US" altLang="en-US" sz="2800" b="1" dirty="0">
                <a:solidFill>
                  <a:schemeClr val="bg1"/>
                </a:solidFill>
              </a:rPr>
              <a:t>Figure 12.9a   An example of a database schema. Graphical notation for representing ODL schemas.</a:t>
            </a:r>
          </a:p>
        </p:txBody>
      </p:sp>
      <p:pic>
        <p:nvPicPr>
          <p:cNvPr id="62467" name="Picture 2" descr="fig12_09a.jpg">
            <a:extLst>
              <a:ext uri="{FF2B5EF4-FFF2-40B4-BE49-F238E27FC236}">
                <a16:creationId xmlns:a16="http://schemas.microsoft.com/office/drawing/2014/main" id="{11843FAE-EBF5-A55A-B8C1-71FE2879D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184671"/>
            <a:ext cx="6172200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TextBox 4">
            <a:extLst>
              <a:ext uri="{FF2B5EF4-FFF2-40B4-BE49-F238E27FC236}">
                <a16:creationId xmlns:a16="http://schemas.microsoft.com/office/drawing/2014/main" id="{9B49BEF8-CBCA-0D9C-E7C7-84C9AF202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723" y="4593431"/>
            <a:ext cx="260627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continued on next slide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peak Pro" panose="020B0504020101020102" pitchFamily="34" charset="0"/>
              </a:rPr>
              <a:t>In this lecture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23691" y="1437968"/>
            <a:ext cx="7099539" cy="3383264"/>
          </a:xfrm>
        </p:spPr>
        <p:txBody>
          <a:bodyPr>
            <a:normAutofit fontScale="92500" lnSpcReduction="10000"/>
          </a:bodyPr>
          <a:lstStyle/>
          <a:p>
            <a:pPr marL="534988" lvl="1">
              <a:spcBef>
                <a:spcPct val="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ZA" altLang="en-US" sz="28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PostgreSQL</a:t>
            </a:r>
          </a:p>
          <a:p>
            <a:pPr marL="898525" lvl="1">
              <a:spcBef>
                <a:spcPct val="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ZA" altLang="en-US" sz="2800" b="1" dirty="0">
                <a:solidFill>
                  <a:srgbClr val="080808"/>
                </a:solidFill>
                <a:ea typeface="ＭＳ Ｐゴシック" panose="020B0600070205080204" pitchFamily="34" charset="-128"/>
              </a:rPr>
              <a:t>Relationship between </a:t>
            </a:r>
            <a:r>
              <a:rPr lang="en-ZA" altLang="en-US" b="1" dirty="0">
                <a:solidFill>
                  <a:srgbClr val="080808"/>
                </a:solidFill>
                <a:ea typeface="ＭＳ Ｐゴシック" panose="020B0600070205080204" pitchFamily="34" charset="-128"/>
              </a:rPr>
              <a:t>P</a:t>
            </a:r>
            <a:r>
              <a:rPr lang="en-ZA" altLang="en-US" sz="2800" b="1" dirty="0">
                <a:solidFill>
                  <a:srgbClr val="080808"/>
                </a:solidFill>
                <a:ea typeface="ＭＳ Ｐゴシック" panose="020B0600070205080204" pitchFamily="34" charset="-128"/>
              </a:rPr>
              <a:t>ostgres, SQL:2011  &amp; PostgreSQL</a:t>
            </a:r>
          </a:p>
          <a:p>
            <a:pPr marL="898525" lvl="1">
              <a:spcBef>
                <a:spcPct val="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ZA" altLang="en-US" sz="2800" b="1" dirty="0">
                <a:solidFill>
                  <a:srgbClr val="080808"/>
                </a:solidFill>
                <a:ea typeface="ＭＳ Ｐゴシック" panose="020B0600070205080204" pitchFamily="34" charset="-128"/>
              </a:rPr>
              <a:t>PostgreSQL basics</a:t>
            </a:r>
          </a:p>
          <a:p>
            <a:pPr marL="898525" lvl="1">
              <a:spcBef>
                <a:spcPct val="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GB" altLang="en-US" sz="2800" b="1" dirty="0">
                <a:solidFill>
                  <a:srgbClr val="080808"/>
                </a:solidFill>
                <a:ea typeface="ＭＳ Ｐゴシック" panose="020B0600070205080204" pitchFamily="34" charset="-128"/>
              </a:rPr>
              <a:t>ODMG Object Model and the Object Definition Language ODL</a:t>
            </a:r>
          </a:p>
          <a:p>
            <a:pPr marL="898525" lvl="1">
              <a:spcBef>
                <a:spcPct val="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GB" altLang="en-US" sz="2800" b="1" dirty="0">
                <a:solidFill>
                  <a:srgbClr val="080808"/>
                </a:solidFill>
                <a:ea typeface="ＭＳ Ｐゴシック" panose="020B0600070205080204" pitchFamily="34" charset="-128"/>
              </a:rPr>
              <a:t>Object Database Conceptual Design</a:t>
            </a:r>
          </a:p>
          <a:p>
            <a:pPr marL="898525" lvl="1">
              <a:spcBef>
                <a:spcPct val="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GB" altLang="en-US" sz="2800" b="1" dirty="0">
                <a:solidFill>
                  <a:srgbClr val="080808"/>
                </a:solidFill>
                <a:ea typeface="ＭＳ Ｐゴシック" panose="020B0600070205080204" pitchFamily="34" charset="-128"/>
              </a:rPr>
              <a:t>The Object Query Language OQL</a:t>
            </a:r>
          </a:p>
          <a:p>
            <a:pPr marL="534988" lvl="1">
              <a:spcBef>
                <a:spcPct val="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endParaRPr lang="en-ZA" altLang="en-US" sz="2800" b="1" dirty="0">
              <a:solidFill>
                <a:srgbClr val="080808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C6D8E801-ADEB-145F-4D7B-08FF4FA38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60" y="102393"/>
            <a:ext cx="8229600" cy="857250"/>
          </a:xfrm>
        </p:spPr>
        <p:txBody>
          <a:bodyPr>
            <a:noAutofit/>
          </a:bodyPr>
          <a:lstStyle/>
          <a:p>
            <a:r>
              <a:rPr lang="en-US" altLang="en-US" sz="2200" b="1" dirty="0">
                <a:solidFill>
                  <a:schemeClr val="bg1"/>
                </a:solidFill>
              </a:rPr>
              <a:t>Figure 12.9b   An example of a database schema. A graphical object database schema for part of the UNIVERSITY database (GRADE and DEGREE classes are not shown).</a:t>
            </a:r>
          </a:p>
        </p:txBody>
      </p:sp>
      <p:pic>
        <p:nvPicPr>
          <p:cNvPr id="63491" name="Picture 2" descr="fig12_09b.jpg">
            <a:extLst>
              <a:ext uri="{FF2B5EF4-FFF2-40B4-BE49-F238E27FC236}">
                <a16:creationId xmlns:a16="http://schemas.microsoft.com/office/drawing/2014/main" id="{1AD3694C-61A2-2834-F0CC-7DE50671A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97794"/>
            <a:ext cx="6172200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421C6C2F-BD09-0A84-4529-48BEEE4C4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400" b="1" dirty="0">
                <a:solidFill>
                  <a:schemeClr val="bg1"/>
                </a:solidFill>
              </a:rPr>
              <a:t>Figure 12.10   Possible ODL schema for the UNIVERSITY database in Figure 12.9(b).</a:t>
            </a:r>
          </a:p>
        </p:txBody>
      </p:sp>
      <p:pic>
        <p:nvPicPr>
          <p:cNvPr id="64515" name="Picture 2" descr="fig12_10a.jpg">
            <a:extLst>
              <a:ext uri="{FF2B5EF4-FFF2-40B4-BE49-F238E27FC236}">
                <a16:creationId xmlns:a16="http://schemas.microsoft.com/office/drawing/2014/main" id="{B0AD0280-44A1-AB83-6306-CAF63E894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012" y="1132284"/>
            <a:ext cx="3236376" cy="3986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6" name="TextBox 4">
            <a:extLst>
              <a:ext uri="{FF2B5EF4-FFF2-40B4-BE49-F238E27FC236}">
                <a16:creationId xmlns:a16="http://schemas.microsoft.com/office/drawing/2014/main" id="{2787BD63-8015-9DBA-5584-1CB2F69AA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723" y="4593431"/>
            <a:ext cx="260627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continued on next slide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id="{2E866717-BF0C-C888-BCF0-A7FD9BE24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857250"/>
          </a:xfrm>
        </p:spPr>
        <p:txBody>
          <a:bodyPr>
            <a:noAutofit/>
          </a:bodyPr>
          <a:lstStyle/>
          <a:p>
            <a:r>
              <a:rPr lang="en-US" altLang="en-US" sz="2800" b="1" dirty="0">
                <a:solidFill>
                  <a:schemeClr val="bg1"/>
                </a:solidFill>
              </a:rPr>
              <a:t>Figure 12.10 (continued)   Possible ODL schema for the UNIVERSITY database in Figure 12.9(b).</a:t>
            </a:r>
          </a:p>
        </p:txBody>
      </p:sp>
      <p:pic>
        <p:nvPicPr>
          <p:cNvPr id="65539" name="Picture 2" descr="fig12_10b.jpg">
            <a:extLst>
              <a:ext uri="{FF2B5EF4-FFF2-40B4-BE49-F238E27FC236}">
                <a16:creationId xmlns:a16="http://schemas.microsoft.com/office/drawing/2014/main" id="{01C1BAD8-AF26-1304-27EB-55D818CEA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502" y="1156026"/>
            <a:ext cx="2491946" cy="3885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5165D47E-3FC7-0122-8018-3547D4D8D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6213"/>
            <a:ext cx="8229600" cy="857250"/>
          </a:xfrm>
        </p:spPr>
        <p:txBody>
          <a:bodyPr>
            <a:noAutofit/>
          </a:bodyPr>
          <a:lstStyle/>
          <a:p>
            <a:r>
              <a:rPr lang="en-US" altLang="en-US" sz="2800" b="1" dirty="0">
                <a:solidFill>
                  <a:schemeClr val="bg1"/>
                </a:solidFill>
              </a:rPr>
              <a:t>Figure 12.11a   An illustration of interface inheritance via “:”. Graphical schema representation.</a:t>
            </a:r>
          </a:p>
        </p:txBody>
      </p:sp>
      <p:pic>
        <p:nvPicPr>
          <p:cNvPr id="67587" name="Picture 2" descr="fig12_11a.jpg">
            <a:extLst>
              <a:ext uri="{FF2B5EF4-FFF2-40B4-BE49-F238E27FC236}">
                <a16:creationId xmlns:a16="http://schemas.microsoft.com/office/drawing/2014/main" id="{F7C2019F-F29F-6E61-C056-9CF0A6EE0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713310"/>
            <a:ext cx="6172200" cy="1945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8" name="TextBox 4">
            <a:extLst>
              <a:ext uri="{FF2B5EF4-FFF2-40B4-BE49-F238E27FC236}">
                <a16:creationId xmlns:a16="http://schemas.microsoft.com/office/drawing/2014/main" id="{A93E813A-250A-760E-51FA-F8A1665319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723" y="4593431"/>
            <a:ext cx="260627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continued on next slide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C589D877-DE4E-C0FC-4E1E-6FA254BC1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857250"/>
          </a:xfrm>
        </p:spPr>
        <p:txBody>
          <a:bodyPr>
            <a:noAutofit/>
          </a:bodyPr>
          <a:lstStyle/>
          <a:p>
            <a:r>
              <a:rPr lang="en-US" altLang="en-US" sz="2400" b="1" dirty="0">
                <a:solidFill>
                  <a:schemeClr val="bg1"/>
                </a:solidFill>
              </a:rPr>
              <a:t>Figure 12.11b   An illustration of interface inheritance via “:”. Corresponding interface and class definitions in ODL.</a:t>
            </a:r>
          </a:p>
        </p:txBody>
      </p:sp>
      <p:pic>
        <p:nvPicPr>
          <p:cNvPr id="68611" name="Picture 2" descr="fig12_11b.jpg">
            <a:extLst>
              <a:ext uri="{FF2B5EF4-FFF2-40B4-BE49-F238E27FC236}">
                <a16:creationId xmlns:a16="http://schemas.microsoft.com/office/drawing/2014/main" id="{8DDDF2CF-2AAC-AFD6-F800-051FF8B12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182" y="1132285"/>
            <a:ext cx="4184019" cy="3919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>
            <a:extLst>
              <a:ext uri="{FF2B5EF4-FFF2-40B4-BE49-F238E27FC236}">
                <a16:creationId xmlns:a16="http://schemas.microsoft.com/office/drawing/2014/main" id="{983E3E22-072F-F33D-E866-7A386B7CF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Object Database Conceptual Design</a:t>
            </a:r>
          </a:p>
        </p:txBody>
      </p:sp>
      <p:sp>
        <p:nvSpPr>
          <p:cNvPr id="69635" name="Content Placeholder 2">
            <a:extLst>
              <a:ext uri="{FF2B5EF4-FFF2-40B4-BE49-F238E27FC236}">
                <a16:creationId xmlns:a16="http://schemas.microsoft.com/office/drawing/2014/main" id="{7B8DB98C-0824-6CD3-6710-10604CB99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Differences between conceptual design of ODB and RDB, handling of:</a:t>
            </a:r>
          </a:p>
          <a:p>
            <a:pPr lvl="1"/>
            <a:r>
              <a:rPr lang="en-US" altLang="en-US" dirty="0"/>
              <a:t>Relationships</a:t>
            </a:r>
          </a:p>
          <a:p>
            <a:pPr lvl="1"/>
            <a:r>
              <a:rPr lang="en-US" altLang="en-US" dirty="0"/>
              <a:t>Inheritance</a:t>
            </a:r>
          </a:p>
          <a:p>
            <a:r>
              <a:rPr lang="en-US" altLang="en-US" dirty="0"/>
              <a:t>Philosophical difference between relational model and object model of data </a:t>
            </a:r>
          </a:p>
          <a:p>
            <a:pPr lvl="1"/>
            <a:r>
              <a:rPr lang="en-US" altLang="en-US" dirty="0"/>
              <a:t>In terms of behavioral specification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>
            <a:extLst>
              <a:ext uri="{FF2B5EF4-FFF2-40B4-BE49-F238E27FC236}">
                <a16:creationId xmlns:a16="http://schemas.microsoft.com/office/drawing/2014/main" id="{1803BF2B-4D2B-3F61-BCE6-348C661A4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The Object Query Language OQL</a:t>
            </a:r>
          </a:p>
        </p:txBody>
      </p:sp>
      <p:sp>
        <p:nvSpPr>
          <p:cNvPr id="72707" name="Content Placeholder 2">
            <a:extLst>
              <a:ext uri="{FF2B5EF4-FFF2-40B4-BE49-F238E27FC236}">
                <a16:creationId xmlns:a16="http://schemas.microsoft.com/office/drawing/2014/main" id="{9F96A441-12D2-F459-D3C6-579B6BC08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Query language proposed for ODMG object model</a:t>
            </a:r>
          </a:p>
          <a:p>
            <a:r>
              <a:rPr lang="fr-FR" altLang="en-US" dirty="0"/>
              <a:t>Simple OQL </a:t>
            </a:r>
            <a:r>
              <a:rPr lang="fr-FR" altLang="en-US" dirty="0" err="1"/>
              <a:t>queries</a:t>
            </a:r>
            <a:r>
              <a:rPr lang="fr-FR" altLang="en-US" dirty="0"/>
              <a:t>, </a:t>
            </a:r>
            <a:r>
              <a:rPr lang="fr-FR" altLang="en-US" dirty="0" err="1"/>
              <a:t>database</a:t>
            </a:r>
            <a:r>
              <a:rPr lang="fr-FR" altLang="en-US" dirty="0"/>
              <a:t> entry points, </a:t>
            </a:r>
            <a:r>
              <a:rPr lang="en-US" altLang="en-US" dirty="0"/>
              <a:t>and iterator variables</a:t>
            </a:r>
          </a:p>
          <a:p>
            <a:pPr lvl="1"/>
            <a:r>
              <a:rPr lang="en-US" altLang="en-US" dirty="0"/>
              <a:t>Syntax: select ... from ... where ... structure</a:t>
            </a:r>
          </a:p>
          <a:p>
            <a:pPr lvl="1"/>
            <a:r>
              <a:rPr lang="en-US" altLang="en-US" dirty="0"/>
              <a:t>Entry point: named persistent object</a:t>
            </a:r>
          </a:p>
          <a:p>
            <a:pPr lvl="1"/>
            <a:r>
              <a:rPr lang="en-US" altLang="en-US" dirty="0"/>
              <a:t>Iterator variable: define whenever a collection is referenced in an OQL query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>
            <a:extLst>
              <a:ext uri="{FF2B5EF4-FFF2-40B4-BE49-F238E27FC236}">
                <a16:creationId xmlns:a16="http://schemas.microsoft.com/office/drawing/2014/main" id="{1431B0E0-D048-1333-3DF1-5230DCAAD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Query Results and Path Expressions</a:t>
            </a:r>
          </a:p>
        </p:txBody>
      </p:sp>
      <p:sp>
        <p:nvSpPr>
          <p:cNvPr id="73731" name="Content Placeholder 2">
            <a:extLst>
              <a:ext uri="{FF2B5EF4-FFF2-40B4-BE49-F238E27FC236}">
                <a16:creationId xmlns:a16="http://schemas.microsoft.com/office/drawing/2014/main" id="{2F77A24D-5315-5AD6-78C4-1BF89B9FF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b="1" dirty="0"/>
              <a:t>Result of a query </a:t>
            </a:r>
          </a:p>
          <a:p>
            <a:pPr lvl="1"/>
            <a:r>
              <a:rPr lang="en-US" altLang="en-US" dirty="0"/>
              <a:t>Any type that can be expressed in ODMG object model</a:t>
            </a:r>
          </a:p>
          <a:p>
            <a:r>
              <a:rPr lang="en-US" altLang="en-US" dirty="0"/>
              <a:t>OQL orthogonal with respect to specifying path expressions</a:t>
            </a:r>
          </a:p>
          <a:p>
            <a:pPr lvl="1"/>
            <a:r>
              <a:rPr lang="en-US" altLang="en-US" dirty="0"/>
              <a:t>Attributes, relationships, and operation names (methods) can be used interchangeably within the path expressions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>
            <a:extLst>
              <a:ext uri="{FF2B5EF4-FFF2-40B4-BE49-F238E27FC236}">
                <a16:creationId xmlns:a16="http://schemas.microsoft.com/office/drawing/2014/main" id="{19E7D335-C178-3A34-6602-DDEFB3EF5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Other Features of OQL</a:t>
            </a:r>
          </a:p>
        </p:txBody>
      </p:sp>
      <p:sp>
        <p:nvSpPr>
          <p:cNvPr id="74755" name="Content Placeholder 2">
            <a:extLst>
              <a:ext uri="{FF2B5EF4-FFF2-40B4-BE49-F238E27FC236}">
                <a16:creationId xmlns:a16="http://schemas.microsoft.com/office/drawing/2014/main" id="{964C4C50-1D1C-9301-DCB5-1AEA2E949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Named query</a:t>
            </a:r>
          </a:p>
          <a:p>
            <a:pPr lvl="1"/>
            <a:r>
              <a:rPr lang="en-US" altLang="en-US"/>
              <a:t>Specify identifier of named query</a:t>
            </a:r>
          </a:p>
          <a:p>
            <a:r>
              <a:rPr lang="en-US" altLang="en-US"/>
              <a:t>OQL query will return collection as its result</a:t>
            </a:r>
          </a:p>
          <a:p>
            <a:pPr lvl="1"/>
            <a:r>
              <a:rPr lang="en-US" altLang="en-US"/>
              <a:t>If user requires that a query only return a single element use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en-US" altLang="en-US"/>
              <a:t> operator</a:t>
            </a:r>
          </a:p>
          <a:p>
            <a:r>
              <a:rPr lang="en-US" altLang="en-US"/>
              <a:t>Aggregate operators </a:t>
            </a:r>
          </a:p>
          <a:p>
            <a:r>
              <a:rPr lang="en-US" altLang="en-US"/>
              <a:t>Membership and quantification over a collection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4">
            <a:extLst>
              <a:ext uri="{FF2B5EF4-FFF2-40B4-BE49-F238E27FC236}">
                <a16:creationId xmlns:a16="http://schemas.microsoft.com/office/drawing/2014/main" id="{342F4BC5-F235-7710-CA2A-7F470CD0B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Other Features of OQL (cont’d.)</a:t>
            </a:r>
          </a:p>
        </p:txBody>
      </p:sp>
      <p:sp>
        <p:nvSpPr>
          <p:cNvPr id="75779" name="Content Placeholder 2">
            <a:extLst>
              <a:ext uri="{FF2B5EF4-FFF2-40B4-BE49-F238E27FC236}">
                <a16:creationId xmlns:a16="http://schemas.microsoft.com/office/drawing/2014/main" id="{84F70DD9-525E-971F-3229-9B6F77C5D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Special operations for ordered collections</a:t>
            </a:r>
          </a:p>
          <a:p>
            <a:r>
              <a:rPr lang="en-US" altLang="en-US" b="1"/>
              <a:t>Group by </a:t>
            </a:r>
            <a:r>
              <a:rPr lang="en-US" altLang="en-US"/>
              <a:t>clause in OQL</a:t>
            </a:r>
          </a:p>
          <a:p>
            <a:pPr lvl="1"/>
            <a:r>
              <a:rPr lang="en-US" altLang="en-US"/>
              <a:t>Similar to the corresponding clause in SQL</a:t>
            </a:r>
          </a:p>
          <a:p>
            <a:pPr lvl="1"/>
            <a:r>
              <a:rPr lang="en-US" altLang="en-US"/>
              <a:t>Provides explicit reference to the collection of objects within each group or </a:t>
            </a:r>
            <a:r>
              <a:rPr lang="en-US" altLang="en-US" b="1"/>
              <a:t>partition</a:t>
            </a:r>
          </a:p>
          <a:p>
            <a:r>
              <a:rPr lang="en-US" altLang="en-US" b="1"/>
              <a:t>Having clause </a:t>
            </a:r>
          </a:p>
          <a:p>
            <a:pPr lvl="1"/>
            <a:r>
              <a:rPr lang="en-US" altLang="en-US"/>
              <a:t>Used to filter partitioned sets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439" y="303873"/>
            <a:ext cx="7535122" cy="41314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ZA" b="1" dirty="0"/>
              <a:t>1. Postgres, SQL:2011 &amp; PostgreSQL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439" y="1031580"/>
            <a:ext cx="7214414" cy="4291013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  <a:defRPr/>
            </a:pPr>
            <a:r>
              <a:rPr lang="en-ZA" sz="2000" b="1" dirty="0"/>
              <a:t>Originally </a:t>
            </a:r>
            <a:r>
              <a:rPr lang="en-ZA" sz="2000" b="1" dirty="0" err="1"/>
              <a:t>postgres</a:t>
            </a:r>
            <a:r>
              <a:rPr lang="en-ZA" sz="2000" b="1" dirty="0"/>
              <a:t>, renamed </a:t>
            </a:r>
            <a:r>
              <a:rPr lang="en-ZA" sz="2000" b="1" dirty="0" err="1"/>
              <a:t>PostgreSQL</a:t>
            </a:r>
            <a:r>
              <a:rPr lang="en-ZA" sz="2000" b="1" dirty="0"/>
              <a:t> in 1996</a:t>
            </a:r>
          </a:p>
          <a:p>
            <a:pPr lvl="1">
              <a:buFont typeface="Arial" charset="0"/>
              <a:buChar char="•"/>
              <a:defRPr/>
            </a:pPr>
            <a:r>
              <a:rPr lang="en-ZA" sz="1600" b="1" dirty="0"/>
              <a:t>query language </a:t>
            </a:r>
            <a:r>
              <a:rPr lang="en-ZA" sz="1600" b="1" dirty="0" err="1"/>
              <a:t>postquel</a:t>
            </a:r>
            <a:r>
              <a:rPr lang="en-ZA" sz="1600" b="1" dirty="0"/>
              <a:t> was replaced </a:t>
            </a:r>
            <a:r>
              <a:rPr lang="en-ZA" sz="1600" b="1" dirty="0">
                <a:solidFill>
                  <a:schemeClr val="bg1"/>
                </a:solidFill>
              </a:rPr>
              <a:t>with SQL</a:t>
            </a:r>
          </a:p>
          <a:p>
            <a:pPr lvl="1">
              <a:buFont typeface="Arial" charset="0"/>
              <a:buNone/>
              <a:defRPr/>
            </a:pPr>
            <a:endParaRPr lang="en-ZA" sz="1000" b="1" dirty="0"/>
          </a:p>
          <a:p>
            <a:pPr>
              <a:buFont typeface="Arial" charset="0"/>
              <a:buChar char="•"/>
              <a:defRPr/>
            </a:pPr>
            <a:r>
              <a:rPr lang="en-GB" sz="2000" b="1" dirty="0" err="1">
                <a:solidFill>
                  <a:srgbClr val="C00000"/>
                </a:solidFill>
              </a:rPr>
              <a:t>PostgreSQL</a:t>
            </a:r>
            <a:r>
              <a:rPr lang="en-GB" sz="2000" b="1" dirty="0">
                <a:solidFill>
                  <a:srgbClr val="C00000"/>
                </a:solidFill>
              </a:rPr>
              <a:t> uses a client/server model</a:t>
            </a:r>
            <a:r>
              <a:rPr lang="en-GB" sz="2000" b="1" dirty="0">
                <a:solidFill>
                  <a:schemeClr val="bg1"/>
                </a:solidFill>
              </a:rPr>
              <a:t>. A session consists of:</a:t>
            </a:r>
          </a:p>
          <a:p>
            <a:pPr marL="0" indent="0">
              <a:buNone/>
              <a:defRPr/>
            </a:pPr>
            <a:r>
              <a:rPr lang="en-GB" sz="2000" b="1" dirty="0">
                <a:solidFill>
                  <a:srgbClr val="0000CC"/>
                </a:solidFill>
              </a:rPr>
              <a:t>    (1)  A server process  </a:t>
            </a:r>
            <a:r>
              <a:rPr lang="en-GB" sz="2000" b="1" dirty="0">
                <a:solidFill>
                  <a:srgbClr val="C00000"/>
                </a:solidFill>
              </a:rPr>
              <a:t>( called </a:t>
            </a:r>
            <a:r>
              <a:rPr lang="en-GB" sz="2000" b="1" dirty="0" err="1">
                <a:solidFill>
                  <a:srgbClr val="C00000"/>
                </a:solidFill>
              </a:rPr>
              <a:t>postgres</a:t>
            </a:r>
            <a:r>
              <a:rPr lang="en-GB" sz="2000" b="1" dirty="0">
                <a:solidFill>
                  <a:srgbClr val="C00000"/>
                </a:solidFill>
              </a:rPr>
              <a:t> )</a:t>
            </a:r>
          </a:p>
          <a:p>
            <a:pPr lvl="2">
              <a:buFont typeface="Arial" charset="0"/>
              <a:buChar char="•"/>
              <a:defRPr/>
            </a:pPr>
            <a:r>
              <a:rPr lang="en-GB" sz="1600" b="1" dirty="0"/>
              <a:t> manages the database files</a:t>
            </a:r>
          </a:p>
          <a:p>
            <a:pPr lvl="2">
              <a:buFont typeface="Arial" charset="0"/>
              <a:buChar char="•"/>
              <a:defRPr/>
            </a:pPr>
            <a:r>
              <a:rPr lang="en-GB" sz="1600" b="1" dirty="0"/>
              <a:t>accepts connections to the database from client applications,</a:t>
            </a:r>
          </a:p>
          <a:p>
            <a:pPr lvl="2">
              <a:buFont typeface="Arial" charset="0"/>
              <a:buChar char="•"/>
              <a:defRPr/>
            </a:pPr>
            <a:r>
              <a:rPr lang="en-GB" sz="1600" b="1" dirty="0"/>
              <a:t>performs database operations on behalf of the clients.  </a:t>
            </a:r>
          </a:p>
          <a:p>
            <a:pPr marL="0" indent="0">
              <a:buNone/>
              <a:defRPr/>
            </a:pPr>
            <a:r>
              <a:rPr lang="en-GB" sz="2000" b="1" dirty="0">
                <a:solidFill>
                  <a:srgbClr val="0000CC"/>
                </a:solidFill>
              </a:rPr>
              <a:t>     (2)  Users’ client (front end) applications</a:t>
            </a:r>
          </a:p>
          <a:p>
            <a:pPr lvl="2">
              <a:buFont typeface="Arial" charset="0"/>
              <a:buChar char="•"/>
              <a:defRPr/>
            </a:pPr>
            <a:r>
              <a:rPr lang="en-GB" sz="2800" b="1" dirty="0"/>
              <a:t> </a:t>
            </a:r>
            <a:r>
              <a:rPr lang="en-GB" sz="1600" b="1" dirty="0"/>
              <a:t>make requests for database operations. </a:t>
            </a:r>
          </a:p>
          <a:p>
            <a:pPr lvl="2">
              <a:buFont typeface="Arial" charset="0"/>
              <a:buNone/>
              <a:defRPr/>
            </a:pPr>
            <a:endParaRPr lang="en-GB" sz="1000" b="1" dirty="0"/>
          </a:p>
          <a:p>
            <a:pPr>
              <a:buFont typeface="Arial" charset="0"/>
              <a:buChar char="•"/>
              <a:defRPr/>
            </a:pPr>
            <a:r>
              <a:rPr lang="en-GB" sz="1800" b="1" dirty="0">
                <a:solidFill>
                  <a:srgbClr val="C00000"/>
                </a:solidFill>
              </a:rPr>
              <a:t>Uses SQL + extensions for OOP as defined in SQL:2011 + other </a:t>
            </a:r>
            <a:r>
              <a:rPr lang="en-GB" sz="1800" b="1" dirty="0" err="1">
                <a:solidFill>
                  <a:srgbClr val="C00000"/>
                </a:solidFill>
              </a:rPr>
              <a:t>postgres</a:t>
            </a:r>
            <a:r>
              <a:rPr lang="en-GB" sz="1800" b="1" dirty="0">
                <a:solidFill>
                  <a:srgbClr val="C00000"/>
                </a:solidFill>
              </a:rPr>
              <a:t> specific features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21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fld id="{D35D1BBC-DE73-40CD-8CF0-EB4FFE7B9D4E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buNone/>
              </a:pPr>
              <a:t>3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385888" y="141685"/>
            <a:ext cx="6286500" cy="427434"/>
          </a:xfrm>
        </p:spPr>
        <p:txBody>
          <a:bodyPr>
            <a:noAutofit/>
          </a:bodyPr>
          <a:lstStyle/>
          <a:p>
            <a:r>
              <a:rPr lang="en-ZA" altLang="en-US" b="1" dirty="0">
                <a:ea typeface="ＭＳ Ｐゴシック" panose="020B0600070205080204" pitchFamily="34" charset="-128"/>
              </a:rPr>
              <a:t>PostgreSQL: Demo Time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096479" y="1123995"/>
            <a:ext cx="6642738" cy="4266010"/>
          </a:xfrm>
        </p:spPr>
        <p:txBody>
          <a:bodyPr>
            <a:normAutofit/>
          </a:bodyPr>
          <a:lstStyle/>
          <a:p>
            <a:pPr algn="l"/>
            <a:r>
              <a:rPr lang="en-GB" sz="3200" b="1" dirty="0">
                <a:solidFill>
                  <a:srgbClr val="223355"/>
                </a:solidFill>
                <a:latin typeface="Roboto" panose="02000000000000000000" pitchFamily="2" charset="0"/>
              </a:rPr>
              <a:t>PostgreSQL Demo</a:t>
            </a:r>
          </a:p>
          <a:p>
            <a:r>
              <a:rPr lang="en-GB" altLang="en-US" sz="3200" b="1" dirty="0">
                <a:ea typeface="ＭＳ Ｐゴシック" panose="020B0600070205080204" pitchFamily="34" charset="-128"/>
              </a:rPr>
              <a:t>For the next 10-15 minutes, follow on the demo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66"/>
              </a:buClr>
              <a:buSzPct val="75000"/>
              <a:buFont typeface="Monotype Sorts" pitchFamily="-107" charset="2"/>
              <a:buChar char="u"/>
              <a:defRPr sz="21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>
              <a:spcBef>
                <a:spcPct val="25000"/>
              </a:spcBef>
              <a:spcAft>
                <a:spcPct val="25000"/>
              </a:spcAft>
              <a:buClr>
                <a:srgbClr val="000066"/>
              </a:buClr>
              <a:buChar char="–"/>
              <a:defRPr sz="21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>
              <a:spcBef>
                <a:spcPct val="20000"/>
              </a:spcBef>
              <a:buClr>
                <a:srgbClr val="000066"/>
              </a:buClr>
              <a:buChar char="»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>
              <a:spcBef>
                <a:spcPct val="20000"/>
              </a:spcBef>
              <a:buClr>
                <a:srgbClr val="000066"/>
              </a:buClr>
              <a:buSzPct val="65000"/>
              <a:buFont typeface="Monotype Sorts" pitchFamily="-107" charset="2"/>
              <a:buChar char="u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>
              <a:spcBef>
                <a:spcPct val="20000"/>
              </a:spcBef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fld id="{D91318A8-AD13-4516-A41E-AC52E3D38ADB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  <a:defRPr/>
              </a:pPr>
              <a:t>4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200025"/>
            <a:ext cx="7288530" cy="60007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ZA" b="1" dirty="0"/>
              <a:t>2. Using PostgreSQL in Windows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367" y="1160325"/>
            <a:ext cx="6397332" cy="37902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ZA" sz="1800" b="1" dirty="0"/>
              <a:t>Installation:  </a:t>
            </a:r>
            <a:r>
              <a:rPr lang="en-ZA" sz="1650" b="1" dirty="0"/>
              <a:t>Run   postgresql-16.3-2-windows-x64.exe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21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fld id="{95BFB572-F4F2-447F-B400-0B6AB4119F0A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buNone/>
              </a:pPr>
              <a:t>5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44540" y="1529764"/>
            <a:ext cx="264092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b="1" dirty="0">
                <a:solidFill>
                  <a:srgbClr val="0000CC"/>
                </a:solidFill>
                <a:latin typeface="+mj-lt"/>
                <a:ea typeface="ＭＳ Ｐゴシック" panose="020B0600070205080204" pitchFamily="34" charset="-128"/>
                <a:cs typeface="Arial" panose="020B0604020202020204" pitchFamily="34" charset="0"/>
              </a:rPr>
              <a:t>MS Windows 11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b="1" dirty="0">
                <a:solidFill>
                  <a:srgbClr val="0000CC"/>
                </a:solidFill>
                <a:latin typeface="+mj-lt"/>
                <a:ea typeface="ＭＳ Ｐゴシック" panose="020B0600070205080204" pitchFamily="34" charset="-128"/>
                <a:cs typeface="Arial" panose="020B0604020202020204" pitchFamily="34" charset="0"/>
              </a:rPr>
              <a:t>Menu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932013" y="1772574"/>
            <a:ext cx="1462223" cy="15983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69056" tIns="34529" rIns="69056" bIns="34529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•"/>
              <a:defRPr sz="3200">
                <a:solidFill>
                  <a:srgbClr val="161616"/>
                </a:solidFill>
                <a:latin typeface="+mn-lt"/>
                <a:ea typeface="ＭＳ Ｐゴシック" pitchFamily="-112" charset="-128"/>
                <a:cs typeface="Cambri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rgbClr val="161616"/>
                </a:solidFill>
                <a:latin typeface="+mn-lt"/>
                <a:ea typeface="ＭＳ Ｐゴシック" pitchFamily="-112" charset="-128"/>
                <a:cs typeface="Cambri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+mn-lt"/>
                <a:ea typeface="ＭＳ Ｐゴシック" pitchFamily="-112" charset="-128"/>
                <a:cs typeface="Cambri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+mn-lt"/>
                <a:ea typeface="ＭＳ Ｐゴシック" pitchFamily="-112" charset="-128"/>
                <a:cs typeface="Cambri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en-GB" sz="2000">
                <a:solidFill>
                  <a:srgbClr val="161616"/>
                </a:solidFill>
                <a:latin typeface="+mn-lt"/>
                <a:ea typeface="ＭＳ Ｐゴシック" pitchFamily="-112" charset="-128"/>
                <a:cs typeface="Cambri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b="1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b="1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b="1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b="1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9pPr>
          </a:lstStyle>
          <a:p>
            <a:pPr marL="0" indent="0">
              <a:buNone/>
              <a:defRPr/>
            </a:pPr>
            <a:r>
              <a:rPr lang="en-ZA" sz="1650" b="1" kern="0" dirty="0" err="1">
                <a:solidFill>
                  <a:srgbClr val="C00000"/>
                </a:solidFill>
                <a:latin typeface="+mj-lt"/>
              </a:rPr>
              <a:t>pgAdmin</a:t>
            </a:r>
            <a:r>
              <a:rPr lang="en-ZA" sz="1650" b="1" kern="0" dirty="0">
                <a:solidFill>
                  <a:srgbClr val="C00000"/>
                </a:solidFill>
                <a:latin typeface="+mj-lt"/>
              </a:rPr>
              <a:t> 4 </a:t>
            </a:r>
            <a:r>
              <a:rPr lang="en-ZA" sz="1650" b="1" kern="0" dirty="0">
                <a:solidFill>
                  <a:srgbClr val="0000FF"/>
                </a:solidFill>
                <a:latin typeface="+mj-lt"/>
              </a:rPr>
              <a:t>  </a:t>
            </a:r>
          </a:p>
          <a:p>
            <a:pPr marL="0" indent="0">
              <a:buNone/>
              <a:defRPr/>
            </a:pPr>
            <a:endParaRPr lang="en-ZA" sz="900" b="1" kern="0" dirty="0">
              <a:solidFill>
                <a:srgbClr val="0000FF"/>
              </a:solidFill>
              <a:latin typeface="+mj-lt"/>
            </a:endParaRPr>
          </a:p>
          <a:p>
            <a:pPr marL="0" indent="0">
              <a:buNone/>
              <a:defRPr/>
            </a:pPr>
            <a:r>
              <a:rPr lang="en-ZA" sz="1650" b="1" kern="0" dirty="0">
                <a:solidFill>
                  <a:srgbClr val="0000FF"/>
                </a:solidFill>
                <a:latin typeface="+mj-lt"/>
              </a:rPr>
              <a:t>database admin tool for PostgreSQL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42703C-D4EB-B668-3FB8-B90983A81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363" y="2112197"/>
            <a:ext cx="2514272" cy="29452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AD5944-86A7-0645-5CB6-C62A3A826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499" y="998741"/>
            <a:ext cx="2273417" cy="240677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B10D3B-45E6-4072-FCAD-A498AB050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0855" y="3567099"/>
            <a:ext cx="3701428" cy="134553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868" y="141481"/>
            <a:ext cx="6286500" cy="39176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ZA" sz="2800" b="1" dirty="0"/>
              <a:t>2. Using PostgreSQL in Windows (2a)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868" y="533248"/>
            <a:ext cx="6286500" cy="366876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Char char="•"/>
              <a:defRPr/>
            </a:pPr>
            <a:r>
              <a:rPr lang="en-ZA" sz="2000" b="1" dirty="0" err="1">
                <a:solidFill>
                  <a:schemeClr val="accent5"/>
                </a:solidFill>
              </a:rPr>
              <a:t>pgAdmin</a:t>
            </a:r>
            <a:r>
              <a:rPr lang="en-ZA" sz="2000" b="1" dirty="0">
                <a:solidFill>
                  <a:schemeClr val="accent5"/>
                </a:solidFill>
              </a:rPr>
              <a:t> 4 (database admin tool for PostgreSQL</a:t>
            </a:r>
            <a:r>
              <a:rPr lang="en-ZA" sz="20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21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fld id="{95BFB572-F4F2-447F-B400-0B6AB4119F0A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buNone/>
              </a:pPr>
              <a:t>6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EEE853-1563-8436-3594-E95DBB0C1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538" y="1119973"/>
            <a:ext cx="6010320" cy="378343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38623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868" y="141480"/>
            <a:ext cx="6286500" cy="43204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ZA" sz="2800" b="1" dirty="0"/>
              <a:t>2. Using PostgreSQL in Windows (2b)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868" y="681540"/>
            <a:ext cx="6286500" cy="366876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ZA" sz="1800" b="1" dirty="0" err="1">
                <a:solidFill>
                  <a:schemeClr val="accent5"/>
                </a:solidFill>
              </a:rPr>
              <a:t>pgAdmin</a:t>
            </a:r>
            <a:r>
              <a:rPr lang="en-ZA" sz="1800" b="1" dirty="0">
                <a:solidFill>
                  <a:schemeClr val="accent5"/>
                </a:solidFill>
              </a:rPr>
              <a:t> 4  (database admin tool for PostgreSQL</a:t>
            </a:r>
            <a:r>
              <a:rPr lang="en-ZA" sz="18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21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fld id="{95BFB572-F4F2-447F-B400-0B6AB4119F0A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buNone/>
              </a:pPr>
              <a:t>7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1397868" y="1097306"/>
            <a:ext cx="6286500" cy="366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69056" tIns="34529" rIns="69056" bIns="34529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•"/>
              <a:defRPr sz="3200">
                <a:solidFill>
                  <a:srgbClr val="161616"/>
                </a:solidFill>
                <a:latin typeface="+mn-lt"/>
                <a:ea typeface="ＭＳ Ｐゴシック" pitchFamily="-112" charset="-128"/>
                <a:cs typeface="Cambri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rgbClr val="161616"/>
                </a:solidFill>
                <a:latin typeface="+mn-lt"/>
                <a:ea typeface="ＭＳ Ｐゴシック" pitchFamily="-112" charset="-128"/>
                <a:cs typeface="Cambri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+mn-lt"/>
                <a:ea typeface="ＭＳ Ｐゴシック" pitchFamily="-112" charset="-128"/>
                <a:cs typeface="Cambri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+mn-lt"/>
                <a:ea typeface="ＭＳ Ｐゴシック" pitchFamily="-112" charset="-128"/>
                <a:cs typeface="Cambri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en-GB" sz="2000">
                <a:solidFill>
                  <a:srgbClr val="161616"/>
                </a:solidFill>
                <a:latin typeface="+mn-lt"/>
                <a:ea typeface="ＭＳ Ｐゴシック" pitchFamily="-112" charset="-128"/>
                <a:cs typeface="Cambri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b="1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b="1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b="1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b="1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9pPr>
          </a:lstStyle>
          <a:p>
            <a:pPr>
              <a:buFont typeface="Arial" charset="0"/>
              <a:buChar char="•"/>
              <a:defRPr/>
            </a:pPr>
            <a:r>
              <a:rPr lang="en-ZA" sz="1800" b="1" kern="0" dirty="0">
                <a:solidFill>
                  <a:srgbClr val="C00000"/>
                </a:solidFill>
                <a:latin typeface="Arial"/>
              </a:rPr>
              <a:t>Using the query tool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618D3A-81FC-445B-A170-363695129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455" y="1769602"/>
            <a:ext cx="3286410" cy="302921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9A7414-AF2B-1041-4CA9-BAC098C21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158" y="2251379"/>
            <a:ext cx="2229044" cy="157747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77126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b="1" dirty="0"/>
              <a:t>3. </a:t>
            </a:r>
            <a:r>
              <a:rPr lang="en-ZA" b="1" dirty="0" err="1"/>
              <a:t>PostgreSQL</a:t>
            </a:r>
            <a:r>
              <a:rPr lang="en-ZA" b="1" dirty="0"/>
              <a:t> –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503" y="1171931"/>
            <a:ext cx="2714625" cy="3309454"/>
          </a:xfrm>
          <a:ln w="12700">
            <a:solidFill>
              <a:schemeClr val="tx1"/>
            </a:solidFill>
          </a:ln>
        </p:spPr>
        <p:txBody>
          <a:bodyPr/>
          <a:lstStyle/>
          <a:p>
            <a:pPr>
              <a:buFont typeface="+mj-lt"/>
              <a:buAutoNum type="arabicPeriod"/>
              <a:defRPr/>
            </a:pPr>
            <a:r>
              <a:rPr lang="en-ZA" sz="1800" b="1" dirty="0"/>
              <a:t>Numeric Types</a:t>
            </a:r>
          </a:p>
          <a:p>
            <a:pPr>
              <a:buFont typeface="+mj-lt"/>
              <a:buAutoNum type="arabicPeriod"/>
              <a:defRPr/>
            </a:pPr>
            <a:r>
              <a:rPr lang="en-ZA" sz="1800" b="1" dirty="0"/>
              <a:t>Monetary Types</a:t>
            </a:r>
          </a:p>
          <a:p>
            <a:pPr>
              <a:buFont typeface="+mj-lt"/>
              <a:buAutoNum type="arabicPeriod"/>
              <a:defRPr/>
            </a:pPr>
            <a:r>
              <a:rPr lang="en-ZA" sz="1800" b="1" dirty="0"/>
              <a:t>Character Types</a:t>
            </a:r>
          </a:p>
          <a:p>
            <a:pPr>
              <a:buFont typeface="+mj-lt"/>
              <a:buAutoNum type="arabicPeriod"/>
              <a:defRPr/>
            </a:pPr>
            <a:r>
              <a:rPr lang="en-ZA" sz="1800" b="1" dirty="0"/>
              <a:t>Binary Data Types</a:t>
            </a:r>
          </a:p>
          <a:p>
            <a:pPr>
              <a:buFont typeface="+mj-lt"/>
              <a:buAutoNum type="arabicPeriod"/>
              <a:defRPr/>
            </a:pPr>
            <a:r>
              <a:rPr lang="en-ZA" sz="1800" b="1" dirty="0"/>
              <a:t>Date/Time Types</a:t>
            </a:r>
          </a:p>
          <a:p>
            <a:pPr>
              <a:buFont typeface="+mj-lt"/>
              <a:buAutoNum type="arabicPeriod"/>
              <a:defRPr/>
            </a:pPr>
            <a:r>
              <a:rPr lang="en-ZA" sz="1800" b="1" dirty="0"/>
              <a:t>Boolean Type</a:t>
            </a:r>
          </a:p>
          <a:p>
            <a:pPr>
              <a:buFont typeface="+mj-lt"/>
              <a:buAutoNum type="arabicPeriod"/>
              <a:defRPr/>
            </a:pPr>
            <a:r>
              <a:rPr lang="en-ZA" sz="1800" b="1" dirty="0">
                <a:solidFill>
                  <a:schemeClr val="accent5"/>
                </a:solidFill>
              </a:rPr>
              <a:t>Enumerated Types</a:t>
            </a:r>
          </a:p>
          <a:p>
            <a:pPr>
              <a:buFont typeface="+mj-lt"/>
              <a:buAutoNum type="arabicPeriod" startAt="8"/>
              <a:defRPr/>
            </a:pPr>
            <a:r>
              <a:rPr lang="en-ZA" sz="1800" b="1" dirty="0"/>
              <a:t>Network Address Types</a:t>
            </a:r>
          </a:p>
          <a:p>
            <a:pPr>
              <a:buFont typeface="+mj-lt"/>
              <a:buAutoNum type="arabicPeriod" startAt="8"/>
              <a:defRPr/>
            </a:pPr>
            <a:r>
              <a:rPr lang="en-ZA" sz="1800" b="1" dirty="0"/>
              <a:t>Bit String Types</a:t>
            </a:r>
          </a:p>
          <a:p>
            <a:pPr>
              <a:buNone/>
              <a:defRPr/>
            </a:pPr>
            <a:endParaRPr lang="en-ZA" sz="1800" b="1" dirty="0"/>
          </a:p>
          <a:p>
            <a:pPr>
              <a:buFont typeface="Arial" charset="0"/>
              <a:buNone/>
              <a:defRPr/>
            </a:pPr>
            <a:endParaRPr lang="en-ZA" sz="1500" b="1" dirty="0"/>
          </a:p>
          <a:p>
            <a:pPr>
              <a:buFont typeface="Arial" charset="0"/>
              <a:buNone/>
              <a:defRPr/>
            </a:pPr>
            <a:endParaRPr lang="en-ZA" b="1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21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fld id="{083EEE75-13A5-4C8B-9366-722A166736C5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buNone/>
              </a:pPr>
              <a:t>8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460630" y="1149376"/>
            <a:ext cx="2714625" cy="396478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69056" tIns="34529" rIns="69056" bIns="34529"/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+mj-lt"/>
              <a:buAutoNum type="arabicPeriod" startAt="10"/>
              <a:defRPr/>
            </a:pPr>
            <a:r>
              <a:rPr lang="en-ZA" b="1" kern="0" dirty="0">
                <a:solidFill>
                  <a:srgbClr val="161616"/>
                </a:solidFill>
                <a:latin typeface="+mj-lt"/>
                <a:ea typeface="ＭＳ Ｐゴシック" pitchFamily="-112" charset="-128"/>
                <a:cs typeface="Cambria"/>
              </a:rPr>
              <a:t>Geometric Types </a:t>
            </a:r>
          </a:p>
          <a:p>
            <a:pPr marL="685800" lvl="1" indent="-3429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Arial" pitchFamily="34" charset="0"/>
              <a:buChar char="•"/>
              <a:defRPr/>
            </a:pPr>
            <a:r>
              <a:rPr lang="en-ZA" kern="0" dirty="0">
                <a:solidFill>
                  <a:srgbClr val="161616"/>
                </a:solidFill>
                <a:latin typeface="+mj-lt"/>
                <a:ea typeface="ＭＳ Ｐゴシック" pitchFamily="-112" charset="-128"/>
                <a:cs typeface="Cambria"/>
              </a:rPr>
              <a:t>Points</a:t>
            </a:r>
          </a:p>
          <a:p>
            <a:pPr marL="685800" lvl="1" indent="-3429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Arial" pitchFamily="34" charset="0"/>
              <a:buChar char="•"/>
              <a:defRPr/>
            </a:pPr>
            <a:r>
              <a:rPr lang="en-ZA" kern="0" dirty="0">
                <a:solidFill>
                  <a:srgbClr val="161616"/>
                </a:solidFill>
                <a:latin typeface="+mj-lt"/>
                <a:ea typeface="ＭＳ Ｐゴシック" pitchFamily="-112" charset="-128"/>
                <a:cs typeface="Cambria"/>
              </a:rPr>
              <a:t>Line Segments, </a:t>
            </a:r>
          </a:p>
          <a:p>
            <a:pPr marL="685800" lvl="1" indent="-3429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Arial" pitchFamily="34" charset="0"/>
              <a:buChar char="•"/>
              <a:defRPr/>
            </a:pPr>
            <a:r>
              <a:rPr lang="en-ZA" kern="0" dirty="0">
                <a:solidFill>
                  <a:srgbClr val="161616"/>
                </a:solidFill>
                <a:latin typeface="+mj-lt"/>
                <a:ea typeface="ＭＳ Ｐゴシック" pitchFamily="-112" charset="-128"/>
                <a:cs typeface="Cambria"/>
              </a:rPr>
              <a:t>Boxes,  Paths</a:t>
            </a:r>
          </a:p>
          <a:p>
            <a:pPr marL="685800" lvl="1" indent="-3429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Arial" pitchFamily="34" charset="0"/>
              <a:buChar char="•"/>
              <a:defRPr/>
            </a:pPr>
            <a:r>
              <a:rPr lang="en-ZA" kern="0" dirty="0">
                <a:solidFill>
                  <a:srgbClr val="161616"/>
                </a:solidFill>
                <a:latin typeface="+mj-lt"/>
                <a:ea typeface="ＭＳ Ｐゴシック" pitchFamily="-112" charset="-128"/>
                <a:cs typeface="Cambria"/>
              </a:rPr>
              <a:t>Polygons</a:t>
            </a:r>
          </a:p>
          <a:p>
            <a:pPr marL="685800" lvl="1" indent="-3429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Arial" pitchFamily="34" charset="0"/>
              <a:buChar char="•"/>
              <a:defRPr/>
            </a:pPr>
            <a:r>
              <a:rPr lang="en-ZA" kern="0" dirty="0">
                <a:solidFill>
                  <a:srgbClr val="161616"/>
                </a:solidFill>
                <a:latin typeface="+mj-lt"/>
                <a:ea typeface="ＭＳ Ｐゴシック" pitchFamily="-112" charset="-128"/>
                <a:cs typeface="Cambria"/>
              </a:rPr>
              <a:t>Circles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+mj-lt"/>
              <a:buAutoNum type="arabicPeriod" startAt="10"/>
              <a:defRPr/>
            </a:pPr>
            <a:r>
              <a:rPr lang="en-ZA" kern="0" dirty="0">
                <a:solidFill>
                  <a:srgbClr val="161616"/>
                </a:solidFill>
                <a:latin typeface="+mj-lt"/>
                <a:ea typeface="ＭＳ Ｐゴシック" pitchFamily="-112" charset="-128"/>
                <a:cs typeface="Cambria"/>
              </a:rPr>
              <a:t>Text Search Types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+mj-lt"/>
              <a:buAutoNum type="arabicPeriod" startAt="10"/>
              <a:defRPr/>
            </a:pPr>
            <a:r>
              <a:rPr lang="en-ZA" kern="0" dirty="0">
                <a:solidFill>
                  <a:srgbClr val="161616"/>
                </a:solidFill>
                <a:latin typeface="+mj-lt"/>
                <a:ea typeface="ＭＳ Ｐゴシック" pitchFamily="-112" charset="-128"/>
                <a:cs typeface="Cambria"/>
              </a:rPr>
              <a:t>XML Type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+mj-lt"/>
              <a:buAutoNum type="arabicPeriod" startAt="10"/>
              <a:defRPr/>
            </a:pPr>
            <a:r>
              <a:rPr lang="en-ZA" b="1" kern="0" dirty="0">
                <a:solidFill>
                  <a:srgbClr val="0000FF"/>
                </a:solidFill>
                <a:latin typeface="+mj-lt"/>
                <a:ea typeface="ＭＳ Ｐゴシック" pitchFamily="-112" charset="-128"/>
                <a:cs typeface="Cambria"/>
              </a:rPr>
              <a:t>Composite Types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+mj-lt"/>
              <a:buAutoNum type="arabicPeriod" startAt="10"/>
              <a:defRPr/>
            </a:pPr>
            <a:r>
              <a:rPr lang="en-ZA" b="1" kern="0" dirty="0">
                <a:solidFill>
                  <a:srgbClr val="0000CC"/>
                </a:solidFill>
                <a:latin typeface="+mj-lt"/>
                <a:ea typeface="ＭＳ Ｐゴシック" pitchFamily="-112" charset="-128"/>
                <a:cs typeface="Cambria"/>
              </a:rPr>
              <a:t>Arrays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+mj-lt"/>
              <a:buAutoNum type="arabicPeriod" startAt="10"/>
              <a:defRPr/>
            </a:pPr>
            <a:r>
              <a:rPr lang="en-ZA" b="1" kern="0" dirty="0">
                <a:solidFill>
                  <a:srgbClr val="0000CC"/>
                </a:solidFill>
                <a:latin typeface="+mj-lt"/>
                <a:ea typeface="ＭＳ Ｐゴシック" pitchFamily="-112" charset="-128"/>
                <a:cs typeface="Cambria"/>
              </a:rPr>
              <a:t>Object Identifier Types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+mj-lt"/>
              <a:buAutoNum type="arabicPeriod" startAt="10"/>
              <a:defRPr/>
            </a:pPr>
            <a:r>
              <a:rPr lang="en-ZA" kern="0" dirty="0">
                <a:solidFill>
                  <a:srgbClr val="161616"/>
                </a:solidFill>
                <a:latin typeface="+mj-lt"/>
                <a:ea typeface="ＭＳ Ｐゴシック" pitchFamily="-112" charset="-128"/>
                <a:cs typeface="Cambria"/>
              </a:rPr>
              <a:t>Pseudo-Types</a:t>
            </a:r>
          </a:p>
          <a:p>
            <a:pPr marL="257175" indent="-257175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defRPr/>
            </a:pPr>
            <a:endParaRPr lang="en-ZA" kern="0" dirty="0">
              <a:solidFill>
                <a:srgbClr val="161616"/>
              </a:solidFill>
              <a:latin typeface="Arial"/>
              <a:ea typeface="ＭＳ Ｐゴシック" pitchFamily="-112" charset="-128"/>
              <a:cs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ZA" b="1" dirty="0"/>
              <a:t>4. </a:t>
            </a:r>
            <a:r>
              <a:rPr lang="en-ZA" b="1" dirty="0" err="1"/>
              <a:t>PostgreSQL</a:t>
            </a:r>
            <a:r>
              <a:rPr lang="en-ZA" b="1" dirty="0"/>
              <a:t> – user defined types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2670" y="1128425"/>
            <a:ext cx="6286500" cy="3911203"/>
          </a:xfrm>
        </p:spPr>
        <p:txBody>
          <a:bodyPr>
            <a:normAutofit fontScale="92500" lnSpcReduction="10000"/>
          </a:bodyPr>
          <a:lstStyle/>
          <a:p>
            <a:pPr>
              <a:buFont typeface="Arial" charset="0"/>
              <a:buChar char="•"/>
              <a:defRPr/>
            </a:pPr>
            <a:r>
              <a:rPr lang="en-ZA" sz="1950" b="1" dirty="0">
                <a:solidFill>
                  <a:srgbClr val="0000CC"/>
                </a:solidFill>
              </a:rPr>
              <a:t>Enumerated types: </a:t>
            </a:r>
            <a:r>
              <a:rPr lang="en-GB" sz="1950" b="1" dirty="0">
                <a:solidFill>
                  <a:srgbClr val="0000CC"/>
                </a:solidFill>
              </a:rPr>
              <a:t> data types that comprise of a static, ordered set of values. </a:t>
            </a:r>
            <a:endParaRPr lang="en-ZA" sz="1950" b="1" dirty="0">
              <a:solidFill>
                <a:srgbClr val="0000CC"/>
              </a:solidFill>
            </a:endParaRPr>
          </a:p>
          <a:p>
            <a:pPr marL="358775" lvl="1" indent="-358775">
              <a:buFont typeface="Arial" charset="0"/>
              <a:buChar char="•"/>
              <a:defRPr/>
            </a:pPr>
            <a:r>
              <a:rPr lang="en-ZA" sz="1800" b="1" dirty="0">
                <a:solidFill>
                  <a:srgbClr val="080808"/>
                </a:solidFill>
              </a:rPr>
              <a:t>Similar to HLL </a:t>
            </a:r>
            <a:r>
              <a:rPr lang="en-ZA" sz="1800" b="1" dirty="0" err="1">
                <a:solidFill>
                  <a:srgbClr val="080808"/>
                </a:solidFill>
              </a:rPr>
              <a:t>enum</a:t>
            </a:r>
            <a:r>
              <a:rPr lang="en-ZA" sz="1800" b="1" dirty="0">
                <a:solidFill>
                  <a:srgbClr val="080808"/>
                </a:solidFill>
              </a:rPr>
              <a:t> types </a:t>
            </a:r>
            <a:r>
              <a:rPr lang="en-ZA" b="1" dirty="0">
                <a:solidFill>
                  <a:srgbClr val="080808"/>
                </a:solidFill>
              </a:rPr>
              <a:t>e.g.</a:t>
            </a:r>
            <a:r>
              <a:rPr lang="en-GB" b="1" dirty="0">
                <a:solidFill>
                  <a:srgbClr val="080808"/>
                </a:solidFill>
              </a:rPr>
              <a:t>: </a:t>
            </a:r>
          </a:p>
          <a:p>
            <a:pPr>
              <a:buFont typeface="Arial" charset="0"/>
              <a:buNone/>
              <a:defRPr/>
            </a:pPr>
            <a:r>
              <a:rPr lang="en-GB" sz="1800" b="1" dirty="0">
                <a:solidFill>
                  <a:srgbClr val="0000CC"/>
                </a:solidFill>
              </a:rPr>
              <a:t>        CREATE TYPE mood AS </a:t>
            </a:r>
            <a:r>
              <a:rPr lang="en-GB" sz="1800" b="1" dirty="0" err="1">
                <a:solidFill>
                  <a:srgbClr val="0000CC"/>
                </a:solidFill>
              </a:rPr>
              <a:t>ENUM</a:t>
            </a:r>
            <a:r>
              <a:rPr lang="en-GB" sz="1800" b="1" dirty="0">
                <a:solidFill>
                  <a:srgbClr val="0000CC"/>
                </a:solidFill>
              </a:rPr>
              <a:t> ('sad', 'ok', 'happy'); </a:t>
            </a:r>
          </a:p>
          <a:p>
            <a:pPr>
              <a:buFont typeface="Arial" charset="0"/>
              <a:buNone/>
              <a:defRPr/>
            </a:pPr>
            <a:endParaRPr lang="en-GB" sz="1800" b="1" dirty="0"/>
          </a:p>
          <a:p>
            <a:pPr>
              <a:buFont typeface="Arial" charset="0"/>
              <a:buChar char="•"/>
              <a:defRPr/>
            </a:pPr>
            <a:r>
              <a:rPr lang="en-GB" sz="1800" b="1" dirty="0"/>
              <a:t>e.g. of </a:t>
            </a:r>
            <a:r>
              <a:rPr lang="en-GB" sz="1800" b="1" dirty="0" err="1"/>
              <a:t>Enum</a:t>
            </a:r>
            <a:r>
              <a:rPr lang="en-GB" sz="1800" b="1" dirty="0"/>
              <a:t> Usage</a:t>
            </a:r>
            <a:endParaRPr lang="en-GB" sz="1800" b="1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  <a:defRPr/>
            </a:pPr>
            <a:r>
              <a:rPr lang="en-GB" sz="1800" b="1" dirty="0"/>
              <a:t>    </a:t>
            </a:r>
            <a:r>
              <a:rPr lang="en-GB" sz="1650" b="1" dirty="0">
                <a:solidFill>
                  <a:srgbClr val="C00000"/>
                </a:solidFill>
              </a:rPr>
              <a:t>CREATE TABLE person (</a:t>
            </a:r>
          </a:p>
          <a:p>
            <a:pPr>
              <a:buFont typeface="Arial" charset="0"/>
              <a:buNone/>
              <a:defRPr/>
            </a:pPr>
            <a:r>
              <a:rPr lang="en-GB" sz="1650" b="1" dirty="0">
                <a:solidFill>
                  <a:srgbClr val="C00000"/>
                </a:solidFill>
              </a:rPr>
              <a:t>                                name text, </a:t>
            </a:r>
            <a:r>
              <a:rPr lang="en-GB" sz="1650" b="1" dirty="0" err="1">
                <a:solidFill>
                  <a:srgbClr val="C00000"/>
                </a:solidFill>
              </a:rPr>
              <a:t>current_mood</a:t>
            </a:r>
            <a:r>
              <a:rPr lang="en-GB" sz="1650" b="1" dirty="0">
                <a:solidFill>
                  <a:srgbClr val="C00000"/>
                </a:solidFill>
              </a:rPr>
              <a:t>   </a:t>
            </a:r>
            <a:r>
              <a:rPr lang="en-GB" sz="1650" b="1" dirty="0">
                <a:solidFill>
                  <a:srgbClr val="0000CC"/>
                </a:solidFill>
              </a:rPr>
              <a:t>mood</a:t>
            </a:r>
            <a:r>
              <a:rPr lang="en-GB" sz="1650" b="1" dirty="0">
                <a:solidFill>
                  <a:schemeClr val="bg1"/>
                </a:solidFill>
              </a:rPr>
              <a:t>  </a:t>
            </a:r>
            <a:r>
              <a:rPr lang="en-GB" sz="1650" b="1" dirty="0">
                <a:solidFill>
                  <a:srgbClr val="C00000"/>
                </a:solidFill>
              </a:rPr>
              <a:t>);</a:t>
            </a:r>
          </a:p>
          <a:p>
            <a:pPr>
              <a:buFont typeface="Arial" charset="0"/>
              <a:buNone/>
              <a:defRPr/>
            </a:pPr>
            <a:endParaRPr lang="en-GB" sz="165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Arial" charset="0"/>
              <a:buNone/>
              <a:defRPr/>
            </a:pPr>
            <a:r>
              <a:rPr lang="en-GB" sz="1650" b="1" dirty="0">
                <a:solidFill>
                  <a:srgbClr val="C00000"/>
                </a:solidFill>
              </a:rPr>
              <a:t>     INSERT INTO person </a:t>
            </a:r>
          </a:p>
          <a:p>
            <a:pPr>
              <a:buFont typeface="Arial" charset="0"/>
              <a:buNone/>
              <a:defRPr/>
            </a:pPr>
            <a:r>
              <a:rPr lang="en-GB" sz="1650" b="1" dirty="0">
                <a:solidFill>
                  <a:srgbClr val="C00000"/>
                </a:solidFill>
              </a:rPr>
              <a:t>                            VALUES ('Cyril', 'happy');</a:t>
            </a:r>
          </a:p>
          <a:p>
            <a:pPr>
              <a:buFont typeface="Arial" charset="0"/>
              <a:buNone/>
              <a:defRPr/>
            </a:pPr>
            <a:endParaRPr lang="en-GB" sz="165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Arial" charset="0"/>
              <a:buNone/>
              <a:defRPr/>
            </a:pPr>
            <a:r>
              <a:rPr lang="en-GB" sz="1650" b="1" dirty="0">
                <a:solidFill>
                  <a:schemeClr val="accent6">
                    <a:lumMod val="75000"/>
                  </a:schemeClr>
                </a:solidFill>
              </a:rPr>
              <a:t>     </a:t>
            </a:r>
            <a:r>
              <a:rPr lang="en-GB" sz="1650" b="1" dirty="0">
                <a:solidFill>
                  <a:srgbClr val="C00000"/>
                </a:solidFill>
              </a:rPr>
              <a:t>SELECT * FROM person WHERE </a:t>
            </a:r>
            <a:r>
              <a:rPr lang="en-GB" sz="1650" b="1" dirty="0" err="1">
                <a:solidFill>
                  <a:srgbClr val="0000CC"/>
                </a:solidFill>
              </a:rPr>
              <a:t>current_mood</a:t>
            </a:r>
            <a:r>
              <a:rPr lang="en-GB" sz="1650" b="1" dirty="0">
                <a:solidFill>
                  <a:srgbClr val="0000CC"/>
                </a:solidFill>
              </a:rPr>
              <a:t> = 'happy';</a:t>
            </a:r>
            <a:endParaRPr lang="en-ZA" sz="1650" b="1" dirty="0">
              <a:solidFill>
                <a:srgbClr val="0000CC"/>
              </a:solidFill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21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fld id="{7AE28276-F3DB-4B53-8019-DC5718749E99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buNone/>
              </a:pPr>
              <a:t>9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Speak Pro"/>
        <a:ea typeface=""/>
        <a:cs typeface=""/>
      </a:majorFont>
      <a:minorFont>
        <a:latin typeface="Speak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1360</Words>
  <Application>Microsoft Office PowerPoint</Application>
  <PresentationFormat>On-screen Show (16:9)</PresentationFormat>
  <Paragraphs>213</Paragraphs>
  <Slides>29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ＭＳ Ｐゴシック</vt:lpstr>
      <vt:lpstr>Arial</vt:lpstr>
      <vt:lpstr>Calibri</vt:lpstr>
      <vt:lpstr>Courier New</vt:lpstr>
      <vt:lpstr>Google Sans</vt:lpstr>
      <vt:lpstr>Open Sans</vt:lpstr>
      <vt:lpstr>Roboto</vt:lpstr>
      <vt:lpstr>Speak Pro</vt:lpstr>
      <vt:lpstr>Times New Roman</vt:lpstr>
      <vt:lpstr>Verdana</vt:lpstr>
      <vt:lpstr>Office Theme</vt:lpstr>
      <vt:lpstr>COS 326  Database Systems</vt:lpstr>
      <vt:lpstr>In this lecture</vt:lpstr>
      <vt:lpstr>1. Postgres, SQL:2011 &amp; PostgreSQL </vt:lpstr>
      <vt:lpstr>PostgreSQL: Demo Time</vt:lpstr>
      <vt:lpstr>2. Using PostgreSQL in Windows (1)</vt:lpstr>
      <vt:lpstr>2. Using PostgreSQL in Windows (2a)</vt:lpstr>
      <vt:lpstr>2. Using PostgreSQL in Windows (2b)</vt:lpstr>
      <vt:lpstr>3. PostgreSQL – Data types</vt:lpstr>
      <vt:lpstr>4. PostgreSQL – user defined types (1)</vt:lpstr>
      <vt:lpstr>5. PostgreSQL – user defined types (2a)</vt:lpstr>
      <vt:lpstr>6. PostgreSQL – user defined types (2b)</vt:lpstr>
      <vt:lpstr>ODMG Object Model and Object Definition Language ODL</vt:lpstr>
      <vt:lpstr>The ODMG Object Model and the ODL (cont’d.)</vt:lpstr>
      <vt:lpstr>Inheritance in the Object Model of ODMG</vt:lpstr>
      <vt:lpstr>Built-in Interfaces and Classes in the Object Model</vt:lpstr>
      <vt:lpstr>Figure 12.6   Inheritance hierarchy for the built-in interfaces of the object model</vt:lpstr>
      <vt:lpstr>Extents, Keys, and Factory Objects</vt:lpstr>
      <vt:lpstr>Object Definition Language (ODL) </vt:lpstr>
      <vt:lpstr>Figure 12.9a   An example of a database schema. Graphical notation for representing ODL schemas.</vt:lpstr>
      <vt:lpstr>Figure 12.9b   An example of a database schema. A graphical object database schema for part of the UNIVERSITY database (GRADE and DEGREE classes are not shown).</vt:lpstr>
      <vt:lpstr>Figure 12.10   Possible ODL schema for the UNIVERSITY database in Figure 12.9(b).</vt:lpstr>
      <vt:lpstr>Figure 12.10 (continued)   Possible ODL schema for the UNIVERSITY database in Figure 12.9(b).</vt:lpstr>
      <vt:lpstr>Figure 12.11a   An illustration of interface inheritance via “:”. Graphical schema representation.</vt:lpstr>
      <vt:lpstr>Figure 12.11b   An illustration of interface inheritance via “:”. Corresponding interface and class definitions in ODL.</vt:lpstr>
      <vt:lpstr>Object Database Conceptual Design</vt:lpstr>
      <vt:lpstr>The Object Query Language OQL</vt:lpstr>
      <vt:lpstr>Query Results and Path Expressions</vt:lpstr>
      <vt:lpstr>Other Features of OQL</vt:lpstr>
      <vt:lpstr>Other Features of OQL (cont’d.)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2024-08-07T20:47:45Z</dcterms:modified>
</cp:coreProperties>
</file>