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449" r:id="rId4"/>
    <p:sldId id="480" r:id="rId5"/>
    <p:sldId id="451" r:id="rId6"/>
    <p:sldId id="452" r:id="rId7"/>
    <p:sldId id="469" r:id="rId8"/>
    <p:sldId id="453" r:id="rId9"/>
    <p:sldId id="458" r:id="rId10"/>
    <p:sldId id="473" r:id="rId11"/>
    <p:sldId id="479" r:id="rId12"/>
    <p:sldId id="478" r:id="rId13"/>
    <p:sldId id="474" r:id="rId14"/>
    <p:sldId id="476" r:id="rId15"/>
    <p:sldId id="477" r:id="rId16"/>
    <p:sldId id="466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5FF"/>
    <a:srgbClr val="FF0D97"/>
    <a:srgbClr val="0000CC"/>
    <a:srgbClr val="003635"/>
    <a:srgbClr val="9EFF29"/>
    <a:srgbClr val="C80064"/>
    <a:srgbClr val="C33A1F"/>
    <a:srgbClr val="FF2549"/>
    <a:srgbClr val="007033"/>
    <a:srgbClr val="D63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4414EA-F411-4D35-B580-3D8CA141CC04}" v="3" dt="2024-08-12T21:12:12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59" autoAdjust="0"/>
  </p:normalViewPr>
  <p:slideViewPr>
    <p:cSldViewPr snapToGrid="0">
      <p:cViewPr varScale="1">
        <p:scale>
          <a:sx n="71" d="100"/>
          <a:sy n="71" d="100"/>
        </p:scale>
        <p:origin x="106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61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2561" y="1319981"/>
            <a:ext cx="7978879" cy="159282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679" y="3487992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5DD5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4" y="135848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172498"/>
            <a:ext cx="8246070" cy="360597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32" y="539273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DD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613" y="1437968"/>
            <a:ext cx="6304935" cy="338326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227400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025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4265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7025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4265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935" y="1290484"/>
            <a:ext cx="6975987" cy="165918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Speak Pro" panose="020B0504020101020102" pitchFamily="34" charset="0"/>
              </a:rPr>
              <a:t>COS 326 </a:t>
            </a:r>
            <a:br>
              <a:rPr lang="en-US" sz="4800" b="1" dirty="0">
                <a:latin typeface="Speak Pro" panose="020B0504020101020102" pitchFamily="34" charset="0"/>
              </a:rPr>
            </a:br>
            <a:r>
              <a:rPr lang="en-US" sz="4800" b="1" dirty="0">
                <a:latin typeface="Speak Pro" panose="020B0504020101020102" pitchFamily="34" charset="0"/>
              </a:rPr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935" y="3067525"/>
            <a:ext cx="8164763" cy="1768977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Lecture 7</a:t>
            </a:r>
          </a:p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Object-Relational Databases (3)</a:t>
            </a:r>
          </a:p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Chapter 12 (7th edition)</a:t>
            </a:r>
          </a:p>
          <a:p>
            <a:r>
              <a:rPr lang="en-GB" b="1" dirty="0">
                <a:solidFill>
                  <a:schemeClr val="bg1"/>
                </a:solidFill>
                <a:latin typeface="Speak Pro" panose="020B0504020101020102" pitchFamily="34" charset="0"/>
              </a:rPr>
              <a:t>Tuesday 13 August 2024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3" y="250032"/>
            <a:ext cx="8561294" cy="4274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/>
              <a:t>PostgreSQL –Procedural Language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51" y="1188384"/>
            <a:ext cx="6989600" cy="35180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200" b="1" dirty="0"/>
              <a:t>PostgreSQL allows user-defined functions to be written in other languages besides SQL and C. </a:t>
            </a:r>
          </a:p>
          <a:p>
            <a:pPr>
              <a:defRPr/>
            </a:pPr>
            <a:r>
              <a:rPr lang="en-GB" sz="3200" b="1" dirty="0"/>
              <a:t>These other languages are generically called procedural languages (PLs).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2A7BC682-18EC-4D6D-98CB-2B6628CBB0F5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10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3" y="250032"/>
            <a:ext cx="8561294" cy="4274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/>
              <a:t>PostgreSQL –User defined functions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666" y="1112115"/>
            <a:ext cx="6455569" cy="4193381"/>
          </a:xfrm>
        </p:spPr>
        <p:txBody>
          <a:bodyPr>
            <a:normAutofit lnSpcReduction="10000"/>
          </a:bodyPr>
          <a:lstStyle/>
          <a:p>
            <a:pPr>
              <a:buNone/>
              <a:defRPr/>
            </a:pPr>
            <a:r>
              <a:rPr lang="en-ZA" sz="1950" b="1" dirty="0">
                <a:solidFill>
                  <a:srgbClr val="C00000"/>
                </a:solidFill>
              </a:rPr>
              <a:t>Four categories user defined functions:</a:t>
            </a:r>
          </a:p>
          <a:p>
            <a:pPr marL="642938" lvl="1" indent="-342900">
              <a:buAutoNum type="arabicParenBoth"/>
              <a:defRPr/>
            </a:pPr>
            <a:r>
              <a:rPr lang="en-GB" sz="1650" b="1" dirty="0"/>
              <a:t>Query language functions (</a:t>
            </a:r>
            <a:r>
              <a:rPr lang="en-ZA" sz="1650" b="1" dirty="0"/>
              <a:t>SQL functions: written in SQL)</a:t>
            </a:r>
            <a:r>
              <a:rPr lang="en-GB" sz="1650" b="1" dirty="0"/>
              <a:t> </a:t>
            </a:r>
          </a:p>
          <a:p>
            <a:pPr marL="642938" lvl="1" indent="-342900">
              <a:buAutoNum type="arabicParenBoth"/>
              <a:defRPr/>
            </a:pPr>
            <a:r>
              <a:rPr lang="en-GB" sz="1650" b="1" dirty="0"/>
              <a:t>Procedural language functions </a:t>
            </a:r>
          </a:p>
          <a:p>
            <a:pPr lvl="1">
              <a:buFont typeface="Arial" charset="0"/>
              <a:buNone/>
              <a:defRPr/>
            </a:pPr>
            <a:r>
              <a:rPr lang="en-GB" sz="1650" b="1" dirty="0"/>
              <a:t>                 (functions written in, e.g. PL/</a:t>
            </a:r>
            <a:r>
              <a:rPr lang="en-GB" sz="1650" b="1" dirty="0" err="1"/>
              <a:t>pgSQL</a:t>
            </a:r>
            <a:r>
              <a:rPr lang="en-GB" sz="1650" b="1" dirty="0"/>
              <a:t>, PL/</a:t>
            </a:r>
            <a:r>
              <a:rPr lang="en-GB" sz="1650" b="1" dirty="0" err="1"/>
              <a:t>Tcl</a:t>
            </a:r>
            <a:r>
              <a:rPr lang="en-GB" sz="1650" b="1" dirty="0"/>
              <a:t>, PL/Perl and PL/Python) – see Chapters 44-46 Postgres User Manual</a:t>
            </a:r>
          </a:p>
          <a:p>
            <a:pPr lvl="1" indent="-474663">
              <a:buFont typeface="Arial" charset="0"/>
              <a:buAutoNum type="arabicParenBoth" startAt="3"/>
              <a:defRPr/>
            </a:pPr>
            <a:r>
              <a:rPr lang="en-GB" sz="1650" b="1" dirty="0"/>
              <a:t>Internal functions</a:t>
            </a:r>
          </a:p>
          <a:p>
            <a:pPr lvl="1" indent="-474663">
              <a:buFont typeface="Arial" charset="0"/>
              <a:buAutoNum type="arabicParenBoth" startAt="3"/>
              <a:defRPr/>
            </a:pPr>
            <a:r>
              <a:rPr lang="en-GB" sz="1650" b="1" dirty="0"/>
              <a:t>C-language functions </a:t>
            </a:r>
          </a:p>
          <a:p>
            <a:pPr>
              <a:buNone/>
              <a:defRPr/>
            </a:pPr>
            <a:endParaRPr lang="en-ZA" sz="1350" b="1" dirty="0">
              <a:solidFill>
                <a:srgbClr val="C0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950" b="1" dirty="0">
                <a:solidFill>
                  <a:srgbClr val="C00000"/>
                </a:solidFill>
              </a:rPr>
              <a:t>Two categories of SQL functions:</a:t>
            </a:r>
          </a:p>
          <a:p>
            <a:pPr marL="642938" lvl="1" indent="-342900">
              <a:buNone/>
              <a:defRPr/>
            </a:pPr>
            <a:r>
              <a:rPr lang="en-ZA" sz="1650" b="1" dirty="0"/>
              <a:t>(1) </a:t>
            </a:r>
            <a:r>
              <a:rPr lang="en-ZA" sz="1650" b="1" dirty="0">
                <a:solidFill>
                  <a:srgbClr val="FF0000"/>
                </a:solidFill>
              </a:rPr>
              <a:t>Row functions: </a:t>
            </a:r>
            <a:r>
              <a:rPr lang="en-ZA" sz="1650" b="1" dirty="0">
                <a:solidFill>
                  <a:srgbClr val="C00000"/>
                </a:solidFill>
              </a:rPr>
              <a:t>operate on values of a table row</a:t>
            </a:r>
          </a:p>
          <a:p>
            <a:pPr marL="642938" lvl="1" indent="-342900">
              <a:buNone/>
              <a:defRPr/>
            </a:pPr>
            <a:r>
              <a:rPr lang="en-ZA" sz="1650" b="1" dirty="0"/>
              <a:t>(2) </a:t>
            </a:r>
            <a:r>
              <a:rPr lang="en-ZA" sz="1650" b="1" dirty="0">
                <a:solidFill>
                  <a:srgbClr val="FF0000"/>
                </a:solidFill>
              </a:rPr>
              <a:t>Table functions: </a:t>
            </a:r>
            <a:r>
              <a:rPr lang="en-ZA" sz="1650" b="1" dirty="0">
                <a:solidFill>
                  <a:srgbClr val="C00000"/>
                </a:solidFill>
              </a:rPr>
              <a:t>operate on whole table </a:t>
            </a:r>
          </a:p>
          <a:p>
            <a:pPr lvl="2">
              <a:buFont typeface="Arial" charset="0"/>
              <a:buChar char="•"/>
              <a:defRPr/>
            </a:pPr>
            <a:r>
              <a:rPr lang="en-GB" sz="1650" b="1" dirty="0"/>
              <a:t>are functions that </a:t>
            </a:r>
            <a:r>
              <a:rPr lang="en-GB" sz="1650" b="1" dirty="0">
                <a:solidFill>
                  <a:srgbClr val="0000CC"/>
                </a:solidFill>
              </a:rPr>
              <a:t>produce a set of rows,</a:t>
            </a:r>
            <a:r>
              <a:rPr lang="en-GB" sz="1650" b="1" dirty="0"/>
              <a:t>  made up of:</a:t>
            </a:r>
          </a:p>
          <a:p>
            <a:pPr lvl="3">
              <a:buFont typeface="Arial" charset="0"/>
              <a:buChar char="•"/>
              <a:defRPr/>
            </a:pPr>
            <a:r>
              <a:rPr lang="en-GB" sz="1650" b="1" dirty="0"/>
              <a:t> either base data types (scalar types) or </a:t>
            </a:r>
          </a:p>
          <a:p>
            <a:pPr lvl="3">
              <a:buFont typeface="Arial" charset="0"/>
              <a:buChar char="•"/>
              <a:defRPr/>
            </a:pPr>
            <a:r>
              <a:rPr lang="en-GB" sz="1650" b="1" dirty="0"/>
              <a:t>composite data types (table rows). 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2A7BC682-18EC-4D6D-98CB-2B6628CBB0F5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11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47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999" y="352425"/>
            <a:ext cx="7318001" cy="4274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/>
              <a:t>PostgreSQL – SQL functions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82" y="1215558"/>
            <a:ext cx="6971318" cy="3756492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ZA" sz="1800" b="1" dirty="0"/>
              <a:t>SQL functions use the following syntax:</a:t>
            </a:r>
            <a:endParaRPr lang="en-GB" sz="1800" b="1" dirty="0"/>
          </a:p>
          <a:p>
            <a:pPr>
              <a:buFont typeface="Arial" charset="0"/>
              <a:buNone/>
              <a:defRPr/>
            </a:pPr>
            <a:r>
              <a:rPr lang="en-ZA" sz="1500" dirty="0">
                <a:solidFill>
                  <a:srgbClr val="FF0000"/>
                </a:solidFill>
              </a:rPr>
              <a:t> </a:t>
            </a:r>
            <a:endParaRPr lang="en-GB" sz="1500" dirty="0">
              <a:solidFill>
                <a:srgbClr val="FF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FF0000"/>
                </a:solidFill>
              </a:rPr>
              <a:t>CREATE FUNCTION </a:t>
            </a:r>
            <a:r>
              <a:rPr lang="en-ZA" sz="1500" b="1" dirty="0" err="1">
                <a:solidFill>
                  <a:srgbClr val="FF0000"/>
                </a:solidFill>
              </a:rPr>
              <a:t>functionName</a:t>
            </a:r>
            <a:r>
              <a:rPr lang="en-ZA" sz="1500" b="1" dirty="0">
                <a:solidFill>
                  <a:srgbClr val="FF0000"/>
                </a:solidFill>
              </a:rPr>
              <a:t>( pmt1Type, pmt2Type,   ....  ) RETURNS </a:t>
            </a:r>
            <a:r>
              <a:rPr lang="en-ZA" sz="1500" b="1" dirty="0" err="1">
                <a:solidFill>
                  <a:srgbClr val="FF0000"/>
                </a:solidFill>
              </a:rPr>
              <a:t>returntype</a:t>
            </a:r>
            <a:r>
              <a:rPr lang="en-ZA" sz="1500" b="1" dirty="0">
                <a:solidFill>
                  <a:srgbClr val="FF0000"/>
                </a:solidFill>
              </a:rPr>
              <a:t> AS </a:t>
            </a: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FF0000"/>
                </a:solidFill>
              </a:rPr>
              <a:t>     $$</a:t>
            </a:r>
            <a:endParaRPr lang="en-GB" sz="1500" b="1" dirty="0">
              <a:solidFill>
                <a:srgbClr val="FF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FF0000"/>
                </a:solidFill>
              </a:rPr>
              <a:t>          	</a:t>
            </a:r>
            <a:r>
              <a:rPr lang="en-ZA" sz="1500" b="1" i="1" dirty="0">
                <a:solidFill>
                  <a:srgbClr val="FF0000"/>
                </a:solidFill>
              </a:rPr>
              <a:t>SQL statement</a:t>
            </a:r>
            <a:endParaRPr lang="en-GB" sz="1500" b="1" i="1" dirty="0">
              <a:solidFill>
                <a:srgbClr val="FF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FF0000"/>
                </a:solidFill>
              </a:rPr>
              <a:t>      $$ LANGUAGE SQL;</a:t>
            </a:r>
          </a:p>
          <a:p>
            <a:pPr>
              <a:buFont typeface="Arial" charset="0"/>
              <a:buNone/>
              <a:defRPr/>
            </a:pPr>
            <a:endParaRPr lang="en-ZA" sz="1500" b="1" dirty="0">
              <a:solidFill>
                <a:srgbClr val="FF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FF0000"/>
                </a:solidFill>
              </a:rPr>
              <a:t>e.g.</a:t>
            </a: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FF0000"/>
                </a:solidFill>
              </a:rPr>
              <a:t>-- DROP FUNCTION </a:t>
            </a:r>
            <a:r>
              <a:rPr lang="en-ZA" sz="1500" b="1" dirty="0" err="1">
                <a:solidFill>
                  <a:srgbClr val="FF0000"/>
                </a:solidFill>
              </a:rPr>
              <a:t>populationDensity</a:t>
            </a:r>
            <a:r>
              <a:rPr lang="en-ZA" sz="1500" b="1" dirty="0">
                <a:solidFill>
                  <a:srgbClr val="FF0000"/>
                </a:solidFill>
              </a:rPr>
              <a:t>(real, integer);   if you need to</a:t>
            </a:r>
            <a:endParaRPr lang="en" sz="1500" b="1" dirty="0">
              <a:solidFill>
                <a:srgbClr val="FF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FF0000"/>
                </a:solidFill>
              </a:rPr>
              <a:t>CREATE FUNCTION </a:t>
            </a:r>
            <a:r>
              <a:rPr lang="en-ZA" sz="1500" b="1" dirty="0" err="1">
                <a:solidFill>
                  <a:srgbClr val="FF0000"/>
                </a:solidFill>
              </a:rPr>
              <a:t>populationDensity</a:t>
            </a:r>
            <a:r>
              <a:rPr lang="en-ZA" sz="1500" b="1" dirty="0">
                <a:solidFill>
                  <a:srgbClr val="FF0000"/>
                </a:solidFill>
              </a:rPr>
              <a:t>(real, </a:t>
            </a:r>
            <a:r>
              <a:rPr lang="en-ZA" sz="1500" b="1" dirty="0" err="1">
                <a:solidFill>
                  <a:srgbClr val="FF0000"/>
                </a:solidFill>
              </a:rPr>
              <a:t>int</a:t>
            </a:r>
            <a:r>
              <a:rPr lang="en-ZA" sz="1500" b="1" dirty="0">
                <a:solidFill>
                  <a:srgbClr val="FF0000"/>
                </a:solidFill>
              </a:rPr>
              <a:t>) RETURNS </a:t>
            </a:r>
            <a:r>
              <a:rPr lang="en-ZA" sz="1500" b="1" dirty="0" err="1">
                <a:solidFill>
                  <a:srgbClr val="FF0000"/>
                </a:solidFill>
              </a:rPr>
              <a:t>int</a:t>
            </a:r>
            <a:r>
              <a:rPr lang="en-ZA" sz="1500" b="1" dirty="0">
                <a:solidFill>
                  <a:srgbClr val="FF0000"/>
                </a:solidFill>
              </a:rPr>
              <a:t>  AS </a:t>
            </a:r>
          </a:p>
          <a:p>
            <a:pPr>
              <a:buFont typeface="Arial" charset="0"/>
              <a:buNone/>
              <a:defRPr/>
            </a:pPr>
            <a:r>
              <a:rPr lang="en" sz="1500" b="1" dirty="0">
                <a:solidFill>
                  <a:srgbClr val="FF0000"/>
                </a:solidFill>
              </a:rPr>
              <a:t>$$</a:t>
            </a: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FF0000"/>
                </a:solidFill>
              </a:rPr>
              <a:t>       	SELECT CAST (  (($1 * 1000000) / $2 ) AS </a:t>
            </a:r>
            <a:r>
              <a:rPr lang="en-ZA" sz="1500" b="1" dirty="0" err="1">
                <a:solidFill>
                  <a:srgbClr val="FF0000"/>
                </a:solidFill>
              </a:rPr>
              <a:t>int</a:t>
            </a:r>
            <a:r>
              <a:rPr lang="en-ZA" sz="1500" b="1" dirty="0">
                <a:solidFill>
                  <a:srgbClr val="FF0000"/>
                </a:solidFill>
              </a:rPr>
              <a:t> )</a:t>
            </a: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FF0000"/>
                </a:solidFill>
              </a:rPr>
              <a:t>       	AS </a:t>
            </a:r>
            <a:r>
              <a:rPr lang="en-ZA" sz="1500" b="1" dirty="0" err="1">
                <a:solidFill>
                  <a:srgbClr val="FF0000"/>
                </a:solidFill>
              </a:rPr>
              <a:t>populationDensity</a:t>
            </a:r>
            <a:r>
              <a:rPr lang="en-ZA" sz="1500" b="1" dirty="0">
                <a:solidFill>
                  <a:srgbClr val="FF0000"/>
                </a:solidFill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FF0000"/>
                </a:solidFill>
              </a:rPr>
              <a:t>$$ LANGUAGE SQL;</a:t>
            </a:r>
          </a:p>
          <a:p>
            <a:pPr>
              <a:buFont typeface="Arial" charset="0"/>
              <a:buNone/>
              <a:defRPr/>
            </a:pPr>
            <a:endParaRPr lang="en-ZA" sz="1500" i="1" dirty="0"/>
          </a:p>
          <a:p>
            <a:pPr>
              <a:buFont typeface="Arial" charset="0"/>
              <a:buNone/>
              <a:defRPr/>
            </a:pPr>
            <a:r>
              <a:rPr lang="en-ZA" sz="1700" b="1" i="1" dirty="0"/>
              <a:t> </a:t>
            </a:r>
            <a:r>
              <a:rPr lang="en-GB" sz="1700" b="1" i="1" dirty="0"/>
              <a:t>The $$ is a delimiter you use to indicate where the function definition starts and ends.</a:t>
            </a:r>
          </a:p>
          <a:p>
            <a:pPr>
              <a:buFont typeface="Arial" charset="0"/>
              <a:buNone/>
              <a:defRPr/>
            </a:pPr>
            <a:endParaRPr lang="en-GB" sz="1500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12C09E75-5F19-4FE2-BF63-68418E4D8E53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12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4581" name="Straight Arrow Connector 5"/>
          <p:cNvCxnSpPr>
            <a:cxnSpLocks noChangeShapeType="1"/>
          </p:cNvCxnSpPr>
          <p:nvPr/>
        </p:nvCxnSpPr>
        <p:spPr bwMode="auto">
          <a:xfrm flipV="1">
            <a:off x="3815953" y="3706416"/>
            <a:ext cx="1241822" cy="323850"/>
          </a:xfrm>
          <a:prstGeom prst="straightConnector1">
            <a:avLst/>
          </a:prstGeom>
          <a:noFill/>
          <a:ln w="12700" algn="ctr">
            <a:solidFill>
              <a:schemeClr val="bg1"/>
            </a:solidFill>
            <a:prstDash val="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2" name="Straight Arrow Connector 7"/>
          <p:cNvCxnSpPr>
            <a:cxnSpLocks noChangeShapeType="1"/>
          </p:cNvCxnSpPr>
          <p:nvPr/>
        </p:nvCxnSpPr>
        <p:spPr bwMode="auto">
          <a:xfrm flipV="1">
            <a:off x="5219700" y="3706416"/>
            <a:ext cx="323850" cy="323850"/>
          </a:xfrm>
          <a:prstGeom prst="straightConnector1">
            <a:avLst/>
          </a:prstGeom>
          <a:noFill/>
          <a:ln w="12700" algn="ctr">
            <a:solidFill>
              <a:schemeClr val="bg1"/>
            </a:solidFill>
            <a:prstDash val="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9A71A351-1A23-0009-D0FD-294E623BF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25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The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$$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inherit"/>
              </a:rPr>
              <a:t> is a delimiter you use to indicate where the function definition starts and ends.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b="1" dirty="0"/>
              <a:t>PostgreSQL – SQL functions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82" y="1228725"/>
            <a:ext cx="6455569" cy="268605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C00000"/>
                </a:solidFill>
              </a:rPr>
              <a:t>CREATE FUNCTION </a:t>
            </a:r>
            <a:r>
              <a:rPr lang="en-ZA" sz="1500" b="1" dirty="0" err="1">
                <a:solidFill>
                  <a:srgbClr val="C00000"/>
                </a:solidFill>
              </a:rPr>
              <a:t>populationDensity</a:t>
            </a:r>
            <a:r>
              <a:rPr lang="en-ZA" sz="1500" b="1" dirty="0">
                <a:solidFill>
                  <a:srgbClr val="C00000"/>
                </a:solidFill>
              </a:rPr>
              <a:t>(real, </a:t>
            </a:r>
            <a:r>
              <a:rPr lang="en-ZA" sz="1500" b="1" dirty="0" err="1">
                <a:solidFill>
                  <a:srgbClr val="C00000"/>
                </a:solidFill>
              </a:rPr>
              <a:t>int</a:t>
            </a:r>
            <a:r>
              <a:rPr lang="en-ZA" sz="1500" b="1" dirty="0">
                <a:solidFill>
                  <a:srgbClr val="C00000"/>
                </a:solidFill>
              </a:rPr>
              <a:t> ) RETURNS </a:t>
            </a:r>
            <a:r>
              <a:rPr lang="en-ZA" sz="1500" b="1" dirty="0" err="1">
                <a:solidFill>
                  <a:srgbClr val="C00000"/>
                </a:solidFill>
              </a:rPr>
              <a:t>int</a:t>
            </a:r>
            <a:r>
              <a:rPr lang="en-ZA" sz="1500" b="1" dirty="0">
                <a:solidFill>
                  <a:srgbClr val="C00000"/>
                </a:solidFill>
              </a:rPr>
              <a:t>  AS </a:t>
            </a:r>
          </a:p>
          <a:p>
            <a:pPr>
              <a:buFont typeface="Arial" charset="0"/>
              <a:buNone/>
              <a:defRPr/>
            </a:pPr>
            <a:r>
              <a:rPr lang="en" sz="1500" b="1" dirty="0">
                <a:solidFill>
                  <a:srgbClr val="080808"/>
                </a:solidFill>
              </a:rPr>
              <a:t>$$</a:t>
            </a:r>
            <a:endParaRPr lang="en" sz="1500" b="1" dirty="0"/>
          </a:p>
          <a:p>
            <a:pPr>
              <a:buFont typeface="Arial" charset="0"/>
              <a:buNone/>
              <a:defRPr/>
            </a:pPr>
            <a:r>
              <a:rPr lang="en-ZA" sz="1500" b="1" dirty="0"/>
              <a:t>       	SELECT CAST (  (($1 * 1000000) / $2 ) AS </a:t>
            </a:r>
            <a:r>
              <a:rPr lang="en-ZA" sz="1500" b="1" dirty="0" err="1"/>
              <a:t>int</a:t>
            </a:r>
            <a:r>
              <a:rPr lang="en-ZA" sz="1500" b="1" dirty="0"/>
              <a:t> )</a:t>
            </a:r>
          </a:p>
          <a:p>
            <a:pPr>
              <a:buFont typeface="Arial" charset="0"/>
              <a:buNone/>
              <a:defRPr/>
            </a:pPr>
            <a:r>
              <a:rPr lang="en-ZA" sz="1500" b="1" dirty="0"/>
              <a:t>       </a:t>
            </a:r>
            <a:r>
              <a:rPr lang="en-ZA" sz="1500" b="1" dirty="0">
                <a:solidFill>
                  <a:srgbClr val="080808"/>
                </a:solidFill>
              </a:rPr>
              <a:t>	AS </a:t>
            </a:r>
            <a:r>
              <a:rPr lang="en-ZA" sz="1500" b="1" dirty="0" err="1">
                <a:solidFill>
                  <a:srgbClr val="080808"/>
                </a:solidFill>
              </a:rPr>
              <a:t>populationDensity</a:t>
            </a:r>
            <a:r>
              <a:rPr lang="en-ZA" sz="1500" b="1" dirty="0">
                <a:solidFill>
                  <a:srgbClr val="080808"/>
                </a:solidFill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080808"/>
                </a:solidFill>
              </a:rPr>
              <a:t>$$ LANGUAGE SQL;</a:t>
            </a:r>
          </a:p>
          <a:p>
            <a:pPr>
              <a:buFont typeface="Arial" charset="0"/>
              <a:buNone/>
              <a:defRPr/>
            </a:pPr>
            <a:endParaRPr lang="en-ZA" sz="1500" b="1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0000CC"/>
                </a:solidFill>
              </a:rPr>
              <a:t>SELECT   name, population, area, </a:t>
            </a: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C00000"/>
                </a:solidFill>
              </a:rPr>
              <a:t>                 </a:t>
            </a:r>
            <a:r>
              <a:rPr lang="en-ZA" sz="1500" b="1" dirty="0" err="1">
                <a:solidFill>
                  <a:srgbClr val="C00000"/>
                </a:solidFill>
              </a:rPr>
              <a:t>populationDensity</a:t>
            </a:r>
            <a:r>
              <a:rPr lang="en-ZA" sz="1500" b="1" dirty="0">
                <a:solidFill>
                  <a:srgbClr val="C00000"/>
                </a:solidFill>
              </a:rPr>
              <a:t>( population, area )</a:t>
            </a: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0000CC"/>
                </a:solidFill>
              </a:rPr>
              <a:t>FROM CITIES ;</a:t>
            </a:r>
          </a:p>
          <a:p>
            <a:pPr>
              <a:buFont typeface="Arial" charset="0"/>
              <a:buNone/>
              <a:defRPr/>
            </a:pPr>
            <a:endParaRPr lang="en-ZA" sz="1500" b="1" dirty="0">
              <a:solidFill>
                <a:schemeClr val="bg1"/>
              </a:solidFill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63D72DFD-9684-4895-A91B-8CA8079E1E28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13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8C387-5784-A484-C54B-A958C1794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43" y="3914775"/>
            <a:ext cx="4594682" cy="970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00025"/>
            <a:ext cx="7186332" cy="48151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/>
              <a:t>PostgreSQL- PL/</a:t>
            </a:r>
            <a:r>
              <a:rPr lang="en-ZA" b="1" dirty="0" err="1"/>
              <a:t>pgsql</a:t>
            </a:r>
            <a:r>
              <a:rPr lang="en-ZA" b="1" dirty="0"/>
              <a:t> functions (1)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666" y="1108262"/>
            <a:ext cx="7408699" cy="4125516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ZA" sz="1800" b="1" dirty="0"/>
              <a:t>The syntax of a PL/</a:t>
            </a:r>
            <a:r>
              <a:rPr lang="en-ZA" sz="1800" b="1" dirty="0" err="1"/>
              <a:t>pgSQL</a:t>
            </a:r>
            <a:r>
              <a:rPr lang="en-ZA" sz="1800" b="1" dirty="0"/>
              <a:t> function is as follows:</a:t>
            </a:r>
            <a:endParaRPr lang="en-GB" sz="1800" b="1" dirty="0"/>
          </a:p>
          <a:p>
            <a:pPr>
              <a:buFont typeface="Arial" charset="0"/>
              <a:buNone/>
              <a:defRPr/>
            </a:pPr>
            <a:r>
              <a:rPr lang="en-ZA" sz="1500" b="1" dirty="0"/>
              <a:t> </a:t>
            </a:r>
            <a:endParaRPr lang="en-GB" sz="1500" b="1" dirty="0"/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FF0000"/>
                </a:solidFill>
              </a:rPr>
              <a:t>CREATE FUNCTION </a:t>
            </a:r>
            <a:r>
              <a:rPr lang="en-ZA" sz="1500" b="1" i="1" dirty="0" err="1">
                <a:solidFill>
                  <a:srgbClr val="FF0000"/>
                </a:solidFill>
              </a:rPr>
              <a:t>functionname</a:t>
            </a:r>
            <a:r>
              <a:rPr lang="en-ZA" sz="1500" b="1" i="1" dirty="0">
                <a:solidFill>
                  <a:srgbClr val="FF0000"/>
                </a:solidFill>
              </a:rPr>
              <a:t>(   pmttype1, pmttype2, …   )</a:t>
            </a:r>
            <a:r>
              <a:rPr lang="en-ZA" sz="1500" b="1" dirty="0">
                <a:solidFill>
                  <a:srgbClr val="FF0000"/>
                </a:solidFill>
              </a:rPr>
              <a:t> </a:t>
            </a: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FF0000"/>
                </a:solidFill>
              </a:rPr>
              <a:t>                                   RETURNS</a:t>
            </a:r>
            <a:r>
              <a:rPr lang="en-ZA" sz="1500" b="1" i="1" dirty="0">
                <a:solidFill>
                  <a:srgbClr val="FF0000"/>
                </a:solidFill>
              </a:rPr>
              <a:t> </a:t>
            </a:r>
            <a:r>
              <a:rPr lang="en-ZA" sz="1500" b="1" i="1" dirty="0" err="1">
                <a:solidFill>
                  <a:srgbClr val="FF0000"/>
                </a:solidFill>
              </a:rPr>
              <a:t>returntype</a:t>
            </a:r>
            <a:r>
              <a:rPr lang="en-ZA" sz="1500" b="1" dirty="0">
                <a:solidFill>
                  <a:srgbClr val="FF0000"/>
                </a:solidFill>
              </a:rPr>
              <a:t> AS </a:t>
            </a:r>
            <a:endParaRPr lang="en-GB" sz="1500" b="1" dirty="0">
              <a:solidFill>
                <a:srgbClr val="FF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FF0000"/>
                </a:solidFill>
              </a:rPr>
              <a:t>$$</a:t>
            </a:r>
            <a:endParaRPr lang="en-GB" sz="1500" b="1" dirty="0">
              <a:solidFill>
                <a:srgbClr val="FF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FF0000"/>
                </a:solidFill>
              </a:rPr>
              <a:t>     DECLARE 	--comment 1: declare </a:t>
            </a:r>
            <a:r>
              <a:rPr lang="en-ZA" sz="1500" b="1" dirty="0" err="1">
                <a:solidFill>
                  <a:srgbClr val="FF0000"/>
                </a:solidFill>
              </a:rPr>
              <a:t>vars</a:t>
            </a:r>
            <a:r>
              <a:rPr lang="en-ZA" sz="1500" b="1" dirty="0">
                <a:solidFill>
                  <a:srgbClr val="FF0000"/>
                </a:solidFill>
              </a:rPr>
              <a:t> only if necessary</a:t>
            </a:r>
            <a:endParaRPr lang="en-GB" sz="1500" b="1" dirty="0">
              <a:solidFill>
                <a:srgbClr val="FF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FF0000"/>
                </a:solidFill>
              </a:rPr>
              <a:t>			 </a:t>
            </a:r>
            <a:r>
              <a:rPr lang="en-ZA" sz="1500" b="1" i="1" dirty="0">
                <a:solidFill>
                  <a:srgbClr val="FF0000"/>
                </a:solidFill>
              </a:rPr>
              <a:t>var1   vartype1,      var2    vartype2,….  ; </a:t>
            </a:r>
            <a:endParaRPr lang="en-GB" sz="1500" b="1" dirty="0">
              <a:solidFill>
                <a:srgbClr val="FF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FF0000"/>
                </a:solidFill>
              </a:rPr>
              <a:t>	BEGIN</a:t>
            </a:r>
            <a:endParaRPr lang="en-GB" sz="1500" b="1" dirty="0">
              <a:solidFill>
                <a:srgbClr val="FF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FF0000"/>
                </a:solidFill>
              </a:rPr>
              <a:t>			-- comment 2: code to compute return value   </a:t>
            </a:r>
            <a:endParaRPr lang="en-GB" sz="1500" b="1" dirty="0">
              <a:solidFill>
                <a:srgbClr val="FF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FF0000"/>
                </a:solidFill>
              </a:rPr>
              <a:t>			RETURN </a:t>
            </a:r>
            <a:r>
              <a:rPr lang="en-ZA" sz="1500" b="1" i="1" dirty="0" err="1">
                <a:solidFill>
                  <a:srgbClr val="FF0000"/>
                </a:solidFill>
              </a:rPr>
              <a:t>returnvalue</a:t>
            </a:r>
            <a:r>
              <a:rPr lang="en-ZA" sz="1500" b="1" i="1" dirty="0">
                <a:solidFill>
                  <a:srgbClr val="FF0000"/>
                </a:solidFill>
              </a:rPr>
              <a:t> ;</a:t>
            </a:r>
            <a:r>
              <a:rPr lang="en-ZA" sz="1500" b="1" dirty="0">
                <a:solidFill>
                  <a:srgbClr val="FF0000"/>
                </a:solidFill>
              </a:rPr>
              <a:t>	</a:t>
            </a:r>
          </a:p>
          <a:p>
            <a:pPr>
              <a:buFont typeface="Arial" charset="0"/>
              <a:buNone/>
              <a:defRPr/>
            </a:pPr>
            <a:endParaRPr lang="en-ZA" sz="1500" b="1" dirty="0">
              <a:solidFill>
                <a:srgbClr val="FF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FF0000"/>
                </a:solidFill>
              </a:rPr>
              <a:t>			--comment 3:  return value must be of </a:t>
            </a:r>
            <a:r>
              <a:rPr lang="en-ZA" sz="1500" b="1" dirty="0" err="1">
                <a:solidFill>
                  <a:srgbClr val="FF0000"/>
                </a:solidFill>
              </a:rPr>
              <a:t>returntype</a:t>
            </a:r>
            <a:endParaRPr lang="en-GB" sz="1500" b="1" dirty="0">
              <a:solidFill>
                <a:srgbClr val="FF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FF0000"/>
                </a:solidFill>
              </a:rPr>
              <a:t>	END;	</a:t>
            </a:r>
            <a:endParaRPr lang="en-GB" sz="1500" b="1" dirty="0">
              <a:solidFill>
                <a:srgbClr val="FF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FF0000"/>
                </a:solidFill>
              </a:rPr>
              <a:t> $$ LANGUAGE </a:t>
            </a:r>
            <a:r>
              <a:rPr lang="en-ZA" sz="1500" b="1" dirty="0" err="1">
                <a:solidFill>
                  <a:srgbClr val="FF0000"/>
                </a:solidFill>
              </a:rPr>
              <a:t>plpgsql</a:t>
            </a:r>
            <a:r>
              <a:rPr lang="en-ZA" sz="1500" b="1" dirty="0">
                <a:solidFill>
                  <a:srgbClr val="FF0000"/>
                </a:solidFill>
              </a:rPr>
              <a:t>;</a:t>
            </a:r>
            <a:endParaRPr lang="en-GB" sz="1500" b="1" dirty="0">
              <a:solidFill>
                <a:srgbClr val="FF0000"/>
              </a:solidFill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3F734192-E8C0-4356-85E7-5D2DD70C5BA8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14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721" y="254793"/>
            <a:ext cx="7024968" cy="4810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/>
              <a:t>PostgreSQL –PL/</a:t>
            </a:r>
            <a:r>
              <a:rPr lang="en-ZA" b="1" dirty="0" err="1"/>
              <a:t>pgsql</a:t>
            </a:r>
            <a:r>
              <a:rPr lang="en-ZA" b="1" dirty="0"/>
              <a:t> functions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978" y="1081156"/>
            <a:ext cx="6292453" cy="3186113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ZA" sz="1500" b="1" dirty="0"/>
              <a:t>e.g.</a:t>
            </a: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0000CC"/>
                </a:solidFill>
              </a:rPr>
              <a:t>CREATE FUNCTION </a:t>
            </a:r>
            <a:r>
              <a:rPr lang="en-ZA" sz="1500" b="1" dirty="0" err="1">
                <a:solidFill>
                  <a:srgbClr val="0000CC"/>
                </a:solidFill>
              </a:rPr>
              <a:t>popDensity</a:t>
            </a:r>
            <a:r>
              <a:rPr lang="en-ZA" sz="1500" b="1" dirty="0">
                <a:solidFill>
                  <a:srgbClr val="0000CC"/>
                </a:solidFill>
              </a:rPr>
              <a:t>(real, </a:t>
            </a:r>
            <a:r>
              <a:rPr lang="en-ZA" sz="1500" b="1" dirty="0" err="1">
                <a:solidFill>
                  <a:srgbClr val="0000CC"/>
                </a:solidFill>
              </a:rPr>
              <a:t>int</a:t>
            </a:r>
            <a:r>
              <a:rPr lang="en-ZA" sz="1500" b="1" dirty="0">
                <a:solidFill>
                  <a:srgbClr val="0000CC"/>
                </a:solidFill>
              </a:rPr>
              <a:t> ) RETURNS </a:t>
            </a:r>
            <a:r>
              <a:rPr lang="en-ZA" sz="1500" b="1" dirty="0" err="1">
                <a:solidFill>
                  <a:srgbClr val="0000CC"/>
                </a:solidFill>
              </a:rPr>
              <a:t>int</a:t>
            </a:r>
            <a:r>
              <a:rPr lang="en-ZA" sz="1500" b="1" dirty="0">
                <a:solidFill>
                  <a:srgbClr val="0000CC"/>
                </a:solidFill>
              </a:rPr>
              <a:t>  AS </a:t>
            </a:r>
          </a:p>
          <a:p>
            <a:pPr>
              <a:buFont typeface="Arial" charset="0"/>
              <a:buNone/>
              <a:defRPr/>
            </a:pPr>
            <a:r>
              <a:rPr lang="en" sz="1500" b="1" dirty="0">
                <a:solidFill>
                  <a:srgbClr val="0000CC"/>
                </a:solidFill>
              </a:rPr>
              <a:t>$$</a:t>
            </a: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0000CC"/>
                </a:solidFill>
              </a:rPr>
              <a:t>	DECLARE   </a:t>
            </a:r>
            <a:r>
              <a:rPr lang="en-ZA" sz="1500" b="1" dirty="0"/>
              <a:t>density </a:t>
            </a:r>
            <a:r>
              <a:rPr lang="en-ZA" sz="1500" b="1" dirty="0" err="1"/>
              <a:t>int</a:t>
            </a:r>
            <a:r>
              <a:rPr lang="en-ZA" sz="1500" b="1" dirty="0"/>
              <a:t>;</a:t>
            </a:r>
          </a:p>
          <a:p>
            <a:pPr>
              <a:buFont typeface="Arial" charset="0"/>
              <a:buNone/>
              <a:defRPr/>
            </a:pPr>
            <a:r>
              <a:rPr lang="en" sz="1500" b="1" dirty="0">
                <a:solidFill>
                  <a:srgbClr val="080808"/>
                </a:solidFill>
              </a:rPr>
              <a:t>	</a:t>
            </a:r>
            <a:r>
              <a:rPr lang="en" sz="1500" b="1" dirty="0">
                <a:solidFill>
                  <a:srgbClr val="0000CC"/>
                </a:solidFill>
              </a:rPr>
              <a:t>BEGIN</a:t>
            </a: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080808"/>
                </a:solidFill>
              </a:rPr>
              <a:t>       	density = CAST (  (($1 * 1000000) / $2 ) AS </a:t>
            </a:r>
            <a:r>
              <a:rPr lang="en-ZA" sz="1500" b="1" dirty="0" err="1">
                <a:solidFill>
                  <a:srgbClr val="080808"/>
                </a:solidFill>
              </a:rPr>
              <a:t>int</a:t>
            </a:r>
            <a:r>
              <a:rPr lang="en-ZA" sz="1500" b="1" dirty="0">
                <a:solidFill>
                  <a:srgbClr val="080808"/>
                </a:solidFill>
              </a:rPr>
              <a:t> );</a:t>
            </a: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080808"/>
                </a:solidFill>
              </a:rPr>
              <a:t>       	</a:t>
            </a:r>
            <a:r>
              <a:rPr lang="en-ZA" sz="1500" b="1" dirty="0">
                <a:solidFill>
                  <a:srgbClr val="0000CC"/>
                </a:solidFill>
              </a:rPr>
              <a:t>RETURN</a:t>
            </a:r>
            <a:r>
              <a:rPr lang="en-ZA" sz="1500" b="1" dirty="0">
                <a:solidFill>
                  <a:srgbClr val="080808"/>
                </a:solidFill>
              </a:rPr>
              <a:t> density;</a:t>
            </a: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080808"/>
                </a:solidFill>
              </a:rPr>
              <a:t>	</a:t>
            </a:r>
            <a:r>
              <a:rPr lang="en-ZA" sz="1500" b="1" dirty="0">
                <a:solidFill>
                  <a:srgbClr val="0000CC"/>
                </a:solidFill>
              </a:rPr>
              <a:t>END;</a:t>
            </a: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0000CC"/>
                </a:solidFill>
              </a:rPr>
              <a:t>$$ LANGUAGE </a:t>
            </a:r>
            <a:r>
              <a:rPr lang="en-ZA" sz="1500" b="1" dirty="0" err="1">
                <a:solidFill>
                  <a:srgbClr val="0000CC"/>
                </a:solidFill>
              </a:rPr>
              <a:t>plpgsql</a:t>
            </a:r>
            <a:r>
              <a:rPr lang="en-ZA" sz="1500" b="1" dirty="0">
                <a:solidFill>
                  <a:srgbClr val="0000CC"/>
                </a:solidFill>
              </a:rPr>
              <a:t>;</a:t>
            </a:r>
          </a:p>
          <a:p>
            <a:pPr>
              <a:buFont typeface="Arial" charset="0"/>
              <a:buNone/>
              <a:defRPr/>
            </a:pPr>
            <a:endParaRPr lang="en-ZA" sz="900" dirty="0"/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C00000"/>
                </a:solidFill>
              </a:rPr>
              <a:t>SELECT   name, population, area,  </a:t>
            </a:r>
            <a:r>
              <a:rPr lang="en-ZA" sz="1500" b="1" dirty="0" err="1">
                <a:solidFill>
                  <a:srgbClr val="CC0099"/>
                </a:solidFill>
              </a:rPr>
              <a:t>popDensity</a:t>
            </a:r>
            <a:r>
              <a:rPr lang="en-ZA" sz="1500" b="1" dirty="0">
                <a:solidFill>
                  <a:srgbClr val="CC0099"/>
                </a:solidFill>
              </a:rPr>
              <a:t>( population, area )</a:t>
            </a: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C00000"/>
                </a:solidFill>
              </a:rPr>
              <a:t>FROM CITIES ;</a:t>
            </a:r>
          </a:p>
          <a:p>
            <a:pPr>
              <a:buFont typeface="Arial" charset="0"/>
              <a:buNone/>
              <a:defRPr/>
            </a:pPr>
            <a:endParaRPr lang="en-ZA" sz="1500" dirty="0"/>
          </a:p>
          <a:p>
            <a:pPr>
              <a:buFont typeface="Arial" charset="0"/>
              <a:buNone/>
              <a:defRPr/>
            </a:pPr>
            <a:endParaRPr lang="en-ZA" sz="1500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2C12A5DA-8469-4378-9FDC-50F5C909D309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15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9AAD4-1F8D-9D2B-63B1-447EE999F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84" y="4133113"/>
            <a:ext cx="4102987" cy="959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b="1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718" y="1221441"/>
            <a:ext cx="7443694" cy="291058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endParaRPr lang="en-ZA" sz="2400" dirty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  <a:defRPr/>
            </a:pPr>
            <a:r>
              <a:rPr lang="en-ZA" sz="2400" dirty="0">
                <a:solidFill>
                  <a:srgbClr val="FF0000"/>
                </a:solidFill>
              </a:rPr>
              <a:t>How does an </a:t>
            </a:r>
            <a:r>
              <a:rPr lang="en-ZA" sz="2400" dirty="0" err="1">
                <a:solidFill>
                  <a:srgbClr val="FF0000"/>
                </a:solidFill>
              </a:rPr>
              <a:t>ORDBMS</a:t>
            </a:r>
            <a:r>
              <a:rPr lang="en-ZA" sz="2400" dirty="0">
                <a:solidFill>
                  <a:srgbClr val="FF0000"/>
                </a:solidFill>
              </a:rPr>
              <a:t> e.g. PostgreSQL overcome the limitations (weaknesses) of the RDBMS? </a:t>
            </a:r>
          </a:p>
          <a:p>
            <a:pPr>
              <a:buFont typeface="Arial" charset="0"/>
              <a:buChar char="•"/>
              <a:defRPr/>
            </a:pPr>
            <a:r>
              <a:rPr lang="en-ZA" sz="2400" b="1" dirty="0">
                <a:solidFill>
                  <a:srgbClr val="FF0000"/>
                </a:solidFill>
              </a:rPr>
              <a:t>Practice creating the various functions in PostgreSQL</a:t>
            </a:r>
          </a:p>
          <a:p>
            <a:pPr>
              <a:buFont typeface="Arial" charset="0"/>
              <a:buChar char="•"/>
              <a:defRPr/>
            </a:pPr>
            <a:endParaRPr lang="en-ZA" sz="2400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fld id="{E46F4130-18C0-4D8F-98CB-92BEAD58A967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16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peak Pro" panose="020B0504020101020102" pitchFamily="34" charset="0"/>
              </a:rPr>
              <a:t>In this lecture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23691" y="1437968"/>
            <a:ext cx="7099539" cy="3383264"/>
          </a:xfrm>
        </p:spPr>
        <p:txBody>
          <a:bodyPr>
            <a:normAutofit/>
          </a:bodyPr>
          <a:lstStyle/>
          <a:p>
            <a:pPr marL="385763" indent="-385763">
              <a:buNone/>
              <a:defRPr/>
            </a:pPr>
            <a:r>
              <a:rPr lang="en-ZA" sz="2400" b="1" dirty="0"/>
              <a:t>PostgreSQL</a:t>
            </a:r>
          </a:p>
          <a:p>
            <a:pPr marL="685800" lvl="1" indent="-385763">
              <a:buNone/>
              <a:defRPr/>
            </a:pPr>
            <a:r>
              <a:rPr lang="en-ZA" sz="2400" b="1" dirty="0">
                <a:solidFill>
                  <a:srgbClr val="0000CC"/>
                </a:solidFill>
              </a:rPr>
              <a:t>1. Data types: arrays</a:t>
            </a:r>
          </a:p>
          <a:p>
            <a:pPr marL="685800" lvl="1" indent="-385763">
              <a:buNone/>
              <a:defRPr/>
            </a:pPr>
            <a:r>
              <a:rPr lang="en-ZA" sz="2400" b="1" dirty="0">
                <a:solidFill>
                  <a:srgbClr val="0000CC"/>
                </a:solidFill>
              </a:rPr>
              <a:t>2. User defined types &amp; arrays</a:t>
            </a:r>
          </a:p>
          <a:p>
            <a:pPr marL="685800" lvl="1" indent="-385763">
              <a:buNone/>
              <a:defRPr/>
            </a:pPr>
            <a:r>
              <a:rPr lang="en-ZA" sz="2400" b="1" dirty="0">
                <a:solidFill>
                  <a:srgbClr val="0000CC"/>
                </a:solidFill>
              </a:rPr>
              <a:t>3. Object-oriented (OO)  features</a:t>
            </a:r>
          </a:p>
          <a:p>
            <a:pPr marL="685800" lvl="1" indent="-385763">
              <a:buNone/>
              <a:defRPr/>
            </a:pPr>
            <a:r>
              <a:rPr lang="en-ZA" sz="2400" b="1" dirty="0">
                <a:solidFill>
                  <a:srgbClr val="0000CC"/>
                </a:solidFill>
              </a:rPr>
              <a:t>4. User defined functions</a:t>
            </a:r>
          </a:p>
          <a:p>
            <a:pPr marL="685800" lvl="1" indent="-385763">
              <a:buNone/>
              <a:defRPr/>
            </a:pPr>
            <a:r>
              <a:rPr lang="en-ZA" sz="2400" b="1" dirty="0">
                <a:solidFill>
                  <a:srgbClr val="0000CC"/>
                </a:solidFill>
              </a:rPr>
              <a:t>5. How do ORDBMS overcome the limitations (weaknesses) of the RDBMS? (HOMEWORK)</a:t>
            </a:r>
          </a:p>
          <a:p>
            <a:pPr marL="249238" lvl="1" indent="0">
              <a:spcBef>
                <a:spcPct val="0"/>
              </a:spcBef>
              <a:spcAft>
                <a:spcPts val="450"/>
              </a:spcAft>
              <a:buNone/>
            </a:pPr>
            <a:endParaRPr lang="en-ZA" altLang="en-US" sz="2800" b="1" dirty="0">
              <a:solidFill>
                <a:srgbClr val="080808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b="1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896" y="1082821"/>
            <a:ext cx="7328786" cy="4125516"/>
          </a:xfrm>
        </p:spPr>
        <p:txBody>
          <a:bodyPr>
            <a:normAutofit/>
          </a:bodyPr>
          <a:lstStyle/>
          <a:p>
            <a:pPr marL="534988" lvl="1">
              <a:spcBef>
                <a:spcPct val="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ZA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PostgreSQL</a:t>
            </a:r>
          </a:p>
          <a:p>
            <a:pPr marL="898525" lvl="1">
              <a:spcBef>
                <a:spcPct val="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ZA" altLang="en-US" b="1" dirty="0">
                <a:solidFill>
                  <a:srgbClr val="080808"/>
                </a:solidFill>
                <a:ea typeface="ＭＳ Ｐゴシック" panose="020B0600070205080204" pitchFamily="34" charset="-128"/>
              </a:rPr>
              <a:t>Relationship between Postgres, SQL:2011  &amp; PostgreSQL</a:t>
            </a:r>
          </a:p>
          <a:p>
            <a:pPr marL="898525" lvl="1">
              <a:spcBef>
                <a:spcPct val="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ZA" altLang="en-US" b="1" dirty="0">
                <a:solidFill>
                  <a:srgbClr val="080808"/>
                </a:solidFill>
                <a:ea typeface="ＭＳ Ｐゴシック" panose="020B0600070205080204" pitchFamily="34" charset="-128"/>
              </a:rPr>
              <a:t>PostgreSQL basics</a:t>
            </a:r>
          </a:p>
          <a:p>
            <a:pPr marL="898525" lvl="1">
              <a:spcBef>
                <a:spcPct val="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altLang="en-US" b="1" dirty="0">
                <a:solidFill>
                  <a:srgbClr val="080808"/>
                </a:solidFill>
                <a:ea typeface="ＭＳ Ｐゴシック" panose="020B0600070205080204" pitchFamily="34" charset="-128"/>
              </a:rPr>
              <a:t>ODMG Object Model and the Object Definition Language ODL</a:t>
            </a:r>
          </a:p>
          <a:p>
            <a:pPr marL="898525" lvl="1">
              <a:spcBef>
                <a:spcPct val="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altLang="en-US" b="1" dirty="0">
                <a:solidFill>
                  <a:srgbClr val="080808"/>
                </a:solidFill>
                <a:ea typeface="ＭＳ Ｐゴシック" panose="020B0600070205080204" pitchFamily="34" charset="-128"/>
              </a:rPr>
              <a:t>Object Database Conceptual Design</a:t>
            </a:r>
          </a:p>
          <a:p>
            <a:pPr marL="898525" lvl="1">
              <a:spcBef>
                <a:spcPct val="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GB" altLang="en-US" b="1" dirty="0">
                <a:solidFill>
                  <a:srgbClr val="080808"/>
                </a:solidFill>
                <a:ea typeface="ＭＳ Ｐゴシック" panose="020B0600070205080204" pitchFamily="34" charset="-128"/>
              </a:rPr>
              <a:t>The Object Query Language OQL</a:t>
            </a:r>
          </a:p>
          <a:p>
            <a:pPr>
              <a:buFont typeface="Arial" charset="0"/>
              <a:buChar char="•"/>
              <a:defRPr/>
            </a:pPr>
            <a:endParaRPr lang="en-ZA" sz="1650" b="1" dirty="0">
              <a:solidFill>
                <a:srgbClr val="0000CC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B6596C79-5073-4950-939F-3AFBAFD5B612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3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b="1" dirty="0"/>
              <a:t>PostgreSQL – user defined types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896" y="1082821"/>
            <a:ext cx="7328786" cy="4125516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n-ZA" sz="1950" b="1" dirty="0">
                <a:solidFill>
                  <a:srgbClr val="C00000"/>
                </a:solidFill>
              </a:rPr>
              <a:t>Read more on data types supported in PostgreSQL in Chapter 8 of the user manual</a:t>
            </a:r>
          </a:p>
          <a:p>
            <a:pPr>
              <a:buFont typeface="Arial" charset="0"/>
              <a:buChar char="•"/>
              <a:defRPr/>
            </a:pPr>
            <a:r>
              <a:rPr lang="en-ZA" sz="1950" b="1" dirty="0">
                <a:solidFill>
                  <a:srgbClr val="C00000"/>
                </a:solidFill>
              </a:rPr>
              <a:t>Array types </a:t>
            </a:r>
            <a:r>
              <a:rPr lang="en-ZA" sz="1650" b="1" dirty="0">
                <a:solidFill>
                  <a:srgbClr val="080808"/>
                </a:solidFill>
              </a:rPr>
              <a:t>similar to HLL array types e.g.</a:t>
            </a:r>
            <a:r>
              <a:rPr lang="en-GB" sz="1650" b="1" dirty="0">
                <a:solidFill>
                  <a:srgbClr val="080808"/>
                </a:solidFill>
              </a:rPr>
              <a:t>: </a:t>
            </a:r>
          </a:p>
          <a:p>
            <a:pPr lvl="1">
              <a:buFont typeface="Arial" charset="0"/>
              <a:buChar char="•"/>
              <a:defRPr/>
            </a:pPr>
            <a:r>
              <a:rPr lang="en-GB" sz="1500" b="1" dirty="0"/>
              <a:t>column of a table can be defined as </a:t>
            </a:r>
            <a:r>
              <a:rPr lang="en-GB" sz="1500" b="1" dirty="0">
                <a:solidFill>
                  <a:srgbClr val="C00000"/>
                </a:solidFill>
              </a:rPr>
              <a:t>variable-length  array. </a:t>
            </a:r>
          </a:p>
          <a:p>
            <a:pPr marL="342900" lvl="1" indent="0">
              <a:buNone/>
              <a:defRPr/>
            </a:pPr>
            <a:endParaRPr lang="en-GB" sz="1050" b="1" dirty="0"/>
          </a:p>
          <a:p>
            <a:pPr>
              <a:buFont typeface="Arial" charset="0"/>
              <a:buChar char="•"/>
              <a:defRPr/>
            </a:pPr>
            <a:r>
              <a:rPr lang="en-GB" sz="1800" b="1" dirty="0">
                <a:solidFill>
                  <a:srgbClr val="0000CC"/>
                </a:solidFill>
              </a:rPr>
              <a:t>Array elements </a:t>
            </a:r>
            <a:r>
              <a:rPr lang="en-GB" sz="1800" b="1" dirty="0"/>
              <a:t>may be of:</a:t>
            </a:r>
          </a:p>
          <a:p>
            <a:pPr lvl="1">
              <a:buFont typeface="Arial" charset="0"/>
              <a:buChar char="•"/>
              <a:defRPr/>
            </a:pPr>
            <a:r>
              <a:rPr lang="en-GB" sz="1650" b="1" dirty="0"/>
              <a:t>any built-in type   (e.g. integer, text, etc)</a:t>
            </a:r>
          </a:p>
          <a:p>
            <a:pPr lvl="1">
              <a:buFont typeface="Arial" charset="0"/>
              <a:buChar char="•"/>
              <a:defRPr/>
            </a:pPr>
            <a:r>
              <a:rPr lang="en-GB" sz="1650" b="1" dirty="0">
                <a:solidFill>
                  <a:srgbClr val="C00000"/>
                </a:solidFill>
              </a:rPr>
              <a:t>user-defined base type,  </a:t>
            </a:r>
          </a:p>
          <a:p>
            <a:pPr lvl="1">
              <a:buFont typeface="Arial" charset="0"/>
              <a:buChar char="•"/>
              <a:defRPr/>
            </a:pPr>
            <a:r>
              <a:rPr lang="en-GB" sz="1650" b="1" dirty="0" err="1">
                <a:solidFill>
                  <a:srgbClr val="C00000"/>
                </a:solidFill>
              </a:rPr>
              <a:t>enum</a:t>
            </a:r>
            <a:r>
              <a:rPr lang="en-GB" sz="1650" b="1" dirty="0">
                <a:solidFill>
                  <a:srgbClr val="C00000"/>
                </a:solidFill>
              </a:rPr>
              <a:t> type ,  </a:t>
            </a:r>
          </a:p>
          <a:p>
            <a:pPr lvl="1">
              <a:buFont typeface="Arial" charset="0"/>
              <a:buChar char="•"/>
              <a:defRPr/>
            </a:pPr>
            <a:r>
              <a:rPr lang="en-GB" sz="1650" b="1" dirty="0">
                <a:solidFill>
                  <a:srgbClr val="C00000"/>
                </a:solidFill>
              </a:rPr>
              <a:t>composite type </a:t>
            </a:r>
          </a:p>
          <a:p>
            <a:pPr marL="342900" lvl="1" indent="0">
              <a:buNone/>
              <a:defRPr/>
            </a:pPr>
            <a:endParaRPr lang="en-GB" sz="750" b="1" dirty="0">
              <a:solidFill>
                <a:srgbClr val="080808"/>
              </a:solidFill>
            </a:endParaRPr>
          </a:p>
          <a:p>
            <a:pPr>
              <a:buFont typeface="Arial" charset="0"/>
              <a:buChar char="•"/>
              <a:defRPr/>
            </a:pPr>
            <a:r>
              <a:rPr lang="en-GB" sz="1800" b="1" dirty="0"/>
              <a:t> e.g. of declaration</a:t>
            </a:r>
          </a:p>
          <a:p>
            <a:pPr>
              <a:buFont typeface="Arial" charset="0"/>
              <a:buNone/>
              <a:defRPr/>
            </a:pPr>
            <a:r>
              <a:rPr lang="en-GB" sz="1800" dirty="0"/>
              <a:t>	 </a:t>
            </a:r>
            <a:r>
              <a:rPr lang="en-GB" sz="1800" b="1" dirty="0">
                <a:solidFill>
                  <a:srgbClr val="0000CC"/>
                </a:solidFill>
              </a:rPr>
              <a:t>CREATE TABLE </a:t>
            </a:r>
            <a:r>
              <a:rPr lang="en-GB" sz="1800" b="1" dirty="0" err="1">
                <a:solidFill>
                  <a:srgbClr val="0000CC"/>
                </a:solidFill>
              </a:rPr>
              <a:t>sal_Emp</a:t>
            </a:r>
            <a:r>
              <a:rPr lang="en-GB" sz="1800" b="1" dirty="0">
                <a:solidFill>
                  <a:srgbClr val="0000CC"/>
                </a:solidFill>
              </a:rPr>
              <a:t> (    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solidFill>
                  <a:srgbClr val="0000CC"/>
                </a:solidFill>
              </a:rPr>
              <a:t>			name  	    text,    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solidFill>
                  <a:srgbClr val="0000CC"/>
                </a:solidFill>
              </a:rPr>
              <a:t>			</a:t>
            </a:r>
            <a:r>
              <a:rPr lang="en-GB" sz="1800" b="1" dirty="0" err="1">
                <a:solidFill>
                  <a:srgbClr val="0000CC"/>
                </a:solidFill>
              </a:rPr>
              <a:t>payByQuarter</a:t>
            </a:r>
            <a:r>
              <a:rPr lang="en-GB" sz="1800" b="1" dirty="0">
                <a:solidFill>
                  <a:srgbClr val="0000CC"/>
                </a:solidFill>
              </a:rPr>
              <a:t>  integer[ ],    </a:t>
            </a:r>
            <a:r>
              <a:rPr lang="en-GB" sz="1800" b="1" dirty="0">
                <a:solidFill>
                  <a:srgbClr val="080808"/>
                </a:solidFill>
              </a:rPr>
              <a:t>/* 1D array  */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solidFill>
                  <a:srgbClr val="0000CC"/>
                </a:solidFill>
              </a:rPr>
              <a:t>			schedule          text[ ][ ]   );  </a:t>
            </a:r>
            <a:r>
              <a:rPr lang="en-GB" sz="1800" b="1" dirty="0">
                <a:solidFill>
                  <a:srgbClr val="080808"/>
                </a:solidFill>
              </a:rPr>
              <a:t>/* 2D array  */</a:t>
            </a:r>
            <a:r>
              <a:rPr lang="en-GB" sz="1650" b="1" dirty="0">
                <a:solidFill>
                  <a:srgbClr val="0000CC"/>
                </a:solidFill>
              </a:rPr>
              <a:t>	</a:t>
            </a:r>
            <a:endParaRPr lang="en-ZA" sz="1650" b="1" dirty="0">
              <a:solidFill>
                <a:srgbClr val="0000CC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B6596C79-5073-4950-939F-3AFBAFD5B612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4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81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b="1" dirty="0"/>
              <a:t>PostgreSQL – user defined types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1126191"/>
            <a:ext cx="7016004" cy="4125516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n-ZA" sz="1500" b="1" dirty="0">
                <a:solidFill>
                  <a:srgbClr val="C00000"/>
                </a:solidFill>
              </a:rPr>
              <a:t>Array types </a:t>
            </a:r>
            <a:r>
              <a:rPr lang="en-ZA" sz="1500" b="1" dirty="0">
                <a:solidFill>
                  <a:srgbClr val="080808"/>
                </a:solidFill>
              </a:rPr>
              <a:t>similar to </a:t>
            </a:r>
            <a:r>
              <a:rPr lang="en-ZA" sz="1500" b="1" dirty="0" err="1">
                <a:solidFill>
                  <a:srgbClr val="080808"/>
                </a:solidFill>
              </a:rPr>
              <a:t>HLL</a:t>
            </a:r>
            <a:r>
              <a:rPr lang="en-ZA" sz="1500" b="1" dirty="0">
                <a:solidFill>
                  <a:srgbClr val="080808"/>
                </a:solidFill>
              </a:rPr>
              <a:t> array types e.g.</a:t>
            </a:r>
            <a:r>
              <a:rPr lang="en-GB" sz="1500" b="1" dirty="0">
                <a:solidFill>
                  <a:srgbClr val="080808"/>
                </a:solidFill>
              </a:rPr>
              <a:t>: </a:t>
            </a:r>
            <a:endParaRPr lang="en-GB" sz="1500" b="1" dirty="0"/>
          </a:p>
          <a:p>
            <a:pPr>
              <a:buFont typeface="Arial" charset="0"/>
              <a:buNone/>
              <a:defRPr/>
            </a:pPr>
            <a:r>
              <a:rPr lang="en-GB" sz="1500" b="1" dirty="0"/>
              <a:t>	 </a:t>
            </a:r>
            <a:r>
              <a:rPr lang="en-GB" sz="1500" b="1" dirty="0">
                <a:solidFill>
                  <a:srgbClr val="C00000"/>
                </a:solidFill>
              </a:rPr>
              <a:t>CREATE TABLE </a:t>
            </a:r>
            <a:r>
              <a:rPr lang="en-GB" sz="1500" b="1" dirty="0" err="1">
                <a:solidFill>
                  <a:srgbClr val="C00000"/>
                </a:solidFill>
              </a:rPr>
              <a:t>sal_Emp</a:t>
            </a:r>
            <a:r>
              <a:rPr lang="en-GB" sz="1500" b="1" dirty="0">
                <a:solidFill>
                  <a:srgbClr val="C00000"/>
                </a:solidFill>
              </a:rPr>
              <a:t> </a:t>
            </a:r>
            <a:r>
              <a:rPr lang="en-GB" sz="1575" b="1" dirty="0">
                <a:solidFill>
                  <a:srgbClr val="0000CC"/>
                </a:solidFill>
              </a:rPr>
              <a:t>( </a:t>
            </a:r>
            <a:r>
              <a:rPr lang="en-GB" sz="1500" b="1" dirty="0">
                <a:solidFill>
                  <a:schemeClr val="bg2"/>
                </a:solidFill>
              </a:rPr>
              <a:t>   </a:t>
            </a:r>
          </a:p>
          <a:p>
            <a:pPr>
              <a:buFont typeface="Arial" charset="0"/>
              <a:buNone/>
              <a:defRPr/>
            </a:pPr>
            <a:r>
              <a:rPr lang="en-GB" sz="1500" b="1" dirty="0">
                <a:solidFill>
                  <a:schemeClr val="bg2"/>
                </a:solidFill>
              </a:rPr>
              <a:t>			</a:t>
            </a:r>
            <a:r>
              <a:rPr lang="en-GB" sz="1575" b="1" dirty="0">
                <a:solidFill>
                  <a:srgbClr val="0000CC"/>
                </a:solidFill>
              </a:rPr>
              <a:t>name  	   text,    </a:t>
            </a:r>
          </a:p>
          <a:p>
            <a:pPr>
              <a:buFont typeface="Arial" charset="0"/>
              <a:buNone/>
              <a:defRPr/>
            </a:pPr>
            <a:r>
              <a:rPr lang="en-GB" sz="1575" b="1" dirty="0">
                <a:solidFill>
                  <a:srgbClr val="0000CC"/>
                </a:solidFill>
              </a:rPr>
              <a:t>			</a:t>
            </a:r>
            <a:r>
              <a:rPr lang="en-GB" sz="1575" b="1" dirty="0" err="1">
                <a:solidFill>
                  <a:srgbClr val="0000CC"/>
                </a:solidFill>
              </a:rPr>
              <a:t>payByQuarter</a:t>
            </a:r>
            <a:r>
              <a:rPr lang="en-GB" sz="1575" b="1" dirty="0">
                <a:solidFill>
                  <a:srgbClr val="0000CC"/>
                </a:solidFill>
              </a:rPr>
              <a:t>  integer[ ],    </a:t>
            </a:r>
          </a:p>
          <a:p>
            <a:pPr>
              <a:buFont typeface="Arial" charset="0"/>
              <a:buNone/>
              <a:defRPr/>
            </a:pPr>
            <a:r>
              <a:rPr lang="en-GB" sz="1575" b="1" dirty="0">
                <a:solidFill>
                  <a:srgbClr val="0000CC"/>
                </a:solidFill>
              </a:rPr>
              <a:t>			schedule          text[ ][ ]); </a:t>
            </a:r>
            <a:r>
              <a:rPr lang="en-GB" sz="1500" b="1" dirty="0">
                <a:solidFill>
                  <a:schemeClr val="bg2"/>
                </a:solidFill>
              </a:rPr>
              <a:t>	</a:t>
            </a:r>
            <a:endParaRPr lang="en-GB" sz="1500" b="1" dirty="0"/>
          </a:p>
          <a:p>
            <a:pPr>
              <a:buFont typeface="Arial" charset="0"/>
              <a:buNone/>
              <a:defRPr/>
            </a:pPr>
            <a:r>
              <a:rPr lang="en-GB" sz="1500" b="1" dirty="0">
                <a:solidFill>
                  <a:srgbClr val="0000CC"/>
                </a:solidFill>
              </a:rPr>
              <a:t>INSERT INTO </a:t>
            </a:r>
            <a:r>
              <a:rPr lang="en-GB" sz="1500" b="1" dirty="0" err="1">
                <a:solidFill>
                  <a:srgbClr val="0000CC"/>
                </a:solidFill>
              </a:rPr>
              <a:t>sal_Emp</a:t>
            </a:r>
            <a:r>
              <a:rPr lang="en-GB" sz="1500" b="1" dirty="0">
                <a:solidFill>
                  <a:srgbClr val="0000CC"/>
                </a:solidFill>
              </a:rPr>
              <a:t>    VALUES (  </a:t>
            </a:r>
          </a:p>
          <a:p>
            <a:pPr>
              <a:buFont typeface="Arial" charset="0"/>
              <a:buNone/>
              <a:defRPr/>
            </a:pPr>
            <a:r>
              <a:rPr lang="en-GB" sz="1500" b="1" dirty="0">
                <a:solidFill>
                  <a:srgbClr val="0000CC"/>
                </a:solidFill>
              </a:rPr>
              <a:t>                'Thando',   </a:t>
            </a:r>
          </a:p>
          <a:p>
            <a:pPr>
              <a:buFont typeface="Arial" charset="0"/>
              <a:buNone/>
              <a:defRPr/>
            </a:pPr>
            <a:r>
              <a:rPr lang="en-GB" sz="1500" b="1" dirty="0">
                <a:solidFill>
                  <a:srgbClr val="0000CC"/>
                </a:solidFill>
              </a:rPr>
              <a:t>		   '{20000, 25000, 25000, 25000}'  ,    </a:t>
            </a:r>
          </a:p>
          <a:p>
            <a:pPr>
              <a:buFont typeface="Arial" charset="0"/>
              <a:buNone/>
              <a:defRPr/>
            </a:pPr>
            <a:r>
              <a:rPr lang="en-GB" sz="1500" b="1" dirty="0">
                <a:solidFill>
                  <a:srgbClr val="0000CC"/>
                </a:solidFill>
              </a:rPr>
              <a:t>                '{ { "breakfast", "consulting" } , { "lunch" , "meeting"  } }’);</a:t>
            </a:r>
          </a:p>
          <a:p>
            <a:pPr>
              <a:buFont typeface="Arial" charset="0"/>
              <a:buNone/>
              <a:defRPr/>
            </a:pPr>
            <a:r>
              <a:rPr lang="en-GB" sz="1575" b="1" dirty="0">
                <a:solidFill>
                  <a:srgbClr val="0000CC"/>
                </a:solidFill>
              </a:rPr>
              <a:t>OR:</a:t>
            </a:r>
          </a:p>
          <a:p>
            <a:pPr>
              <a:buFont typeface="Arial" charset="0"/>
              <a:buNone/>
              <a:defRPr/>
            </a:pPr>
            <a:endParaRPr lang="en-GB" sz="15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GB" sz="1500" b="1" dirty="0">
                <a:solidFill>
                  <a:srgbClr val="CC0099"/>
                </a:solidFill>
              </a:rPr>
              <a:t>INSERT INTO </a:t>
            </a:r>
            <a:r>
              <a:rPr lang="en-GB" sz="1500" b="1" dirty="0" err="1">
                <a:solidFill>
                  <a:srgbClr val="CC0099"/>
                </a:solidFill>
              </a:rPr>
              <a:t>sal_Emp</a:t>
            </a:r>
            <a:r>
              <a:rPr lang="en-GB" sz="1500" b="1" dirty="0">
                <a:solidFill>
                  <a:srgbClr val="CC0099"/>
                </a:solidFill>
              </a:rPr>
              <a:t>    VALUES </a:t>
            </a:r>
          </a:p>
          <a:p>
            <a:pPr>
              <a:buFont typeface="Arial" charset="0"/>
              <a:buNone/>
              <a:defRPr/>
            </a:pPr>
            <a:r>
              <a:rPr lang="en-GB" sz="1500" b="1" dirty="0">
                <a:solidFill>
                  <a:srgbClr val="CC0099"/>
                </a:solidFill>
              </a:rPr>
              <a:t>		(‘</a:t>
            </a:r>
            <a:r>
              <a:rPr lang="en-GB" sz="1500" b="1" dirty="0" err="1">
                <a:solidFill>
                  <a:srgbClr val="CC0099"/>
                </a:solidFill>
              </a:rPr>
              <a:t>Thando</a:t>
            </a:r>
            <a:r>
              <a:rPr lang="en-GB" sz="1500" b="1" dirty="0">
                <a:solidFill>
                  <a:srgbClr val="CC0099"/>
                </a:solidFill>
              </a:rPr>
              <a:t>',    </a:t>
            </a:r>
          </a:p>
          <a:p>
            <a:pPr>
              <a:buFont typeface="Arial" charset="0"/>
              <a:buNone/>
              <a:defRPr/>
            </a:pPr>
            <a:r>
              <a:rPr lang="en-GB" sz="1500" b="1" dirty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GB" sz="1500" b="1" dirty="0">
                <a:solidFill>
                  <a:srgbClr val="C00000"/>
                </a:solidFill>
              </a:rPr>
              <a:t>ARRAY[</a:t>
            </a:r>
            <a:r>
              <a:rPr lang="en-GB" sz="1500" b="1" dirty="0">
                <a:solidFill>
                  <a:schemeClr val="accent2">
                    <a:lumMod val="75000"/>
                  </a:schemeClr>
                </a:solidFill>
              </a:rPr>
              <a:t>20000, 25000, 25000, 25000 </a:t>
            </a:r>
            <a:r>
              <a:rPr lang="en-GB" sz="1500" b="1" dirty="0">
                <a:solidFill>
                  <a:srgbClr val="C00000"/>
                </a:solidFill>
              </a:rPr>
              <a:t>] </a:t>
            </a:r>
            <a:r>
              <a:rPr lang="en-GB" sz="1500" b="1" dirty="0">
                <a:solidFill>
                  <a:schemeClr val="accent2">
                    <a:lumMod val="75000"/>
                  </a:schemeClr>
                </a:solidFill>
              </a:rPr>
              <a:t>,    </a:t>
            </a:r>
          </a:p>
          <a:p>
            <a:pPr>
              <a:buFont typeface="Arial" charset="0"/>
              <a:buNone/>
              <a:defRPr/>
            </a:pPr>
            <a:r>
              <a:rPr lang="en-GB" sz="1500" b="1" dirty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GB" sz="1500" b="1" dirty="0">
                <a:solidFill>
                  <a:srgbClr val="C00000"/>
                </a:solidFill>
              </a:rPr>
              <a:t>ARRAY[ [ </a:t>
            </a:r>
            <a:r>
              <a:rPr lang="en-GB" sz="1500" b="1" dirty="0">
                <a:solidFill>
                  <a:schemeClr val="accent2">
                    <a:lumMod val="75000"/>
                  </a:schemeClr>
                </a:solidFill>
              </a:rPr>
              <a:t>‘breakfast', 'consulting‘  </a:t>
            </a:r>
            <a:r>
              <a:rPr lang="en-GB" sz="1500" b="1" dirty="0">
                <a:solidFill>
                  <a:srgbClr val="C00000"/>
                </a:solidFill>
              </a:rPr>
              <a:t>] </a:t>
            </a:r>
            <a:r>
              <a:rPr lang="en-GB" sz="15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GB" sz="1500" b="1" dirty="0">
                <a:solidFill>
                  <a:srgbClr val="C00000"/>
                </a:solidFill>
              </a:rPr>
              <a:t>[ </a:t>
            </a:r>
            <a:r>
              <a:rPr lang="en-GB" sz="1500" b="1" dirty="0">
                <a:solidFill>
                  <a:schemeClr val="accent2">
                    <a:lumMod val="75000"/>
                  </a:schemeClr>
                </a:solidFill>
              </a:rPr>
              <a:t> '</a:t>
            </a:r>
            <a:r>
              <a:rPr lang="en-GB" sz="1500" b="1" dirty="0" err="1">
                <a:solidFill>
                  <a:schemeClr val="accent2">
                    <a:lumMod val="75000"/>
                  </a:schemeClr>
                </a:solidFill>
              </a:rPr>
              <a:t>lunch','meeting</a:t>
            </a:r>
            <a:r>
              <a:rPr lang="en-GB" sz="1500" b="1" dirty="0">
                <a:solidFill>
                  <a:schemeClr val="accent2">
                    <a:lumMod val="75000"/>
                  </a:schemeClr>
                </a:solidFill>
              </a:rPr>
              <a:t>‘  </a:t>
            </a:r>
            <a:r>
              <a:rPr lang="en-GB" sz="1500" b="1" dirty="0">
                <a:solidFill>
                  <a:srgbClr val="C00000"/>
                </a:solidFill>
              </a:rPr>
              <a:t>] ]</a:t>
            </a:r>
            <a:r>
              <a:rPr lang="en-GB" sz="1500" b="1" dirty="0">
                <a:solidFill>
                  <a:schemeClr val="accent2">
                    <a:lumMod val="75000"/>
                  </a:schemeClr>
                </a:solidFill>
              </a:rPr>
              <a:t>   ); </a:t>
            </a:r>
            <a:endParaRPr lang="en-ZA" sz="15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B77E8C10-0B94-403B-BAE8-953AD85C50E3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5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515" y="313067"/>
            <a:ext cx="7365626" cy="4274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/>
              <a:t>PostgreSQL – user defined types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596" y="1084661"/>
            <a:ext cx="6357938" cy="3281363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ZA" sz="1800" b="1" dirty="0">
                <a:solidFill>
                  <a:srgbClr val="0000CC"/>
                </a:solidFill>
              </a:rPr>
              <a:t>Array types </a:t>
            </a:r>
            <a:r>
              <a:rPr lang="en-ZA" sz="1800" b="1" dirty="0">
                <a:solidFill>
                  <a:srgbClr val="080808"/>
                </a:solidFill>
              </a:rPr>
              <a:t>si</a:t>
            </a:r>
            <a:r>
              <a:rPr lang="en-ZA" sz="1800" dirty="0">
                <a:solidFill>
                  <a:srgbClr val="080808"/>
                </a:solidFill>
              </a:rPr>
              <a:t>milar to </a:t>
            </a:r>
            <a:r>
              <a:rPr lang="en-ZA" sz="1800" dirty="0" err="1">
                <a:solidFill>
                  <a:srgbClr val="080808"/>
                </a:solidFill>
              </a:rPr>
              <a:t>HLL</a:t>
            </a:r>
            <a:r>
              <a:rPr lang="en-ZA" sz="1800" dirty="0">
                <a:solidFill>
                  <a:srgbClr val="080808"/>
                </a:solidFill>
              </a:rPr>
              <a:t> array types e.g.</a:t>
            </a:r>
            <a:r>
              <a:rPr lang="en-GB" sz="1800" dirty="0">
                <a:solidFill>
                  <a:srgbClr val="080808"/>
                </a:solidFill>
              </a:rPr>
              <a:t>: </a:t>
            </a:r>
            <a:endParaRPr lang="en-GB" sz="1800" dirty="0"/>
          </a:p>
          <a:p>
            <a:pPr>
              <a:buFont typeface="Arial" charset="0"/>
              <a:buNone/>
              <a:defRPr/>
            </a:pPr>
            <a:r>
              <a:rPr lang="en-GB" sz="1800" dirty="0"/>
              <a:t>	</a:t>
            </a:r>
            <a:r>
              <a:rPr lang="en-GB" sz="1500" b="1" dirty="0"/>
              <a:t> </a:t>
            </a:r>
            <a:r>
              <a:rPr lang="en-GB" sz="1500" b="1" dirty="0">
                <a:solidFill>
                  <a:srgbClr val="C00000"/>
                </a:solidFill>
              </a:rPr>
              <a:t>CREATE TABLE </a:t>
            </a:r>
            <a:r>
              <a:rPr lang="en-GB" sz="1500" b="1" dirty="0" err="1">
                <a:solidFill>
                  <a:srgbClr val="C00000"/>
                </a:solidFill>
              </a:rPr>
              <a:t>sal_Emp</a:t>
            </a:r>
            <a:r>
              <a:rPr lang="en-GB" sz="1500" b="1" dirty="0">
                <a:solidFill>
                  <a:srgbClr val="C00000"/>
                </a:solidFill>
              </a:rPr>
              <a:t> </a:t>
            </a:r>
            <a:r>
              <a:rPr lang="en-GB" sz="1500" b="1" dirty="0">
                <a:solidFill>
                  <a:schemeClr val="bg2"/>
                </a:solidFill>
              </a:rPr>
              <a:t>(    </a:t>
            </a:r>
          </a:p>
          <a:p>
            <a:pPr>
              <a:buFont typeface="Arial" charset="0"/>
              <a:buNone/>
              <a:defRPr/>
            </a:pPr>
            <a:r>
              <a:rPr lang="en-GB" sz="1500" b="1" dirty="0">
                <a:solidFill>
                  <a:schemeClr val="bg2"/>
                </a:solidFill>
              </a:rPr>
              <a:t>		</a:t>
            </a:r>
            <a:r>
              <a:rPr lang="en-GB" sz="1800" b="1" dirty="0">
                <a:solidFill>
                  <a:srgbClr val="0000CC"/>
                </a:solidFill>
              </a:rPr>
              <a:t>name  text,   </a:t>
            </a:r>
            <a:r>
              <a:rPr lang="en-GB" sz="1800" b="1" dirty="0" err="1">
                <a:solidFill>
                  <a:srgbClr val="0000CC"/>
                </a:solidFill>
              </a:rPr>
              <a:t>payByQuarter</a:t>
            </a:r>
            <a:r>
              <a:rPr lang="en-GB" sz="1800" b="1" dirty="0">
                <a:solidFill>
                  <a:srgbClr val="0000CC"/>
                </a:solidFill>
              </a:rPr>
              <a:t>  integer[ ], schedule  text[ ][ ]); </a:t>
            </a:r>
          </a:p>
          <a:p>
            <a:pPr>
              <a:buFont typeface="Arial" charset="0"/>
              <a:buNone/>
              <a:defRPr/>
            </a:pPr>
            <a:endParaRPr lang="en-GB" sz="750" dirty="0">
              <a:solidFill>
                <a:schemeClr val="bg2"/>
              </a:solidFill>
            </a:endParaRPr>
          </a:p>
          <a:p>
            <a:pPr>
              <a:buFont typeface="Arial" charset="0"/>
              <a:buChar char="•"/>
              <a:defRPr/>
            </a:pPr>
            <a:r>
              <a:rPr lang="en-GB" sz="1800" dirty="0"/>
              <a:t>The </a:t>
            </a:r>
            <a:r>
              <a:rPr lang="en-GB" sz="1800" b="1" dirty="0">
                <a:solidFill>
                  <a:srgbClr val="0000CC"/>
                </a:solidFill>
              </a:rPr>
              <a:t>current dimensions of any array value </a:t>
            </a:r>
            <a:r>
              <a:rPr lang="en-GB" sz="1800" dirty="0"/>
              <a:t>can be retrieved with the </a:t>
            </a:r>
            <a:r>
              <a:rPr lang="en-GB" sz="1800" b="1" dirty="0" err="1">
                <a:solidFill>
                  <a:srgbClr val="C00000"/>
                </a:solidFill>
              </a:rPr>
              <a:t>array_dims</a:t>
            </a:r>
            <a:r>
              <a:rPr lang="en-GB" sz="1800" b="1" dirty="0">
                <a:solidFill>
                  <a:srgbClr val="C00000"/>
                </a:solidFill>
              </a:rPr>
              <a:t> function </a:t>
            </a:r>
          </a:p>
          <a:p>
            <a:pPr>
              <a:buFont typeface="Arial" charset="0"/>
              <a:buNone/>
              <a:defRPr/>
            </a:pPr>
            <a:endParaRPr lang="en-GB" sz="750" dirty="0"/>
          </a:p>
          <a:p>
            <a:pPr>
              <a:buFont typeface="Arial" charset="0"/>
              <a:buChar char="•"/>
              <a:defRPr/>
            </a:pPr>
            <a:r>
              <a:rPr lang="en-GB" sz="1800" dirty="0"/>
              <a:t>e.g. to determine the </a:t>
            </a:r>
            <a:r>
              <a:rPr lang="en-GB" sz="1800" b="1" dirty="0"/>
              <a:t>dimensions of the ‘schedule’ column:</a:t>
            </a:r>
            <a:endParaRPr lang="en-GB" sz="750" dirty="0"/>
          </a:p>
          <a:p>
            <a:pPr>
              <a:buFont typeface="Arial" charset="0"/>
              <a:buNone/>
              <a:defRPr/>
            </a:pPr>
            <a:r>
              <a:rPr lang="en-GB" sz="1800" dirty="0"/>
              <a:t>		SELECT </a:t>
            </a:r>
            <a:r>
              <a:rPr lang="en-GB" sz="1800" dirty="0" err="1"/>
              <a:t>array_dims</a:t>
            </a:r>
            <a:r>
              <a:rPr lang="en-GB" sz="1800" dirty="0"/>
              <a:t>(schedule) </a:t>
            </a:r>
          </a:p>
          <a:p>
            <a:pPr>
              <a:buFont typeface="Arial" charset="0"/>
              <a:buNone/>
              <a:defRPr/>
            </a:pPr>
            <a:r>
              <a:rPr lang="en-GB" sz="1800" dirty="0"/>
              <a:t>		FROM    </a:t>
            </a:r>
            <a:r>
              <a:rPr lang="en-GB" sz="1800" dirty="0" err="1"/>
              <a:t>sal_Emp</a:t>
            </a:r>
            <a:r>
              <a:rPr lang="en-GB" sz="1800" dirty="0"/>
              <a:t> WHERE name = 'Thando';</a:t>
            </a:r>
          </a:p>
          <a:p>
            <a:pPr>
              <a:buFont typeface="Arial" charset="0"/>
              <a:buNone/>
              <a:defRPr/>
            </a:pPr>
            <a:endParaRPr lang="en-GB" sz="150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F35E8D6B-B397-4822-B9CA-1ADFD1FB82DE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6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A2829-0E76-5F87-6462-A3942690D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176" y="4331049"/>
            <a:ext cx="1593655" cy="8124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29" y="200026"/>
            <a:ext cx="7942730" cy="4274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/>
              <a:t>PostgreSQL – user defined types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493" y="1193006"/>
            <a:ext cx="6455569" cy="424696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n-ZA" sz="1800" b="1" dirty="0">
                <a:solidFill>
                  <a:srgbClr val="0000CC"/>
                </a:solidFill>
              </a:rPr>
              <a:t>Array types </a:t>
            </a:r>
            <a:r>
              <a:rPr lang="en-ZA" sz="1800" b="1" dirty="0">
                <a:solidFill>
                  <a:srgbClr val="080808"/>
                </a:solidFill>
              </a:rPr>
              <a:t>similar to </a:t>
            </a:r>
            <a:r>
              <a:rPr lang="en-ZA" sz="1800" b="1" dirty="0" err="1">
                <a:solidFill>
                  <a:srgbClr val="080808"/>
                </a:solidFill>
              </a:rPr>
              <a:t>HLL</a:t>
            </a:r>
            <a:r>
              <a:rPr lang="en-ZA" sz="1800" b="1" dirty="0">
                <a:solidFill>
                  <a:srgbClr val="080808"/>
                </a:solidFill>
              </a:rPr>
              <a:t> array types e.g.</a:t>
            </a:r>
            <a:r>
              <a:rPr lang="en-GB" sz="1800" b="1" dirty="0">
                <a:solidFill>
                  <a:srgbClr val="080808"/>
                </a:solidFill>
              </a:rPr>
              <a:t>: </a:t>
            </a:r>
          </a:p>
          <a:p>
            <a:pPr marL="0" indent="0">
              <a:buNone/>
              <a:defRPr/>
            </a:pPr>
            <a:endParaRPr lang="en-GB" sz="1050" dirty="0"/>
          </a:p>
          <a:p>
            <a:pPr>
              <a:buFont typeface="Arial" charset="0"/>
              <a:buNone/>
              <a:defRPr/>
            </a:pPr>
            <a:r>
              <a:rPr lang="en-GB" sz="1650" dirty="0">
                <a:solidFill>
                  <a:srgbClr val="C00000"/>
                </a:solidFill>
              </a:rPr>
              <a:t>	 </a:t>
            </a:r>
            <a:r>
              <a:rPr lang="en-GB" sz="1650" b="1" dirty="0">
                <a:solidFill>
                  <a:srgbClr val="C00000"/>
                </a:solidFill>
              </a:rPr>
              <a:t>CREATE TABLE </a:t>
            </a:r>
            <a:r>
              <a:rPr lang="en-GB" sz="1650" b="1" dirty="0" err="1">
                <a:solidFill>
                  <a:srgbClr val="C00000"/>
                </a:solidFill>
              </a:rPr>
              <a:t>sal_Emp</a:t>
            </a:r>
            <a:r>
              <a:rPr lang="en-GB" sz="1650" b="1" dirty="0">
                <a:solidFill>
                  <a:srgbClr val="C00000"/>
                </a:solidFill>
              </a:rPr>
              <a:t> (    </a:t>
            </a:r>
          </a:p>
          <a:p>
            <a:pPr>
              <a:buFont typeface="Arial" charset="0"/>
              <a:buNone/>
              <a:defRPr/>
            </a:pPr>
            <a:r>
              <a:rPr lang="en-GB" sz="1650" b="1" dirty="0">
                <a:solidFill>
                  <a:schemeClr val="bg2"/>
                </a:solidFill>
              </a:rPr>
              <a:t>	     </a:t>
            </a:r>
            <a:r>
              <a:rPr lang="en-GB" sz="1800" b="1" dirty="0">
                <a:solidFill>
                  <a:srgbClr val="0000CC"/>
                </a:solidFill>
              </a:rPr>
              <a:t>name  text, </a:t>
            </a:r>
            <a:r>
              <a:rPr lang="en-GB" sz="1800" b="1" dirty="0" err="1">
                <a:solidFill>
                  <a:srgbClr val="0000CC"/>
                </a:solidFill>
              </a:rPr>
              <a:t>payByQuarter</a:t>
            </a:r>
            <a:r>
              <a:rPr lang="en-GB" sz="1800" b="1" dirty="0">
                <a:solidFill>
                  <a:srgbClr val="0000CC"/>
                </a:solidFill>
              </a:rPr>
              <a:t> integer[ ], schedule  text[ ][ ]); </a:t>
            </a:r>
          </a:p>
          <a:p>
            <a:pPr>
              <a:buFont typeface="Arial" charset="0"/>
              <a:buNone/>
              <a:defRPr/>
            </a:pPr>
            <a:endParaRPr lang="en-GB" sz="1650" dirty="0"/>
          </a:p>
          <a:p>
            <a:pPr>
              <a:buFont typeface="Arial" charset="0"/>
              <a:buChar char="•"/>
              <a:defRPr/>
            </a:pPr>
            <a:r>
              <a:rPr lang="en-GB" sz="1650" b="1" dirty="0">
                <a:solidFill>
                  <a:srgbClr val="C00000"/>
                </a:solidFill>
              </a:rPr>
              <a:t>other select examples:</a:t>
            </a:r>
          </a:p>
          <a:p>
            <a:pPr marL="0" indent="0">
              <a:buNone/>
              <a:defRPr/>
            </a:pPr>
            <a:r>
              <a:rPr lang="en-GB" sz="1650" dirty="0"/>
              <a:t>    </a:t>
            </a:r>
            <a:r>
              <a:rPr lang="en-GB" sz="1650" b="1" dirty="0"/>
              <a:t> (1)</a:t>
            </a:r>
          </a:p>
          <a:p>
            <a:pPr>
              <a:buFont typeface="Arial" charset="0"/>
              <a:buNone/>
              <a:defRPr/>
            </a:pPr>
            <a:r>
              <a:rPr lang="en-GB" sz="1650" b="1" dirty="0">
                <a:solidFill>
                  <a:schemeClr val="bg2"/>
                </a:solidFill>
              </a:rPr>
              <a:t>	</a:t>
            </a:r>
            <a:r>
              <a:rPr lang="en-GB" sz="1650" b="1" dirty="0">
                <a:solidFill>
                  <a:srgbClr val="C00000"/>
                </a:solidFill>
              </a:rPr>
              <a:t>SELECT name FROM </a:t>
            </a:r>
            <a:r>
              <a:rPr lang="en-GB" sz="1650" b="1" dirty="0" err="1">
                <a:solidFill>
                  <a:srgbClr val="C00000"/>
                </a:solidFill>
              </a:rPr>
              <a:t>sal_Emp</a:t>
            </a:r>
            <a:r>
              <a:rPr lang="en-GB" sz="1650" b="1" dirty="0">
                <a:solidFill>
                  <a:srgbClr val="C00000"/>
                </a:solidFill>
              </a:rPr>
              <a:t> </a:t>
            </a:r>
          </a:p>
          <a:p>
            <a:pPr>
              <a:buFont typeface="Arial" charset="0"/>
              <a:buNone/>
              <a:defRPr/>
            </a:pPr>
            <a:r>
              <a:rPr lang="en-GB" sz="1650" b="1" dirty="0">
                <a:solidFill>
                  <a:srgbClr val="C00000"/>
                </a:solidFill>
              </a:rPr>
              <a:t>	WHERE </a:t>
            </a:r>
            <a:r>
              <a:rPr lang="en-GB" sz="1800" b="1" dirty="0" err="1">
                <a:solidFill>
                  <a:srgbClr val="0000CC"/>
                </a:solidFill>
              </a:rPr>
              <a:t>payByQuarter</a:t>
            </a:r>
            <a:r>
              <a:rPr lang="en-GB" sz="1800" b="1" dirty="0">
                <a:solidFill>
                  <a:srgbClr val="0000CC"/>
                </a:solidFill>
              </a:rPr>
              <a:t>[1]   &lt;&gt;   </a:t>
            </a:r>
            <a:r>
              <a:rPr lang="en-GB" sz="1800" b="1" dirty="0" err="1">
                <a:solidFill>
                  <a:srgbClr val="0000CC"/>
                </a:solidFill>
              </a:rPr>
              <a:t>payByQuarter</a:t>
            </a:r>
            <a:r>
              <a:rPr lang="en-GB" sz="1800" b="1" dirty="0">
                <a:solidFill>
                  <a:srgbClr val="0000CC"/>
                </a:solidFill>
              </a:rPr>
              <a:t>[2]; </a:t>
            </a:r>
          </a:p>
          <a:p>
            <a:pPr>
              <a:buFont typeface="Arial" charset="0"/>
              <a:buNone/>
              <a:defRPr/>
            </a:pPr>
            <a:endParaRPr lang="en-GB" sz="1800" b="1" dirty="0">
              <a:solidFill>
                <a:srgbClr val="0000CC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solidFill>
                  <a:srgbClr val="0000CC"/>
                </a:solidFill>
              </a:rPr>
              <a:t>     (2)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solidFill>
                  <a:srgbClr val="0000CC"/>
                </a:solidFill>
              </a:rPr>
              <a:t>	SELECT name, schedule[1:1][1:2] FROM </a:t>
            </a:r>
            <a:r>
              <a:rPr lang="en-GB" sz="1800" b="1" dirty="0" err="1">
                <a:solidFill>
                  <a:srgbClr val="0000CC"/>
                </a:solidFill>
              </a:rPr>
              <a:t>sal_Emp</a:t>
            </a:r>
            <a:r>
              <a:rPr lang="en-GB" sz="1800" b="1" dirty="0">
                <a:solidFill>
                  <a:srgbClr val="0000CC"/>
                </a:solidFill>
              </a:rPr>
              <a:t>; </a:t>
            </a:r>
          </a:p>
          <a:p>
            <a:pPr>
              <a:buFont typeface="Arial" charset="0"/>
              <a:buNone/>
              <a:defRPr/>
            </a:pPr>
            <a:r>
              <a:rPr lang="en-GB" sz="1800" b="1" dirty="0">
                <a:solidFill>
                  <a:srgbClr val="0000CC"/>
                </a:solidFill>
              </a:rPr>
              <a:t>	</a:t>
            </a:r>
          </a:p>
          <a:p>
            <a:pPr>
              <a:buFont typeface="Arial" charset="0"/>
              <a:buNone/>
              <a:defRPr/>
            </a:pPr>
            <a:r>
              <a:rPr lang="en-GB" sz="1650" b="1" dirty="0">
                <a:solidFill>
                  <a:schemeClr val="bg2"/>
                </a:solidFill>
              </a:rPr>
              <a:t>	</a:t>
            </a:r>
            <a:endParaRPr lang="en-GB" sz="1650" b="1" dirty="0">
              <a:solidFill>
                <a:srgbClr val="C00000"/>
              </a:solidFill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6F91B27E-427D-48CA-894C-3BB64071552F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7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CC232-E9D8-2EA6-3ABA-238D0708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232" y="2923597"/>
            <a:ext cx="1550025" cy="785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1CCAF5-1BC2-1C83-CC6C-A502262B0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801" y="4052153"/>
            <a:ext cx="2674132" cy="689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ZA" b="1" dirty="0"/>
              <a:t>PostgreSQL OOP features:  Inheritance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49" y="1074676"/>
            <a:ext cx="6357938" cy="4125516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GB" sz="1500" b="1" dirty="0">
                <a:solidFill>
                  <a:srgbClr val="0000CC"/>
                </a:solidFill>
              </a:rPr>
              <a:t>CREATE TABLE CITIES </a:t>
            </a:r>
            <a:r>
              <a:rPr lang="en-GB" sz="1500" b="1" dirty="0"/>
              <a:t>(  </a:t>
            </a:r>
          </a:p>
          <a:p>
            <a:pPr>
              <a:buFont typeface="Arial" charset="0"/>
              <a:buNone/>
              <a:defRPr/>
            </a:pPr>
            <a:r>
              <a:rPr lang="en-GB" sz="1500" b="1" dirty="0"/>
              <a:t>		name            text, 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GB" sz="1500" b="1" dirty="0"/>
              <a:t>		population   real,                /* in  millions  */</a:t>
            </a:r>
          </a:p>
          <a:p>
            <a:pPr>
              <a:buFont typeface="Arial" charset="0"/>
              <a:buNone/>
              <a:defRPr/>
            </a:pPr>
            <a:r>
              <a:rPr lang="en-GB" sz="1500" b="1" dirty="0"/>
              <a:t>		area              </a:t>
            </a:r>
            <a:r>
              <a:rPr lang="en-GB" sz="1500" b="1" dirty="0" err="1"/>
              <a:t>int</a:t>
            </a:r>
            <a:r>
              <a:rPr lang="en-GB" sz="1500" b="1" dirty="0"/>
              <a:t>  );               /* in  sq km     */</a:t>
            </a:r>
          </a:p>
          <a:p>
            <a:pPr>
              <a:buFont typeface="Arial" charset="0"/>
              <a:buNone/>
              <a:defRPr/>
            </a:pPr>
            <a:endParaRPr lang="en-GB" sz="1500" dirty="0"/>
          </a:p>
          <a:p>
            <a:pPr>
              <a:buFont typeface="Arial" charset="0"/>
              <a:buNone/>
              <a:defRPr/>
            </a:pPr>
            <a:r>
              <a:rPr lang="en-GB" sz="1500" b="1" dirty="0">
                <a:solidFill>
                  <a:srgbClr val="0000CC"/>
                </a:solidFill>
              </a:rPr>
              <a:t>CREATE TABLE CAPITALS </a:t>
            </a:r>
            <a:r>
              <a:rPr lang="en-GB" sz="1500" b="1" dirty="0"/>
              <a:t>(  </a:t>
            </a:r>
          </a:p>
          <a:p>
            <a:pPr>
              <a:buFont typeface="Arial" charset="0"/>
              <a:buNone/>
              <a:defRPr/>
            </a:pPr>
            <a:r>
              <a:rPr lang="en-GB" sz="1500" b="1" dirty="0"/>
              <a:t>	       state      char(2)  ) </a:t>
            </a:r>
          </a:p>
          <a:p>
            <a:pPr>
              <a:buFont typeface="Arial" charset="0"/>
              <a:buNone/>
              <a:defRPr/>
            </a:pPr>
            <a:r>
              <a:rPr lang="en-GB" sz="1500" b="1" dirty="0"/>
              <a:t> </a:t>
            </a:r>
            <a:r>
              <a:rPr lang="en-GB" sz="1500" b="1" dirty="0">
                <a:solidFill>
                  <a:srgbClr val="0000CC"/>
                </a:solidFill>
              </a:rPr>
              <a:t>INHERITS (CITIES); </a:t>
            </a:r>
          </a:p>
          <a:p>
            <a:pPr>
              <a:buFont typeface="Arial" charset="0"/>
              <a:buNone/>
              <a:defRPr/>
            </a:pPr>
            <a:endParaRPr lang="en-GB" sz="1500" dirty="0"/>
          </a:p>
          <a:p>
            <a:pPr>
              <a:buFont typeface="Arial" charset="0"/>
              <a:buNone/>
              <a:defRPr/>
            </a:pPr>
            <a:r>
              <a:rPr lang="en-GB" sz="1500" dirty="0"/>
              <a:t>=&gt; </a:t>
            </a:r>
            <a:r>
              <a:rPr lang="en-GB" sz="1500" b="1" dirty="0">
                <a:solidFill>
                  <a:srgbClr val="C00000"/>
                </a:solidFill>
              </a:rPr>
              <a:t>a row of </a:t>
            </a:r>
            <a:r>
              <a:rPr lang="en-GB" sz="1500" b="1" dirty="0">
                <a:solidFill>
                  <a:srgbClr val="0000CC"/>
                </a:solidFill>
              </a:rPr>
              <a:t>CAPITALS</a:t>
            </a:r>
            <a:r>
              <a:rPr lang="en-GB" sz="1500" b="1" dirty="0">
                <a:solidFill>
                  <a:srgbClr val="C00000"/>
                </a:solidFill>
              </a:rPr>
              <a:t> </a:t>
            </a:r>
            <a:r>
              <a:rPr lang="en-GB" sz="1500" b="1" i="1" dirty="0">
                <a:solidFill>
                  <a:srgbClr val="C00000"/>
                </a:solidFill>
              </a:rPr>
              <a:t>inherits</a:t>
            </a:r>
            <a:r>
              <a:rPr lang="en-GB" sz="1500" b="1" dirty="0">
                <a:solidFill>
                  <a:srgbClr val="C00000"/>
                </a:solidFill>
              </a:rPr>
              <a:t> all columns </a:t>
            </a:r>
            <a:r>
              <a:rPr lang="en-GB" sz="1500" b="1" dirty="0"/>
              <a:t>(name, population, and area) </a:t>
            </a:r>
            <a:r>
              <a:rPr lang="en-GB" sz="1500" b="1" dirty="0">
                <a:solidFill>
                  <a:srgbClr val="C00000"/>
                </a:solidFill>
              </a:rPr>
              <a:t>from its </a:t>
            </a:r>
            <a:r>
              <a:rPr lang="en-GB" sz="1500" b="1" i="1" dirty="0">
                <a:solidFill>
                  <a:srgbClr val="C00000"/>
                </a:solidFill>
              </a:rPr>
              <a:t>parent</a:t>
            </a:r>
            <a:r>
              <a:rPr lang="en-GB" sz="1500" b="1" dirty="0">
                <a:solidFill>
                  <a:srgbClr val="C00000"/>
                </a:solidFill>
              </a:rPr>
              <a:t>, </a:t>
            </a:r>
            <a:r>
              <a:rPr lang="en-GB" sz="1500" b="1" dirty="0">
                <a:solidFill>
                  <a:srgbClr val="0000CC"/>
                </a:solidFill>
              </a:rPr>
              <a:t>CITIES. </a:t>
            </a:r>
          </a:p>
          <a:p>
            <a:pPr>
              <a:buFont typeface="Arial" charset="0"/>
              <a:buNone/>
              <a:defRPr/>
            </a:pPr>
            <a:r>
              <a:rPr lang="en-GB" sz="1500" dirty="0"/>
              <a:t>	</a:t>
            </a:r>
          </a:p>
          <a:p>
            <a:pPr>
              <a:buFont typeface="Arial" charset="0"/>
              <a:buNone/>
              <a:defRPr/>
            </a:pPr>
            <a:r>
              <a:rPr lang="en-GB" sz="1500" dirty="0"/>
              <a:t>	</a:t>
            </a:r>
            <a:r>
              <a:rPr lang="en-GB" sz="1500" b="1" dirty="0">
                <a:solidFill>
                  <a:srgbClr val="C00000"/>
                </a:solidFill>
              </a:rPr>
              <a:t>State </a:t>
            </a:r>
            <a:r>
              <a:rPr lang="en-GB" sz="1500" b="1" dirty="0">
                <a:solidFill>
                  <a:srgbClr val="0000CC"/>
                </a:solidFill>
              </a:rPr>
              <a:t>CAPITALS</a:t>
            </a:r>
            <a:r>
              <a:rPr lang="en-GB" sz="1500" b="1" dirty="0">
                <a:solidFill>
                  <a:srgbClr val="C00000"/>
                </a:solidFill>
              </a:rPr>
              <a:t> have an extra column, state.  </a:t>
            </a:r>
          </a:p>
          <a:p>
            <a:pPr>
              <a:buFont typeface="Arial" charset="0"/>
              <a:buNone/>
              <a:defRPr/>
            </a:pPr>
            <a:r>
              <a:rPr lang="en-GB" sz="1500" dirty="0"/>
              <a:t>	</a:t>
            </a:r>
            <a:r>
              <a:rPr lang="en-GB" sz="1500" b="1" dirty="0">
                <a:solidFill>
                  <a:srgbClr val="CC0099"/>
                </a:solidFill>
              </a:rPr>
              <a:t>In </a:t>
            </a:r>
            <a:r>
              <a:rPr lang="en-GB" sz="1500" b="1" dirty="0" err="1">
                <a:solidFill>
                  <a:srgbClr val="CC0099"/>
                </a:solidFill>
              </a:rPr>
              <a:t>PostgreSQL</a:t>
            </a:r>
            <a:r>
              <a:rPr lang="en-GB" sz="1500" b="1" dirty="0">
                <a:solidFill>
                  <a:srgbClr val="CC0099"/>
                </a:solidFill>
              </a:rPr>
              <a:t>, a table can inherit from one or more other tables</a:t>
            </a:r>
            <a:r>
              <a:rPr lang="en-GB" sz="15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pPr>
              <a:buFont typeface="Arial" charset="0"/>
              <a:buChar char="•"/>
              <a:defRPr/>
            </a:pPr>
            <a:endParaRPr lang="en-GB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2575FA8A-0644-48D3-A1D6-0C0F00B5BC0B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8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6" y="135848"/>
            <a:ext cx="8467886" cy="76352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ZA" b="1" dirty="0"/>
              <a:t>PostgreSQL OOP features :  Inheritance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190" y="1081368"/>
            <a:ext cx="6455569" cy="4125516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GB" sz="1500" b="1" dirty="0">
                <a:solidFill>
                  <a:srgbClr val="0000CC"/>
                </a:solidFill>
              </a:rPr>
              <a:t>CREATE TABLE CITIES </a:t>
            </a:r>
            <a:r>
              <a:rPr lang="en-GB" sz="1500" b="1" dirty="0"/>
              <a:t>(  name text,  population real,  area   </a:t>
            </a:r>
            <a:r>
              <a:rPr lang="en-GB" sz="1500" b="1" dirty="0" err="1"/>
              <a:t>int</a:t>
            </a:r>
            <a:r>
              <a:rPr lang="en-GB" sz="1500" b="1" dirty="0"/>
              <a:t>  ); </a:t>
            </a:r>
            <a:endParaRPr lang="en-GB" sz="1500" dirty="0"/>
          </a:p>
          <a:p>
            <a:pPr>
              <a:buFont typeface="Arial" charset="0"/>
              <a:buNone/>
              <a:defRPr/>
            </a:pPr>
            <a:r>
              <a:rPr lang="en-GB" sz="1500" b="1" dirty="0">
                <a:solidFill>
                  <a:srgbClr val="0000CC"/>
                </a:solidFill>
              </a:rPr>
              <a:t>CREATE TABLE CAPITALS </a:t>
            </a:r>
            <a:r>
              <a:rPr lang="en-GB" sz="1500" b="1" dirty="0"/>
              <a:t>(  state  char(2) )    </a:t>
            </a:r>
            <a:r>
              <a:rPr lang="en-GB" sz="1500" b="1" dirty="0">
                <a:solidFill>
                  <a:srgbClr val="0000CC"/>
                </a:solidFill>
              </a:rPr>
              <a:t>INHERITS (CITIES); </a:t>
            </a:r>
          </a:p>
          <a:p>
            <a:pPr>
              <a:buFont typeface="Arial" charset="0"/>
              <a:buNone/>
              <a:defRPr/>
            </a:pPr>
            <a:endParaRPr lang="en-GB" sz="1500" dirty="0"/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C00000"/>
                </a:solidFill>
              </a:rPr>
              <a:t>INSERT INTO CITIES VALUES ('Johannesburg', 2.5, 2500);</a:t>
            </a:r>
          </a:p>
          <a:p>
            <a:pPr>
              <a:buFont typeface="Arial" charset="0"/>
              <a:buNone/>
              <a:defRPr/>
            </a:pPr>
            <a:r>
              <a:rPr lang="en-ZA" sz="1500" b="1" dirty="0">
                <a:solidFill>
                  <a:srgbClr val="C00000"/>
                </a:solidFill>
              </a:rPr>
              <a:t>INSERT INTO CAPITALS VALUES ('Pretoria', 1.5, 900, 'GP');</a:t>
            </a:r>
          </a:p>
          <a:p>
            <a:pPr>
              <a:buFont typeface="Arial" charset="0"/>
              <a:buNone/>
              <a:defRPr/>
            </a:pPr>
            <a:endParaRPr lang="en-GB" sz="1500" dirty="0"/>
          </a:p>
          <a:p>
            <a:pPr>
              <a:buFont typeface="Arial" charset="0"/>
              <a:buNone/>
              <a:defRPr/>
            </a:pPr>
            <a:r>
              <a:rPr lang="en-GB" sz="1500" dirty="0"/>
              <a:t>e.g. </a:t>
            </a:r>
            <a:r>
              <a:rPr lang="en-GB" sz="1500" b="1" dirty="0"/>
              <a:t>list the names of all cities </a:t>
            </a:r>
          </a:p>
          <a:p>
            <a:pPr>
              <a:buFont typeface="Arial" charset="0"/>
              <a:buNone/>
              <a:defRPr/>
            </a:pPr>
            <a:r>
              <a:rPr lang="en-GB" sz="1500" b="1" dirty="0"/>
              <a:t>   including state capitals</a:t>
            </a:r>
            <a:endParaRPr lang="en-GB" sz="1500" dirty="0"/>
          </a:p>
          <a:p>
            <a:pPr>
              <a:buFont typeface="Arial" charset="0"/>
              <a:buNone/>
              <a:defRPr/>
            </a:pPr>
            <a:r>
              <a:rPr lang="en-GB" sz="1500" dirty="0"/>
              <a:t>  </a:t>
            </a:r>
            <a:r>
              <a:rPr lang="en-GB" sz="1500" b="1" dirty="0">
                <a:solidFill>
                  <a:srgbClr val="0000CC"/>
                </a:solidFill>
              </a:rPr>
              <a:t>SELECT *  </a:t>
            </a:r>
            <a:r>
              <a:rPr lang="en-GB" sz="1500" b="1" dirty="0">
                <a:solidFill>
                  <a:srgbClr val="C00000"/>
                </a:solidFill>
              </a:rPr>
              <a:t>FROM CITIES </a:t>
            </a:r>
            <a:r>
              <a:rPr lang="en-GB" sz="1500" b="1" dirty="0">
                <a:solidFill>
                  <a:schemeClr val="bg1"/>
                </a:solidFill>
              </a:rPr>
              <a:t>;</a:t>
            </a:r>
          </a:p>
          <a:p>
            <a:pPr>
              <a:buFont typeface="Arial" charset="0"/>
              <a:buNone/>
              <a:defRPr/>
            </a:pPr>
            <a:endParaRPr lang="en-GB" sz="1500" dirty="0"/>
          </a:p>
          <a:p>
            <a:pPr>
              <a:buFont typeface="Arial" charset="0"/>
              <a:buNone/>
              <a:defRPr/>
            </a:pPr>
            <a:r>
              <a:rPr lang="en-GB" sz="1500" dirty="0"/>
              <a:t>e.g. </a:t>
            </a:r>
            <a:r>
              <a:rPr lang="en-GB" sz="1500" b="1" dirty="0"/>
              <a:t>list all the capitals:</a:t>
            </a:r>
            <a:endParaRPr lang="en-GB" sz="1500" dirty="0"/>
          </a:p>
          <a:p>
            <a:pPr>
              <a:buFont typeface="Arial" charset="0"/>
              <a:buNone/>
              <a:defRPr/>
            </a:pPr>
            <a:r>
              <a:rPr lang="en-GB" sz="1500" dirty="0"/>
              <a:t>  </a:t>
            </a:r>
            <a:r>
              <a:rPr lang="en-GB" sz="1500" b="1" dirty="0">
                <a:solidFill>
                  <a:srgbClr val="0000CC"/>
                </a:solidFill>
              </a:rPr>
              <a:t>SELECT *  </a:t>
            </a:r>
            <a:r>
              <a:rPr lang="en-GB" sz="1500" b="1" dirty="0">
                <a:solidFill>
                  <a:srgbClr val="C00000"/>
                </a:solidFill>
              </a:rPr>
              <a:t>FROM CAPITALS</a:t>
            </a:r>
            <a:r>
              <a:rPr lang="en-GB" sz="1500" b="1" dirty="0">
                <a:solidFill>
                  <a:schemeClr val="bg1"/>
                </a:solidFill>
              </a:rPr>
              <a:t>;</a:t>
            </a:r>
          </a:p>
          <a:p>
            <a:pPr>
              <a:buFont typeface="Arial" charset="0"/>
              <a:buNone/>
              <a:defRPr/>
            </a:pPr>
            <a:endParaRPr lang="en-GB" sz="1500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65220" y="4629150"/>
            <a:ext cx="250031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•"/>
              <a:defRPr sz="21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>
                <a:solidFill>
                  <a:srgbClr val="161616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Cambria" panose="020405030504060302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fld id="{3F7279CB-70CB-4C2B-BD29-1ED8776FC6E5}" type="slidenum">
              <a:rPr lang="en-GB" altLang="en-US" sz="75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buNone/>
              </a:pPr>
              <a:t>9</a:t>
            </a:fld>
            <a:endParaRPr lang="en-GB" altLang="en-US" sz="7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B5F0EE-9EBC-3E30-94D7-1A26911A5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308" y="2719303"/>
            <a:ext cx="3687217" cy="1113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455909-8294-0AD8-A1B4-33F25CB18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160" y="4055138"/>
            <a:ext cx="4021830" cy="7091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peak Pro"/>
        <a:ea typeface=""/>
        <a:cs typeface=""/>
      </a:majorFont>
      <a:minorFont>
        <a:latin typeface="Spea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1325</Words>
  <Application>Microsoft Office PowerPoint</Application>
  <PresentationFormat>On-screen Show (16:9)</PresentationFormat>
  <Paragraphs>197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Calibri</vt:lpstr>
      <vt:lpstr>inherit</vt:lpstr>
      <vt:lpstr>Speak Pro</vt:lpstr>
      <vt:lpstr>Times New Roman</vt:lpstr>
      <vt:lpstr>var(--ff-mono)</vt:lpstr>
      <vt:lpstr>Office Theme</vt:lpstr>
      <vt:lpstr>COS 326  Database Systems</vt:lpstr>
      <vt:lpstr>In this lecture</vt:lpstr>
      <vt:lpstr>Recap</vt:lpstr>
      <vt:lpstr>PostgreSQL – user defined types (1)</vt:lpstr>
      <vt:lpstr>PostgreSQL – user defined types (2)</vt:lpstr>
      <vt:lpstr>PostgreSQL – user defined types (3)</vt:lpstr>
      <vt:lpstr>PostgreSQL – user defined types (4)</vt:lpstr>
      <vt:lpstr>PostgreSQL OOP features:  Inheritance (1)</vt:lpstr>
      <vt:lpstr>PostgreSQL OOP features :  Inheritance (2)</vt:lpstr>
      <vt:lpstr>PostgreSQL –Procedural Language Functions</vt:lpstr>
      <vt:lpstr>PostgreSQL –User defined functions (5)</vt:lpstr>
      <vt:lpstr>PostgreSQL – SQL functions (1)</vt:lpstr>
      <vt:lpstr>PostgreSQL – SQL functions (2)</vt:lpstr>
      <vt:lpstr>PostgreSQL- PL/pgsql functions (1) </vt:lpstr>
      <vt:lpstr>PostgreSQL –PL/pgsql functions (2)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2024-08-12T21:14:42Z</dcterms:modified>
</cp:coreProperties>
</file>