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462" r:id="rId4"/>
    <p:sldId id="502" r:id="rId5"/>
    <p:sldId id="490" r:id="rId6"/>
    <p:sldId id="482" r:id="rId7"/>
    <p:sldId id="483" r:id="rId8"/>
    <p:sldId id="484" r:id="rId9"/>
    <p:sldId id="488" r:id="rId10"/>
    <p:sldId id="485" r:id="rId11"/>
    <p:sldId id="486" r:id="rId12"/>
    <p:sldId id="489" r:id="rId13"/>
    <p:sldId id="501" r:id="rId14"/>
    <p:sldId id="487" r:id="rId15"/>
    <p:sldId id="478" r:id="rId16"/>
    <p:sldId id="491" r:id="rId17"/>
    <p:sldId id="492" r:id="rId18"/>
    <p:sldId id="481" r:id="rId19"/>
    <p:sldId id="493" r:id="rId20"/>
    <p:sldId id="494" r:id="rId21"/>
    <p:sldId id="495" r:id="rId22"/>
    <p:sldId id="496" r:id="rId23"/>
    <p:sldId id="498" r:id="rId24"/>
    <p:sldId id="499" r:id="rId25"/>
    <p:sldId id="500" r:id="rId26"/>
    <p:sldId id="48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35E9D-E9E8-48CB-82DB-2597D8737FA3}" v="1" dt="2024-08-14T21:25:52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6" autoAdjust="0"/>
  </p:normalViewPr>
  <p:slideViewPr>
    <p:cSldViewPr snapToGrid="0">
      <p:cViewPr varScale="1">
        <p:scale>
          <a:sx n="65" d="100"/>
          <a:sy n="65" d="100"/>
        </p:scale>
        <p:origin x="1248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peak Pro" panose="020B0504020101020102" pitchFamily="34" charset="0"/>
              </a:rPr>
              <a:t>COS 326 </a:t>
            </a:r>
            <a:br>
              <a:rPr lang="en-US" sz="4800" b="1" dirty="0">
                <a:latin typeface="Speak Pro" panose="020B0504020101020102" pitchFamily="34" charset="0"/>
              </a:rPr>
            </a:br>
            <a:r>
              <a:rPr lang="en-US" sz="4800" b="1" dirty="0">
                <a:latin typeface="Speak Pro" panose="020B0504020101020102" pitchFamily="34" charset="0"/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5" y="3067525"/>
            <a:ext cx="8164763" cy="176897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Lecture 8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Object-Relational Databases (4)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Chapters 12 &amp; 26 (7th edition)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Thursday 15 August 2024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12" y="200024"/>
            <a:ext cx="8892988" cy="75597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user defined functions (1d)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56" y="1228306"/>
            <a:ext cx="6932379" cy="3715170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ZA" sz="2400" dirty="0"/>
              <a:t> </a:t>
            </a:r>
            <a:r>
              <a:rPr lang="en-ZA" sz="7200" b="1" dirty="0">
                <a:solidFill>
                  <a:srgbClr val="C00000"/>
                </a:solidFill>
              </a:rPr>
              <a:t>CREATE FUNCTION</a:t>
            </a:r>
            <a:r>
              <a:rPr lang="en-ZA" sz="7200" dirty="0">
                <a:solidFill>
                  <a:srgbClr val="C00000"/>
                </a:solidFill>
              </a:rPr>
              <a:t> </a:t>
            </a:r>
            <a:r>
              <a:rPr lang="en-ZA" sz="7200" i="1" dirty="0" err="1">
                <a:solidFill>
                  <a:srgbClr val="C00000"/>
                </a:solidFill>
              </a:rPr>
              <a:t>functionname</a:t>
            </a:r>
            <a:r>
              <a:rPr lang="en-ZA" sz="7200" i="1" dirty="0">
                <a:solidFill>
                  <a:srgbClr val="C00000"/>
                </a:solidFill>
              </a:rPr>
              <a:t>(... )</a:t>
            </a:r>
            <a:r>
              <a:rPr lang="en-ZA" sz="7200" dirty="0">
                <a:solidFill>
                  <a:srgbClr val="C00000"/>
                </a:solidFill>
              </a:rPr>
              <a:t> </a:t>
            </a:r>
            <a:r>
              <a:rPr lang="en-ZA" sz="7200" b="1" dirty="0">
                <a:solidFill>
                  <a:srgbClr val="C00000"/>
                </a:solidFill>
              </a:rPr>
              <a:t>RETURNS</a:t>
            </a:r>
            <a:r>
              <a:rPr lang="en-ZA" sz="7200" b="1" i="1" dirty="0">
                <a:solidFill>
                  <a:srgbClr val="C00000"/>
                </a:solidFill>
              </a:rPr>
              <a:t> </a:t>
            </a:r>
            <a:r>
              <a:rPr lang="en-ZA" sz="7200" b="1" i="1" dirty="0" err="1">
                <a:solidFill>
                  <a:srgbClr val="C00000"/>
                </a:solidFill>
              </a:rPr>
              <a:t>returntype</a:t>
            </a:r>
            <a:r>
              <a:rPr lang="en-ZA" sz="7200" b="1" dirty="0">
                <a:solidFill>
                  <a:srgbClr val="C00000"/>
                </a:solidFill>
              </a:rPr>
              <a:t> </a:t>
            </a:r>
            <a:r>
              <a:rPr lang="en-ZA" sz="7200" dirty="0">
                <a:solidFill>
                  <a:srgbClr val="C00000"/>
                </a:solidFill>
              </a:rPr>
              <a:t>AS </a:t>
            </a:r>
            <a:endParaRPr lang="en-GB" sz="7200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7200" dirty="0">
                <a:solidFill>
                  <a:srgbClr val="C00000"/>
                </a:solidFill>
              </a:rPr>
              <a:t>$$</a:t>
            </a:r>
            <a:endParaRPr lang="en-GB" sz="7200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7200" dirty="0"/>
              <a:t>     </a:t>
            </a:r>
            <a:r>
              <a:rPr lang="en-ZA" sz="7200" b="1" dirty="0">
                <a:solidFill>
                  <a:srgbClr val="C00000"/>
                </a:solidFill>
              </a:rPr>
              <a:t>DECLARE</a:t>
            </a:r>
            <a:r>
              <a:rPr lang="en-ZA" sz="7200" dirty="0"/>
              <a:t> 	</a:t>
            </a:r>
            <a:r>
              <a:rPr lang="en-ZA" sz="7200" b="1" i="1" dirty="0" err="1"/>
              <a:t>var1</a:t>
            </a:r>
            <a:r>
              <a:rPr lang="en-ZA" sz="7200" b="1" i="1" dirty="0"/>
              <a:t> </a:t>
            </a:r>
            <a:r>
              <a:rPr lang="en-ZA" sz="7200" b="1" i="1" dirty="0" err="1"/>
              <a:t>vartype1</a:t>
            </a:r>
            <a:r>
              <a:rPr lang="en-ZA" sz="7200" b="1" i="1" dirty="0"/>
              <a:t>,  </a:t>
            </a:r>
            <a:r>
              <a:rPr lang="en-ZA" sz="7200" b="1" i="1" dirty="0" err="1"/>
              <a:t>var2</a:t>
            </a:r>
            <a:r>
              <a:rPr lang="en-ZA" sz="7200" b="1" i="1" dirty="0"/>
              <a:t> </a:t>
            </a:r>
            <a:r>
              <a:rPr lang="en-ZA" sz="7200" b="1" i="1" dirty="0" err="1"/>
              <a:t>vartype2</a:t>
            </a:r>
            <a:r>
              <a:rPr lang="en-ZA" sz="7200" b="1" i="1" dirty="0"/>
              <a:t>,….  ; </a:t>
            </a:r>
            <a:endParaRPr lang="en-GB" sz="7200" b="1" dirty="0"/>
          </a:p>
          <a:p>
            <a:pPr>
              <a:buFont typeface="Arial" charset="0"/>
              <a:buNone/>
              <a:defRPr/>
            </a:pPr>
            <a:r>
              <a:rPr lang="en-ZA" sz="7200" dirty="0"/>
              <a:t>	</a:t>
            </a:r>
            <a:r>
              <a:rPr lang="en-ZA" sz="7200" b="1" dirty="0">
                <a:solidFill>
                  <a:srgbClr val="C00000"/>
                </a:solidFill>
              </a:rPr>
              <a:t>BEGIN</a:t>
            </a:r>
          </a:p>
          <a:p>
            <a:pPr>
              <a:buFont typeface="Arial" charset="0"/>
              <a:buNone/>
              <a:defRPr/>
            </a:pPr>
            <a:r>
              <a:rPr lang="en-GB" sz="7200" dirty="0"/>
              <a:t>		</a:t>
            </a:r>
            <a:r>
              <a:rPr lang="en-GB" sz="7200" b="1" dirty="0"/>
              <a:t>--programming constructs for looping</a:t>
            </a:r>
          </a:p>
          <a:p>
            <a:pPr>
              <a:buFont typeface="Arial" charset="0"/>
              <a:buNone/>
              <a:defRPr/>
            </a:pPr>
            <a:r>
              <a:rPr lang="en-GB" sz="7200" dirty="0"/>
              <a:t>		</a:t>
            </a:r>
            <a:r>
              <a:rPr lang="en-GB" sz="7200" b="1" dirty="0"/>
              <a:t>--4.   LOOP      EXIT WHEN        END LOOP</a:t>
            </a:r>
          </a:p>
          <a:p>
            <a:pPr>
              <a:buFont typeface="Arial" charset="0"/>
              <a:buNone/>
              <a:defRPr/>
            </a:pPr>
            <a:r>
              <a:rPr lang="en-GB" sz="7200" b="1" dirty="0"/>
              <a:t>		--      LOOP      EXIT WHEN        CONTINUE WHEN       END LOOP</a:t>
            </a:r>
          </a:p>
          <a:p>
            <a:pPr>
              <a:buFont typeface="Arial" charset="0"/>
              <a:buNone/>
              <a:defRPr/>
            </a:pPr>
            <a:endParaRPr lang="en-GB" sz="7200" b="1" dirty="0"/>
          </a:p>
          <a:p>
            <a:pPr>
              <a:buFont typeface="Arial" charset="0"/>
              <a:buNone/>
              <a:defRPr/>
            </a:pPr>
            <a:r>
              <a:rPr lang="en-GB" sz="7200" b="1" dirty="0"/>
              <a:t>		--5.   WHILE </a:t>
            </a:r>
            <a:r>
              <a:rPr lang="en-GB" sz="7200" b="1" dirty="0" err="1"/>
              <a:t>expr</a:t>
            </a:r>
            <a:r>
              <a:rPr lang="en-GB" sz="7200" b="1" dirty="0"/>
              <a:t>  LOOP    END LOOP</a:t>
            </a:r>
          </a:p>
          <a:p>
            <a:pPr>
              <a:buFont typeface="Arial" charset="0"/>
              <a:buNone/>
              <a:defRPr/>
            </a:pPr>
            <a:endParaRPr lang="en-GB" sz="7200" b="1" dirty="0"/>
          </a:p>
          <a:p>
            <a:pPr>
              <a:buFont typeface="Arial" charset="0"/>
              <a:buNone/>
              <a:defRPr/>
            </a:pPr>
            <a:r>
              <a:rPr lang="en-ZA" sz="7200" dirty="0"/>
              <a:t>	          </a:t>
            </a:r>
            <a:r>
              <a:rPr lang="en-ZA" sz="7200" b="1" dirty="0">
                <a:solidFill>
                  <a:srgbClr val="C00000"/>
                </a:solidFill>
              </a:rPr>
              <a:t>RETURN</a:t>
            </a:r>
            <a:r>
              <a:rPr lang="en-ZA" sz="7200" b="1" dirty="0"/>
              <a:t> </a:t>
            </a:r>
            <a:r>
              <a:rPr lang="en-ZA" sz="7200" b="1" i="1" dirty="0" err="1"/>
              <a:t>returnvalue</a:t>
            </a:r>
            <a:r>
              <a:rPr lang="en-ZA" sz="7200" b="1" i="1" dirty="0"/>
              <a:t> ;</a:t>
            </a:r>
            <a:r>
              <a:rPr lang="en-ZA" sz="7200" dirty="0"/>
              <a:t>	</a:t>
            </a:r>
            <a:endParaRPr lang="en-GB" sz="7200" dirty="0"/>
          </a:p>
          <a:p>
            <a:pPr>
              <a:buFont typeface="Arial" charset="0"/>
              <a:buNone/>
              <a:defRPr/>
            </a:pPr>
            <a:r>
              <a:rPr lang="en-ZA" sz="7200" dirty="0"/>
              <a:t>	</a:t>
            </a:r>
            <a:r>
              <a:rPr lang="en-ZA" sz="7200" b="1" dirty="0">
                <a:solidFill>
                  <a:srgbClr val="C00000"/>
                </a:solidFill>
              </a:rPr>
              <a:t>END;</a:t>
            </a:r>
            <a:r>
              <a:rPr lang="en-ZA" sz="7200" dirty="0"/>
              <a:t>	</a:t>
            </a:r>
            <a:endParaRPr lang="en-GB" sz="7200" dirty="0"/>
          </a:p>
          <a:p>
            <a:pPr>
              <a:buFont typeface="Arial" charset="0"/>
              <a:buNone/>
              <a:defRPr/>
            </a:pPr>
            <a:r>
              <a:rPr lang="en-ZA" sz="7200" dirty="0">
                <a:solidFill>
                  <a:srgbClr val="C00000"/>
                </a:solidFill>
              </a:rPr>
              <a:t> </a:t>
            </a:r>
            <a:r>
              <a:rPr lang="en-ZA" sz="7200" b="1" dirty="0">
                <a:solidFill>
                  <a:srgbClr val="C00000"/>
                </a:solidFill>
              </a:rPr>
              <a:t>$$ LANGUAGE </a:t>
            </a:r>
            <a:r>
              <a:rPr lang="en-ZA" sz="7200" b="1" dirty="0" err="1">
                <a:solidFill>
                  <a:srgbClr val="C00000"/>
                </a:solidFill>
              </a:rPr>
              <a:t>plpgsql</a:t>
            </a:r>
            <a:r>
              <a:rPr lang="en-ZA" sz="6000" b="1" dirty="0">
                <a:solidFill>
                  <a:srgbClr val="C00000"/>
                </a:solidFill>
              </a:rPr>
              <a:t>;</a:t>
            </a:r>
            <a:endParaRPr lang="en-GB" sz="60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i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 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93D48981-0C2A-4EC2-9A38-23DA8AD9EEF9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10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00024"/>
            <a:ext cx="8830234" cy="74127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user defined functions (1e-i)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77" y="1201411"/>
            <a:ext cx="6481763" cy="3836753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ZA" sz="1500" dirty="0"/>
              <a:t> </a:t>
            </a:r>
            <a:r>
              <a:rPr lang="en-ZA" sz="5400" b="1" dirty="0">
                <a:solidFill>
                  <a:srgbClr val="C00000"/>
                </a:solidFill>
              </a:rPr>
              <a:t>CREATE FUNCTION</a:t>
            </a:r>
            <a:r>
              <a:rPr lang="en-ZA" sz="5400" dirty="0">
                <a:solidFill>
                  <a:srgbClr val="C00000"/>
                </a:solidFill>
              </a:rPr>
              <a:t> </a:t>
            </a:r>
            <a:r>
              <a:rPr lang="en-ZA" sz="5400" i="1" dirty="0" err="1">
                <a:solidFill>
                  <a:srgbClr val="C00000"/>
                </a:solidFill>
              </a:rPr>
              <a:t>functionname</a:t>
            </a:r>
            <a:r>
              <a:rPr lang="en-ZA" sz="5400" i="1" dirty="0">
                <a:solidFill>
                  <a:srgbClr val="C00000"/>
                </a:solidFill>
              </a:rPr>
              <a:t>(... )</a:t>
            </a:r>
            <a:r>
              <a:rPr lang="en-ZA" sz="5400" dirty="0">
                <a:solidFill>
                  <a:srgbClr val="C00000"/>
                </a:solidFill>
              </a:rPr>
              <a:t> </a:t>
            </a:r>
            <a:r>
              <a:rPr lang="en-ZA" sz="5400" b="1" dirty="0">
                <a:solidFill>
                  <a:srgbClr val="C00000"/>
                </a:solidFill>
              </a:rPr>
              <a:t>RETURNS</a:t>
            </a:r>
            <a:r>
              <a:rPr lang="en-ZA" sz="5400" b="1" i="1" dirty="0">
                <a:solidFill>
                  <a:srgbClr val="C00000"/>
                </a:solidFill>
              </a:rPr>
              <a:t> </a:t>
            </a:r>
            <a:r>
              <a:rPr lang="en-ZA" sz="5400" b="1" i="1" dirty="0" err="1">
                <a:solidFill>
                  <a:srgbClr val="C00000"/>
                </a:solidFill>
              </a:rPr>
              <a:t>returntype</a:t>
            </a:r>
            <a:r>
              <a:rPr lang="en-ZA" sz="5400" b="1" dirty="0">
                <a:solidFill>
                  <a:srgbClr val="C00000"/>
                </a:solidFill>
              </a:rPr>
              <a:t> </a:t>
            </a:r>
            <a:r>
              <a:rPr lang="en-ZA" sz="5400" dirty="0">
                <a:solidFill>
                  <a:srgbClr val="C00000"/>
                </a:solidFill>
              </a:rPr>
              <a:t>AS </a:t>
            </a:r>
            <a:endParaRPr lang="en-GB" sz="5400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5400" dirty="0">
                <a:solidFill>
                  <a:srgbClr val="C00000"/>
                </a:solidFill>
              </a:rPr>
              <a:t>$$</a:t>
            </a:r>
            <a:endParaRPr lang="en-GB" sz="5400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5400" dirty="0"/>
              <a:t>     </a:t>
            </a:r>
            <a:r>
              <a:rPr lang="en-ZA" sz="5400" b="1" dirty="0">
                <a:solidFill>
                  <a:srgbClr val="C00000"/>
                </a:solidFill>
              </a:rPr>
              <a:t>DECLARE</a:t>
            </a:r>
            <a:r>
              <a:rPr lang="en-ZA" sz="5400" dirty="0"/>
              <a:t> 	</a:t>
            </a:r>
            <a:r>
              <a:rPr lang="en-ZA" sz="5400" i="1" dirty="0" err="1"/>
              <a:t>var1</a:t>
            </a:r>
            <a:r>
              <a:rPr lang="en-ZA" sz="5400" i="1" dirty="0"/>
              <a:t> </a:t>
            </a:r>
            <a:r>
              <a:rPr lang="en-ZA" sz="5400" i="1" dirty="0" err="1"/>
              <a:t>vartype1</a:t>
            </a:r>
            <a:r>
              <a:rPr lang="en-ZA" sz="5400" i="1" dirty="0"/>
              <a:t>,  </a:t>
            </a:r>
            <a:r>
              <a:rPr lang="en-ZA" sz="5400" i="1" dirty="0" err="1"/>
              <a:t>var2</a:t>
            </a:r>
            <a:r>
              <a:rPr lang="en-ZA" sz="5400" i="1" dirty="0"/>
              <a:t> </a:t>
            </a:r>
            <a:r>
              <a:rPr lang="en-ZA" sz="5400" i="1" dirty="0" err="1"/>
              <a:t>vartype2</a:t>
            </a:r>
            <a:r>
              <a:rPr lang="en-ZA" sz="5400" i="1" dirty="0"/>
              <a:t>,….  ; </a:t>
            </a:r>
            <a:endParaRPr lang="en-GB" sz="5400" dirty="0"/>
          </a:p>
          <a:p>
            <a:pPr>
              <a:buFont typeface="Arial" charset="0"/>
              <a:buNone/>
              <a:defRPr/>
            </a:pPr>
            <a:r>
              <a:rPr lang="en-ZA" sz="5400" dirty="0"/>
              <a:t>	</a:t>
            </a:r>
            <a:r>
              <a:rPr lang="en-ZA" sz="5400" b="1" dirty="0">
                <a:solidFill>
                  <a:srgbClr val="C00000"/>
                </a:solidFill>
              </a:rPr>
              <a:t>BEGIN</a:t>
            </a:r>
          </a:p>
          <a:p>
            <a:pPr>
              <a:buFont typeface="Arial" charset="0"/>
              <a:buNone/>
              <a:defRPr/>
            </a:pPr>
            <a:r>
              <a:rPr lang="en-GB" sz="5400" dirty="0"/>
              <a:t>		</a:t>
            </a:r>
            <a:r>
              <a:rPr lang="en-GB" sz="5400" b="1" dirty="0"/>
              <a:t>--programming constructs for looping </a:t>
            </a:r>
            <a:r>
              <a:rPr lang="en-GB" sz="5400" b="1" dirty="0" err="1"/>
              <a:t>contnd</a:t>
            </a:r>
            <a:endParaRPr lang="en-GB" sz="5400" b="1" dirty="0"/>
          </a:p>
          <a:p>
            <a:pPr>
              <a:buFont typeface="Arial" charset="0"/>
              <a:buNone/>
              <a:defRPr/>
            </a:pP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GB" sz="5400" b="1" dirty="0"/>
              <a:t>		--6.   FOR    </a:t>
            </a:r>
            <a:r>
              <a:rPr lang="en-GB" sz="5400" b="1" dirty="0" err="1"/>
              <a:t>var</a:t>
            </a:r>
            <a:r>
              <a:rPr lang="en-GB" sz="5400" b="1" dirty="0"/>
              <a:t>   IN    </a:t>
            </a:r>
            <a:r>
              <a:rPr lang="en-GB" sz="5400" b="1" dirty="0" err="1"/>
              <a:t>listexpr</a:t>
            </a:r>
            <a:r>
              <a:rPr lang="en-GB" sz="5400" b="1" dirty="0"/>
              <a:t>   LOOP    END LOOP</a:t>
            </a:r>
          </a:p>
          <a:p>
            <a:pPr>
              <a:buFont typeface="Arial" charset="0"/>
              <a:buNone/>
              <a:defRPr/>
            </a:pPr>
            <a:r>
              <a:rPr lang="en-GB" sz="5400" b="1" dirty="0"/>
              <a:t>		--      FOR    </a:t>
            </a:r>
            <a:r>
              <a:rPr lang="en-GB" sz="5400" b="1" dirty="0" err="1"/>
              <a:t>var</a:t>
            </a:r>
            <a:r>
              <a:rPr lang="en-GB" sz="5400" b="1" dirty="0"/>
              <a:t>   IN    REVERSE </a:t>
            </a:r>
            <a:r>
              <a:rPr lang="en-GB" sz="5400" b="1" dirty="0" err="1"/>
              <a:t>listexpr</a:t>
            </a:r>
            <a:r>
              <a:rPr lang="en-GB" sz="5400" b="1" dirty="0"/>
              <a:t> LOOP    END LOOP</a:t>
            </a:r>
          </a:p>
          <a:p>
            <a:pPr>
              <a:buFont typeface="Arial" charset="0"/>
              <a:buNone/>
              <a:defRPr/>
            </a:pP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GB" sz="5400" b="1" dirty="0"/>
              <a:t>             --7.   FOREACH   target  IN ARRAY </a:t>
            </a:r>
            <a:r>
              <a:rPr lang="en-GB" sz="5400" b="1" dirty="0" err="1"/>
              <a:t>arrayexpr</a:t>
            </a:r>
            <a:r>
              <a:rPr lang="en-GB" sz="5400" b="1" dirty="0"/>
              <a:t> LOOP   END LOOP</a:t>
            </a:r>
          </a:p>
          <a:p>
            <a:pPr>
              <a:buFont typeface="Arial" charset="0"/>
              <a:buNone/>
              <a:defRPr/>
            </a:pP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GB" sz="5400" b="1" dirty="0"/>
              <a:t> 		--     FOREACH   target  SLICE num  IN ARRAY expression </a:t>
            </a:r>
          </a:p>
          <a:p>
            <a:pPr>
              <a:buFont typeface="Arial" charset="0"/>
              <a:buNone/>
              <a:defRPr/>
            </a:pPr>
            <a:r>
              <a:rPr lang="en-GB" sz="5400" b="1" dirty="0"/>
              <a:t>                                                    LOOP</a:t>
            </a:r>
            <a:r>
              <a:rPr lang="en-ZA" sz="5400" b="1" dirty="0"/>
              <a:t>	END LOOP	</a:t>
            </a:r>
          </a:p>
          <a:p>
            <a:pPr>
              <a:buFont typeface="Arial" charset="0"/>
              <a:buNone/>
              <a:defRPr/>
            </a:pPr>
            <a:endParaRPr lang="en-ZA" sz="5400" b="1" dirty="0"/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	</a:t>
            </a:r>
            <a:r>
              <a:rPr lang="en-ZA" sz="5400" b="1" dirty="0">
                <a:solidFill>
                  <a:srgbClr val="C00000"/>
                </a:solidFill>
              </a:rPr>
              <a:t>RETURN </a:t>
            </a:r>
            <a:r>
              <a:rPr lang="en-ZA" sz="5400" b="1" i="1" dirty="0" err="1"/>
              <a:t>returnvalue</a:t>
            </a:r>
            <a:r>
              <a:rPr lang="en-ZA" sz="5400" b="1" i="1" dirty="0"/>
              <a:t> ;</a:t>
            </a:r>
            <a:r>
              <a:rPr lang="en-ZA" sz="5400" dirty="0"/>
              <a:t>	</a:t>
            </a:r>
            <a:endParaRPr lang="en-GB" sz="5400" dirty="0"/>
          </a:p>
          <a:p>
            <a:pPr>
              <a:buFont typeface="Arial" charset="0"/>
              <a:buNone/>
              <a:defRPr/>
            </a:pPr>
            <a:r>
              <a:rPr lang="en-ZA" sz="5400" dirty="0"/>
              <a:t>	</a:t>
            </a:r>
            <a:r>
              <a:rPr lang="en-ZA" sz="5400" b="1" dirty="0">
                <a:solidFill>
                  <a:srgbClr val="C00000"/>
                </a:solidFill>
              </a:rPr>
              <a:t>END;</a:t>
            </a:r>
            <a:r>
              <a:rPr lang="en-ZA" sz="5400" dirty="0"/>
              <a:t>	</a:t>
            </a:r>
            <a:endParaRPr lang="en-GB" sz="5400" dirty="0"/>
          </a:p>
          <a:p>
            <a:pPr>
              <a:buFont typeface="Arial" charset="0"/>
              <a:buNone/>
              <a:defRPr/>
            </a:pPr>
            <a:r>
              <a:rPr lang="en-ZA" sz="5400" dirty="0">
                <a:solidFill>
                  <a:srgbClr val="C00000"/>
                </a:solidFill>
              </a:rPr>
              <a:t> </a:t>
            </a:r>
            <a:r>
              <a:rPr lang="en-ZA" sz="5400" b="1" dirty="0">
                <a:solidFill>
                  <a:srgbClr val="C00000"/>
                </a:solidFill>
              </a:rPr>
              <a:t>$$ LANGUAGE </a:t>
            </a:r>
            <a:r>
              <a:rPr lang="en-ZA" sz="5400" b="1" dirty="0" err="1">
                <a:solidFill>
                  <a:srgbClr val="C00000"/>
                </a:solidFill>
              </a:rPr>
              <a:t>plpgsql</a:t>
            </a:r>
            <a:r>
              <a:rPr lang="en-ZA" sz="5400" b="1" dirty="0">
                <a:solidFill>
                  <a:srgbClr val="C00000"/>
                </a:solidFill>
              </a:rPr>
              <a:t>;</a:t>
            </a:r>
            <a:endParaRPr lang="en-GB" sz="54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i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 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03A41DC3-76D7-4E14-8679-D316FB4C4318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11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141685"/>
            <a:ext cx="8686492" cy="8085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user defined functions (1e-ii)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647" y="1101818"/>
            <a:ext cx="6481763" cy="446365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GB" sz="1800" b="1" dirty="0"/>
              <a:t>INSERT INTO </a:t>
            </a:r>
            <a:r>
              <a:rPr lang="en-GB" sz="1800" b="1" dirty="0" err="1"/>
              <a:t>sal_Emp</a:t>
            </a:r>
            <a:r>
              <a:rPr lang="en-GB" sz="1800" b="1" dirty="0"/>
              <a:t>    VALUES (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                'Adriaan',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		   '{22000, 27000, 27000, 27000}'  , 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                '{ { "breakfast", "consulting" } , {"lunch" , "meeting"  } }');</a:t>
            </a:r>
          </a:p>
          <a:p>
            <a:pPr>
              <a:buFont typeface="Arial" charset="0"/>
              <a:buNone/>
              <a:defRPr/>
            </a:pPr>
            <a:endParaRPr lang="en-GB" sz="1800" b="1" dirty="0"/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INSERT INTO </a:t>
            </a:r>
            <a:r>
              <a:rPr lang="en-GB" sz="1800" b="1" dirty="0" err="1"/>
              <a:t>sal_Emp</a:t>
            </a:r>
            <a:r>
              <a:rPr lang="en-GB" sz="1800" b="1" dirty="0"/>
              <a:t>    VALUES (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                'Katlego',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		   '{30000, 35000, 35000, 35000}'  , 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/>
              <a:t>                '{ { "breakfast", "consulting" } , { "lunch" , "meeting"  } }');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4D6F0C8F-513E-4F25-8E64-CD9AF47788B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12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141685"/>
            <a:ext cx="8686492" cy="8085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PostgreSQL – user defined functions (1e-iii)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61" y="1092854"/>
            <a:ext cx="6481763" cy="4463654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GB" sz="5400" b="1" dirty="0"/>
              <a:t>Given:</a:t>
            </a:r>
          </a:p>
          <a:p>
            <a:pPr>
              <a:buFont typeface="Arial" charset="0"/>
              <a:buNone/>
              <a:defRPr/>
            </a:pPr>
            <a:r>
              <a:rPr lang="en-GB" sz="5400" b="1" dirty="0"/>
              <a:t>CREATE TABLE </a:t>
            </a:r>
            <a:r>
              <a:rPr lang="en-GB" sz="5400" b="1" dirty="0" err="1"/>
              <a:t>salEmp</a:t>
            </a:r>
            <a:r>
              <a:rPr lang="en-GB" sz="5400" b="1" dirty="0"/>
              <a:t> ( name   text,    </a:t>
            </a:r>
            <a:r>
              <a:rPr lang="en-GB" sz="5400" b="1" dirty="0" err="1"/>
              <a:t>payByQuarter</a:t>
            </a:r>
            <a:r>
              <a:rPr lang="en-GB" sz="5400" b="1" dirty="0"/>
              <a:t>  </a:t>
            </a:r>
            <a:r>
              <a:rPr lang="en-GB" sz="5400" b="1" dirty="0" err="1"/>
              <a:t>int</a:t>
            </a:r>
            <a:r>
              <a:rPr lang="en-GB" sz="5400" b="1" dirty="0"/>
              <a:t>[ ],  ..);  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and function: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>
                <a:solidFill>
                  <a:srgbClr val="C00000"/>
                </a:solidFill>
              </a:rPr>
              <a:t>CREATE FUNCTION </a:t>
            </a:r>
            <a:r>
              <a:rPr lang="en-ZA" sz="5400" b="1" dirty="0" err="1">
                <a:solidFill>
                  <a:srgbClr val="C00000"/>
                </a:solidFill>
              </a:rPr>
              <a:t>total_salary</a:t>
            </a:r>
            <a:r>
              <a:rPr lang="en-ZA" sz="5400" b="1" dirty="0">
                <a:solidFill>
                  <a:srgbClr val="C00000"/>
                </a:solidFill>
              </a:rPr>
              <a:t>( </a:t>
            </a:r>
            <a:r>
              <a:rPr lang="en-ZA" sz="5400" b="1" dirty="0" err="1">
                <a:solidFill>
                  <a:srgbClr val="C00000"/>
                </a:solidFill>
              </a:rPr>
              <a:t>int</a:t>
            </a:r>
            <a:r>
              <a:rPr lang="en-ZA" sz="5400" b="1" dirty="0">
                <a:solidFill>
                  <a:srgbClr val="C00000"/>
                </a:solidFill>
              </a:rPr>
              <a:t>[ ] )   RETURNS   </a:t>
            </a:r>
            <a:r>
              <a:rPr lang="en-ZA" sz="5400" b="1" dirty="0" err="1">
                <a:solidFill>
                  <a:srgbClr val="C00000"/>
                </a:solidFill>
              </a:rPr>
              <a:t>int</a:t>
            </a:r>
            <a:r>
              <a:rPr lang="en-ZA" sz="5400" b="1" dirty="0">
                <a:solidFill>
                  <a:srgbClr val="C00000"/>
                </a:solidFill>
              </a:rPr>
              <a:t>  AS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>
                <a:solidFill>
                  <a:srgbClr val="C00000"/>
                </a:solidFill>
              </a:rPr>
              <a:t>$$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DECLARE   </a:t>
            </a:r>
            <a:r>
              <a:rPr lang="en-ZA" sz="5400" b="1" dirty="0" err="1"/>
              <a:t>val</a:t>
            </a:r>
            <a:r>
              <a:rPr lang="en-ZA" sz="5400" b="1" dirty="0"/>
              <a:t> </a:t>
            </a:r>
            <a:r>
              <a:rPr lang="en-ZA" sz="5400" b="1" dirty="0" err="1"/>
              <a:t>int</a:t>
            </a:r>
            <a:r>
              <a:rPr lang="en-ZA" sz="5400" b="1" dirty="0"/>
              <a:t>;   total </a:t>
            </a:r>
            <a:r>
              <a:rPr lang="en-ZA" sz="5400" b="1" dirty="0" err="1"/>
              <a:t>int</a:t>
            </a:r>
            <a:r>
              <a:rPr lang="en-ZA" sz="5400" b="1" dirty="0"/>
              <a:t>;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BEGIN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	total = 0;		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	</a:t>
            </a:r>
            <a:r>
              <a:rPr lang="en-ZA" sz="5400" b="1" dirty="0" err="1">
                <a:solidFill>
                  <a:srgbClr val="C00000"/>
                </a:solidFill>
              </a:rPr>
              <a:t>FOREACH</a:t>
            </a:r>
            <a:r>
              <a:rPr lang="en-ZA" sz="5400" b="1" dirty="0">
                <a:solidFill>
                  <a:srgbClr val="C00000"/>
                </a:solidFill>
              </a:rPr>
              <a:t> </a:t>
            </a:r>
            <a:r>
              <a:rPr lang="en-ZA" sz="5400" b="1" dirty="0" err="1">
                <a:solidFill>
                  <a:srgbClr val="C00000"/>
                </a:solidFill>
              </a:rPr>
              <a:t>val</a:t>
            </a:r>
            <a:r>
              <a:rPr lang="en-ZA" sz="5400" b="1" dirty="0">
                <a:solidFill>
                  <a:srgbClr val="C00000"/>
                </a:solidFill>
              </a:rPr>
              <a:t> IN ARRAY $1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>
                <a:solidFill>
                  <a:srgbClr val="C00000"/>
                </a:solidFill>
              </a:rPr>
              <a:t>		LOOP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>
                <a:solidFill>
                  <a:srgbClr val="C00000"/>
                </a:solidFill>
              </a:rPr>
              <a:t>		    total = total + </a:t>
            </a:r>
            <a:r>
              <a:rPr lang="en-ZA" sz="5400" b="1" dirty="0" err="1">
                <a:solidFill>
                  <a:srgbClr val="C00000"/>
                </a:solidFill>
              </a:rPr>
              <a:t>val</a:t>
            </a:r>
            <a:r>
              <a:rPr lang="en-ZA" sz="5400" b="1" dirty="0">
                <a:solidFill>
                  <a:srgbClr val="C00000"/>
                </a:solidFill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>
                <a:solidFill>
                  <a:srgbClr val="C00000"/>
                </a:solidFill>
              </a:rPr>
              <a:t>		END LOOP;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       	RETURN total;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END;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>
                <a:solidFill>
                  <a:srgbClr val="C00000"/>
                </a:solidFill>
              </a:rPr>
              <a:t>$$ LANGUAGE </a:t>
            </a:r>
            <a:r>
              <a:rPr lang="en-ZA" sz="5400" b="1" dirty="0" err="1">
                <a:solidFill>
                  <a:srgbClr val="C00000"/>
                </a:solidFill>
              </a:rPr>
              <a:t>plpgsql</a:t>
            </a:r>
            <a:endParaRPr lang="en-ZA" sz="54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and query: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SELECT name, </a:t>
            </a:r>
            <a:r>
              <a:rPr lang="en-ZA" sz="5400" b="1" dirty="0" err="1"/>
              <a:t>paybyquarter</a:t>
            </a:r>
            <a:r>
              <a:rPr lang="en-ZA" sz="5400" b="1" dirty="0"/>
              <a:t>, </a:t>
            </a:r>
            <a:r>
              <a:rPr lang="en-ZA" sz="5400" b="1" dirty="0" err="1"/>
              <a:t>total_salary</a:t>
            </a:r>
            <a:r>
              <a:rPr lang="en-ZA" sz="5400" b="1" dirty="0"/>
              <a:t>(</a:t>
            </a:r>
            <a:r>
              <a:rPr lang="en-ZA" sz="5400" b="1" dirty="0" err="1"/>
              <a:t>paybyquarter</a:t>
            </a:r>
            <a:r>
              <a:rPr lang="en-ZA" sz="5400" b="1" dirty="0"/>
              <a:t>) FROM </a:t>
            </a:r>
            <a:r>
              <a:rPr lang="en-ZA" sz="5400" b="1" dirty="0" err="1"/>
              <a:t>sal_Emp</a:t>
            </a:r>
            <a:r>
              <a:rPr lang="en-ZA" sz="5400" b="1" dirty="0"/>
              <a:t>;</a:t>
            </a:r>
          </a:p>
          <a:p>
            <a:pPr>
              <a:buFont typeface="Arial" charset="0"/>
              <a:buNone/>
              <a:defRPr/>
            </a:pPr>
            <a:endParaRPr lang="en-ZA" sz="1500" i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 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4D6F0C8F-513E-4F25-8E64-CD9AF47788B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390" name="Straight Arrow Connector 6"/>
          <p:cNvCxnSpPr>
            <a:cxnSpLocks noChangeShapeType="1"/>
          </p:cNvCxnSpPr>
          <p:nvPr/>
        </p:nvCxnSpPr>
        <p:spPr bwMode="auto">
          <a:xfrm flipH="1" flipV="1">
            <a:off x="3101788" y="1971170"/>
            <a:ext cx="86846" cy="869521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5AF67C-1EB4-B1FD-E8FE-AC8757FB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357" y="4032211"/>
            <a:ext cx="3229345" cy="9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26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2" y="250032"/>
            <a:ext cx="8910918" cy="4262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user defined functions (1f)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57" y="1274249"/>
            <a:ext cx="6481763" cy="4085035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ZA" sz="8400" dirty="0"/>
              <a:t> </a:t>
            </a:r>
            <a:r>
              <a:rPr lang="en-ZA" sz="8400" b="1" dirty="0">
                <a:solidFill>
                  <a:srgbClr val="C00000"/>
                </a:solidFill>
              </a:rPr>
              <a:t>CREATE FUNCTION</a:t>
            </a:r>
            <a:r>
              <a:rPr lang="en-ZA" sz="8400" dirty="0">
                <a:solidFill>
                  <a:srgbClr val="C00000"/>
                </a:solidFill>
              </a:rPr>
              <a:t> </a:t>
            </a:r>
            <a:r>
              <a:rPr lang="en-ZA" sz="8400" i="1" dirty="0" err="1">
                <a:solidFill>
                  <a:srgbClr val="C00000"/>
                </a:solidFill>
              </a:rPr>
              <a:t>functionname</a:t>
            </a:r>
            <a:r>
              <a:rPr lang="en-ZA" sz="8400" i="1" dirty="0">
                <a:solidFill>
                  <a:srgbClr val="C00000"/>
                </a:solidFill>
              </a:rPr>
              <a:t>(... )</a:t>
            </a:r>
            <a:r>
              <a:rPr lang="en-ZA" sz="8400" dirty="0">
                <a:solidFill>
                  <a:srgbClr val="C00000"/>
                </a:solidFill>
              </a:rPr>
              <a:t> </a:t>
            </a:r>
            <a:r>
              <a:rPr lang="en-ZA" sz="8400" b="1" dirty="0">
                <a:solidFill>
                  <a:srgbClr val="C00000"/>
                </a:solidFill>
              </a:rPr>
              <a:t>RETURNS</a:t>
            </a:r>
            <a:r>
              <a:rPr lang="en-ZA" sz="8400" b="1" i="1" dirty="0">
                <a:solidFill>
                  <a:srgbClr val="C00000"/>
                </a:solidFill>
              </a:rPr>
              <a:t> </a:t>
            </a:r>
            <a:r>
              <a:rPr lang="en-ZA" sz="8400" b="1" i="1" dirty="0" err="1">
                <a:solidFill>
                  <a:srgbClr val="C00000"/>
                </a:solidFill>
              </a:rPr>
              <a:t>returntype</a:t>
            </a:r>
            <a:r>
              <a:rPr lang="en-ZA" sz="8400" b="1" dirty="0">
                <a:solidFill>
                  <a:srgbClr val="C00000"/>
                </a:solidFill>
              </a:rPr>
              <a:t> </a:t>
            </a:r>
            <a:r>
              <a:rPr lang="en-ZA" sz="8400" dirty="0">
                <a:solidFill>
                  <a:srgbClr val="C00000"/>
                </a:solidFill>
              </a:rPr>
              <a:t>AS </a:t>
            </a:r>
            <a:endParaRPr lang="en-GB" sz="8400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8400" dirty="0">
                <a:solidFill>
                  <a:srgbClr val="C00000"/>
                </a:solidFill>
              </a:rPr>
              <a:t>$$</a:t>
            </a:r>
            <a:endParaRPr lang="en-GB" sz="8400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8400" dirty="0"/>
              <a:t>     </a:t>
            </a:r>
            <a:r>
              <a:rPr lang="en-ZA" sz="8400" b="1" dirty="0"/>
              <a:t>DECLARE</a:t>
            </a:r>
            <a:r>
              <a:rPr lang="en-ZA" sz="8400" dirty="0"/>
              <a:t> 	</a:t>
            </a:r>
            <a:r>
              <a:rPr lang="en-ZA" sz="8400" i="1" dirty="0" err="1"/>
              <a:t>var1</a:t>
            </a:r>
            <a:r>
              <a:rPr lang="en-ZA" sz="8400" i="1" dirty="0"/>
              <a:t> </a:t>
            </a:r>
            <a:r>
              <a:rPr lang="en-ZA" sz="8400" i="1" dirty="0" err="1"/>
              <a:t>vartype1</a:t>
            </a:r>
            <a:r>
              <a:rPr lang="en-ZA" sz="8400" i="1" dirty="0"/>
              <a:t>,  </a:t>
            </a:r>
            <a:r>
              <a:rPr lang="en-ZA" sz="8400" i="1" dirty="0" err="1"/>
              <a:t>var2</a:t>
            </a:r>
            <a:r>
              <a:rPr lang="en-ZA" sz="8400" i="1" dirty="0"/>
              <a:t> </a:t>
            </a:r>
            <a:r>
              <a:rPr lang="en-ZA" sz="8400" i="1" dirty="0" err="1"/>
              <a:t>vartype2</a:t>
            </a:r>
            <a:r>
              <a:rPr lang="en-ZA" sz="8400" i="1" dirty="0"/>
              <a:t>,….  ; </a:t>
            </a:r>
            <a:endParaRPr lang="en-GB" sz="8400" dirty="0"/>
          </a:p>
          <a:p>
            <a:pPr>
              <a:buFont typeface="Arial" charset="0"/>
              <a:buNone/>
              <a:defRPr/>
            </a:pPr>
            <a:r>
              <a:rPr lang="en-ZA" sz="8400" dirty="0"/>
              <a:t>	</a:t>
            </a:r>
            <a:r>
              <a:rPr lang="en-ZA" sz="8400" b="1" dirty="0"/>
              <a:t>BEGIN</a:t>
            </a:r>
          </a:p>
          <a:p>
            <a:pPr>
              <a:buFont typeface="Arial" charset="0"/>
              <a:buNone/>
              <a:defRPr/>
            </a:pPr>
            <a:r>
              <a:rPr lang="en-GB" sz="8400" dirty="0"/>
              <a:t>		</a:t>
            </a:r>
            <a:r>
              <a:rPr lang="en-GB" sz="8400" b="1" dirty="0"/>
              <a:t>--other constructs</a:t>
            </a:r>
            <a:endParaRPr lang="en-GB" sz="8400" dirty="0"/>
          </a:p>
          <a:p>
            <a:pPr>
              <a:buFont typeface="Arial" charset="0"/>
              <a:buNone/>
              <a:defRPr/>
            </a:pPr>
            <a:r>
              <a:rPr lang="en-GB" sz="8400" dirty="0"/>
              <a:t>		</a:t>
            </a:r>
            <a:r>
              <a:rPr lang="en-GB" sz="8400" b="1" dirty="0">
                <a:solidFill>
                  <a:srgbClr val="C00000"/>
                </a:solidFill>
              </a:rPr>
              <a:t>--8.   SQL statement  (YES!!!)</a:t>
            </a:r>
            <a:r>
              <a:rPr lang="en-GB" sz="8400" dirty="0"/>
              <a:t>	</a:t>
            </a:r>
          </a:p>
          <a:p>
            <a:pPr>
              <a:buFont typeface="Arial" charset="0"/>
              <a:buNone/>
              <a:defRPr/>
            </a:pPr>
            <a:r>
              <a:rPr lang="en-GB" sz="8400" dirty="0"/>
              <a:t>	</a:t>
            </a:r>
            <a:endParaRPr lang="en-ZA" sz="8400" b="1" dirty="0"/>
          </a:p>
          <a:p>
            <a:pPr>
              <a:buFont typeface="Arial" charset="0"/>
              <a:buNone/>
              <a:defRPr/>
            </a:pPr>
            <a:r>
              <a:rPr lang="en-ZA" sz="8400" b="1" dirty="0"/>
              <a:t>		RETURN </a:t>
            </a:r>
            <a:r>
              <a:rPr lang="en-ZA" sz="8400" b="1" i="1" dirty="0" err="1"/>
              <a:t>returnvalue</a:t>
            </a:r>
            <a:r>
              <a:rPr lang="en-ZA" sz="8400" b="1" i="1" dirty="0"/>
              <a:t> ;</a:t>
            </a:r>
            <a:r>
              <a:rPr lang="en-ZA" sz="8400" dirty="0"/>
              <a:t>	</a:t>
            </a:r>
            <a:endParaRPr lang="en-GB" sz="8400" dirty="0"/>
          </a:p>
          <a:p>
            <a:pPr>
              <a:buFont typeface="Arial" charset="0"/>
              <a:buNone/>
              <a:defRPr/>
            </a:pPr>
            <a:r>
              <a:rPr lang="en-ZA" sz="8400" dirty="0"/>
              <a:t>	</a:t>
            </a:r>
            <a:r>
              <a:rPr lang="en-ZA" sz="8400" b="1" dirty="0"/>
              <a:t>END;</a:t>
            </a:r>
            <a:r>
              <a:rPr lang="en-ZA" sz="8400" dirty="0"/>
              <a:t>	</a:t>
            </a:r>
            <a:endParaRPr lang="en-GB" sz="8400" dirty="0"/>
          </a:p>
          <a:p>
            <a:pPr>
              <a:buFont typeface="Arial" charset="0"/>
              <a:buNone/>
              <a:defRPr/>
            </a:pPr>
            <a:r>
              <a:rPr lang="en-ZA" sz="8400" dirty="0">
                <a:solidFill>
                  <a:srgbClr val="C00000"/>
                </a:solidFill>
              </a:rPr>
              <a:t> </a:t>
            </a:r>
            <a:r>
              <a:rPr lang="en-ZA" sz="8400" b="1" dirty="0">
                <a:solidFill>
                  <a:srgbClr val="C00000"/>
                </a:solidFill>
              </a:rPr>
              <a:t>$$ LANGUAGE </a:t>
            </a:r>
            <a:r>
              <a:rPr lang="en-ZA" sz="8400" b="1" dirty="0" err="1">
                <a:solidFill>
                  <a:srgbClr val="C00000"/>
                </a:solidFill>
              </a:rPr>
              <a:t>plpgsql</a:t>
            </a:r>
            <a:r>
              <a:rPr lang="en-ZA" sz="8400" b="1" dirty="0">
                <a:solidFill>
                  <a:srgbClr val="C00000"/>
                </a:solidFill>
              </a:rPr>
              <a:t>;</a:t>
            </a:r>
            <a:endParaRPr lang="en-GB" sz="84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i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 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3A2B4BEC-C506-4845-B6DD-045E04237FA3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00026"/>
            <a:ext cx="6286500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Triggers (3a)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1056784"/>
            <a:ext cx="8229600" cy="42469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650" b="1" dirty="0"/>
              <a:t>A </a:t>
            </a:r>
            <a:r>
              <a:rPr lang="en-ZA" sz="1650" b="1" dirty="0">
                <a:solidFill>
                  <a:srgbClr val="C00000"/>
                </a:solidFill>
              </a:rPr>
              <a:t>trigger defines an action </a:t>
            </a:r>
            <a:r>
              <a:rPr lang="en-ZA" sz="1650" dirty="0"/>
              <a:t>that the DBMS should take </a:t>
            </a:r>
            <a:r>
              <a:rPr lang="en-ZA" sz="1650" b="1" dirty="0">
                <a:solidFill>
                  <a:srgbClr val="C00000"/>
                </a:solidFill>
              </a:rPr>
              <a:t>when some event occurs. </a:t>
            </a:r>
          </a:p>
          <a:p>
            <a:pPr>
              <a:buFont typeface="Arial" charset="0"/>
              <a:buChar char="•"/>
              <a:defRPr/>
            </a:pPr>
            <a:endParaRPr lang="en-ZA" sz="900" dirty="0"/>
          </a:p>
          <a:p>
            <a:pPr>
              <a:buFont typeface="Arial" charset="0"/>
              <a:buChar char="•"/>
              <a:defRPr/>
            </a:pPr>
            <a:r>
              <a:rPr lang="en-ZA" sz="1650" dirty="0"/>
              <a:t>Most commonly the event arises due to an </a:t>
            </a:r>
            <a:r>
              <a:rPr lang="en-ZA" sz="1650" b="1" dirty="0"/>
              <a:t>operation </a:t>
            </a:r>
          </a:p>
          <a:p>
            <a:pPr marL="0" indent="0">
              <a:buNone/>
              <a:defRPr/>
            </a:pPr>
            <a:r>
              <a:rPr lang="en-ZA" sz="1650" b="1" dirty="0"/>
              <a:t>                   (INSERT, UPDATE, or DELETE) </a:t>
            </a:r>
            <a:r>
              <a:rPr lang="en-ZA" sz="1650" dirty="0"/>
              <a:t>on a database table. </a:t>
            </a:r>
          </a:p>
          <a:p>
            <a:pPr>
              <a:buFont typeface="Arial" charset="0"/>
              <a:buChar char="•"/>
              <a:defRPr/>
            </a:pPr>
            <a:endParaRPr lang="en-ZA" sz="900" dirty="0"/>
          </a:p>
          <a:p>
            <a:pPr>
              <a:buFont typeface="Arial" charset="0"/>
              <a:buChar char="•"/>
              <a:defRPr/>
            </a:pPr>
            <a:r>
              <a:rPr lang="en-ZA" sz="1650" dirty="0"/>
              <a:t>A trigger may be defined as a </a:t>
            </a:r>
            <a:r>
              <a:rPr lang="en-ZA" sz="1650" b="1" dirty="0">
                <a:solidFill>
                  <a:srgbClr val="C00000"/>
                </a:solidFill>
              </a:rPr>
              <a:t>BEFORE trigger </a:t>
            </a:r>
            <a:r>
              <a:rPr lang="en-ZA" sz="1650" b="1" dirty="0">
                <a:solidFill>
                  <a:srgbClr val="080808"/>
                </a:solidFill>
              </a:rPr>
              <a:t>or an</a:t>
            </a:r>
            <a:r>
              <a:rPr lang="en-ZA" sz="1650" b="1" dirty="0"/>
              <a:t> </a:t>
            </a:r>
            <a:r>
              <a:rPr lang="en-ZA" sz="1650" b="1" dirty="0">
                <a:solidFill>
                  <a:srgbClr val="C00000"/>
                </a:solidFill>
              </a:rPr>
              <a:t>AFTER trigger. </a:t>
            </a:r>
          </a:p>
          <a:p>
            <a:pPr>
              <a:buFont typeface="Arial" charset="0"/>
              <a:buChar char="•"/>
              <a:defRPr/>
            </a:pPr>
            <a:endParaRPr lang="en-ZA" sz="900" dirty="0"/>
          </a:p>
          <a:p>
            <a:pPr>
              <a:buFont typeface="Arial" charset="0"/>
              <a:buChar char="•"/>
              <a:defRPr/>
            </a:pPr>
            <a:r>
              <a:rPr lang="en-ZA" sz="1650" dirty="0"/>
              <a:t>A </a:t>
            </a:r>
            <a:r>
              <a:rPr lang="en-ZA" sz="1650" b="1" dirty="0">
                <a:solidFill>
                  <a:srgbClr val="C00000"/>
                </a:solidFill>
              </a:rPr>
              <a:t>BEFORE trigger </a:t>
            </a:r>
            <a:r>
              <a:rPr lang="en-ZA" sz="1650" dirty="0"/>
              <a:t>executes before the specified operation while </a:t>
            </a:r>
          </a:p>
          <a:p>
            <a:pPr>
              <a:buFont typeface="Arial" charset="0"/>
              <a:buChar char="•"/>
              <a:defRPr/>
            </a:pPr>
            <a:r>
              <a:rPr lang="en-ZA" sz="1650" dirty="0"/>
              <a:t>an </a:t>
            </a:r>
            <a:r>
              <a:rPr lang="en-ZA" sz="1650" b="1" dirty="0">
                <a:solidFill>
                  <a:srgbClr val="C00000"/>
                </a:solidFill>
              </a:rPr>
              <a:t>AFTER trigger </a:t>
            </a:r>
            <a:r>
              <a:rPr lang="en-ZA" sz="1650" dirty="0"/>
              <a:t>executes after the specified operation. </a:t>
            </a:r>
          </a:p>
          <a:p>
            <a:pPr>
              <a:buFont typeface="Arial" charset="0"/>
              <a:buChar char="•"/>
              <a:defRPr/>
            </a:pPr>
            <a:endParaRPr lang="en-ZA" sz="1500" dirty="0"/>
          </a:p>
          <a:p>
            <a:pPr>
              <a:buFont typeface="Arial" charset="0"/>
              <a:buChar char="•"/>
              <a:defRPr/>
            </a:pPr>
            <a:r>
              <a:rPr lang="en-ZA" sz="1650" b="1" dirty="0">
                <a:solidFill>
                  <a:srgbClr val="C00000"/>
                </a:solidFill>
              </a:rPr>
              <a:t>A trigger may be used </a:t>
            </a:r>
            <a:r>
              <a:rPr lang="en-ZA" sz="1650" b="1" dirty="0"/>
              <a:t>to:</a:t>
            </a:r>
          </a:p>
          <a:p>
            <a:pPr lvl="1">
              <a:buFont typeface="Arial" charset="0"/>
              <a:buChar char="•"/>
              <a:defRPr/>
            </a:pPr>
            <a:r>
              <a:rPr lang="en-ZA" sz="1500" b="1" dirty="0"/>
              <a:t>enforce some referential constraints</a:t>
            </a:r>
          </a:p>
          <a:p>
            <a:pPr lvl="1">
              <a:buFont typeface="Arial" charset="0"/>
              <a:buChar char="•"/>
              <a:defRPr/>
            </a:pPr>
            <a:r>
              <a:rPr lang="en-ZA" sz="1500" b="1" dirty="0"/>
              <a:t>enforce complex constraints (business rules) </a:t>
            </a:r>
          </a:p>
          <a:p>
            <a:pPr lvl="1">
              <a:buFont typeface="Arial" charset="0"/>
              <a:buChar char="•"/>
              <a:defRPr/>
            </a:pPr>
            <a:r>
              <a:rPr lang="en-ZA" sz="1500" b="1" dirty="0"/>
              <a:t>audit changes to data </a:t>
            </a:r>
            <a:r>
              <a:rPr lang="en-ZA" sz="1650" dirty="0"/>
              <a:t> </a:t>
            </a:r>
            <a:endParaRPr lang="en-GB" sz="165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FC6A4AC2-C502-4313-A585-FD9B08FBBB24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/>
              <a:t>Triggers in PL/SQL (3b)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1" y="1144121"/>
            <a:ext cx="7614396" cy="369682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650" b="1" dirty="0">
                <a:solidFill>
                  <a:srgbClr val="C00000"/>
                </a:solidFill>
              </a:rPr>
              <a:t>(refer to Chapter 39 of PostgreSQL 16,4 documentation). </a:t>
            </a:r>
          </a:p>
          <a:p>
            <a:pPr>
              <a:buFont typeface="Arial" charset="0"/>
              <a:buChar char="•"/>
              <a:defRPr/>
            </a:pPr>
            <a:r>
              <a:rPr lang="en-ZA" sz="1650" dirty="0"/>
              <a:t>Syntax of PL/SQL create trigger statement (similar to SQL/PSM standard):</a:t>
            </a:r>
          </a:p>
          <a:p>
            <a:pPr>
              <a:buFont typeface="Arial" charset="0"/>
              <a:buChar char="•"/>
              <a:defRPr/>
            </a:pPr>
            <a:endParaRPr lang="en-ZA" sz="1650" dirty="0"/>
          </a:p>
          <a:p>
            <a:pPr>
              <a:buFont typeface="Arial" charset="0"/>
              <a:buNone/>
              <a:defRPr/>
            </a:pPr>
            <a:r>
              <a:rPr lang="en-ZA" sz="1650" dirty="0"/>
              <a:t>     </a:t>
            </a:r>
            <a:r>
              <a:rPr lang="en-ZA" sz="1650" b="1" dirty="0"/>
              <a:t>CREATE TRIGGER   </a:t>
            </a:r>
            <a:r>
              <a:rPr lang="en-ZA" sz="1650" b="1" dirty="0" err="1"/>
              <a:t>TriggerName</a:t>
            </a:r>
            <a:endParaRPr lang="en-ZA" sz="1650" b="1" dirty="0"/>
          </a:p>
          <a:p>
            <a:pPr>
              <a:buFont typeface="Arial" charset="0"/>
              <a:buNone/>
              <a:defRPr/>
            </a:pPr>
            <a:r>
              <a:rPr lang="en-ZA" sz="1650" b="1" dirty="0"/>
              <a:t>     	BEFORE | AFTER |  INSTEAD OF</a:t>
            </a:r>
          </a:p>
          <a:p>
            <a:pPr>
              <a:buFont typeface="Arial" charset="0"/>
              <a:buNone/>
              <a:defRPr/>
            </a:pPr>
            <a:r>
              <a:rPr lang="en-ZA" sz="1650" b="1" dirty="0"/>
              <a:t>                INSERT | DELETE | UPDATE </a:t>
            </a:r>
          </a:p>
          <a:p>
            <a:pPr>
              <a:buFont typeface="Arial" charset="0"/>
              <a:buNone/>
              <a:defRPr/>
            </a:pPr>
            <a:r>
              <a:rPr lang="en-ZA" sz="1650" b="1" dirty="0"/>
              <a:t>                        [</a:t>
            </a:r>
            <a:r>
              <a:rPr lang="en-ZA" sz="1650" b="1" dirty="0">
                <a:solidFill>
                  <a:srgbClr val="080808"/>
                </a:solidFill>
              </a:rPr>
              <a:t>OF optional </a:t>
            </a:r>
            <a:r>
              <a:rPr lang="en-ZA" sz="1650" b="1" dirty="0" err="1"/>
              <a:t>TriggerColumnList</a:t>
            </a:r>
            <a:r>
              <a:rPr lang="en-ZA" sz="1650" b="1" dirty="0"/>
              <a:t>] ON </a:t>
            </a:r>
            <a:r>
              <a:rPr lang="en-ZA" sz="1650" b="1" dirty="0" err="1"/>
              <a:t>TableName</a:t>
            </a:r>
            <a:endParaRPr lang="en-ZA" sz="1650" b="1" dirty="0"/>
          </a:p>
          <a:p>
            <a:pPr>
              <a:buFont typeface="Arial" charset="0"/>
              <a:buNone/>
              <a:defRPr/>
            </a:pPr>
            <a:r>
              <a:rPr lang="en-ZA" sz="1650" b="1" dirty="0"/>
              <a:t>			 [REFERENCING {OLD | NEW} </a:t>
            </a:r>
          </a:p>
          <a:p>
            <a:pPr>
              <a:buFont typeface="Arial" charset="0"/>
              <a:buNone/>
              <a:defRPr/>
            </a:pPr>
            <a:r>
              <a:rPr lang="en-ZA" sz="1650" b="1" dirty="0"/>
              <a:t>                                   AS { </a:t>
            </a:r>
            <a:r>
              <a:rPr lang="en-ZA" sz="1650" b="1" dirty="0" err="1"/>
              <a:t>OldName</a:t>
            </a:r>
            <a:r>
              <a:rPr lang="en-ZA" sz="1650" b="1" dirty="0"/>
              <a:t> | </a:t>
            </a:r>
            <a:r>
              <a:rPr lang="en-ZA" sz="1650" b="1" dirty="0" err="1"/>
              <a:t>newName</a:t>
            </a:r>
            <a:r>
              <a:rPr lang="en-ZA" sz="1650" b="1" dirty="0"/>
              <a:t> }  ]</a:t>
            </a:r>
          </a:p>
          <a:p>
            <a:pPr>
              <a:buFont typeface="Arial" charset="0"/>
              <a:buNone/>
              <a:defRPr/>
            </a:pPr>
            <a:r>
              <a:rPr lang="en-ZA" sz="1650" b="1" dirty="0"/>
              <a:t>			[FOR EACH { ROW | STATEMENT } ]</a:t>
            </a:r>
          </a:p>
          <a:p>
            <a:pPr>
              <a:buFont typeface="Arial" charset="0"/>
              <a:buNone/>
              <a:defRPr/>
            </a:pPr>
            <a:r>
              <a:rPr lang="en-ZA" sz="1650" b="1" dirty="0"/>
              <a:t>			[WHEN condition]</a:t>
            </a:r>
          </a:p>
          <a:p>
            <a:pPr>
              <a:buFont typeface="Arial" charset="0"/>
              <a:buNone/>
              <a:defRPr/>
            </a:pPr>
            <a:r>
              <a:rPr lang="en-ZA" sz="1650" b="1" dirty="0"/>
              <a:t>				&lt; trigger action&gt;</a:t>
            </a:r>
          </a:p>
          <a:p>
            <a:pPr>
              <a:buFont typeface="Arial" charset="0"/>
              <a:buNone/>
              <a:defRPr/>
            </a:pPr>
            <a:endParaRPr lang="en-ZA" sz="1650" dirty="0"/>
          </a:p>
          <a:p>
            <a:pPr>
              <a:buFont typeface="Arial" charset="0"/>
              <a:buNone/>
              <a:defRPr/>
            </a:pPr>
            <a:endParaRPr lang="en-GB" sz="165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4E9AEA00-ED60-47AA-95C0-9D11CE71C89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00026"/>
            <a:ext cx="6286500" cy="697706"/>
          </a:xfrm>
        </p:spPr>
        <p:txBody>
          <a:bodyPr/>
          <a:lstStyle/>
          <a:p>
            <a:pPr>
              <a:defRPr/>
            </a:pPr>
            <a:r>
              <a:rPr lang="en-ZA" b="1" dirty="0"/>
              <a:t>Triggers in PL/SQL (3c)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01" y="1166812"/>
            <a:ext cx="7784587" cy="362930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800" b="1" dirty="0"/>
              <a:t>Example</a:t>
            </a:r>
            <a:r>
              <a:rPr lang="en-ZA" sz="1800" b="1" dirty="0">
                <a:solidFill>
                  <a:schemeClr val="bg1"/>
                </a:solidFill>
              </a:rPr>
              <a:t> </a:t>
            </a:r>
            <a:r>
              <a:rPr lang="en-ZA" sz="1800" b="1" dirty="0"/>
              <a:t>of PL/SQL create trigger statement:</a:t>
            </a:r>
          </a:p>
          <a:p>
            <a:pPr>
              <a:buFont typeface="Arial" charset="0"/>
              <a:buChar char="•"/>
              <a:defRPr/>
            </a:pPr>
            <a:endParaRPr lang="en-ZA" sz="1650" dirty="0"/>
          </a:p>
          <a:p>
            <a:pPr>
              <a:buFont typeface="Arial" charset="0"/>
              <a:buNone/>
              <a:defRPr/>
            </a:pPr>
            <a:r>
              <a:rPr lang="en-ZA" sz="1650" dirty="0"/>
              <a:t> </a:t>
            </a:r>
            <a:r>
              <a:rPr lang="en-ZA" sz="1650" b="1" dirty="0">
                <a:solidFill>
                  <a:srgbClr val="C00000"/>
                </a:solidFill>
              </a:rPr>
              <a:t>CREATE TRIGGER   </a:t>
            </a:r>
            <a:r>
              <a:rPr lang="en-ZA" sz="1650" b="1" dirty="0" err="1">
                <a:solidFill>
                  <a:srgbClr val="C00000"/>
                </a:solidFill>
              </a:rPr>
              <a:t>StaffAfterInsert</a:t>
            </a:r>
            <a:r>
              <a:rPr lang="en-ZA" sz="1650" b="1" dirty="0">
                <a:solidFill>
                  <a:srgbClr val="C00000"/>
                </a:solidFill>
              </a:rPr>
              <a:t>   </a:t>
            </a:r>
          </a:p>
          <a:p>
            <a:pPr>
              <a:buFont typeface="Arial" charset="0"/>
              <a:buNone/>
              <a:defRPr/>
            </a:pPr>
            <a:r>
              <a:rPr lang="en-ZA" sz="1650" b="1" dirty="0">
                <a:solidFill>
                  <a:srgbClr val="C00000"/>
                </a:solidFill>
              </a:rPr>
              <a:t>	       AFTER INSERT ON  Staff</a:t>
            </a:r>
          </a:p>
          <a:p>
            <a:pPr>
              <a:buFont typeface="Arial" charset="0"/>
              <a:buNone/>
              <a:defRPr/>
            </a:pPr>
            <a:r>
              <a:rPr lang="en-ZA" sz="1650" dirty="0"/>
              <a:t>	 	</a:t>
            </a:r>
            <a:r>
              <a:rPr lang="en-ZA" sz="1650" b="1" dirty="0"/>
              <a:t>REFERENCING NEW AS new</a:t>
            </a:r>
          </a:p>
          <a:p>
            <a:pPr>
              <a:buFont typeface="Arial" charset="0"/>
              <a:buNone/>
              <a:defRPr/>
            </a:pPr>
            <a:endParaRPr lang="en-ZA" sz="1650" dirty="0"/>
          </a:p>
          <a:p>
            <a:pPr>
              <a:buFont typeface="Arial" charset="0"/>
              <a:buNone/>
              <a:defRPr/>
            </a:pPr>
            <a:r>
              <a:rPr lang="en-ZA" sz="1650" dirty="0"/>
              <a:t>	 	</a:t>
            </a:r>
            <a:r>
              <a:rPr lang="en-ZA" sz="1650" b="1" dirty="0">
                <a:solidFill>
                  <a:srgbClr val="C00000"/>
                </a:solidFill>
              </a:rPr>
              <a:t>FOR EACH ROW</a:t>
            </a:r>
          </a:p>
          <a:p>
            <a:pPr>
              <a:buFont typeface="Arial" charset="0"/>
              <a:buNone/>
              <a:defRPr/>
            </a:pPr>
            <a:r>
              <a:rPr lang="en-ZA" sz="1650" b="1" dirty="0">
                <a:solidFill>
                  <a:srgbClr val="C00000"/>
                </a:solidFill>
              </a:rPr>
              <a:t>	 	BEGIN</a:t>
            </a:r>
          </a:p>
          <a:p>
            <a:pPr>
              <a:buFont typeface="Arial" charset="0"/>
              <a:buNone/>
              <a:defRPr/>
            </a:pPr>
            <a:r>
              <a:rPr lang="en-ZA" sz="1650" dirty="0"/>
              <a:t>			</a:t>
            </a:r>
            <a:r>
              <a:rPr lang="en-ZA" sz="1650" b="1" dirty="0"/>
              <a:t>INSERT INTO </a:t>
            </a:r>
            <a:r>
              <a:rPr lang="en-ZA" sz="1650" b="1" dirty="0" err="1"/>
              <a:t>StaffAudit</a:t>
            </a:r>
            <a:endParaRPr lang="en-ZA" sz="1650" b="1" dirty="0"/>
          </a:p>
          <a:p>
            <a:pPr>
              <a:buFont typeface="Arial" charset="0"/>
              <a:buNone/>
              <a:defRPr/>
            </a:pPr>
            <a:r>
              <a:rPr lang="en-ZA" sz="1650" b="1" dirty="0"/>
              <a:t>			VALUES ( :</a:t>
            </a:r>
            <a:r>
              <a:rPr lang="en-ZA" sz="1650" b="1" dirty="0" err="1"/>
              <a:t>new.staffNo</a:t>
            </a:r>
            <a:r>
              <a:rPr lang="en-ZA" sz="1650" b="1" dirty="0"/>
              <a:t>, :</a:t>
            </a:r>
            <a:r>
              <a:rPr lang="en-ZA" sz="1650" b="1" dirty="0" err="1"/>
              <a:t>new.fName</a:t>
            </a:r>
            <a:r>
              <a:rPr lang="en-ZA" sz="1650" b="1" dirty="0"/>
              <a:t>, :</a:t>
            </a:r>
            <a:r>
              <a:rPr lang="en-ZA" sz="1650" b="1" dirty="0" err="1"/>
              <a:t>new.lName,user</a:t>
            </a:r>
            <a:r>
              <a:rPr lang="en-ZA" sz="1650" b="1" dirty="0"/>
              <a:t>, now());</a:t>
            </a:r>
          </a:p>
          <a:p>
            <a:pPr>
              <a:buFont typeface="Arial" charset="0"/>
              <a:buNone/>
              <a:defRPr/>
            </a:pPr>
            <a:r>
              <a:rPr lang="en-ZA" sz="1650" dirty="0"/>
              <a:t>		</a:t>
            </a:r>
            <a:r>
              <a:rPr lang="en-ZA" sz="1650" b="1" dirty="0">
                <a:solidFill>
                  <a:srgbClr val="C00000"/>
                </a:solidFill>
              </a:rPr>
              <a:t>END;</a:t>
            </a:r>
          </a:p>
          <a:p>
            <a:pPr>
              <a:buFont typeface="Arial" charset="0"/>
              <a:buNone/>
              <a:defRPr/>
            </a:pPr>
            <a:endParaRPr lang="en-ZA" sz="1650" dirty="0"/>
          </a:p>
          <a:p>
            <a:pPr>
              <a:buFont typeface="Arial" charset="0"/>
              <a:buNone/>
              <a:defRPr/>
            </a:pPr>
            <a:endParaRPr lang="en-GB" sz="165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B01A260D-4F6F-46A0-9106-DB14E9A9B820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7" y="200025"/>
            <a:ext cx="7691717" cy="8136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Trigger syntax (4a)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215" y="1013712"/>
            <a:ext cx="6455569" cy="424696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ZA" sz="1500" dirty="0">
                <a:solidFill>
                  <a:schemeClr val="bg1"/>
                </a:solidFill>
              </a:rPr>
              <a:t> </a:t>
            </a:r>
            <a:r>
              <a:rPr lang="en-ZA" sz="1575" b="1" dirty="0">
                <a:solidFill>
                  <a:srgbClr val="0000CC"/>
                </a:solidFill>
              </a:rPr>
              <a:t>CREATE FUNCTION </a:t>
            </a:r>
            <a:r>
              <a:rPr lang="en-ZA" sz="1500" b="1" i="1" dirty="0" err="1">
                <a:solidFill>
                  <a:srgbClr val="C00000"/>
                </a:solidFill>
              </a:rPr>
              <a:t>triggerfunction</a:t>
            </a:r>
            <a:r>
              <a:rPr lang="en-ZA" sz="1500" b="1" i="1" dirty="0">
                <a:solidFill>
                  <a:srgbClr val="C00000"/>
                </a:solidFill>
              </a:rPr>
              <a:t>( )</a:t>
            </a:r>
            <a:r>
              <a:rPr lang="en-ZA" sz="1500" b="1" dirty="0">
                <a:solidFill>
                  <a:srgbClr val="C00000"/>
                </a:solidFill>
              </a:rPr>
              <a:t> </a:t>
            </a:r>
            <a:r>
              <a:rPr lang="en-ZA" sz="1575" b="1" dirty="0">
                <a:solidFill>
                  <a:srgbClr val="0000CC"/>
                </a:solidFill>
              </a:rPr>
              <a:t>RETURNS TRIGGER AS</a:t>
            </a:r>
            <a:endParaRPr lang="en-GB" sz="1575" b="1" dirty="0">
              <a:solidFill>
                <a:srgbClr val="0000CC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dirty="0"/>
              <a:t>$$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    </a:t>
            </a:r>
            <a:r>
              <a:rPr lang="en-ZA" sz="1500" b="1" dirty="0">
                <a:solidFill>
                  <a:srgbClr val="0000CC"/>
                </a:solidFill>
              </a:rPr>
              <a:t>DECLARE</a:t>
            </a:r>
            <a:r>
              <a:rPr lang="en-ZA" sz="1500" dirty="0"/>
              <a:t> </a:t>
            </a:r>
            <a:r>
              <a:rPr lang="en-ZA" sz="1350" b="1" dirty="0"/>
              <a:t>-- declare </a:t>
            </a:r>
            <a:r>
              <a:rPr lang="en-ZA" sz="1350" b="1" dirty="0" err="1"/>
              <a:t>vars</a:t>
            </a:r>
            <a:r>
              <a:rPr lang="en-ZA" sz="1350" b="1" dirty="0"/>
              <a:t>  if necessary</a:t>
            </a:r>
            <a:endParaRPr lang="en-GB" sz="1350" b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   </a:t>
            </a:r>
            <a:r>
              <a:rPr lang="en-ZA" sz="1500" b="1" dirty="0"/>
              <a:t> </a:t>
            </a:r>
            <a:r>
              <a:rPr lang="en-ZA" sz="1500" b="1" dirty="0">
                <a:solidFill>
                  <a:srgbClr val="0000CC"/>
                </a:solidFill>
              </a:rPr>
              <a:t>BEGIN</a:t>
            </a:r>
            <a:endParaRPr lang="en-GB" sz="1500" b="1" dirty="0">
              <a:solidFill>
                <a:srgbClr val="0000CC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350" dirty="0"/>
              <a:t>       	           </a:t>
            </a:r>
            <a:r>
              <a:rPr lang="en-ZA" sz="1350" b="1" dirty="0"/>
              <a:t>-- code to compute any required values goes here. </a:t>
            </a:r>
            <a:endParaRPr lang="en-GB" sz="1350" b="1" dirty="0"/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		</a:t>
            </a:r>
            <a:r>
              <a:rPr lang="en-ZA" sz="1575" b="1" dirty="0">
                <a:solidFill>
                  <a:srgbClr val="0000CC"/>
                </a:solidFill>
              </a:rPr>
              <a:t>          RETURN NEW;	</a:t>
            </a:r>
            <a:endParaRPr lang="en-GB" sz="1575" b="1" dirty="0">
              <a:solidFill>
                <a:srgbClr val="0000CC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	</a:t>
            </a:r>
            <a:r>
              <a:rPr lang="en-ZA" sz="1500" b="1" dirty="0">
                <a:solidFill>
                  <a:srgbClr val="0000CC"/>
                </a:solidFill>
              </a:rPr>
              <a:t>END; </a:t>
            </a:r>
            <a:endParaRPr lang="en-GB" sz="1500" b="1" dirty="0">
              <a:solidFill>
                <a:srgbClr val="0000CC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75" b="1" dirty="0">
                <a:solidFill>
                  <a:srgbClr val="0000CC"/>
                </a:solidFill>
              </a:rPr>
              <a:t>$$ LANGUAGE </a:t>
            </a:r>
            <a:r>
              <a:rPr lang="en-ZA" sz="1575" b="1" dirty="0" err="1">
                <a:solidFill>
                  <a:srgbClr val="0000CC"/>
                </a:solidFill>
              </a:rPr>
              <a:t>plpgsql</a:t>
            </a:r>
            <a:r>
              <a:rPr lang="en-ZA" sz="1575" b="1" dirty="0">
                <a:solidFill>
                  <a:srgbClr val="0000CC"/>
                </a:solidFill>
              </a:rPr>
              <a:t>;</a:t>
            </a:r>
            <a:endParaRPr lang="en-GB" sz="1575" b="1" dirty="0">
              <a:solidFill>
                <a:srgbClr val="0000CC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CREATE TRIGGER </a:t>
            </a:r>
            <a:r>
              <a:rPr lang="en-ZA" sz="1500" b="1" i="1" dirty="0" err="1">
                <a:solidFill>
                  <a:srgbClr val="C00000"/>
                </a:solidFill>
              </a:rPr>
              <a:t>triggername</a:t>
            </a:r>
            <a:r>
              <a:rPr lang="en-ZA" sz="1500" b="1" dirty="0">
                <a:solidFill>
                  <a:srgbClr val="C00000"/>
                </a:solidFill>
              </a:rPr>
              <a:t>           </a:t>
            </a:r>
            <a:r>
              <a:rPr lang="en-ZA" sz="1500" b="1" dirty="0">
                <a:solidFill>
                  <a:srgbClr val="080808"/>
                </a:solidFill>
              </a:rPr>
              <a:t>-- e.g. of a before trigger</a:t>
            </a:r>
            <a:endParaRPr lang="en-GB" sz="150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dirty="0"/>
              <a:t>     </a:t>
            </a:r>
            <a:r>
              <a:rPr lang="en-ZA" sz="1500" b="1" dirty="0">
                <a:solidFill>
                  <a:srgbClr val="C00000"/>
                </a:solidFill>
              </a:rPr>
              <a:t>BEFORE</a:t>
            </a:r>
            <a:r>
              <a:rPr lang="en-ZA" sz="1500" dirty="0">
                <a:solidFill>
                  <a:srgbClr val="C00000"/>
                </a:solidFill>
              </a:rPr>
              <a:t> </a:t>
            </a:r>
            <a:r>
              <a:rPr lang="en-ZA" sz="1500" b="1" i="1" dirty="0" err="1">
                <a:solidFill>
                  <a:srgbClr val="080808"/>
                </a:solidFill>
              </a:rPr>
              <a:t>tableoperation</a:t>
            </a:r>
            <a:r>
              <a:rPr lang="en-ZA" sz="1500" i="1" dirty="0">
                <a:solidFill>
                  <a:srgbClr val="080808"/>
                </a:solidFill>
              </a:rPr>
              <a:t> </a:t>
            </a:r>
            <a:r>
              <a:rPr lang="en-ZA" sz="1500" b="1" dirty="0">
                <a:solidFill>
                  <a:srgbClr val="C00000"/>
                </a:solidFill>
              </a:rPr>
              <a:t>ON</a:t>
            </a:r>
            <a:r>
              <a:rPr lang="en-ZA" sz="1500" dirty="0">
                <a:solidFill>
                  <a:srgbClr val="C00000"/>
                </a:solidFill>
              </a:rPr>
              <a:t> </a:t>
            </a:r>
            <a:r>
              <a:rPr lang="en-ZA" sz="1500" i="1" dirty="0" err="1">
                <a:solidFill>
                  <a:srgbClr val="080808"/>
                </a:solidFill>
              </a:rPr>
              <a:t>tablename</a:t>
            </a:r>
            <a:r>
              <a:rPr lang="en-ZA" sz="1500" dirty="0">
                <a:solidFill>
                  <a:srgbClr val="080808"/>
                </a:solidFill>
              </a:rPr>
              <a:t> </a:t>
            </a:r>
            <a:r>
              <a:rPr lang="en-ZA" sz="1500" dirty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ZA" sz="1500" dirty="0"/>
              <a:t>           --- table operation is </a:t>
            </a:r>
            <a:r>
              <a:rPr lang="en-ZA" sz="1500" b="1" dirty="0"/>
              <a:t>INSERT or DELETE or UPDATE</a:t>
            </a:r>
            <a:endParaRPr lang="en-GB" sz="1500" b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	 </a:t>
            </a:r>
            <a:r>
              <a:rPr lang="en-ZA" sz="1500" b="1" dirty="0">
                <a:solidFill>
                  <a:srgbClr val="C00000"/>
                </a:solidFill>
              </a:rPr>
              <a:t>FOR EACH ROW                           </a:t>
            </a:r>
          </a:p>
          <a:p>
            <a:pPr>
              <a:buFont typeface="Arial" charset="0"/>
              <a:buNone/>
              <a:defRPr/>
            </a:pPr>
            <a:r>
              <a:rPr lang="en-ZA" sz="1500" dirty="0"/>
              <a:t>              </a:t>
            </a:r>
            <a:r>
              <a:rPr lang="en-ZA" sz="1500" b="1" dirty="0"/>
              <a:t>-- enables access to the NEW and OLD table rows</a:t>
            </a:r>
            <a:endParaRPr lang="en-GB" sz="1500" b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		</a:t>
            </a:r>
            <a:r>
              <a:rPr lang="en-ZA" sz="1500" b="1" dirty="0">
                <a:solidFill>
                  <a:srgbClr val="C00000"/>
                </a:solidFill>
              </a:rPr>
              <a:t>EXECUTE PROCEDURE </a:t>
            </a:r>
            <a:r>
              <a:rPr lang="en-ZA" sz="1500" b="1" i="1" dirty="0" err="1">
                <a:solidFill>
                  <a:srgbClr val="C00000"/>
                </a:solidFill>
              </a:rPr>
              <a:t>triggerfunction</a:t>
            </a:r>
            <a:r>
              <a:rPr lang="en-ZA" sz="1500" b="1" i="1" dirty="0">
                <a:solidFill>
                  <a:srgbClr val="C00000"/>
                </a:solidFill>
              </a:rPr>
              <a:t>( );</a:t>
            </a:r>
            <a:endParaRPr lang="en-GB" sz="1500" b="1" dirty="0">
              <a:solidFill>
                <a:srgbClr val="C00000"/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2705ADDB-ABED-4504-8E6B-1EA8558E04DC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1509" name="Straight Arrow Connector 5"/>
          <p:cNvCxnSpPr>
            <a:cxnSpLocks noChangeShapeType="1"/>
          </p:cNvCxnSpPr>
          <p:nvPr/>
        </p:nvCxnSpPr>
        <p:spPr bwMode="auto">
          <a:xfrm flipH="1" flipV="1">
            <a:off x="3881718" y="1317812"/>
            <a:ext cx="959223" cy="3379694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24" y="141685"/>
            <a:ext cx="8229600" cy="78795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Trigger example (4b)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9" y="1059657"/>
            <a:ext cx="6455569" cy="43553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Given the table created as: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CREATE TABLE </a:t>
            </a:r>
            <a:r>
              <a:rPr lang="en-ZA" sz="1500" b="1" dirty="0"/>
              <a:t>cities  ( name text, population real, area </a:t>
            </a:r>
            <a:r>
              <a:rPr lang="en-ZA" sz="1500" b="1" dirty="0" err="1"/>
              <a:t>int</a:t>
            </a:r>
            <a:r>
              <a:rPr lang="en-ZA" sz="1500" b="1" dirty="0"/>
              <a:t>  );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>
                <a:solidFill>
                  <a:srgbClr val="C00000"/>
                </a:solidFill>
              </a:rPr>
              <a:t>CREATE </a:t>
            </a:r>
            <a:r>
              <a:rPr lang="en-ZA" sz="1350" b="1" dirty="0"/>
              <a:t>FUNCTION </a:t>
            </a:r>
            <a:r>
              <a:rPr lang="en-ZA" sz="1350" b="1" dirty="0" err="1"/>
              <a:t>check_valid_area</a:t>
            </a:r>
            <a:r>
              <a:rPr lang="en-ZA" sz="1350" b="1" dirty="0"/>
              <a:t>() RETURNS TRIGGER AS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$$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80808"/>
                </a:solidFill>
              </a:rPr>
              <a:t>	</a:t>
            </a:r>
            <a:r>
              <a:rPr lang="en-ZA" sz="1350" b="1" dirty="0">
                <a:solidFill>
                  <a:srgbClr val="0000CC"/>
                </a:solidFill>
              </a:rPr>
              <a:t>BEGIN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80808"/>
                </a:solidFill>
              </a:rPr>
              <a:t>		</a:t>
            </a:r>
            <a:r>
              <a:rPr lang="en-ZA" sz="1350" b="1" dirty="0">
                <a:solidFill>
                  <a:schemeClr val="accent6">
                    <a:lumMod val="75000"/>
                  </a:schemeClr>
                </a:solidFill>
              </a:rPr>
              <a:t>IF (</a:t>
            </a:r>
            <a:r>
              <a:rPr lang="en-ZA" sz="1350" b="1" dirty="0" err="1">
                <a:solidFill>
                  <a:schemeClr val="accent6">
                    <a:lumMod val="75000"/>
                  </a:schemeClr>
                </a:solidFill>
              </a:rPr>
              <a:t>NEW.area</a:t>
            </a:r>
            <a:r>
              <a:rPr lang="en-ZA" sz="1350" b="1" dirty="0">
                <a:solidFill>
                  <a:schemeClr val="accent6">
                    <a:lumMod val="75000"/>
                  </a:schemeClr>
                </a:solidFill>
              </a:rPr>
              <a:t> &lt;= 0) THEN</a:t>
            </a:r>
            <a:endParaRPr lang="en-ZA" sz="1350" b="1" dirty="0"/>
          </a:p>
          <a:p>
            <a:pPr>
              <a:buFont typeface="Arial" charset="0"/>
              <a:buNone/>
              <a:defRPr/>
            </a:pPr>
            <a:r>
              <a:rPr lang="en-ZA" sz="1350" dirty="0"/>
              <a:t>			</a:t>
            </a:r>
            <a:r>
              <a:rPr lang="en-ZA" sz="1350" b="1" dirty="0"/>
              <a:t>RAISE EXCEPTION 'Invalid area value!';</a:t>
            </a:r>
          </a:p>
          <a:p>
            <a:pPr>
              <a:buFont typeface="Arial" charset="0"/>
              <a:buNone/>
              <a:defRPr/>
            </a:pPr>
            <a:r>
              <a:rPr lang="en-ZA" sz="1350" dirty="0"/>
              <a:t>		</a:t>
            </a:r>
            <a:r>
              <a:rPr lang="en-ZA" sz="1350" b="1" dirty="0">
                <a:solidFill>
                  <a:schemeClr val="accent6">
                    <a:lumMod val="75000"/>
                  </a:schemeClr>
                </a:solidFill>
              </a:rPr>
              <a:t>END IF;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80808"/>
                </a:solidFill>
              </a:rPr>
              <a:t>		</a:t>
            </a:r>
            <a:r>
              <a:rPr lang="en-ZA" sz="1350" b="1" dirty="0">
                <a:solidFill>
                  <a:srgbClr val="0000CC"/>
                </a:solidFill>
              </a:rPr>
              <a:t>RETURN </a:t>
            </a:r>
            <a:r>
              <a:rPr lang="en-ZA" sz="1350" b="1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ZA" sz="1350" b="1" dirty="0">
                <a:solidFill>
                  <a:srgbClr val="0000CC"/>
                </a:solidFill>
              </a:rPr>
              <a:t>;</a:t>
            </a:r>
            <a:r>
              <a:rPr lang="en-ZA" sz="1350" dirty="0">
                <a:solidFill>
                  <a:srgbClr val="0000CC"/>
                </a:solidFill>
              </a:rPr>
              <a:t>	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000CC"/>
                </a:solidFill>
              </a:rPr>
              <a:t>	</a:t>
            </a:r>
            <a:r>
              <a:rPr lang="en-ZA" sz="1350" b="1" dirty="0">
                <a:solidFill>
                  <a:srgbClr val="0000CC"/>
                </a:solidFill>
              </a:rPr>
              <a:t>END; </a:t>
            </a:r>
            <a:endParaRPr lang="en-ZA" sz="1350" b="1" dirty="0"/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$$ LANGUAGE </a:t>
            </a:r>
            <a:r>
              <a:rPr lang="en-ZA" sz="1350" b="1" dirty="0" err="1"/>
              <a:t>plpgsql</a:t>
            </a:r>
            <a:r>
              <a:rPr lang="en-ZA" sz="1350" b="1" dirty="0"/>
              <a:t>;</a:t>
            </a:r>
          </a:p>
          <a:p>
            <a:pPr>
              <a:buFont typeface="Arial" charset="0"/>
              <a:buNone/>
              <a:defRPr/>
            </a:pPr>
            <a:endParaRPr lang="en-ZA" sz="135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350" b="1" dirty="0">
                <a:solidFill>
                  <a:srgbClr val="C00000"/>
                </a:solidFill>
              </a:rPr>
              <a:t>CREATE TRIGGER </a:t>
            </a:r>
            <a:r>
              <a:rPr lang="en-ZA" sz="1350" b="1" dirty="0" err="1">
                <a:solidFill>
                  <a:srgbClr val="C00000"/>
                </a:solidFill>
              </a:rPr>
              <a:t>valid_area</a:t>
            </a:r>
            <a:r>
              <a:rPr lang="en-ZA" sz="1350" b="1" dirty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80808"/>
                </a:solidFill>
              </a:rPr>
              <a:t>     </a:t>
            </a:r>
            <a:r>
              <a:rPr lang="en-ZA" sz="1350" b="1" dirty="0">
                <a:solidFill>
                  <a:schemeClr val="accent6">
                    <a:lumMod val="75000"/>
                  </a:schemeClr>
                </a:solidFill>
              </a:rPr>
              <a:t>BEFORE INSERT  OR UPDATE ON Cities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80808"/>
                </a:solidFill>
              </a:rPr>
              <a:t>	</a:t>
            </a:r>
            <a:r>
              <a:rPr lang="en-ZA" sz="1350" b="1" dirty="0">
                <a:solidFill>
                  <a:srgbClr val="080808"/>
                </a:solidFill>
              </a:rPr>
              <a:t>FOR EACH ROW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80808"/>
                </a:solidFill>
              </a:rPr>
              <a:t>		</a:t>
            </a:r>
            <a:r>
              <a:rPr lang="en-ZA" sz="1350" b="1" dirty="0">
                <a:solidFill>
                  <a:schemeClr val="accent6">
                    <a:lumMod val="75000"/>
                  </a:schemeClr>
                </a:solidFill>
              </a:rPr>
              <a:t>EXECUTE PROCEDURE </a:t>
            </a:r>
            <a:r>
              <a:rPr lang="en-ZA" sz="1350" b="1" dirty="0" err="1">
                <a:solidFill>
                  <a:schemeClr val="accent6">
                    <a:lumMod val="75000"/>
                  </a:schemeClr>
                </a:solidFill>
              </a:rPr>
              <a:t>check_valid_area</a:t>
            </a:r>
            <a:r>
              <a:rPr lang="en-ZA" sz="1350" b="1" dirty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8499C290-F0E9-4659-9300-772427EB266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2533" name="Straight Arrow Connector 4"/>
          <p:cNvCxnSpPr>
            <a:cxnSpLocks noChangeShapeType="1"/>
          </p:cNvCxnSpPr>
          <p:nvPr/>
        </p:nvCxnSpPr>
        <p:spPr bwMode="auto">
          <a:xfrm flipH="1" flipV="1">
            <a:off x="3971365" y="1927412"/>
            <a:ext cx="726141" cy="2868706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prstDash val="lg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Straight Arrow Connector 7"/>
          <p:cNvCxnSpPr>
            <a:cxnSpLocks noChangeShapeType="1"/>
          </p:cNvCxnSpPr>
          <p:nvPr/>
        </p:nvCxnSpPr>
        <p:spPr bwMode="auto">
          <a:xfrm flipH="1" flipV="1">
            <a:off x="2976282" y="1586753"/>
            <a:ext cx="1335742" cy="2823882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In this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3691" y="1437968"/>
            <a:ext cx="7099539" cy="3383264"/>
          </a:xfrm>
        </p:spPr>
        <p:txBody>
          <a:bodyPr>
            <a:normAutofit/>
          </a:bodyPr>
          <a:lstStyle/>
          <a:p>
            <a:pPr marL="385763" indent="-385763">
              <a:buNone/>
              <a:defRPr/>
            </a:pPr>
            <a:r>
              <a:rPr lang="en-ZA" sz="2800" b="1" dirty="0">
                <a:solidFill>
                  <a:srgbClr val="C00000"/>
                </a:solidFill>
              </a:rPr>
              <a:t>PostgreSQL advanced features</a:t>
            </a:r>
          </a:p>
          <a:p>
            <a:pPr marL="385763" indent="-385763">
              <a:buFont typeface="Arial" charset="0"/>
              <a:buAutoNum type="arabicPeriod"/>
              <a:defRPr/>
            </a:pPr>
            <a:r>
              <a:rPr lang="en-ZA" sz="2800" b="1" dirty="0"/>
              <a:t>More on functions</a:t>
            </a:r>
          </a:p>
          <a:p>
            <a:pPr marL="385763" indent="-385763">
              <a:buFont typeface="Arial" charset="0"/>
              <a:buAutoNum type="arabicPeriod"/>
              <a:defRPr/>
            </a:pPr>
            <a:endParaRPr lang="en-ZA" sz="1400" b="1" dirty="0"/>
          </a:p>
          <a:p>
            <a:pPr marL="385763" indent="-385763">
              <a:buFont typeface="Arial" charset="0"/>
              <a:buAutoNum type="arabicPeriod"/>
              <a:defRPr/>
            </a:pPr>
            <a:r>
              <a:rPr lang="en-ZA" sz="2800" b="1" dirty="0"/>
              <a:t>Triggers</a:t>
            </a:r>
          </a:p>
          <a:p>
            <a:pPr marL="534988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ZA" altLang="en-US" sz="2800" b="1" dirty="0">
              <a:solidFill>
                <a:srgbClr val="08080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141685"/>
            <a:ext cx="8606118" cy="7827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Trigger example  </a:t>
            </a:r>
            <a:r>
              <a:rPr lang="en-ZA" b="1" dirty="0" err="1"/>
              <a:t>cntnd</a:t>
            </a:r>
            <a:r>
              <a:rPr lang="en-ZA" b="1" dirty="0"/>
              <a:t>(4c)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311" y="954168"/>
            <a:ext cx="6455569" cy="43553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RECALL:</a:t>
            </a:r>
            <a:endParaRPr lang="en-ZA" sz="1500" b="1" dirty="0"/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CREATE TABLE cities  ( name text, population real, area </a:t>
            </a:r>
            <a:r>
              <a:rPr lang="en-ZA" sz="1500" b="1" dirty="0" err="1"/>
              <a:t>int</a:t>
            </a:r>
            <a:r>
              <a:rPr lang="en-ZA" sz="1500" b="1" dirty="0"/>
              <a:t> );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CREATE TRIGGER </a:t>
            </a:r>
            <a:r>
              <a:rPr lang="en-ZA" sz="1500" b="1" dirty="0" err="1">
                <a:solidFill>
                  <a:srgbClr val="C00000"/>
                </a:solidFill>
              </a:rPr>
              <a:t>valid_area</a:t>
            </a:r>
            <a:r>
              <a:rPr lang="en-ZA" sz="1500" b="1" dirty="0">
                <a:solidFill>
                  <a:srgbClr val="C00000"/>
                </a:solidFill>
              </a:rPr>
              <a:t> BEFORE INSERT  OR UPDATE ON Cities……</a:t>
            </a: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SELECT * FROM Cities;</a:t>
            </a:r>
          </a:p>
          <a:p>
            <a:pPr>
              <a:buFont typeface="Arial" charset="0"/>
              <a:buNone/>
              <a:defRPr/>
            </a:pPr>
            <a:endParaRPr lang="en-ZA" sz="1500" dirty="0"/>
          </a:p>
          <a:p>
            <a:pPr>
              <a:buFont typeface="Arial" charset="0"/>
              <a:buNone/>
              <a:defRPr/>
            </a:pPr>
            <a:endParaRPr lang="en-ZA" sz="1500" dirty="0"/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INSERT INTO Cities 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VALUES ('Durban', 4.7, -3000);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chemeClr val="accent6">
                    <a:lumMod val="75000"/>
                  </a:schemeClr>
                </a:solidFill>
              </a:rPr>
              <a:t>INSERT INTO Cities VALUES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chemeClr val="accent6">
                    <a:lumMod val="75000"/>
                  </a:schemeClr>
                </a:solidFill>
              </a:rPr>
              <a:t> ('Durban', 4.7, 3000);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75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SELECT * FROM Cities;</a:t>
            </a: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B61170D6-6086-45EA-8875-D7227C2312BE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20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3560" name="Straight Arrow Connector 4"/>
          <p:cNvCxnSpPr>
            <a:cxnSpLocks noChangeShapeType="1"/>
          </p:cNvCxnSpPr>
          <p:nvPr/>
        </p:nvCxnSpPr>
        <p:spPr bwMode="auto">
          <a:xfrm>
            <a:off x="4086225" y="3327797"/>
            <a:ext cx="377429" cy="1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6"/>
          <p:cNvCxnSpPr>
            <a:cxnSpLocks noChangeShapeType="1"/>
          </p:cNvCxnSpPr>
          <p:nvPr/>
        </p:nvCxnSpPr>
        <p:spPr bwMode="auto">
          <a:xfrm>
            <a:off x="3284220" y="4120143"/>
            <a:ext cx="1179434" cy="442892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171053B-0FFD-D93E-38A6-FDFE10B7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915" y="1849021"/>
            <a:ext cx="2994292" cy="9121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D2E0F-2EAA-C2B5-93A3-EAF6D810A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915" y="2871744"/>
            <a:ext cx="3968900" cy="9121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8E14-AC8F-78FB-A77E-1A338DCA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93" y="3902931"/>
            <a:ext cx="3116357" cy="11602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F57C8CA9-A056-060C-A767-1E048855CE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4220" y="2225138"/>
            <a:ext cx="1179434" cy="0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8" y="141685"/>
            <a:ext cx="8937812" cy="72410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Trigger example  </a:t>
            </a:r>
            <a:r>
              <a:rPr lang="en-ZA" b="1" dirty="0" err="1"/>
              <a:t>cntnd</a:t>
            </a:r>
            <a:r>
              <a:rPr lang="en-ZA" b="1" dirty="0"/>
              <a:t>(4d)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0" y="1030873"/>
            <a:ext cx="8417859" cy="4112627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ZA" sz="1500" b="1" dirty="0"/>
              <a:t>CREATE TABLE Cities  ( name text, population real, area </a:t>
            </a:r>
            <a:r>
              <a:rPr lang="en-ZA" sz="1500" b="1" dirty="0" err="1"/>
              <a:t>int</a:t>
            </a:r>
            <a:r>
              <a:rPr lang="en-ZA" sz="1500" b="1" dirty="0"/>
              <a:t> );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CREATE TRIGGER </a:t>
            </a:r>
            <a:r>
              <a:rPr lang="en-ZA" sz="1500" b="1" dirty="0" err="1">
                <a:solidFill>
                  <a:srgbClr val="C00000"/>
                </a:solidFill>
              </a:rPr>
              <a:t>valid_area</a:t>
            </a:r>
            <a:r>
              <a:rPr lang="en-ZA" sz="1500" b="1" dirty="0">
                <a:solidFill>
                  <a:srgbClr val="C00000"/>
                </a:solidFill>
              </a:rPr>
              <a:t> BEFORE INSERT ... ON Cities ....</a:t>
            </a:r>
            <a:endParaRPr lang="en-ZA" sz="150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CREATE TABLE Capitals( state character(2)) INHERITS (cities);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INSERT ....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SELECT * FROM Cities;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SELECT * FROM Capitals;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C00000"/>
                </a:solidFill>
              </a:rPr>
              <a:t>INSERT INTO Capitals VALUES ('Upington', 0.5, -1000, 'NC');</a:t>
            </a:r>
            <a:endParaRPr lang="en-ZA" sz="75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SELECT * FROM Cities;</a:t>
            </a: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chemeClr val="bg1"/>
                </a:solidFill>
              </a:rPr>
              <a:t>***NOT GOOD**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***SOLUTION??? ****</a:t>
            </a: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78D57682-FBD8-4892-875B-88ED561253F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21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4584" name="Straight Arrow Connector 4"/>
          <p:cNvCxnSpPr>
            <a:cxnSpLocks noChangeShapeType="1"/>
          </p:cNvCxnSpPr>
          <p:nvPr/>
        </p:nvCxnSpPr>
        <p:spPr bwMode="auto">
          <a:xfrm>
            <a:off x="2187837" y="4252198"/>
            <a:ext cx="3002728" cy="0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6C5DD3-01EC-B402-B31D-7AC07BE5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48" y="1554352"/>
            <a:ext cx="3026501" cy="11267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53B16-D8B1-151A-5DB5-2E9C59FA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543" y="2866837"/>
            <a:ext cx="4075006" cy="7550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9EE93-494F-C59A-CDBD-AF5D7C78A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48" y="3751289"/>
            <a:ext cx="2720277" cy="11942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35" y="171450"/>
            <a:ext cx="8480612" cy="7054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Trigger example  </a:t>
            </a:r>
            <a:r>
              <a:rPr lang="en-ZA" b="1" dirty="0" err="1"/>
              <a:t>cntnd</a:t>
            </a:r>
            <a:r>
              <a:rPr lang="en-ZA" b="1" dirty="0"/>
              <a:t>(4e)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65" y="1048802"/>
            <a:ext cx="6455569" cy="4355306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ZA" sz="1500" b="1" dirty="0"/>
              <a:t>CREATE TABLE cities  ( name text, population real, area </a:t>
            </a:r>
            <a:r>
              <a:rPr lang="en-ZA" sz="1500" b="1" dirty="0" err="1"/>
              <a:t>int</a:t>
            </a:r>
            <a:r>
              <a:rPr lang="en-ZA" sz="1500" b="1" dirty="0"/>
              <a:t> );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CREATE TABLE Capitals( state character(2)) INHERITS (cities);</a:t>
            </a:r>
          </a:p>
          <a:p>
            <a:pPr>
              <a:buFont typeface="Arial" charset="0"/>
              <a:buNone/>
              <a:defRPr/>
            </a:pPr>
            <a:r>
              <a:rPr lang="en-ZA" sz="1500" dirty="0">
                <a:solidFill>
                  <a:srgbClr val="080808"/>
                </a:solidFill>
              </a:rPr>
              <a:t>So, 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>
                <a:solidFill>
                  <a:srgbClr val="C00000"/>
                </a:solidFill>
              </a:rPr>
              <a:t>CREATE TRIGGER </a:t>
            </a:r>
            <a:r>
              <a:rPr lang="en-ZA" sz="1350" b="1" dirty="0" err="1">
                <a:solidFill>
                  <a:srgbClr val="C00000"/>
                </a:solidFill>
              </a:rPr>
              <a:t>valid_area</a:t>
            </a:r>
            <a:r>
              <a:rPr lang="en-ZA" sz="1350" b="1" dirty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80808"/>
                </a:solidFill>
              </a:rPr>
              <a:t>     </a:t>
            </a:r>
            <a:r>
              <a:rPr lang="en-ZA" sz="1350" b="1" dirty="0">
                <a:solidFill>
                  <a:srgbClr val="080808"/>
                </a:solidFill>
              </a:rPr>
              <a:t>BEFORE INSERT  OR UPDATE  </a:t>
            </a:r>
            <a:r>
              <a:rPr lang="en-ZA" sz="1350" b="1" dirty="0">
                <a:solidFill>
                  <a:schemeClr val="accent6">
                    <a:lumMod val="75000"/>
                  </a:schemeClr>
                </a:solidFill>
              </a:rPr>
              <a:t>ON Capitals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80808"/>
                </a:solidFill>
              </a:rPr>
              <a:t>	FOR EACH ROW</a:t>
            </a:r>
          </a:p>
          <a:p>
            <a:pPr>
              <a:buFont typeface="Arial" charset="0"/>
              <a:buNone/>
              <a:defRPr/>
            </a:pPr>
            <a:r>
              <a:rPr lang="en-ZA" sz="1350" dirty="0">
                <a:solidFill>
                  <a:srgbClr val="080808"/>
                </a:solidFill>
              </a:rPr>
              <a:t>		</a:t>
            </a:r>
            <a:r>
              <a:rPr lang="en-ZA" sz="1350" b="1" dirty="0">
                <a:solidFill>
                  <a:srgbClr val="C00000"/>
                </a:solidFill>
              </a:rPr>
              <a:t>EXECUTE PROCEDURE </a:t>
            </a:r>
            <a:r>
              <a:rPr lang="en-ZA" sz="1350" b="1" dirty="0" err="1">
                <a:solidFill>
                  <a:srgbClr val="C00000"/>
                </a:solidFill>
              </a:rPr>
              <a:t>check_valid_area</a:t>
            </a:r>
            <a:r>
              <a:rPr lang="en-ZA" sz="1350" b="1" dirty="0">
                <a:solidFill>
                  <a:srgbClr val="C00000"/>
                </a:solidFill>
              </a:rPr>
              <a:t>(); </a:t>
            </a:r>
          </a:p>
          <a:p>
            <a:pPr>
              <a:buFont typeface="Arial" charset="0"/>
              <a:buNone/>
              <a:defRPr/>
            </a:pPr>
            <a:endParaRPr lang="en-ZA" sz="12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DELETE FROM CAPITALS WHERE name = '</a:t>
            </a:r>
            <a:r>
              <a:rPr lang="en-ZA" sz="1500" b="1" dirty="0" err="1">
                <a:solidFill>
                  <a:srgbClr val="080808"/>
                </a:solidFill>
              </a:rPr>
              <a:t>Upington</a:t>
            </a:r>
            <a:r>
              <a:rPr lang="en-ZA" sz="1500" b="1" dirty="0">
                <a:solidFill>
                  <a:srgbClr val="080808"/>
                </a:solidFill>
              </a:rPr>
              <a:t>';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C00000"/>
                </a:solidFill>
              </a:rPr>
              <a:t>INSERT INTO Capitals VALUES ('Upington', 0.5, -1000, 'NC’);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SELECT * FROM Cities;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SELECT * FROM Capitals;</a:t>
            </a: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dirty="0">
              <a:solidFill>
                <a:srgbClr val="080808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8EC4BA45-5123-4C35-954F-7AB68D7E524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22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608" name="Straight Arrow Connector 4"/>
          <p:cNvCxnSpPr>
            <a:cxnSpLocks noChangeShapeType="1"/>
          </p:cNvCxnSpPr>
          <p:nvPr/>
        </p:nvCxnSpPr>
        <p:spPr bwMode="auto">
          <a:xfrm flipV="1">
            <a:off x="5209179" y="2502601"/>
            <a:ext cx="1371599" cy="965597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73418CF-8933-CFEA-A128-18ED6AFE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86" y="1661956"/>
            <a:ext cx="3838414" cy="8406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BC058-B555-AF03-8B3F-54ADB308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164" y="3710503"/>
            <a:ext cx="3265819" cy="11866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CEE277-D4C2-2908-B4FC-6D5D767F5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79" y="4165576"/>
            <a:ext cx="4341700" cy="8064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141685"/>
            <a:ext cx="7365626" cy="7637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Trigger example (4f)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81" y="1075696"/>
            <a:ext cx="6455569" cy="43553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ZA" sz="1200" b="1" dirty="0"/>
              <a:t>CREATE TABLE cities  ( name text, population real, area </a:t>
            </a:r>
            <a:r>
              <a:rPr lang="en-ZA" sz="1200" b="1" dirty="0" err="1"/>
              <a:t>int</a:t>
            </a:r>
            <a:r>
              <a:rPr lang="en-ZA" sz="1200" b="1" dirty="0"/>
              <a:t>  );</a:t>
            </a:r>
          </a:p>
          <a:p>
            <a:pPr>
              <a:buFont typeface="Arial" charset="0"/>
              <a:buNone/>
              <a:defRPr/>
            </a:pPr>
            <a:r>
              <a:rPr lang="en-ZA" sz="1200" b="1" dirty="0"/>
              <a:t>CREATE TABLE Capitals( state character(2)) INHERITS (cities);</a:t>
            </a:r>
            <a:endParaRPr lang="en-ZA" sz="1200" dirty="0"/>
          </a:p>
          <a:p>
            <a:pPr lvl="1">
              <a:buFont typeface="Arial" charset="0"/>
              <a:buNone/>
              <a:defRPr/>
            </a:pPr>
            <a:r>
              <a:rPr lang="en-ZA" sz="1200" b="1" dirty="0">
                <a:solidFill>
                  <a:srgbClr val="C00000"/>
                </a:solidFill>
              </a:rPr>
              <a:t>CREATE FUNCTION </a:t>
            </a:r>
            <a:r>
              <a:rPr lang="en-ZA" sz="1200" b="1" dirty="0" err="1">
                <a:solidFill>
                  <a:srgbClr val="C00000"/>
                </a:solidFill>
              </a:rPr>
              <a:t>check_valid_area</a:t>
            </a:r>
            <a:r>
              <a:rPr lang="en-ZA" sz="1200" b="1" dirty="0">
                <a:solidFill>
                  <a:srgbClr val="C00000"/>
                </a:solidFill>
              </a:rPr>
              <a:t>() RETURNS TRIGGER AS</a:t>
            </a:r>
          </a:p>
          <a:p>
            <a:pPr lvl="1">
              <a:buFont typeface="Arial" charset="0"/>
              <a:buNone/>
              <a:defRPr/>
            </a:pPr>
            <a:r>
              <a:rPr lang="en-ZA" sz="1200" b="1" dirty="0"/>
              <a:t>$$</a:t>
            </a:r>
          </a:p>
          <a:p>
            <a:pPr lvl="1">
              <a:buFont typeface="Arial" charset="0"/>
              <a:buNone/>
              <a:defRPr/>
            </a:pPr>
            <a:r>
              <a:rPr lang="en-ZA" sz="1200" dirty="0">
                <a:solidFill>
                  <a:srgbClr val="080808"/>
                </a:solidFill>
              </a:rPr>
              <a:t>	</a:t>
            </a:r>
            <a:r>
              <a:rPr lang="en-ZA" sz="1200" b="1" dirty="0">
                <a:solidFill>
                  <a:srgbClr val="080808"/>
                </a:solidFill>
              </a:rPr>
              <a:t>BEGIN    </a:t>
            </a:r>
            <a:r>
              <a:rPr lang="en-ZA" sz="1200" dirty="0">
                <a:solidFill>
                  <a:srgbClr val="080808"/>
                </a:solidFill>
              </a:rPr>
              <a:t>....RETURN NEW;  </a:t>
            </a:r>
            <a:r>
              <a:rPr lang="en-ZA" sz="1200" b="1" dirty="0">
                <a:solidFill>
                  <a:srgbClr val="080808"/>
                </a:solidFill>
              </a:rPr>
              <a:t>END; </a:t>
            </a:r>
          </a:p>
          <a:p>
            <a:pPr lvl="1">
              <a:buFont typeface="Arial" charset="0"/>
              <a:buNone/>
              <a:defRPr/>
            </a:pPr>
            <a:r>
              <a:rPr lang="en-ZA" sz="1200" b="1" dirty="0"/>
              <a:t>$$ LANGUAGE </a:t>
            </a:r>
            <a:r>
              <a:rPr lang="en-ZA" sz="1200" b="1" dirty="0" err="1"/>
              <a:t>plpgsql</a:t>
            </a:r>
            <a:r>
              <a:rPr lang="en-ZA" sz="1200" b="1" dirty="0"/>
              <a:t>;</a:t>
            </a:r>
          </a:p>
          <a:p>
            <a:pPr>
              <a:buFont typeface="Arial" charset="0"/>
              <a:buNone/>
              <a:defRPr/>
            </a:pPr>
            <a:endParaRPr lang="en-ZA" sz="1200" dirty="0">
              <a:solidFill>
                <a:srgbClr val="080808"/>
              </a:solidFill>
            </a:endParaRPr>
          </a:p>
          <a:p>
            <a:pPr lvl="1">
              <a:buFont typeface="Arial" charset="0"/>
              <a:buNone/>
              <a:defRPr/>
            </a:pPr>
            <a:r>
              <a:rPr lang="en-ZA" sz="1200" b="1" dirty="0">
                <a:solidFill>
                  <a:srgbClr val="C00000"/>
                </a:solidFill>
              </a:rPr>
              <a:t>CREATE TRIGGER </a:t>
            </a:r>
            <a:r>
              <a:rPr lang="en-ZA" sz="1200" b="1" dirty="0" err="1">
                <a:solidFill>
                  <a:srgbClr val="C00000"/>
                </a:solidFill>
              </a:rPr>
              <a:t>valid_area</a:t>
            </a:r>
            <a:r>
              <a:rPr lang="en-ZA" sz="1200" b="1" dirty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None/>
              <a:defRPr/>
            </a:pPr>
            <a:r>
              <a:rPr lang="en-ZA" sz="1200" dirty="0">
                <a:solidFill>
                  <a:srgbClr val="080808"/>
                </a:solidFill>
              </a:rPr>
              <a:t>     </a:t>
            </a:r>
            <a:r>
              <a:rPr lang="en-ZA" sz="1200" b="1" dirty="0">
                <a:solidFill>
                  <a:srgbClr val="080808"/>
                </a:solidFill>
              </a:rPr>
              <a:t>BEFORE INSERT  OR UPDATE </a:t>
            </a:r>
            <a:r>
              <a:rPr lang="en-ZA" sz="1200" b="1" dirty="0">
                <a:solidFill>
                  <a:srgbClr val="C00000"/>
                </a:solidFill>
              </a:rPr>
              <a:t>ON Cities</a:t>
            </a:r>
          </a:p>
          <a:p>
            <a:pPr lvl="1">
              <a:buFont typeface="Arial" charset="0"/>
              <a:buNone/>
              <a:defRPr/>
            </a:pPr>
            <a:r>
              <a:rPr lang="en-ZA" sz="1200" dirty="0">
                <a:solidFill>
                  <a:srgbClr val="080808"/>
                </a:solidFill>
              </a:rPr>
              <a:t>	 	FOR EACH ROW</a:t>
            </a:r>
          </a:p>
          <a:p>
            <a:pPr lvl="1">
              <a:buFont typeface="Arial" charset="0"/>
              <a:buNone/>
              <a:defRPr/>
            </a:pPr>
            <a:r>
              <a:rPr lang="en-ZA" sz="1200" dirty="0">
                <a:solidFill>
                  <a:srgbClr val="080808"/>
                </a:solidFill>
              </a:rPr>
              <a:t>			</a:t>
            </a:r>
            <a:r>
              <a:rPr lang="en-ZA" sz="1200" b="1" dirty="0">
                <a:solidFill>
                  <a:schemeClr val="accent6">
                    <a:lumMod val="75000"/>
                  </a:schemeClr>
                </a:solidFill>
              </a:rPr>
              <a:t>EXECUTE PROCEDURE </a:t>
            </a:r>
            <a:r>
              <a:rPr lang="en-ZA" sz="1200" b="1" dirty="0" err="1">
                <a:solidFill>
                  <a:schemeClr val="accent6">
                    <a:lumMod val="75000"/>
                  </a:schemeClr>
                </a:solidFill>
              </a:rPr>
              <a:t>check_valid_area</a:t>
            </a:r>
            <a:r>
              <a:rPr lang="en-ZA" sz="1200" b="1" dirty="0">
                <a:solidFill>
                  <a:schemeClr val="accent6">
                    <a:lumMod val="75000"/>
                  </a:schemeClr>
                </a:solidFill>
              </a:rPr>
              <a:t>(); </a:t>
            </a:r>
            <a:endParaRPr lang="en-ZA" sz="1200" b="1" dirty="0">
              <a:solidFill>
                <a:srgbClr val="C00000"/>
              </a:solidFill>
            </a:endParaRPr>
          </a:p>
          <a:p>
            <a:pPr lvl="1">
              <a:buFont typeface="Arial" charset="0"/>
              <a:buNone/>
              <a:defRPr/>
            </a:pPr>
            <a:r>
              <a:rPr lang="en-ZA" sz="1200" b="1" dirty="0">
                <a:solidFill>
                  <a:srgbClr val="C00000"/>
                </a:solidFill>
              </a:rPr>
              <a:t>CREATE TRIGGER </a:t>
            </a:r>
            <a:r>
              <a:rPr lang="en-ZA" sz="1200" b="1" dirty="0" err="1">
                <a:solidFill>
                  <a:srgbClr val="C00000"/>
                </a:solidFill>
              </a:rPr>
              <a:t>valid_area</a:t>
            </a:r>
            <a:r>
              <a:rPr lang="en-ZA" sz="1200" b="1" dirty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None/>
              <a:defRPr/>
            </a:pPr>
            <a:r>
              <a:rPr lang="en-ZA" sz="1200" dirty="0">
                <a:solidFill>
                  <a:srgbClr val="080808"/>
                </a:solidFill>
              </a:rPr>
              <a:t>     </a:t>
            </a:r>
            <a:r>
              <a:rPr lang="en-ZA" sz="1200" b="1" dirty="0">
                <a:solidFill>
                  <a:srgbClr val="080808"/>
                </a:solidFill>
              </a:rPr>
              <a:t>BEFORE INSERT  OR UPDATE </a:t>
            </a:r>
            <a:r>
              <a:rPr lang="en-ZA" sz="1200" b="1" dirty="0">
                <a:solidFill>
                  <a:srgbClr val="C00000"/>
                </a:solidFill>
              </a:rPr>
              <a:t>ON Capitals</a:t>
            </a:r>
          </a:p>
          <a:p>
            <a:pPr lvl="1">
              <a:buFont typeface="Arial" charset="0"/>
              <a:buNone/>
              <a:defRPr/>
            </a:pPr>
            <a:r>
              <a:rPr lang="en-ZA" sz="1200" dirty="0">
                <a:solidFill>
                  <a:srgbClr val="080808"/>
                </a:solidFill>
              </a:rPr>
              <a:t>		FOR EACH ROW</a:t>
            </a:r>
          </a:p>
          <a:p>
            <a:pPr lvl="1">
              <a:buFont typeface="Arial" charset="0"/>
              <a:buNone/>
              <a:defRPr/>
            </a:pPr>
            <a:r>
              <a:rPr lang="en-ZA" sz="1200" dirty="0">
                <a:solidFill>
                  <a:srgbClr val="080808"/>
                </a:solidFill>
              </a:rPr>
              <a:t>			</a:t>
            </a:r>
            <a:r>
              <a:rPr lang="en-ZA" sz="1200" b="1" dirty="0">
                <a:solidFill>
                  <a:schemeClr val="accent6">
                    <a:lumMod val="75000"/>
                  </a:schemeClr>
                </a:solidFill>
              </a:rPr>
              <a:t>EXECUTE PROCEDURE </a:t>
            </a:r>
            <a:r>
              <a:rPr lang="en-ZA" sz="1200" b="1" dirty="0" err="1">
                <a:solidFill>
                  <a:schemeClr val="accent6">
                    <a:lumMod val="75000"/>
                  </a:schemeClr>
                </a:solidFill>
              </a:rPr>
              <a:t>check_valid_area</a:t>
            </a:r>
            <a:r>
              <a:rPr lang="en-ZA" sz="1200" b="1" dirty="0">
                <a:solidFill>
                  <a:schemeClr val="accent6">
                    <a:lumMod val="75000"/>
                  </a:schemeClr>
                </a:solidFill>
              </a:rPr>
              <a:t>(); </a:t>
            </a:r>
            <a:endParaRPr lang="en-ZA" sz="135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NOTE:   (1</a:t>
            </a:r>
            <a:r>
              <a:rPr lang="en-ZA" sz="1350" b="1"/>
              <a:t>) TRIGGERS </a:t>
            </a:r>
            <a:r>
              <a:rPr lang="en-ZA" sz="1350" b="1" dirty="0"/>
              <a:t>cannot be inherited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              (2)  TRIGGER FUNCTIONS can be RE-USED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	         (3)  can use the same name for triggers on different tables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66BA86C1-CFAF-4EC5-BF4D-3C8DDFF6CC2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629" name="Straight Arrow Connector 4"/>
          <p:cNvCxnSpPr>
            <a:cxnSpLocks noChangeShapeType="1"/>
          </p:cNvCxnSpPr>
          <p:nvPr/>
        </p:nvCxnSpPr>
        <p:spPr bwMode="auto">
          <a:xfrm flipH="1" flipV="1">
            <a:off x="4086821" y="1717476"/>
            <a:ext cx="1040991" cy="1626359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prstDash val="lg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Straight Arrow Connector 6"/>
          <p:cNvCxnSpPr>
            <a:cxnSpLocks noChangeShapeType="1"/>
          </p:cNvCxnSpPr>
          <p:nvPr/>
        </p:nvCxnSpPr>
        <p:spPr bwMode="auto">
          <a:xfrm flipH="1" flipV="1">
            <a:off x="3779184" y="1717476"/>
            <a:ext cx="1223122" cy="2540759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prstDash val="lg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Trigger example (4g)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325" y="1086200"/>
            <a:ext cx="7677351" cy="41576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ZA" sz="1500" b="1" dirty="0"/>
              <a:t>CREATE TABLE </a:t>
            </a:r>
            <a:r>
              <a:rPr lang="en-ZA" sz="1500" b="1" dirty="0" err="1"/>
              <a:t>deletedCities</a:t>
            </a:r>
            <a:r>
              <a:rPr lang="en-ZA" sz="1500" b="1" dirty="0"/>
              <a:t>    (</a:t>
            </a:r>
          </a:p>
          <a:p>
            <a:pPr>
              <a:buFont typeface="Arial" charset="0"/>
              <a:buNone/>
              <a:defRPr/>
            </a:pPr>
            <a:r>
              <a:rPr lang="en-ZA" sz="1500" dirty="0"/>
              <a:t>  	</a:t>
            </a:r>
            <a:r>
              <a:rPr lang="en-ZA" sz="1500" b="1" dirty="0"/>
              <a:t>name   text,               population real,       area integer,</a:t>
            </a:r>
          </a:p>
          <a:p>
            <a:pPr>
              <a:buFont typeface="Arial" charset="0"/>
              <a:buNone/>
              <a:defRPr/>
            </a:pPr>
            <a:r>
              <a:rPr lang="en-ZA" sz="1500" dirty="0"/>
              <a:t>  	</a:t>
            </a:r>
            <a:r>
              <a:rPr lang="en-ZA" sz="1500" b="1" dirty="0" err="1">
                <a:solidFill>
                  <a:schemeClr val="accent6">
                    <a:lumMod val="75000"/>
                  </a:schemeClr>
                </a:solidFill>
              </a:rPr>
              <a:t>deleteDateTime</a:t>
            </a:r>
            <a:r>
              <a:rPr lang="en-ZA" sz="1500" b="1" dirty="0">
                <a:solidFill>
                  <a:schemeClr val="accent6">
                    <a:lumMod val="75000"/>
                  </a:schemeClr>
                </a:solidFill>
              </a:rPr>
              <a:t>   timestamp,   </a:t>
            </a:r>
            <a:r>
              <a:rPr lang="en-ZA" sz="1500" b="1" dirty="0" err="1">
                <a:solidFill>
                  <a:schemeClr val="accent6">
                    <a:lumMod val="75000"/>
                  </a:schemeClr>
                </a:solidFill>
              </a:rPr>
              <a:t>deleteUserID</a:t>
            </a:r>
            <a:r>
              <a:rPr lang="en-ZA" sz="1500" b="1" dirty="0">
                <a:solidFill>
                  <a:schemeClr val="accent6">
                    <a:lumMod val="75000"/>
                  </a:schemeClr>
                </a:solidFill>
              </a:rPr>
              <a:t>   text </a:t>
            </a:r>
            <a:r>
              <a:rPr lang="en-ZA" sz="1500" b="1" dirty="0"/>
              <a:t>   );</a:t>
            </a:r>
          </a:p>
          <a:p>
            <a:pPr>
              <a:buFont typeface="Arial" charset="0"/>
              <a:buNone/>
              <a:defRPr/>
            </a:pPr>
            <a:endParaRPr lang="en-ZA" sz="1350" dirty="0"/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CREATE  FUNCTION </a:t>
            </a:r>
            <a:r>
              <a:rPr lang="en-ZA" sz="1350" b="1" dirty="0" err="1"/>
              <a:t>record_deleted_city</a:t>
            </a:r>
            <a:r>
              <a:rPr lang="en-ZA" sz="1350" b="1" dirty="0"/>
              <a:t>() RETURNS TRIGGER AS 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$$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BEGIN</a:t>
            </a:r>
          </a:p>
          <a:p>
            <a:pPr>
              <a:buFont typeface="Arial" charset="0"/>
              <a:buNone/>
              <a:defRPr/>
            </a:pPr>
            <a:r>
              <a:rPr lang="en-ZA" sz="1350" dirty="0"/>
              <a:t>	</a:t>
            </a:r>
            <a:r>
              <a:rPr lang="en-ZA" sz="1350" b="1" dirty="0"/>
              <a:t>INSERT INTO </a:t>
            </a:r>
            <a:r>
              <a:rPr lang="en-ZA" sz="1350" b="1" dirty="0" err="1"/>
              <a:t>DeletedCities</a:t>
            </a:r>
            <a:r>
              <a:rPr lang="en-ZA" sz="1350" b="1" dirty="0"/>
              <a:t> 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		</a:t>
            </a:r>
            <a:r>
              <a:rPr lang="en-ZA" sz="1350" b="1" dirty="0">
                <a:solidFill>
                  <a:srgbClr val="0000CC"/>
                </a:solidFill>
              </a:rPr>
              <a:t>SELECT OLD.*,   now(),    user;</a:t>
            </a:r>
          </a:p>
          <a:p>
            <a:pPr>
              <a:buFont typeface="Arial" charset="0"/>
              <a:buNone/>
              <a:defRPr/>
            </a:pPr>
            <a:r>
              <a:rPr lang="en-ZA" sz="1350" dirty="0"/>
              <a:t>	</a:t>
            </a:r>
            <a:r>
              <a:rPr lang="en-ZA" sz="1350" b="1" dirty="0"/>
              <a:t>RETURN OLD;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END;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$$ LANGUAGE </a:t>
            </a:r>
            <a:r>
              <a:rPr lang="en-ZA" sz="1350" b="1" dirty="0" err="1"/>
              <a:t>plpgsql</a:t>
            </a:r>
            <a:r>
              <a:rPr lang="en-ZA" sz="1350" b="1" dirty="0"/>
              <a:t>;</a:t>
            </a:r>
          </a:p>
          <a:p>
            <a:pPr>
              <a:buFont typeface="Arial" charset="0"/>
              <a:buNone/>
              <a:defRPr/>
            </a:pPr>
            <a:endParaRPr lang="en-ZA" sz="1350" dirty="0"/>
          </a:p>
          <a:p>
            <a:pPr>
              <a:buFont typeface="Arial" charset="0"/>
              <a:buNone/>
              <a:defRPr/>
            </a:pPr>
            <a:r>
              <a:rPr lang="en-ZA" sz="1350" b="1" dirty="0">
                <a:solidFill>
                  <a:srgbClr val="C00000"/>
                </a:solidFill>
              </a:rPr>
              <a:t>CREATE TRIGGER </a:t>
            </a:r>
            <a:r>
              <a:rPr lang="en-ZA" sz="1350" b="1" dirty="0" err="1">
                <a:solidFill>
                  <a:srgbClr val="C00000"/>
                </a:solidFill>
              </a:rPr>
              <a:t>audit_deleted_cities</a:t>
            </a:r>
            <a:endParaRPr lang="en-ZA" sz="135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350" b="1" dirty="0">
                <a:solidFill>
                  <a:srgbClr val="C00000"/>
                </a:solidFill>
              </a:rPr>
              <a:t>     AFTER DELETE ON Cities</a:t>
            </a:r>
          </a:p>
          <a:p>
            <a:pPr>
              <a:buFont typeface="Arial" charset="0"/>
              <a:buNone/>
              <a:defRPr/>
            </a:pPr>
            <a:r>
              <a:rPr lang="en-ZA" sz="1350" dirty="0"/>
              <a:t>	</a:t>
            </a:r>
            <a:r>
              <a:rPr lang="en-ZA" sz="1350" b="1" dirty="0"/>
              <a:t>FOR EACH ROW</a:t>
            </a:r>
          </a:p>
          <a:p>
            <a:pPr>
              <a:buFont typeface="Arial" charset="0"/>
              <a:buNone/>
              <a:defRPr/>
            </a:pPr>
            <a:r>
              <a:rPr lang="en-ZA" sz="1350" dirty="0"/>
              <a:t>		</a:t>
            </a:r>
            <a:r>
              <a:rPr lang="en-ZA" sz="1350" b="1" dirty="0">
                <a:solidFill>
                  <a:srgbClr val="C00000"/>
                </a:solidFill>
              </a:rPr>
              <a:t>EXECUTE PROCEDURE </a:t>
            </a:r>
            <a:r>
              <a:rPr lang="en-ZA" sz="1350" b="1" dirty="0" err="1">
                <a:solidFill>
                  <a:srgbClr val="C00000"/>
                </a:solidFill>
              </a:rPr>
              <a:t>record_deleted_city</a:t>
            </a:r>
            <a:r>
              <a:rPr lang="en-ZA" sz="1350" b="1" dirty="0">
                <a:solidFill>
                  <a:srgbClr val="C00000"/>
                </a:solidFill>
              </a:rPr>
              <a:t>();</a:t>
            </a:r>
          </a:p>
          <a:p>
            <a:pPr>
              <a:buFont typeface="Arial" charset="0"/>
              <a:buNone/>
              <a:defRPr/>
            </a:pPr>
            <a:endParaRPr lang="en-ZA" sz="1350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82CA37D1-2A5D-4EA8-9F54-CD99F1CAF7F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7653" name="Straight Arrow Connector 5"/>
          <p:cNvCxnSpPr>
            <a:cxnSpLocks noChangeShapeType="1"/>
          </p:cNvCxnSpPr>
          <p:nvPr/>
        </p:nvCxnSpPr>
        <p:spPr bwMode="auto">
          <a:xfrm flipH="1" flipV="1">
            <a:off x="3917576" y="2294965"/>
            <a:ext cx="905436" cy="2609220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067" y="279798"/>
            <a:ext cx="7553885" cy="4810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Trigger example (4h)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477" y="1138536"/>
            <a:ext cx="6286500" cy="2753915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ZA" sz="1350" b="1" dirty="0">
                <a:solidFill>
                  <a:srgbClr val="C00000"/>
                </a:solidFill>
              </a:rPr>
              <a:t>CREATE TRIGGER </a:t>
            </a:r>
            <a:r>
              <a:rPr lang="en-ZA" sz="1350" b="1" dirty="0" err="1">
                <a:solidFill>
                  <a:srgbClr val="C00000"/>
                </a:solidFill>
              </a:rPr>
              <a:t>audit_deleted_cities</a:t>
            </a:r>
            <a:endParaRPr lang="en-ZA" sz="135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350" b="1" dirty="0">
                <a:solidFill>
                  <a:srgbClr val="C00000"/>
                </a:solidFill>
              </a:rPr>
              <a:t>     AFTER DELETE ON Cities</a:t>
            </a:r>
          </a:p>
          <a:p>
            <a:pPr>
              <a:buFont typeface="Arial" charset="0"/>
              <a:buNone/>
              <a:defRPr/>
            </a:pPr>
            <a:r>
              <a:rPr lang="en-ZA" sz="1350" dirty="0"/>
              <a:t>	</a:t>
            </a:r>
            <a:r>
              <a:rPr lang="en-ZA" sz="1350" b="1" dirty="0"/>
              <a:t>FOR EACH ROW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		</a:t>
            </a:r>
            <a:r>
              <a:rPr lang="en-ZA" sz="1350" b="1" dirty="0">
                <a:solidFill>
                  <a:srgbClr val="C00000"/>
                </a:solidFill>
              </a:rPr>
              <a:t>EXECUTE PROCEDURE </a:t>
            </a:r>
            <a:r>
              <a:rPr lang="en-ZA" sz="1350" b="1" dirty="0" err="1">
                <a:solidFill>
                  <a:srgbClr val="C00000"/>
                </a:solidFill>
              </a:rPr>
              <a:t>record_deleted_city</a:t>
            </a:r>
            <a:r>
              <a:rPr lang="en-ZA" sz="1350" b="1" dirty="0">
                <a:solidFill>
                  <a:srgbClr val="C00000"/>
                </a:solidFill>
              </a:rPr>
              <a:t>();</a:t>
            </a:r>
          </a:p>
          <a:p>
            <a:pPr>
              <a:buFont typeface="Arial" charset="0"/>
              <a:buNone/>
              <a:defRPr/>
            </a:pPr>
            <a:endParaRPr lang="en-ZA" sz="1350" b="1" dirty="0"/>
          </a:p>
          <a:p>
            <a:pPr>
              <a:buFont typeface="Arial" charset="0"/>
              <a:buNone/>
              <a:defRPr/>
            </a:pPr>
            <a:r>
              <a:rPr lang="en-GB" sz="1350" b="1" dirty="0"/>
              <a:t>INSERT INTO Cities VALUES ('Cape Town', 2.0, 3500);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SELECT * FROM Cities;</a:t>
            </a:r>
          </a:p>
          <a:p>
            <a:pPr>
              <a:buFont typeface="Arial" charset="0"/>
              <a:buNone/>
              <a:defRPr/>
            </a:pPr>
            <a:endParaRPr lang="en-ZA" sz="750" b="1" dirty="0"/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DELETE FROM  Cities </a:t>
            </a:r>
          </a:p>
          <a:p>
            <a:pPr>
              <a:buFont typeface="Arial" charset="0"/>
              <a:buNone/>
              <a:defRPr/>
            </a:pPr>
            <a:r>
              <a:rPr lang="en-ZA" sz="1350" b="1" dirty="0"/>
              <a:t>WHERE name = 'Cape Town';</a:t>
            </a:r>
          </a:p>
          <a:p>
            <a:pPr>
              <a:buFont typeface="Arial" charset="0"/>
              <a:buNone/>
              <a:defRPr/>
            </a:pPr>
            <a:endParaRPr lang="en-ZA" sz="750" b="1" dirty="0"/>
          </a:p>
          <a:p>
            <a:pPr>
              <a:buFont typeface="Arial" charset="0"/>
              <a:buNone/>
              <a:defRPr/>
            </a:pPr>
            <a:r>
              <a:rPr lang="en-ZA" sz="1350" b="1" dirty="0">
                <a:solidFill>
                  <a:srgbClr val="C00000"/>
                </a:solidFill>
              </a:rPr>
              <a:t>SELECT * FROM </a:t>
            </a:r>
            <a:r>
              <a:rPr lang="en-ZA" sz="1350" b="1" dirty="0" err="1">
                <a:solidFill>
                  <a:srgbClr val="C00000"/>
                </a:solidFill>
              </a:rPr>
              <a:t>DeletedCities</a:t>
            </a:r>
            <a:r>
              <a:rPr lang="en-ZA" sz="1350" b="1" dirty="0">
                <a:solidFill>
                  <a:srgbClr val="C00000"/>
                </a:solidFill>
              </a:rPr>
              <a:t>;</a:t>
            </a:r>
          </a:p>
          <a:p>
            <a:pPr>
              <a:buFont typeface="Arial" charset="0"/>
              <a:buNone/>
              <a:defRPr/>
            </a:pPr>
            <a:endParaRPr lang="en-ZA" sz="1350" dirty="0"/>
          </a:p>
          <a:p>
            <a:pPr>
              <a:buFont typeface="Arial" charset="0"/>
              <a:buNone/>
              <a:defRPr/>
            </a:pPr>
            <a:endParaRPr lang="en-ZA" sz="1350" dirty="0"/>
          </a:p>
          <a:p>
            <a:pPr>
              <a:buFont typeface="Arial" charset="0"/>
              <a:buNone/>
              <a:defRPr/>
            </a:pPr>
            <a:endParaRPr lang="en-ZA" sz="1350" dirty="0"/>
          </a:p>
          <a:p>
            <a:pPr>
              <a:buFont typeface="Arial" charset="0"/>
              <a:buNone/>
              <a:defRPr/>
            </a:pPr>
            <a:endParaRPr lang="en-ZA" sz="1350" dirty="0"/>
          </a:p>
          <a:p>
            <a:pPr>
              <a:buFont typeface="Arial" charset="0"/>
              <a:buNone/>
              <a:defRPr/>
            </a:pPr>
            <a:endParaRPr lang="en-ZA" sz="1350" dirty="0"/>
          </a:p>
          <a:p>
            <a:pPr>
              <a:buFont typeface="Arial" charset="0"/>
              <a:buNone/>
              <a:defRPr/>
            </a:pPr>
            <a:endParaRPr lang="en-ZA" sz="1350" dirty="0"/>
          </a:p>
          <a:p>
            <a:pPr>
              <a:buFont typeface="Arial" charset="0"/>
              <a:buNone/>
              <a:defRPr/>
            </a:pPr>
            <a:endParaRPr lang="en-ZA" sz="1350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60CB5FF5-78B5-4B73-AD41-9A8A1370863D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8679" name="Straight Arrow Connector 4"/>
          <p:cNvCxnSpPr>
            <a:cxnSpLocks noChangeShapeType="1"/>
            <a:endCxn id="7" idx="0"/>
          </p:cNvCxnSpPr>
          <p:nvPr/>
        </p:nvCxnSpPr>
        <p:spPr bwMode="auto">
          <a:xfrm>
            <a:off x="3397624" y="3585882"/>
            <a:ext cx="1066030" cy="521713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Straight Arrow Connector 6"/>
          <p:cNvCxnSpPr>
            <a:cxnSpLocks noChangeShapeType="1"/>
          </p:cNvCxnSpPr>
          <p:nvPr/>
        </p:nvCxnSpPr>
        <p:spPr bwMode="auto">
          <a:xfrm>
            <a:off x="3781425" y="2489639"/>
            <a:ext cx="1480857" cy="863161"/>
          </a:xfrm>
          <a:prstGeom prst="straightConnector1">
            <a:avLst/>
          </a:prstGeom>
          <a:noFill/>
          <a:ln w="12700" algn="ctr">
            <a:solidFill>
              <a:srgbClr val="08080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C04051-6629-7961-E857-8B3AFBC5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86" y="2319700"/>
            <a:ext cx="3539831" cy="15185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62F83-B86B-6BE3-A847-D3B05866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24" y="4107595"/>
            <a:ext cx="6346060" cy="739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8" y="262779"/>
            <a:ext cx="6286500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–Trigger syntax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331" y="1102378"/>
            <a:ext cx="6588919" cy="430172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A more detailed syntax of a trigger function (procedure) is as follows:</a:t>
            </a:r>
            <a:endParaRPr lang="en-GB" sz="15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425" b="1" dirty="0"/>
              <a:t>CREATE FUNCTION </a:t>
            </a:r>
            <a:r>
              <a:rPr lang="en-ZA" sz="1425" b="1" i="1" dirty="0" err="1"/>
              <a:t>triggerfunction</a:t>
            </a:r>
            <a:r>
              <a:rPr lang="en-ZA" sz="1425" b="1" i="1" dirty="0"/>
              <a:t>()</a:t>
            </a:r>
            <a:r>
              <a:rPr lang="en-ZA" sz="1425" b="1" dirty="0"/>
              <a:t> RETURNS TRIGGER AS</a:t>
            </a:r>
            <a:endParaRPr lang="en-GB" sz="1425" b="1" dirty="0"/>
          </a:p>
          <a:p>
            <a:pPr>
              <a:buFont typeface="Arial" charset="0"/>
              <a:buNone/>
              <a:defRPr/>
            </a:pPr>
            <a:r>
              <a:rPr lang="en-ZA" sz="1425" b="1" dirty="0"/>
              <a:t>$$</a:t>
            </a:r>
            <a:endParaRPr lang="en-GB" sz="1425" b="1" dirty="0"/>
          </a:p>
          <a:p>
            <a:pPr>
              <a:buFont typeface="Arial" charset="0"/>
              <a:buNone/>
              <a:defRPr/>
            </a:pPr>
            <a:r>
              <a:rPr lang="en-ZA" sz="1425" dirty="0"/>
              <a:t>    </a:t>
            </a:r>
            <a:r>
              <a:rPr lang="en-ZA" sz="1425" b="1" dirty="0"/>
              <a:t>DECLARE</a:t>
            </a:r>
            <a:r>
              <a:rPr lang="en-ZA" sz="1425" dirty="0"/>
              <a:t> 	</a:t>
            </a:r>
          </a:p>
          <a:p>
            <a:pPr>
              <a:buFont typeface="Arial" charset="0"/>
              <a:buNone/>
              <a:defRPr/>
            </a:pPr>
            <a:r>
              <a:rPr lang="en-ZA" sz="1425" b="1" dirty="0"/>
              <a:t>       --comment 1: </a:t>
            </a:r>
            <a:r>
              <a:rPr lang="en-ZA" sz="1425" dirty="0"/>
              <a:t>declare </a:t>
            </a:r>
            <a:r>
              <a:rPr lang="en-ZA" sz="1425" dirty="0" err="1"/>
              <a:t>vars</a:t>
            </a:r>
            <a:r>
              <a:rPr lang="en-ZA" sz="1425" dirty="0"/>
              <a:t>  if necessary. </a:t>
            </a:r>
            <a:r>
              <a:rPr lang="en-ZA" sz="1425" i="1" dirty="0"/>
              <a:t>var1 vartype1, var2 vartype2,.. </a:t>
            </a:r>
            <a:endParaRPr lang="en-GB" sz="1425" dirty="0"/>
          </a:p>
          <a:p>
            <a:pPr>
              <a:buFont typeface="Arial" charset="0"/>
              <a:buNone/>
              <a:defRPr/>
            </a:pPr>
            <a:r>
              <a:rPr lang="en-ZA" sz="1425" dirty="0"/>
              <a:t>   </a:t>
            </a:r>
            <a:r>
              <a:rPr lang="en-ZA" sz="1425" b="1" dirty="0"/>
              <a:t> BEGIN</a:t>
            </a:r>
            <a:endParaRPr lang="en-GB" sz="1425" b="1" dirty="0"/>
          </a:p>
          <a:p>
            <a:pPr>
              <a:buFont typeface="Arial" charset="0"/>
              <a:buNone/>
              <a:defRPr/>
            </a:pPr>
            <a:r>
              <a:rPr lang="en-ZA" sz="1350" b="1" dirty="0">
                <a:solidFill>
                  <a:srgbClr val="C00000"/>
                </a:solidFill>
              </a:rPr>
              <a:t>       </a:t>
            </a:r>
            <a:r>
              <a:rPr lang="en-ZA" sz="1200" b="1" dirty="0">
                <a:solidFill>
                  <a:srgbClr val="C00000"/>
                </a:solidFill>
              </a:rPr>
              <a:t>-- comment 2: code to compute any required values goes here. In the code, </a:t>
            </a:r>
            <a:endParaRPr lang="en-GB" sz="12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200" dirty="0"/>
              <a:t>       -- </a:t>
            </a:r>
            <a:r>
              <a:rPr lang="en-ZA" sz="1200" b="1" dirty="0"/>
              <a:t>use </a:t>
            </a:r>
            <a:r>
              <a:rPr lang="en-ZA" sz="1200" b="1" dirty="0" err="1"/>
              <a:t>NEW.attribute1</a:t>
            </a:r>
            <a:r>
              <a:rPr lang="en-ZA" sz="1200" dirty="0"/>
              <a:t>,.. </a:t>
            </a:r>
            <a:r>
              <a:rPr lang="en-ZA" sz="1200" b="1" dirty="0"/>
              <a:t>to access values of new input row</a:t>
            </a:r>
            <a:r>
              <a:rPr lang="en-ZA" sz="1200" dirty="0"/>
              <a:t>         e.g.  </a:t>
            </a:r>
            <a:r>
              <a:rPr lang="en-ZA" sz="1200" b="1" dirty="0"/>
              <a:t>for INSERT.</a:t>
            </a:r>
          </a:p>
          <a:p>
            <a:pPr>
              <a:buFont typeface="Arial" charset="0"/>
              <a:buNone/>
              <a:defRPr/>
            </a:pPr>
            <a:r>
              <a:rPr lang="en-ZA" sz="1200" b="1" dirty="0">
                <a:solidFill>
                  <a:schemeClr val="bg1"/>
                </a:solidFill>
              </a:rPr>
              <a:t>	</a:t>
            </a:r>
            <a:r>
              <a:rPr lang="en-ZA" sz="1200" b="1" dirty="0"/>
              <a:t>  --</a:t>
            </a:r>
            <a:r>
              <a:rPr lang="en-GB" sz="1200" b="1" dirty="0"/>
              <a:t> </a:t>
            </a:r>
            <a:r>
              <a:rPr lang="en-ZA" sz="1200" b="1" dirty="0"/>
              <a:t>use OLD.attribute1,...to access values of existing  row in table</a:t>
            </a:r>
            <a:r>
              <a:rPr lang="en-GB" sz="1200" b="1" dirty="0"/>
              <a:t>,  </a:t>
            </a:r>
            <a:r>
              <a:rPr lang="en-ZA" sz="1200" dirty="0" err="1"/>
              <a:t>e.g</a:t>
            </a:r>
            <a:r>
              <a:rPr lang="en-ZA" sz="1200" dirty="0"/>
              <a:t>   </a:t>
            </a:r>
            <a:r>
              <a:rPr lang="en-ZA" sz="1200" b="1" dirty="0"/>
              <a:t>for UPDATE, </a:t>
            </a:r>
          </a:p>
          <a:p>
            <a:pPr>
              <a:buFont typeface="Arial" charset="0"/>
              <a:buNone/>
              <a:defRPr/>
            </a:pPr>
            <a:r>
              <a:rPr lang="en-ZA" sz="1200" b="1" dirty="0"/>
              <a:t>	 -- DELETE</a:t>
            </a:r>
          </a:p>
          <a:p>
            <a:pPr>
              <a:buFont typeface="Arial" charset="0"/>
              <a:buNone/>
              <a:defRPr/>
            </a:pPr>
            <a:endParaRPr lang="en-GB" sz="1200" dirty="0"/>
          </a:p>
          <a:p>
            <a:pPr>
              <a:buFont typeface="Arial" charset="0"/>
              <a:buNone/>
              <a:defRPr/>
            </a:pPr>
            <a:r>
              <a:rPr lang="en-ZA" sz="1425" dirty="0"/>
              <a:t>      </a:t>
            </a:r>
            <a:r>
              <a:rPr lang="en-ZA" sz="1425" b="1" dirty="0"/>
              <a:t> IF </a:t>
            </a:r>
            <a:r>
              <a:rPr lang="en-ZA" sz="1425" dirty="0"/>
              <a:t>(</a:t>
            </a:r>
            <a:r>
              <a:rPr lang="en-ZA" sz="1425" i="1" dirty="0"/>
              <a:t>condition to test for unwanted situation</a:t>
            </a:r>
            <a:r>
              <a:rPr lang="en-ZA" sz="1425" dirty="0"/>
              <a:t>) </a:t>
            </a:r>
            <a:r>
              <a:rPr lang="en-ZA" sz="1425" b="1" dirty="0"/>
              <a:t>THEN</a:t>
            </a:r>
            <a:endParaRPr lang="en-GB" sz="1425" b="1" dirty="0"/>
          </a:p>
          <a:p>
            <a:pPr>
              <a:buFont typeface="Arial" charset="0"/>
              <a:buNone/>
              <a:defRPr/>
            </a:pPr>
            <a:r>
              <a:rPr lang="en-ZA" sz="1425" dirty="0"/>
              <a:t>			RAISE EXCEPTION </a:t>
            </a:r>
            <a:r>
              <a:rPr lang="en-ZA" sz="1425" i="1" dirty="0"/>
              <a:t>'error message for exception'</a:t>
            </a:r>
            <a:r>
              <a:rPr lang="en-ZA" sz="1425" dirty="0"/>
              <a:t>;</a:t>
            </a:r>
            <a:endParaRPr lang="en-GB" sz="1425" dirty="0"/>
          </a:p>
          <a:p>
            <a:pPr>
              <a:buFont typeface="Arial" charset="0"/>
              <a:buNone/>
              <a:defRPr/>
            </a:pPr>
            <a:r>
              <a:rPr lang="en-ZA" sz="1425" dirty="0"/>
              <a:t>	</a:t>
            </a:r>
            <a:r>
              <a:rPr lang="en-ZA" sz="1425" b="1" dirty="0"/>
              <a:t>END IF;</a:t>
            </a:r>
            <a:endParaRPr lang="en-GB" sz="1425" b="1" dirty="0"/>
          </a:p>
          <a:p>
            <a:pPr>
              <a:buFont typeface="Arial" charset="0"/>
              <a:buNone/>
              <a:defRPr/>
            </a:pPr>
            <a:r>
              <a:rPr lang="en-ZA" sz="1425" b="1" dirty="0"/>
              <a:t>	RETURN NEW;	</a:t>
            </a:r>
            <a:endParaRPr lang="en-GB" sz="1425" b="1" dirty="0"/>
          </a:p>
          <a:p>
            <a:pPr>
              <a:buFont typeface="Arial" charset="0"/>
              <a:buNone/>
              <a:defRPr/>
            </a:pPr>
            <a:r>
              <a:rPr lang="en-ZA" sz="1425" b="1" dirty="0"/>
              <a:t>END; </a:t>
            </a:r>
            <a:endParaRPr lang="en-GB" sz="1425" b="1" dirty="0"/>
          </a:p>
          <a:p>
            <a:pPr>
              <a:buFont typeface="Arial" charset="0"/>
              <a:buNone/>
              <a:defRPr/>
            </a:pPr>
            <a:r>
              <a:rPr lang="en-ZA" sz="1425" b="1" dirty="0"/>
              <a:t>$$ LANGUAGE </a:t>
            </a:r>
            <a:r>
              <a:rPr lang="en-ZA" sz="1425" b="1" dirty="0" err="1"/>
              <a:t>plpgsql</a:t>
            </a:r>
            <a:r>
              <a:rPr lang="en-ZA" sz="1425" b="1" dirty="0"/>
              <a:t>;</a:t>
            </a:r>
            <a:endParaRPr lang="en-GB" sz="1425" b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51B83EDA-81B7-487B-AC2B-BA6203DAEEB4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26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2" y="19665"/>
            <a:ext cx="8259098" cy="763526"/>
          </a:xfrm>
        </p:spPr>
        <p:txBody>
          <a:bodyPr/>
          <a:lstStyle/>
          <a:p>
            <a:pPr>
              <a:defRPr/>
            </a:pPr>
            <a:r>
              <a:rPr lang="en-ZA" b="1" dirty="0"/>
              <a:t>Recap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FDCFFEF5-09DC-42B4-A776-D22257E2D4F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9DAB193-791A-791F-098F-AF9F1DE3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33" y="1172496"/>
            <a:ext cx="7761083" cy="3704303"/>
          </a:xfrm>
        </p:spPr>
        <p:txBody>
          <a:bodyPr>
            <a:normAutofit/>
          </a:bodyPr>
          <a:lstStyle/>
          <a:p>
            <a:pPr marL="385763" indent="-385763">
              <a:buNone/>
              <a:defRPr/>
            </a:pPr>
            <a:r>
              <a:rPr lang="en-ZA" b="1" dirty="0"/>
              <a:t>PostgreSQL</a:t>
            </a:r>
          </a:p>
          <a:p>
            <a:pPr marL="685800" lvl="1" indent="-385763">
              <a:buNone/>
              <a:defRPr/>
            </a:pPr>
            <a:r>
              <a:rPr lang="en-ZA" b="1" dirty="0">
                <a:solidFill>
                  <a:srgbClr val="0000CC"/>
                </a:solidFill>
              </a:rPr>
              <a:t>1. Data types: arrays</a:t>
            </a:r>
          </a:p>
          <a:p>
            <a:pPr marL="685800" lvl="1" indent="-385763">
              <a:buNone/>
              <a:defRPr/>
            </a:pPr>
            <a:r>
              <a:rPr lang="en-ZA" b="1" dirty="0">
                <a:solidFill>
                  <a:srgbClr val="0000CC"/>
                </a:solidFill>
              </a:rPr>
              <a:t>2. User defined types &amp; arrays</a:t>
            </a:r>
          </a:p>
          <a:p>
            <a:pPr marL="685800" lvl="1" indent="-385763">
              <a:buNone/>
              <a:defRPr/>
            </a:pPr>
            <a:r>
              <a:rPr lang="en-ZA" b="1" dirty="0">
                <a:solidFill>
                  <a:srgbClr val="0000CC"/>
                </a:solidFill>
              </a:rPr>
              <a:t>3. Object-oriented (OO)  features</a:t>
            </a:r>
          </a:p>
          <a:p>
            <a:pPr marL="685800" lvl="1" indent="-385763">
              <a:buNone/>
              <a:defRPr/>
            </a:pPr>
            <a:r>
              <a:rPr lang="en-ZA" b="1" dirty="0">
                <a:solidFill>
                  <a:srgbClr val="0000CC"/>
                </a:solidFill>
              </a:rPr>
              <a:t>4. User defined functions</a:t>
            </a:r>
          </a:p>
          <a:p>
            <a:pPr marL="685800" lvl="1" indent="-385763">
              <a:buNone/>
              <a:defRPr/>
            </a:pPr>
            <a:r>
              <a:rPr lang="en-ZA" b="1" dirty="0">
                <a:solidFill>
                  <a:srgbClr val="0000CC"/>
                </a:solidFill>
              </a:rPr>
              <a:t>5. How do ORDBMS overcome the limitations (weaknesses) of the RDBMS? (HOMEWORK)</a:t>
            </a:r>
          </a:p>
          <a:p>
            <a:pPr marL="249238" lvl="1" indent="0">
              <a:spcBef>
                <a:spcPct val="0"/>
              </a:spcBef>
              <a:spcAft>
                <a:spcPts val="450"/>
              </a:spcAft>
              <a:buNone/>
            </a:pPr>
            <a:endParaRPr lang="en-ZA" altLang="en-US" sz="2800" b="1" dirty="0">
              <a:solidFill>
                <a:srgbClr val="080808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/>
              <a:t>Summary of SQL:2011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FDCFFEF5-09DC-42B4-A776-D22257E2D4F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6694" y="1177528"/>
          <a:ext cx="8362338" cy="3598831"/>
        </p:xfrm>
        <a:graphic>
          <a:graphicData uri="http://schemas.openxmlformats.org/drawingml/2006/table">
            <a:tbl>
              <a:tblPr/>
              <a:tblGrid>
                <a:gridCol w="353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</a:rPr>
                        <a:t>Activity</a:t>
                      </a:r>
                    </a:p>
                  </a:txBody>
                  <a:tcPr marL="42800" marR="42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7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</a:rPr>
                        <a:t>Statement example</a:t>
                      </a:r>
                    </a:p>
                  </a:txBody>
                  <a:tcPr marL="42800" marR="42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Special operations for changes</a:t>
                      </a:r>
                      <a:r>
                        <a:rPr lang="en-GB" sz="1500" b="1" baseline="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 to </a:t>
                      </a:r>
                      <a:r>
                        <a:rPr lang="en-GB" sz="15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database data: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5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  <a:p>
                      <a:pPr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a typeface="Times New Roman"/>
                        </a:rPr>
                        <a:t>Trigger: </a:t>
                      </a:r>
                    </a:p>
                    <a:p>
                      <a:pPr>
                        <a:defRPr/>
                      </a:pPr>
                      <a:endParaRPr lang="en-GB" sz="1500" b="1" dirty="0">
                        <a:solidFill>
                          <a:schemeClr val="tx1"/>
                        </a:solidFill>
                        <a:ea typeface="Times New Roman"/>
                      </a:endParaRPr>
                    </a:p>
                    <a:p>
                      <a:pPr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SQL (compound) statement </a:t>
                      </a:r>
                      <a:r>
                        <a:rPr lang="en-US" sz="1500" b="1" baseline="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executed </a:t>
                      </a:r>
                      <a:r>
                        <a:rPr lang="en-US" sz="1500" b="1" i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automatically 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by DBMS  as </a:t>
                      </a:r>
                      <a:r>
                        <a:rPr lang="en-US" sz="1500" b="1" i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side effect 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of a modification  to named table </a:t>
                      </a:r>
                    </a:p>
                    <a:p>
                      <a:pPr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  <a:ea typeface="ＭＳ Ｐゴシック" pitchFamily="34" charset="-128"/>
                        <a:cs typeface="Cambria" pitchFamily="18" charset="0"/>
                      </a:endParaRPr>
                    </a:p>
                  </a:txBody>
                  <a:tcPr marL="42800" marR="42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e.g. 1</a:t>
                      </a:r>
                    </a:p>
                    <a:p>
                      <a:pPr lvl="0">
                        <a:lnSpc>
                          <a:spcPct val="90000"/>
                        </a:lnSpc>
                        <a:defRPr/>
                      </a:pPr>
                      <a:endParaRPr lang="en-US" sz="1700" b="1" dirty="0">
                        <a:solidFill>
                          <a:schemeClr val="tx1"/>
                        </a:solidFill>
                        <a:ea typeface="ＭＳ Ｐゴシック" pitchFamily="34" charset="-128"/>
                        <a:cs typeface="Cambria" pitchFamily="18" charset="0"/>
                      </a:endParaRPr>
                    </a:p>
                    <a:p>
                      <a:pPr lvl="0">
                        <a:lnSpc>
                          <a:spcPct val="90000"/>
                        </a:lnSpc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CREATE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TRIGGER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InsertPropTable</a:t>
                      </a:r>
                      <a:endParaRPr lang="en-US" sz="1700" dirty="0">
                        <a:solidFill>
                          <a:schemeClr val="tx1"/>
                        </a:solidFill>
                        <a:ea typeface="ＭＳ Ｐゴシック" pitchFamily="34" charset="-128"/>
                        <a:cs typeface="Cambria" pitchFamily="18" charset="0"/>
                      </a:endParaRPr>
                    </a:p>
                    <a:p>
                      <a:pPr>
                        <a:buFont typeface="Arial" charset="0"/>
                        <a:buNone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BEFORE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INSERT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ON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         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PropertyForRent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 .....</a:t>
                      </a:r>
                    </a:p>
                    <a:p>
                      <a:pPr>
                        <a:buFont typeface="Arial" charset="0"/>
                        <a:buNone/>
                        <a:defRPr/>
                      </a:pPr>
                      <a:endParaRPr lang="en-US" sz="1700" dirty="0">
                        <a:solidFill>
                          <a:schemeClr val="tx1"/>
                        </a:solidFill>
                        <a:ea typeface="ＭＳ Ｐゴシック" pitchFamily="34" charset="-128"/>
                        <a:cs typeface="Cambria" pitchFamily="18" charset="0"/>
                      </a:endParaRPr>
                    </a:p>
                    <a:p>
                      <a:pPr>
                        <a:buFont typeface="Arial" charset="0"/>
                        <a:buNone/>
                        <a:defRPr/>
                      </a:pPr>
                      <a:endParaRPr lang="en-US" sz="1700" dirty="0">
                        <a:solidFill>
                          <a:schemeClr val="tx1"/>
                        </a:solidFill>
                        <a:ea typeface="ＭＳ Ｐゴシック" pitchFamily="34" charset="-128"/>
                        <a:cs typeface="Cambria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e.g. 2</a:t>
                      </a:r>
                    </a:p>
                    <a:p>
                      <a:pPr>
                        <a:buFont typeface="Arial" charset="0"/>
                        <a:buNone/>
                        <a:defRPr/>
                      </a:pPr>
                      <a:endParaRPr lang="en-US" sz="1700" dirty="0">
                        <a:solidFill>
                          <a:schemeClr val="tx1"/>
                        </a:solidFill>
                        <a:ea typeface="ＭＳ Ｐゴシック" pitchFamily="34" charset="-128"/>
                        <a:cs typeface="Cambria" pitchFamily="18" charset="0"/>
                      </a:endParaRPr>
                    </a:p>
                    <a:p>
                      <a:pPr lvl="0">
                        <a:lnSpc>
                          <a:spcPct val="90000"/>
                        </a:lnSpc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CREATE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TRIGGER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DeletePropTable</a:t>
                      </a:r>
                      <a:endParaRPr lang="en-US" sz="1700" dirty="0">
                        <a:solidFill>
                          <a:schemeClr val="tx1"/>
                        </a:solidFill>
                        <a:ea typeface="ＭＳ Ｐゴシック" pitchFamily="34" charset="-128"/>
                        <a:cs typeface="Cambria" pitchFamily="18" charset="0"/>
                      </a:endParaRPr>
                    </a:p>
                    <a:p>
                      <a:pPr>
                        <a:buFont typeface="Arial" charset="0"/>
                        <a:buNone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AFTER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DELETE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ON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         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PropertyForRent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a typeface="ＭＳ Ｐゴシック" pitchFamily="34" charset="-128"/>
                          <a:cs typeface="Cambria" pitchFamily="18" charset="0"/>
                        </a:rPr>
                        <a:t>  .....</a:t>
                      </a:r>
                    </a:p>
                    <a:p>
                      <a:pPr>
                        <a:buFont typeface="Arial" charset="0"/>
                        <a:buNone/>
                        <a:defRPr/>
                      </a:pPr>
                      <a:endParaRPr lang="en-US" sz="1700" dirty="0">
                        <a:solidFill>
                          <a:schemeClr val="tx1"/>
                        </a:solidFill>
                        <a:ea typeface="ＭＳ Ｐゴシック" pitchFamily="34" charset="-128"/>
                        <a:cs typeface="Cambria" pitchFamily="18" charset="0"/>
                      </a:endParaRPr>
                    </a:p>
                  </a:txBody>
                  <a:tcPr marL="42800" marR="42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7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08" y="238122"/>
            <a:ext cx="6286500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SQL:2011  SQL/PSM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95" y="1092994"/>
            <a:ext cx="8695764" cy="405050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2000" b="1" dirty="0">
                <a:solidFill>
                  <a:srgbClr val="C00000"/>
                </a:solidFill>
              </a:rPr>
              <a:t>SQL/PSM</a:t>
            </a:r>
          </a:p>
          <a:p>
            <a:pPr lvl="1">
              <a:buFont typeface="Arial" charset="0"/>
              <a:buChar char="•"/>
              <a:defRPr/>
            </a:pPr>
            <a:r>
              <a:rPr lang="en-ZA" sz="2000" b="1" dirty="0">
                <a:solidFill>
                  <a:srgbClr val="0000CC"/>
                </a:solidFill>
              </a:rPr>
              <a:t>SQL Persistent Stored Modules</a:t>
            </a:r>
          </a:p>
          <a:p>
            <a:pPr lvl="1">
              <a:buFont typeface="Arial" charset="0"/>
              <a:buChar char="•"/>
              <a:defRPr/>
            </a:pPr>
            <a:r>
              <a:rPr lang="en-ZA" sz="2000" dirty="0"/>
              <a:t>Extensions to SQL that provide a (server-side) procedural language </a:t>
            </a:r>
          </a:p>
          <a:p>
            <a:pPr lvl="1">
              <a:buFont typeface="Arial" charset="0"/>
              <a:buChar char="•"/>
              <a:defRPr/>
            </a:pPr>
            <a:r>
              <a:rPr lang="en-ZA" sz="2000" dirty="0"/>
              <a:t>used to write functions, stored procedures, Triggers that are stored on the DB server.</a:t>
            </a:r>
          </a:p>
          <a:p>
            <a:pPr>
              <a:buFont typeface="Arial" charset="0"/>
              <a:buChar char="•"/>
              <a:defRPr/>
            </a:pPr>
            <a:r>
              <a:rPr lang="en-ZA" sz="2000" dirty="0"/>
              <a:t>Databases (Relational / Object-Relational) from different suppliers provide their own version of SQL/PSM e.g.</a:t>
            </a:r>
          </a:p>
          <a:p>
            <a:pPr>
              <a:buFont typeface="Arial" charset="0"/>
              <a:buChar char="•"/>
              <a:defRPr/>
            </a:pPr>
            <a:endParaRPr lang="en-ZA" sz="2000" dirty="0"/>
          </a:p>
          <a:p>
            <a:pPr lvl="1">
              <a:buFont typeface="Arial" charset="0"/>
              <a:buChar char="•"/>
              <a:defRPr/>
            </a:pPr>
            <a:r>
              <a:rPr lang="en-ZA" sz="1800" b="1" dirty="0"/>
              <a:t>ORACLE:	  PL/SQL language </a:t>
            </a:r>
          </a:p>
          <a:p>
            <a:pPr lvl="1">
              <a:buFont typeface="Arial" charset="0"/>
              <a:buChar char="•"/>
              <a:defRPr/>
            </a:pPr>
            <a:r>
              <a:rPr lang="en-ZA" sz="1800" b="1" dirty="0"/>
              <a:t>PostgreSQL:  PL/</a:t>
            </a:r>
            <a:r>
              <a:rPr lang="en-ZA" sz="1800" b="1" dirty="0" err="1"/>
              <a:t>pgSQL</a:t>
            </a:r>
            <a:endParaRPr lang="en-ZA" sz="1800" b="1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B9BC53F9-1188-4BEA-B9AE-D0CF631CC8C9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59" y="250032"/>
            <a:ext cx="8265459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–User defined functions (1a)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397" y="1004887"/>
            <a:ext cx="6455569" cy="413861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ZA" sz="1950" b="1" dirty="0"/>
              <a:t>Four categories of user defined functions:</a:t>
            </a:r>
          </a:p>
          <a:p>
            <a:pPr marL="642938" lvl="1" indent="-342900">
              <a:buNone/>
              <a:defRPr/>
            </a:pPr>
            <a:r>
              <a:rPr lang="en-GB" sz="1650" dirty="0"/>
              <a:t>(1)  query language functions (</a:t>
            </a:r>
            <a:r>
              <a:rPr lang="en-ZA" sz="1650" b="1" dirty="0"/>
              <a:t>SQL functions: </a:t>
            </a:r>
            <a:r>
              <a:rPr lang="en-ZA" sz="1650" dirty="0"/>
              <a:t>written in SQL)</a:t>
            </a:r>
            <a:r>
              <a:rPr lang="en-GB" sz="1650" dirty="0"/>
              <a:t> </a:t>
            </a:r>
          </a:p>
          <a:p>
            <a:pPr lvl="1">
              <a:buFont typeface="Arial" charset="0"/>
              <a:buNone/>
              <a:defRPr/>
            </a:pPr>
            <a:r>
              <a:rPr lang="en-GB" sz="1650" dirty="0"/>
              <a:t>(2)  </a:t>
            </a:r>
            <a:r>
              <a:rPr lang="en-GB" sz="1650" b="1" dirty="0">
                <a:solidFill>
                  <a:srgbClr val="C00000"/>
                </a:solidFill>
              </a:rPr>
              <a:t>procedural language functions </a:t>
            </a:r>
          </a:p>
          <a:p>
            <a:pPr lvl="1">
              <a:buFont typeface="Arial" charset="0"/>
              <a:buNone/>
              <a:defRPr/>
            </a:pPr>
            <a:r>
              <a:rPr lang="en-GB" sz="1650" dirty="0"/>
              <a:t>                 (functions written in, e.g. </a:t>
            </a:r>
            <a:r>
              <a:rPr lang="en-GB" sz="1650" b="1" dirty="0">
                <a:solidFill>
                  <a:srgbClr val="C00000"/>
                </a:solidFill>
              </a:rPr>
              <a:t>PL/</a:t>
            </a:r>
            <a:r>
              <a:rPr lang="en-GB" sz="1650" b="1" dirty="0" err="1">
                <a:solidFill>
                  <a:srgbClr val="C00000"/>
                </a:solidFill>
              </a:rPr>
              <a:t>pgSQL</a:t>
            </a:r>
            <a:r>
              <a:rPr lang="en-GB" sz="1650" dirty="0"/>
              <a:t> or PL/</a:t>
            </a:r>
            <a:r>
              <a:rPr lang="en-GB" sz="1650" dirty="0" err="1"/>
              <a:t>Tcl</a:t>
            </a:r>
            <a:r>
              <a:rPr lang="en-GB" sz="1650" dirty="0"/>
              <a:t>) </a:t>
            </a:r>
          </a:p>
          <a:p>
            <a:pPr lvl="1">
              <a:buFont typeface="Arial" charset="0"/>
              <a:buNone/>
              <a:defRPr/>
            </a:pPr>
            <a:r>
              <a:rPr lang="en-GB" sz="1650" dirty="0"/>
              <a:t>(3)  Internal functions</a:t>
            </a:r>
          </a:p>
          <a:p>
            <a:pPr lvl="1">
              <a:buFont typeface="Arial" charset="0"/>
              <a:buNone/>
              <a:defRPr/>
            </a:pPr>
            <a:r>
              <a:rPr lang="en-GB" sz="1650" dirty="0"/>
              <a:t>(4) C-language functions </a:t>
            </a:r>
          </a:p>
          <a:p>
            <a:pPr>
              <a:buNone/>
              <a:defRPr/>
            </a:pPr>
            <a:endParaRPr lang="en-ZA" sz="1800" dirty="0"/>
          </a:p>
          <a:p>
            <a:pPr>
              <a:buFont typeface="Arial" charset="0"/>
              <a:buNone/>
              <a:defRPr/>
            </a:pPr>
            <a:r>
              <a:rPr lang="en-ZA" sz="1950" b="1" dirty="0"/>
              <a:t>Two categories of SQL functions:</a:t>
            </a:r>
          </a:p>
          <a:p>
            <a:pPr marL="642938" lvl="1" indent="-342900">
              <a:buNone/>
              <a:defRPr/>
            </a:pPr>
            <a:r>
              <a:rPr lang="en-ZA" sz="1650" dirty="0"/>
              <a:t>(1) </a:t>
            </a:r>
            <a:r>
              <a:rPr lang="en-ZA" sz="1650" b="1" dirty="0"/>
              <a:t>Row functions</a:t>
            </a:r>
            <a:r>
              <a:rPr lang="en-ZA" sz="1650" dirty="0"/>
              <a:t>: operate on values of a table row</a:t>
            </a:r>
          </a:p>
          <a:p>
            <a:pPr marL="642938" lvl="1" indent="-342900">
              <a:buNone/>
              <a:defRPr/>
            </a:pPr>
            <a:r>
              <a:rPr lang="en-ZA" sz="1650" dirty="0"/>
              <a:t>(2) </a:t>
            </a:r>
            <a:r>
              <a:rPr lang="en-ZA" sz="1650" b="1" dirty="0"/>
              <a:t>Table functions: </a:t>
            </a:r>
            <a:r>
              <a:rPr lang="en-ZA" sz="1650" dirty="0"/>
              <a:t>operate on whole table </a:t>
            </a:r>
          </a:p>
          <a:p>
            <a:pPr lvl="2">
              <a:buFont typeface="Arial" charset="0"/>
              <a:buChar char="•"/>
              <a:defRPr/>
            </a:pPr>
            <a:r>
              <a:rPr lang="en-GB" sz="1650" dirty="0"/>
              <a:t>are functions that </a:t>
            </a:r>
            <a:r>
              <a:rPr lang="en-GB" sz="1650" b="1" dirty="0">
                <a:solidFill>
                  <a:srgbClr val="C00000"/>
                </a:solidFill>
              </a:rPr>
              <a:t>produce a set of rows,  made up of:</a:t>
            </a:r>
          </a:p>
          <a:p>
            <a:pPr lvl="3">
              <a:buFont typeface="Arial" charset="0"/>
              <a:buChar char="•"/>
              <a:defRPr/>
            </a:pPr>
            <a:r>
              <a:rPr lang="en-GB" sz="1650" b="1" dirty="0">
                <a:solidFill>
                  <a:srgbClr val="C00000"/>
                </a:solidFill>
              </a:rPr>
              <a:t> either base data types (scalar types) or </a:t>
            </a:r>
          </a:p>
          <a:p>
            <a:pPr lvl="3">
              <a:buFont typeface="Arial" charset="0"/>
              <a:buChar char="•"/>
              <a:defRPr/>
            </a:pPr>
            <a:r>
              <a:rPr lang="en-GB" sz="1650" b="1" dirty="0">
                <a:solidFill>
                  <a:srgbClr val="C00000"/>
                </a:solidFill>
              </a:rPr>
              <a:t>composite data types (table rows).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FE718632-56E4-4F3F-AC42-4875CBC25B16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53" y="199465"/>
            <a:ext cx="8668869" cy="7647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user defined functions (1b)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57" y="1166517"/>
            <a:ext cx="6481763" cy="4591050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ZA" sz="5400" b="1" u="sng" dirty="0">
                <a:solidFill>
                  <a:schemeClr val="accent6">
                    <a:lumMod val="75000"/>
                  </a:schemeClr>
                </a:solidFill>
              </a:rPr>
              <a:t>----SQL function </a:t>
            </a:r>
            <a:endParaRPr lang="en-ZA" sz="5400" b="1" u="sng" dirty="0"/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CREATE FUNCTION </a:t>
            </a:r>
            <a:r>
              <a:rPr lang="en-ZA" sz="5400" b="1" dirty="0" err="1"/>
              <a:t>functionName</a:t>
            </a:r>
            <a:r>
              <a:rPr lang="en-ZA" sz="5400" b="1" dirty="0"/>
              <a:t>(pmttype1, pmttype2, .. ) RETURNS 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                                     </a:t>
            </a:r>
            <a:r>
              <a:rPr lang="en-ZA" sz="5400" b="1" dirty="0" err="1"/>
              <a:t>returntype</a:t>
            </a:r>
            <a:r>
              <a:rPr lang="en-ZA" sz="5400" b="1" dirty="0"/>
              <a:t> AS 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     $$</a:t>
            </a: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          	</a:t>
            </a:r>
            <a:r>
              <a:rPr lang="en-ZA" sz="5400" b="1" i="1" dirty="0"/>
              <a:t>SQL statement</a:t>
            </a:r>
            <a:endParaRPr lang="en-GB" sz="5400" b="1" i="1" dirty="0"/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      $$ LANGUAGE SQL;</a:t>
            </a:r>
          </a:p>
          <a:p>
            <a:pPr>
              <a:buFont typeface="Arial" charset="0"/>
              <a:buNone/>
              <a:defRPr/>
            </a:pPr>
            <a:endParaRPr lang="en-ZA" sz="54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ZA" sz="5400" b="1" u="sng" dirty="0">
                <a:solidFill>
                  <a:schemeClr val="accent6">
                    <a:lumMod val="75000"/>
                  </a:schemeClr>
                </a:solidFill>
              </a:rPr>
              <a:t>---</a:t>
            </a:r>
            <a:r>
              <a:rPr lang="en-ZA" sz="5400" b="1" u="sng" dirty="0" err="1">
                <a:solidFill>
                  <a:schemeClr val="accent6">
                    <a:lumMod val="75000"/>
                  </a:schemeClr>
                </a:solidFill>
              </a:rPr>
              <a:t>PLpgSQL</a:t>
            </a:r>
            <a:r>
              <a:rPr lang="en-ZA" sz="5400" b="1" u="sng" dirty="0">
                <a:solidFill>
                  <a:schemeClr val="accent6">
                    <a:lumMod val="75000"/>
                  </a:schemeClr>
                </a:solidFill>
              </a:rPr>
              <a:t> function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>
                <a:solidFill>
                  <a:srgbClr val="C00000"/>
                </a:solidFill>
              </a:rPr>
              <a:t>CREATE FUNCTION</a:t>
            </a:r>
            <a:r>
              <a:rPr lang="en-ZA" sz="5400" dirty="0">
                <a:solidFill>
                  <a:srgbClr val="C00000"/>
                </a:solidFill>
              </a:rPr>
              <a:t> </a:t>
            </a:r>
            <a:r>
              <a:rPr lang="en-ZA" sz="5400" i="1" dirty="0" err="1">
                <a:solidFill>
                  <a:srgbClr val="C00000"/>
                </a:solidFill>
              </a:rPr>
              <a:t>functionName</a:t>
            </a:r>
            <a:r>
              <a:rPr lang="en-ZA" sz="5400" i="1" dirty="0">
                <a:solidFill>
                  <a:srgbClr val="C00000"/>
                </a:solidFill>
              </a:rPr>
              <a:t>(pmttype1, pmttype2, .. )</a:t>
            </a:r>
            <a:r>
              <a:rPr lang="en-ZA" sz="5400" dirty="0">
                <a:solidFill>
                  <a:srgbClr val="C00000"/>
                </a:solidFill>
              </a:rPr>
              <a:t>  </a:t>
            </a:r>
            <a:r>
              <a:rPr lang="en-ZA" sz="5400" b="1" dirty="0">
                <a:solidFill>
                  <a:srgbClr val="C00000"/>
                </a:solidFill>
              </a:rPr>
              <a:t>RETURNS</a:t>
            </a:r>
            <a:r>
              <a:rPr lang="en-ZA" sz="5400" b="1" i="1" dirty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ZA" sz="5400" b="1" i="1" dirty="0">
                <a:solidFill>
                  <a:srgbClr val="C00000"/>
                </a:solidFill>
              </a:rPr>
              <a:t>                                    </a:t>
            </a:r>
            <a:r>
              <a:rPr lang="en-ZA" sz="5400" b="1" i="1" dirty="0" err="1">
                <a:solidFill>
                  <a:srgbClr val="C00000"/>
                </a:solidFill>
              </a:rPr>
              <a:t>returntype</a:t>
            </a:r>
            <a:r>
              <a:rPr lang="en-ZA" sz="5400" b="1" dirty="0">
                <a:solidFill>
                  <a:srgbClr val="C00000"/>
                </a:solidFill>
              </a:rPr>
              <a:t> </a:t>
            </a:r>
            <a:r>
              <a:rPr lang="en-ZA" sz="5400" dirty="0">
                <a:solidFill>
                  <a:srgbClr val="C00000"/>
                </a:solidFill>
              </a:rPr>
              <a:t>AS </a:t>
            </a:r>
            <a:endParaRPr lang="en-GB" sz="5400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5400" b="1" dirty="0">
                <a:solidFill>
                  <a:srgbClr val="C00000"/>
                </a:solidFill>
              </a:rPr>
              <a:t>$$</a:t>
            </a:r>
            <a:endParaRPr lang="en-GB" sz="54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     </a:t>
            </a:r>
            <a:r>
              <a:rPr lang="en-ZA" sz="5400" b="1" dirty="0">
                <a:solidFill>
                  <a:srgbClr val="C00000"/>
                </a:solidFill>
              </a:rPr>
              <a:t>DECLARE</a:t>
            </a:r>
            <a:r>
              <a:rPr lang="en-ZA" sz="5400" b="1" dirty="0"/>
              <a:t> 	       --comment 1:       declare </a:t>
            </a:r>
            <a:r>
              <a:rPr lang="en-ZA" sz="5400" b="1" dirty="0" err="1"/>
              <a:t>vars</a:t>
            </a:r>
            <a:r>
              <a:rPr lang="en-ZA" sz="5400" b="1" dirty="0"/>
              <a:t>  if necessary</a:t>
            </a: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		       </a:t>
            </a:r>
            <a:r>
              <a:rPr lang="en-ZA" sz="5400" b="1" i="1" dirty="0"/>
              <a:t>var1 vartype1,  var2 vartype2,….  ; </a:t>
            </a: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</a:t>
            </a:r>
            <a:r>
              <a:rPr lang="en-ZA" sz="5400" b="1" dirty="0">
                <a:solidFill>
                  <a:srgbClr val="C00000"/>
                </a:solidFill>
              </a:rPr>
              <a:t>BEGIN</a:t>
            </a:r>
            <a:r>
              <a:rPr lang="en-GB" sz="5400" b="1" dirty="0"/>
              <a:t>                 </a:t>
            </a:r>
            <a:r>
              <a:rPr lang="en-ZA" sz="5400" b="1" dirty="0"/>
              <a:t>-- comment 2:      code to compute return value   </a:t>
            </a: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	       </a:t>
            </a:r>
            <a:r>
              <a:rPr lang="en-ZA" sz="5400" b="1" dirty="0">
                <a:solidFill>
                  <a:srgbClr val="C00000"/>
                </a:solidFill>
              </a:rPr>
              <a:t>RETURN</a:t>
            </a:r>
            <a:r>
              <a:rPr lang="en-ZA" sz="5400" b="1" dirty="0"/>
              <a:t> </a:t>
            </a:r>
            <a:r>
              <a:rPr lang="en-ZA" sz="5400" b="1" i="1" dirty="0" err="1"/>
              <a:t>returnvalue</a:t>
            </a:r>
            <a:r>
              <a:rPr lang="en-ZA" sz="5400" b="1" i="1" dirty="0"/>
              <a:t> ;</a:t>
            </a:r>
            <a:r>
              <a:rPr lang="en-ZA" sz="5400" b="1" dirty="0"/>
              <a:t>     -- must be of </a:t>
            </a:r>
            <a:r>
              <a:rPr lang="en-ZA" sz="5400" b="1" dirty="0" err="1"/>
              <a:t>returntype</a:t>
            </a: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</a:t>
            </a:r>
            <a:r>
              <a:rPr lang="en-ZA" sz="5400" b="1" dirty="0">
                <a:solidFill>
                  <a:srgbClr val="C00000"/>
                </a:solidFill>
              </a:rPr>
              <a:t>END;</a:t>
            </a:r>
            <a:r>
              <a:rPr lang="en-ZA" sz="5400" b="1" dirty="0"/>
              <a:t>	</a:t>
            </a: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ZA" sz="5400" b="1" dirty="0">
                <a:solidFill>
                  <a:srgbClr val="C00000"/>
                </a:solidFill>
              </a:rPr>
              <a:t> $$ LANGUAGE </a:t>
            </a:r>
            <a:r>
              <a:rPr lang="en-ZA" sz="5400" b="1" dirty="0" err="1">
                <a:solidFill>
                  <a:srgbClr val="C00000"/>
                </a:solidFill>
              </a:rPr>
              <a:t>plpgsql</a:t>
            </a:r>
            <a:r>
              <a:rPr lang="en-ZA" sz="5400" b="1" dirty="0">
                <a:solidFill>
                  <a:srgbClr val="C00000"/>
                </a:solidFill>
              </a:rPr>
              <a:t>;</a:t>
            </a:r>
            <a:endParaRPr lang="en-GB" sz="54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i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 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7FD1B742-2E63-4C47-871C-B5E5449B16CA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24" y="200026"/>
            <a:ext cx="8668870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user defined functions (1c-i)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487" y="1213807"/>
            <a:ext cx="6481763" cy="3675810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ZA" sz="5400" dirty="0"/>
              <a:t> </a:t>
            </a:r>
            <a:r>
              <a:rPr lang="en-ZA" sz="5400" b="1" dirty="0">
                <a:solidFill>
                  <a:srgbClr val="C00000"/>
                </a:solidFill>
              </a:rPr>
              <a:t>CREATE FUNCTION</a:t>
            </a:r>
            <a:r>
              <a:rPr lang="en-ZA" sz="5400" dirty="0">
                <a:solidFill>
                  <a:srgbClr val="C00000"/>
                </a:solidFill>
              </a:rPr>
              <a:t> </a:t>
            </a:r>
            <a:r>
              <a:rPr lang="en-ZA" sz="5400" i="1" dirty="0" err="1">
                <a:solidFill>
                  <a:srgbClr val="C00000"/>
                </a:solidFill>
              </a:rPr>
              <a:t>functionname</a:t>
            </a:r>
            <a:r>
              <a:rPr lang="en-ZA" sz="5400" i="1" dirty="0">
                <a:solidFill>
                  <a:srgbClr val="C00000"/>
                </a:solidFill>
              </a:rPr>
              <a:t>(... )</a:t>
            </a:r>
            <a:r>
              <a:rPr lang="en-ZA" sz="5400" dirty="0">
                <a:solidFill>
                  <a:srgbClr val="C00000"/>
                </a:solidFill>
              </a:rPr>
              <a:t> </a:t>
            </a:r>
            <a:r>
              <a:rPr lang="en-ZA" sz="5400" b="1" dirty="0">
                <a:solidFill>
                  <a:srgbClr val="C00000"/>
                </a:solidFill>
              </a:rPr>
              <a:t>RETURNS</a:t>
            </a:r>
            <a:r>
              <a:rPr lang="en-ZA" sz="5400" b="1" i="1" dirty="0">
                <a:solidFill>
                  <a:srgbClr val="C00000"/>
                </a:solidFill>
              </a:rPr>
              <a:t> </a:t>
            </a:r>
            <a:r>
              <a:rPr lang="en-ZA" sz="5400" b="1" i="1" dirty="0" err="1">
                <a:solidFill>
                  <a:srgbClr val="C00000"/>
                </a:solidFill>
              </a:rPr>
              <a:t>returntype</a:t>
            </a:r>
            <a:r>
              <a:rPr lang="en-ZA" sz="5400" b="1" dirty="0">
                <a:solidFill>
                  <a:srgbClr val="C00000"/>
                </a:solidFill>
              </a:rPr>
              <a:t> </a:t>
            </a:r>
            <a:r>
              <a:rPr lang="en-ZA" sz="5400" dirty="0">
                <a:solidFill>
                  <a:srgbClr val="C00000"/>
                </a:solidFill>
              </a:rPr>
              <a:t>AS </a:t>
            </a:r>
            <a:endParaRPr lang="en-GB" sz="5400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5400" dirty="0">
                <a:solidFill>
                  <a:srgbClr val="C00000"/>
                </a:solidFill>
              </a:rPr>
              <a:t>$$</a:t>
            </a:r>
            <a:endParaRPr lang="en-GB" sz="5400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5400" dirty="0"/>
              <a:t>     </a:t>
            </a:r>
            <a:r>
              <a:rPr lang="en-ZA" sz="5400" b="1" dirty="0">
                <a:solidFill>
                  <a:srgbClr val="C00000"/>
                </a:solidFill>
              </a:rPr>
              <a:t>DECLARE</a:t>
            </a:r>
            <a:r>
              <a:rPr lang="en-ZA" sz="5400" dirty="0"/>
              <a:t> 	</a:t>
            </a:r>
            <a:r>
              <a:rPr lang="en-ZA" sz="5400" b="1" i="1" dirty="0" err="1"/>
              <a:t>var1</a:t>
            </a:r>
            <a:r>
              <a:rPr lang="en-ZA" sz="5400" b="1" i="1" dirty="0"/>
              <a:t> </a:t>
            </a:r>
            <a:r>
              <a:rPr lang="en-ZA" sz="5400" b="1" i="1" dirty="0" err="1"/>
              <a:t>vartype1</a:t>
            </a:r>
            <a:r>
              <a:rPr lang="en-ZA" sz="5400" b="1" i="1" dirty="0"/>
              <a:t>,  </a:t>
            </a:r>
            <a:r>
              <a:rPr lang="en-ZA" sz="5400" b="1" i="1" dirty="0" err="1"/>
              <a:t>var2</a:t>
            </a:r>
            <a:r>
              <a:rPr lang="en-ZA" sz="5400" b="1" i="1" dirty="0"/>
              <a:t> </a:t>
            </a:r>
            <a:r>
              <a:rPr lang="en-ZA" sz="5400" b="1" i="1" dirty="0" err="1"/>
              <a:t>vartype2</a:t>
            </a:r>
            <a:r>
              <a:rPr lang="en-ZA" sz="5400" b="1" i="1" dirty="0"/>
              <a:t>,….  ; </a:t>
            </a: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ZA" sz="5400" dirty="0"/>
              <a:t>	</a:t>
            </a:r>
            <a:r>
              <a:rPr lang="en-ZA" sz="5400" b="1" dirty="0">
                <a:solidFill>
                  <a:srgbClr val="C00000"/>
                </a:solidFill>
              </a:rPr>
              <a:t>BEGIN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             </a:t>
            </a:r>
            <a:r>
              <a:rPr lang="en-ZA" sz="5400" b="1" dirty="0">
                <a:solidFill>
                  <a:schemeClr val="bg1"/>
                </a:solidFill>
              </a:rPr>
              <a:t>-- assignment statement</a:t>
            </a:r>
          </a:p>
          <a:p>
            <a:pPr>
              <a:buFont typeface="Arial" charset="0"/>
              <a:buNone/>
              <a:defRPr/>
            </a:pPr>
            <a:r>
              <a:rPr lang="en-ZA" sz="5400" b="1" dirty="0"/>
              <a:t>	</a:t>
            </a:r>
            <a:r>
              <a:rPr lang="en-ZA" sz="5400" dirty="0"/>
              <a:t>	</a:t>
            </a:r>
            <a:r>
              <a:rPr lang="en-ZA" sz="5400" b="1" dirty="0"/>
              <a:t>---1.  e.g. var1 = 10;     or      var1 := 10;</a:t>
            </a:r>
          </a:p>
          <a:p>
            <a:pPr>
              <a:buFont typeface="Arial" charset="0"/>
              <a:buNone/>
              <a:defRPr/>
            </a:pPr>
            <a:endParaRPr lang="en-ZA" sz="5400" dirty="0"/>
          </a:p>
          <a:p>
            <a:pPr>
              <a:buFont typeface="Arial" charset="0"/>
              <a:buNone/>
              <a:defRPr/>
            </a:pPr>
            <a:r>
              <a:rPr lang="en-GB" sz="5400" dirty="0"/>
              <a:t>		</a:t>
            </a:r>
            <a:r>
              <a:rPr lang="en-GB" sz="5400" b="1" dirty="0">
                <a:solidFill>
                  <a:schemeClr val="bg1"/>
                </a:solidFill>
              </a:rPr>
              <a:t>--programming constructs for conditional execution</a:t>
            </a:r>
          </a:p>
          <a:p>
            <a:pPr>
              <a:buFont typeface="Arial" charset="0"/>
              <a:buNone/>
              <a:defRPr/>
            </a:pPr>
            <a:r>
              <a:rPr lang="en-GB" sz="5400" dirty="0"/>
              <a:t>		</a:t>
            </a:r>
            <a:r>
              <a:rPr lang="en-GB" sz="5400" b="1" dirty="0"/>
              <a:t>--2.      IF THEN      END IF</a:t>
            </a:r>
          </a:p>
          <a:p>
            <a:pPr>
              <a:buFont typeface="Arial" charset="0"/>
              <a:buNone/>
              <a:defRPr/>
            </a:pPr>
            <a:r>
              <a:rPr lang="en-GB" sz="5400" b="1" dirty="0"/>
              <a:t>		 --        IF THEN      ELSE      END IF</a:t>
            </a:r>
          </a:p>
          <a:p>
            <a:pPr>
              <a:buFont typeface="Arial" charset="0"/>
              <a:buNone/>
              <a:defRPr/>
            </a:pPr>
            <a:r>
              <a:rPr lang="en-GB" sz="5400" b="1" dirty="0"/>
              <a:t>		 --        IF THEN      ELSE IF     THEN      END IF </a:t>
            </a:r>
          </a:p>
          <a:p>
            <a:pPr>
              <a:buFont typeface="Arial" charset="0"/>
              <a:buNone/>
              <a:defRPr/>
            </a:pPr>
            <a:endParaRPr lang="en-GB" sz="5400" b="1" dirty="0"/>
          </a:p>
          <a:p>
            <a:pPr>
              <a:buFont typeface="Arial" charset="0"/>
              <a:buNone/>
              <a:defRPr/>
            </a:pPr>
            <a:r>
              <a:rPr lang="en-GB" sz="5400" b="1" dirty="0"/>
              <a:t>       --3.    CASE  </a:t>
            </a:r>
            <a:r>
              <a:rPr lang="en-GB" sz="5400" b="1" dirty="0" err="1"/>
              <a:t>varx</a:t>
            </a:r>
            <a:r>
              <a:rPr lang="en-GB" sz="5400" b="1" dirty="0"/>
              <a:t>     WHEN   END CASE</a:t>
            </a:r>
          </a:p>
          <a:p>
            <a:pPr>
              <a:buFont typeface="Arial" charset="0"/>
              <a:buNone/>
              <a:defRPr/>
            </a:pPr>
            <a:r>
              <a:rPr lang="en-ZA" sz="5400" dirty="0"/>
              <a:t>		</a:t>
            </a:r>
            <a:r>
              <a:rPr lang="en-ZA" sz="5400" b="1" dirty="0">
                <a:solidFill>
                  <a:srgbClr val="C00000"/>
                </a:solidFill>
              </a:rPr>
              <a:t>RETURN</a:t>
            </a:r>
            <a:r>
              <a:rPr lang="en-ZA" sz="5400" b="1" dirty="0"/>
              <a:t> </a:t>
            </a:r>
            <a:r>
              <a:rPr lang="en-ZA" sz="5400" b="1" i="1" dirty="0" err="1"/>
              <a:t>returnvalue</a:t>
            </a:r>
            <a:r>
              <a:rPr lang="en-ZA" sz="5400" b="1" i="1" dirty="0"/>
              <a:t> ;</a:t>
            </a:r>
            <a:r>
              <a:rPr lang="en-ZA" sz="5400" dirty="0"/>
              <a:t>	</a:t>
            </a:r>
            <a:endParaRPr lang="en-GB" sz="5400" dirty="0"/>
          </a:p>
          <a:p>
            <a:pPr>
              <a:buFont typeface="Arial" charset="0"/>
              <a:buNone/>
              <a:defRPr/>
            </a:pPr>
            <a:r>
              <a:rPr lang="en-ZA" sz="5400" dirty="0"/>
              <a:t>	</a:t>
            </a:r>
            <a:r>
              <a:rPr lang="en-ZA" sz="5400" b="1" dirty="0">
                <a:solidFill>
                  <a:srgbClr val="C00000"/>
                </a:solidFill>
              </a:rPr>
              <a:t>END;</a:t>
            </a:r>
            <a:r>
              <a:rPr lang="en-ZA" sz="5400" dirty="0"/>
              <a:t>	</a:t>
            </a:r>
            <a:endParaRPr lang="en-GB" sz="5400" dirty="0"/>
          </a:p>
          <a:p>
            <a:pPr>
              <a:buFont typeface="Arial" charset="0"/>
              <a:buNone/>
              <a:defRPr/>
            </a:pPr>
            <a:r>
              <a:rPr lang="en-ZA" sz="5400" dirty="0">
                <a:solidFill>
                  <a:srgbClr val="C00000"/>
                </a:solidFill>
              </a:rPr>
              <a:t> </a:t>
            </a:r>
            <a:r>
              <a:rPr lang="en-ZA" sz="5400" b="1" dirty="0">
                <a:solidFill>
                  <a:srgbClr val="C00000"/>
                </a:solidFill>
              </a:rPr>
              <a:t>$$ LANGUAGE </a:t>
            </a:r>
            <a:r>
              <a:rPr lang="en-ZA" sz="5400" b="1" dirty="0" err="1">
                <a:solidFill>
                  <a:srgbClr val="C00000"/>
                </a:solidFill>
              </a:rPr>
              <a:t>plpgsql</a:t>
            </a:r>
            <a:r>
              <a:rPr lang="en-ZA" sz="5400" b="1" dirty="0">
                <a:solidFill>
                  <a:srgbClr val="C00000"/>
                </a:solidFill>
              </a:rPr>
              <a:t>;</a:t>
            </a:r>
            <a:endParaRPr lang="en-GB" sz="540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  <a:defRPr/>
            </a:pPr>
            <a:endParaRPr lang="en-ZA" sz="1500" i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 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8D76C5B1-B043-416B-A730-0C6094C04DD5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200026"/>
            <a:ext cx="8453718" cy="3738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 err="1"/>
              <a:t>PostgreSQL</a:t>
            </a:r>
            <a:r>
              <a:rPr lang="en-ZA" b="1" dirty="0"/>
              <a:t> – user defined functions (1c-ii)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30" y="1282094"/>
            <a:ext cx="6426994" cy="4374356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ZA" sz="5600" b="1" dirty="0"/>
              <a:t>EXAMPLE:  Given the table created as: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CREATE TABLE cities  ( name text,    population real,    area </a:t>
            </a:r>
            <a:r>
              <a:rPr lang="en-ZA" sz="5600" b="1" dirty="0" err="1"/>
              <a:t>int</a:t>
            </a:r>
            <a:r>
              <a:rPr lang="en-ZA" sz="5600" b="1" dirty="0"/>
              <a:t> );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and function: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>
                <a:solidFill>
                  <a:srgbClr val="FF0000"/>
                </a:solidFill>
              </a:rPr>
              <a:t>CREATE FUNCTION </a:t>
            </a:r>
            <a:r>
              <a:rPr lang="en-ZA" sz="5600" b="1" dirty="0" err="1">
                <a:solidFill>
                  <a:srgbClr val="FF0000"/>
                </a:solidFill>
              </a:rPr>
              <a:t>is_big_city</a:t>
            </a:r>
            <a:r>
              <a:rPr lang="en-ZA" sz="5600" b="1" dirty="0">
                <a:solidFill>
                  <a:srgbClr val="FF0000"/>
                </a:solidFill>
              </a:rPr>
              <a:t>( integer ) RETURNS text AS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>
                <a:solidFill>
                  <a:srgbClr val="FF0000"/>
                </a:solidFill>
              </a:rPr>
              <a:t>$$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	DECLARE   big text;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	BEGIN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		IF   $1   &gt;=   1000   THEN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		      big   :=   'YES';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		ELSE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		      big   :=   'NO';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		END IF;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       	RETURN   big;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	END;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>
                <a:solidFill>
                  <a:srgbClr val="FF0000"/>
                </a:solidFill>
              </a:rPr>
              <a:t>$$ LANGUAGE </a:t>
            </a:r>
            <a:r>
              <a:rPr lang="en-ZA" sz="5600" b="1" dirty="0" err="1">
                <a:solidFill>
                  <a:srgbClr val="FF0000"/>
                </a:solidFill>
              </a:rPr>
              <a:t>plpgsql</a:t>
            </a:r>
            <a:endParaRPr lang="en-ZA" sz="56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and query:</a:t>
            </a:r>
          </a:p>
          <a:p>
            <a:pPr>
              <a:buFont typeface="Arial" charset="0"/>
              <a:buNone/>
              <a:defRPr/>
            </a:pPr>
            <a:r>
              <a:rPr lang="en-ZA" sz="5600" b="1" dirty="0"/>
              <a:t>SELECT name, area, </a:t>
            </a:r>
            <a:r>
              <a:rPr lang="en-ZA" sz="5600" b="1" dirty="0" err="1"/>
              <a:t>is_big_city</a:t>
            </a:r>
            <a:r>
              <a:rPr lang="en-ZA" sz="5600" b="1" dirty="0"/>
              <a:t>(area) FROM CITIES;</a:t>
            </a:r>
            <a:endParaRPr lang="en-GB" sz="56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b="1" dirty="0"/>
          </a:p>
          <a:p>
            <a:pPr>
              <a:buFont typeface="Arial" charset="0"/>
              <a:buNone/>
              <a:defRPr/>
            </a:pPr>
            <a:endParaRPr lang="en-ZA" sz="1500" i="1" dirty="0"/>
          </a:p>
          <a:p>
            <a:pPr>
              <a:buFont typeface="Arial" charset="0"/>
              <a:buNone/>
              <a:defRPr/>
            </a:pPr>
            <a:r>
              <a:rPr lang="en-ZA" sz="1500" dirty="0"/>
              <a:t> 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FE7F531F-5525-4A65-8B47-B2EE7EDDFEA9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318" name="Straight Arrow Connector 6"/>
          <p:cNvCxnSpPr>
            <a:cxnSpLocks noChangeShapeType="1"/>
          </p:cNvCxnSpPr>
          <p:nvPr/>
        </p:nvCxnSpPr>
        <p:spPr bwMode="auto">
          <a:xfrm flipV="1">
            <a:off x="2012108" y="2142565"/>
            <a:ext cx="1233116" cy="655053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C42B37-A711-7F26-BB0F-7A442973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53" y="3960018"/>
            <a:ext cx="3614329" cy="1082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Microsoft Office PowerPoint</Application>
  <PresentationFormat>On-screen Show (16:9)</PresentationFormat>
  <Paragraphs>453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Speak Pro</vt:lpstr>
      <vt:lpstr>Times New Roman</vt:lpstr>
      <vt:lpstr>Office Theme</vt:lpstr>
      <vt:lpstr>COS 326  Database Systems</vt:lpstr>
      <vt:lpstr>In this lecture</vt:lpstr>
      <vt:lpstr>Recap</vt:lpstr>
      <vt:lpstr>Summary of SQL:2011</vt:lpstr>
      <vt:lpstr>SQL:2011  SQL/PSM</vt:lpstr>
      <vt:lpstr>PostgreSQL –User defined functions (1a)</vt:lpstr>
      <vt:lpstr>PostgreSQL – user defined functions (1b)</vt:lpstr>
      <vt:lpstr>PostgreSQL – user defined functions (1c-i)</vt:lpstr>
      <vt:lpstr>PostgreSQL – user defined functions (1c-ii)</vt:lpstr>
      <vt:lpstr>PostgreSQL – user defined functions (1d)</vt:lpstr>
      <vt:lpstr>PostgreSQL – user defined functions (1e-i)</vt:lpstr>
      <vt:lpstr>PostgreSQL – user defined functions (1e-ii)</vt:lpstr>
      <vt:lpstr>PostgreSQL – user defined functions (1e-iii)</vt:lpstr>
      <vt:lpstr>PostgreSQL – user defined functions (1f)</vt:lpstr>
      <vt:lpstr>Triggers (3a)</vt:lpstr>
      <vt:lpstr>Triggers in PL/SQL (3b)</vt:lpstr>
      <vt:lpstr>Triggers in PL/SQL (3c)</vt:lpstr>
      <vt:lpstr>PostgreSQL – Trigger syntax (4a)</vt:lpstr>
      <vt:lpstr>PostgreSQL – Trigger example (4b)</vt:lpstr>
      <vt:lpstr>PostgreSQL – Trigger example  cntnd(4c)</vt:lpstr>
      <vt:lpstr>PostgreSQL – Trigger example  cntnd(4d)</vt:lpstr>
      <vt:lpstr>PostgreSQL – Trigger example  cntnd(4e)</vt:lpstr>
      <vt:lpstr>PostgreSQL – Trigger example (4f)</vt:lpstr>
      <vt:lpstr>PostgreSQL – Trigger example (4g)</vt:lpstr>
      <vt:lpstr>PostgreSQL – Trigger example (4h)</vt:lpstr>
      <vt:lpstr>PostgreSQL –Trigger syntax 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2024-08-14T21:33:54Z</dcterms:modified>
</cp:coreProperties>
</file>