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413" r:id="rId4"/>
    <p:sldId id="404" r:id="rId5"/>
    <p:sldId id="463" r:id="rId6"/>
    <p:sldId id="414" r:id="rId7"/>
    <p:sldId id="468" r:id="rId8"/>
    <p:sldId id="515" r:id="rId9"/>
    <p:sldId id="528" r:id="rId10"/>
    <p:sldId id="405" r:id="rId11"/>
    <p:sldId id="419" r:id="rId12"/>
    <p:sldId id="420" r:id="rId13"/>
    <p:sldId id="421" r:id="rId14"/>
    <p:sldId id="529" r:id="rId15"/>
    <p:sldId id="530" r:id="rId16"/>
    <p:sldId id="531" r:id="rId17"/>
    <p:sldId id="532" r:id="rId18"/>
    <p:sldId id="533" r:id="rId19"/>
    <p:sldId id="40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DD5FF"/>
    <a:srgbClr val="FF0D97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1CAFE-6E23-4705-A6A8-FE2318AD2E00}" v="4" dt="2024-08-20T13:35:43.764"/>
    <p1510:client id="{C41014AF-8136-4EE9-BA36-C8D5B23F383D}" v="3" dt="2024-08-20T09:49:29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6" autoAdjust="0"/>
  </p:normalViewPr>
  <p:slideViewPr>
    <p:cSldViewPr snapToGrid="0">
      <p:cViewPr varScale="1">
        <p:scale>
          <a:sx n="89" d="100"/>
          <a:sy n="89" d="100"/>
        </p:scale>
        <p:origin x="135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9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4075"/>
            <a:ext cx="6070600" cy="3416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9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Semi-Structured Data and XML (1)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 13 (7th edition)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Tuesday 20 </a:t>
            </a:r>
            <a:r>
              <a:rPr lang="en-GB" b="1">
                <a:solidFill>
                  <a:schemeClr val="bg1"/>
                </a:solidFill>
                <a:latin typeface="Speak Pro" panose="020B0504020101020102" pitchFamily="34" charset="0"/>
              </a:rPr>
              <a:t>August 2024</a:t>
            </a:r>
            <a:endParaRPr lang="en-GB" b="1" dirty="0">
              <a:solidFill>
                <a:schemeClr val="bg1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XML Hierarchical (Tree) Data Model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Basic object: XML document</a:t>
            </a:r>
          </a:p>
          <a:p>
            <a:pPr lvl="1"/>
            <a:r>
              <a:rPr lang="en-US" altLang="en-US" dirty="0"/>
              <a:t>Element</a:t>
            </a:r>
          </a:p>
          <a:p>
            <a:pPr lvl="2"/>
            <a:r>
              <a:rPr lang="en-US" altLang="en-US" dirty="0"/>
              <a:t>Simple</a:t>
            </a:r>
          </a:p>
          <a:p>
            <a:pPr lvl="2"/>
            <a:r>
              <a:rPr lang="en-US" altLang="en-US" dirty="0"/>
              <a:t>Complex</a:t>
            </a:r>
          </a:p>
          <a:p>
            <a:pPr lvl="2"/>
            <a:r>
              <a:rPr lang="en-US" altLang="en-US" dirty="0"/>
              <a:t>Schema document defines element names</a:t>
            </a:r>
          </a:p>
          <a:p>
            <a:pPr lvl="1"/>
            <a:r>
              <a:rPr lang="en-US" altLang="en-US" dirty="0"/>
              <a:t>Attribute</a:t>
            </a:r>
          </a:p>
          <a:p>
            <a:r>
              <a:rPr lang="en-US" altLang="en-US" dirty="0"/>
              <a:t>Document types</a:t>
            </a:r>
          </a:p>
          <a:p>
            <a:pPr lvl="1"/>
            <a:r>
              <a:rPr lang="en-US" altLang="en-US" dirty="0"/>
              <a:t>Data-centric</a:t>
            </a:r>
          </a:p>
          <a:p>
            <a:pPr lvl="1"/>
            <a:r>
              <a:rPr lang="en-US" altLang="en-US" dirty="0"/>
              <a:t>Document-centric</a:t>
            </a:r>
          </a:p>
          <a:p>
            <a:pPr lvl="1"/>
            <a:r>
              <a:rPr lang="en-US" altLang="en-US" dirty="0"/>
              <a:t>Hybrid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XML Schema (1)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XML schema language</a:t>
            </a:r>
          </a:p>
          <a:p>
            <a:pPr lvl="1"/>
            <a:r>
              <a:rPr lang="en-US" altLang="en-US" dirty="0"/>
              <a:t>Commonly known as XML Schema Definition (XSD)</a:t>
            </a:r>
          </a:p>
          <a:p>
            <a:pPr lvl="1"/>
            <a:r>
              <a:rPr lang="en-US" altLang="en-US" dirty="0"/>
              <a:t>Specifies document structure</a:t>
            </a:r>
          </a:p>
          <a:p>
            <a:pPr lvl="1"/>
            <a:r>
              <a:rPr lang="en-US" altLang="en-US" dirty="0"/>
              <a:t>Same syntax rules as XML documents</a:t>
            </a:r>
          </a:p>
          <a:p>
            <a:pPr lvl="1"/>
            <a:r>
              <a:rPr lang="en-US" altLang="en-US" dirty="0"/>
              <a:t>Elements, attributes, keys, references, and identifiers</a:t>
            </a:r>
          </a:p>
          <a:p>
            <a:pPr lvl="1"/>
            <a:r>
              <a:rPr lang="en-US" altLang="en-US" dirty="0"/>
              <a:t>Example: Figure 13.5 in the prescribed textbook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XML Schema (2)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XML namespace</a:t>
            </a:r>
          </a:p>
          <a:p>
            <a:pPr lvl="1"/>
            <a:r>
              <a:rPr lang="en-US" altLang="en-US" dirty="0"/>
              <a:t>Defines set of commands that can be used</a:t>
            </a:r>
          </a:p>
          <a:p>
            <a:r>
              <a:rPr lang="en-US" altLang="en-US" dirty="0"/>
              <a:t>Annotations, documentation, and language used</a:t>
            </a:r>
          </a:p>
          <a:p>
            <a:r>
              <a:rPr lang="en-US" altLang="en-US" dirty="0"/>
              <a:t>Elements and types</a:t>
            </a:r>
          </a:p>
          <a:p>
            <a:pPr lvl="1"/>
            <a:r>
              <a:rPr lang="en-US" altLang="en-US" dirty="0"/>
              <a:t>Root element</a:t>
            </a:r>
          </a:p>
          <a:p>
            <a:pPr lvl="1"/>
            <a:r>
              <a:rPr lang="en-US" altLang="en-US" dirty="0"/>
              <a:t>First-level elements</a:t>
            </a:r>
          </a:p>
          <a:p>
            <a:pPr lvl="1"/>
            <a:r>
              <a:rPr lang="en-US" altLang="en-US" dirty="0"/>
              <a:t>Specifying element type and min and max occurrences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XML Schema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63714" y="1091381"/>
            <a:ext cx="8246070" cy="38345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&lt;?xml version = "1.0" encoding = "UTF-8"?&gt;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&lt;</a:t>
            </a:r>
            <a:r>
              <a:rPr lang="en-GB" altLang="en-US" sz="1800" dirty="0" err="1">
                <a:solidFill>
                  <a:srgbClr val="0000CC"/>
                </a:solidFill>
              </a:rPr>
              <a:t>xs:schema</a:t>
            </a:r>
            <a:r>
              <a:rPr lang="en-GB" altLang="en-US" sz="1800" dirty="0">
                <a:solidFill>
                  <a:srgbClr val="0000CC"/>
                </a:solidFill>
              </a:rPr>
              <a:t> </a:t>
            </a:r>
            <a:r>
              <a:rPr lang="en-GB" altLang="en-US" sz="1800" dirty="0" err="1">
                <a:solidFill>
                  <a:srgbClr val="0000CC"/>
                </a:solidFill>
              </a:rPr>
              <a:t>xmlns:xs</a:t>
            </a:r>
            <a:r>
              <a:rPr lang="en-GB" altLang="en-US" sz="1800" dirty="0">
                <a:solidFill>
                  <a:srgbClr val="0000CC"/>
                </a:solidFill>
              </a:rPr>
              <a:t> = "http://www.w3.org/2001/XMLSchema"&gt;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&lt;</a:t>
            </a:r>
            <a:r>
              <a:rPr lang="en-GB" altLang="en-US" sz="1800" dirty="0" err="1">
                <a:solidFill>
                  <a:srgbClr val="0000CC"/>
                </a:solidFill>
              </a:rPr>
              <a:t>xs:element</a:t>
            </a:r>
            <a:r>
              <a:rPr lang="en-GB" altLang="en-US" sz="1800" dirty="0">
                <a:solidFill>
                  <a:srgbClr val="0000CC"/>
                </a:solidFill>
              </a:rPr>
              <a:t> name = "contact"&gt;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   &lt;</a:t>
            </a:r>
            <a:r>
              <a:rPr lang="en-GB" altLang="en-US" sz="1800" dirty="0" err="1">
                <a:solidFill>
                  <a:srgbClr val="0000CC"/>
                </a:solidFill>
              </a:rPr>
              <a:t>xs:complexType</a:t>
            </a:r>
            <a:r>
              <a:rPr lang="en-GB" altLang="en-US" sz="18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      &lt;</a:t>
            </a:r>
            <a:r>
              <a:rPr lang="en-GB" altLang="en-US" sz="1800" dirty="0" err="1">
                <a:solidFill>
                  <a:srgbClr val="0000CC"/>
                </a:solidFill>
              </a:rPr>
              <a:t>xs:sequence</a:t>
            </a:r>
            <a:r>
              <a:rPr lang="en-GB" altLang="en-US" sz="18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         &lt;</a:t>
            </a:r>
            <a:r>
              <a:rPr lang="en-GB" altLang="en-US" sz="1800" dirty="0" err="1">
                <a:solidFill>
                  <a:srgbClr val="0000CC"/>
                </a:solidFill>
              </a:rPr>
              <a:t>xs:element</a:t>
            </a:r>
            <a:r>
              <a:rPr lang="en-GB" altLang="en-US" sz="1800" dirty="0">
                <a:solidFill>
                  <a:srgbClr val="0000CC"/>
                </a:solidFill>
              </a:rPr>
              <a:t> name = "name" type = "</a:t>
            </a:r>
            <a:r>
              <a:rPr lang="en-GB" altLang="en-US" sz="1800" dirty="0" err="1">
                <a:solidFill>
                  <a:srgbClr val="0000CC"/>
                </a:solidFill>
              </a:rPr>
              <a:t>xs:string</a:t>
            </a:r>
            <a:r>
              <a:rPr lang="en-GB" altLang="en-US" sz="1800" dirty="0">
                <a:solidFill>
                  <a:srgbClr val="0000CC"/>
                </a:solidFill>
              </a:rPr>
              <a:t>" /&gt;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         &lt;</a:t>
            </a:r>
            <a:r>
              <a:rPr lang="en-GB" altLang="en-US" sz="1800" dirty="0" err="1">
                <a:solidFill>
                  <a:srgbClr val="0000CC"/>
                </a:solidFill>
              </a:rPr>
              <a:t>xs:element</a:t>
            </a:r>
            <a:r>
              <a:rPr lang="en-GB" altLang="en-US" sz="1800" dirty="0">
                <a:solidFill>
                  <a:srgbClr val="0000CC"/>
                </a:solidFill>
              </a:rPr>
              <a:t> name = "company" type = "</a:t>
            </a:r>
            <a:r>
              <a:rPr lang="en-GB" altLang="en-US" sz="1800" dirty="0" err="1">
                <a:solidFill>
                  <a:srgbClr val="0000CC"/>
                </a:solidFill>
              </a:rPr>
              <a:t>xs:string</a:t>
            </a:r>
            <a:r>
              <a:rPr lang="en-GB" altLang="en-US" sz="1800" dirty="0">
                <a:solidFill>
                  <a:srgbClr val="0000CC"/>
                </a:solidFill>
              </a:rPr>
              <a:t>" /&gt;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         &lt;</a:t>
            </a:r>
            <a:r>
              <a:rPr lang="en-GB" altLang="en-US" sz="1800" dirty="0" err="1">
                <a:solidFill>
                  <a:srgbClr val="0000CC"/>
                </a:solidFill>
              </a:rPr>
              <a:t>xs:element</a:t>
            </a:r>
            <a:r>
              <a:rPr lang="en-GB" altLang="en-US" sz="1800" dirty="0">
                <a:solidFill>
                  <a:srgbClr val="0000CC"/>
                </a:solidFill>
              </a:rPr>
              <a:t> name = "phone" type = "</a:t>
            </a:r>
            <a:r>
              <a:rPr lang="en-GB" altLang="en-US" sz="1800" dirty="0" err="1">
                <a:solidFill>
                  <a:srgbClr val="0000CC"/>
                </a:solidFill>
              </a:rPr>
              <a:t>xs:int</a:t>
            </a:r>
            <a:r>
              <a:rPr lang="en-GB" altLang="en-US" sz="1800" dirty="0">
                <a:solidFill>
                  <a:srgbClr val="0000CC"/>
                </a:solidFill>
              </a:rPr>
              <a:t>" /&gt;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      &lt;/</a:t>
            </a:r>
            <a:r>
              <a:rPr lang="en-GB" altLang="en-US" sz="1800" dirty="0" err="1">
                <a:solidFill>
                  <a:srgbClr val="0000CC"/>
                </a:solidFill>
              </a:rPr>
              <a:t>xs:sequence</a:t>
            </a:r>
            <a:r>
              <a:rPr lang="en-GB" altLang="en-US" sz="18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   &lt;/</a:t>
            </a:r>
            <a:r>
              <a:rPr lang="en-GB" altLang="en-US" sz="1800" dirty="0" err="1">
                <a:solidFill>
                  <a:srgbClr val="0000CC"/>
                </a:solidFill>
              </a:rPr>
              <a:t>xs:complexType</a:t>
            </a:r>
            <a:r>
              <a:rPr lang="en-GB" altLang="en-US" sz="18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   &lt;/</a:t>
            </a:r>
            <a:r>
              <a:rPr lang="en-GB" altLang="en-US" sz="1800" dirty="0" err="1">
                <a:solidFill>
                  <a:srgbClr val="0000CC"/>
                </a:solidFill>
              </a:rPr>
              <a:t>xs:element</a:t>
            </a:r>
            <a:r>
              <a:rPr lang="en-GB" altLang="en-US" sz="18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800" dirty="0">
                <a:solidFill>
                  <a:srgbClr val="0000CC"/>
                </a:solidFill>
              </a:rPr>
              <a:t>&lt;/</a:t>
            </a:r>
            <a:r>
              <a:rPr lang="en-GB" altLang="en-US" sz="1800" dirty="0" err="1">
                <a:solidFill>
                  <a:srgbClr val="0000CC"/>
                </a:solidFill>
              </a:rPr>
              <a:t>xs:schema</a:t>
            </a:r>
            <a:r>
              <a:rPr lang="en-GB" altLang="en-US" sz="1800" dirty="0">
                <a:solidFill>
                  <a:srgbClr val="0000CC"/>
                </a:solidFill>
              </a:rPr>
              <a:t>&gt;</a:t>
            </a:r>
            <a:endParaRPr lang="en-US" altLang="en-US" sz="1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XML Schema (3)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Keys</a:t>
            </a:r>
          </a:p>
          <a:p>
            <a:pPr lvl="1"/>
            <a:r>
              <a:rPr lang="en-US" altLang="en-US" dirty="0"/>
              <a:t>Constraints that correspond to relational database</a:t>
            </a:r>
          </a:p>
          <a:p>
            <a:pPr lvl="1"/>
            <a:r>
              <a:rPr lang="en-US" altLang="en-US" dirty="0"/>
              <a:t>Primary key</a:t>
            </a:r>
          </a:p>
          <a:p>
            <a:pPr lvl="1"/>
            <a:r>
              <a:rPr lang="en-US" altLang="en-US" dirty="0"/>
              <a:t>Foreign key</a:t>
            </a:r>
          </a:p>
          <a:p>
            <a:r>
              <a:rPr lang="en-US" altLang="en-US" dirty="0"/>
              <a:t>Complex elements</a:t>
            </a:r>
          </a:p>
          <a:p>
            <a:pPr lvl="1"/>
            <a:r>
              <a:rPr lang="en-US" altLang="en-US" dirty="0"/>
              <a:t>xsd:complexType</a:t>
            </a:r>
          </a:p>
          <a:p>
            <a:r>
              <a:rPr lang="en-US" altLang="en-US" dirty="0"/>
              <a:t>Composite (compound) attributes</a:t>
            </a:r>
          </a:p>
        </p:txBody>
      </p:sp>
    </p:spTree>
    <p:extLst>
      <p:ext uri="{BB962C8B-B14F-4D97-AF65-F5344CB8AC3E}">
        <p14:creationId xmlns:p14="http://schemas.microsoft.com/office/powerpoint/2010/main" val="366753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XML Schema Definition Types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define XML schema elements in the following ways:</a:t>
            </a:r>
          </a:p>
          <a:p>
            <a:r>
              <a:rPr lang="en-GB" altLang="en-US" dirty="0"/>
              <a:t>Simple Types</a:t>
            </a:r>
          </a:p>
          <a:p>
            <a:r>
              <a:rPr lang="en-GB" altLang="en-US" dirty="0"/>
              <a:t>Complex Types</a:t>
            </a:r>
          </a:p>
          <a:p>
            <a:r>
              <a:rPr lang="en-GB" altLang="en-US" dirty="0"/>
              <a:t>Global Types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64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XML Schema Definition Types: Simple Type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Simple type element is used only in the context of the text. </a:t>
            </a:r>
          </a:p>
          <a:p>
            <a:r>
              <a:rPr lang="en-GB" altLang="en-US" dirty="0"/>
              <a:t>Some of the predefined simple types are: </a:t>
            </a:r>
          </a:p>
          <a:p>
            <a:r>
              <a:rPr lang="en-GB" altLang="en-US" dirty="0" err="1"/>
              <a:t>xs:integer</a:t>
            </a:r>
            <a:r>
              <a:rPr lang="en-GB" altLang="en-US" dirty="0"/>
              <a:t>, </a:t>
            </a:r>
            <a:r>
              <a:rPr lang="en-GB" altLang="en-US" dirty="0" err="1"/>
              <a:t>xs:boolean</a:t>
            </a:r>
            <a:r>
              <a:rPr lang="en-GB" altLang="en-US" dirty="0"/>
              <a:t>, </a:t>
            </a:r>
            <a:r>
              <a:rPr lang="en-GB" altLang="en-US" dirty="0" err="1"/>
              <a:t>xs:string</a:t>
            </a:r>
            <a:r>
              <a:rPr lang="en-GB" altLang="en-US" dirty="0"/>
              <a:t>, </a:t>
            </a:r>
            <a:r>
              <a:rPr lang="en-GB" altLang="en-US" dirty="0" err="1"/>
              <a:t>xs:date</a:t>
            </a:r>
            <a:r>
              <a:rPr lang="en-GB" altLang="en-US" dirty="0"/>
              <a:t>. </a:t>
            </a:r>
          </a:p>
          <a:p>
            <a:endParaRPr lang="en-GB" altLang="en-US" dirty="0"/>
          </a:p>
          <a:p>
            <a:r>
              <a:rPr lang="en-GB" altLang="en-US" dirty="0"/>
              <a:t>An example of a simple type element</a:t>
            </a:r>
          </a:p>
          <a:p>
            <a:endParaRPr lang="en-GB" altLang="en-US" dirty="0"/>
          </a:p>
          <a:p>
            <a:r>
              <a:rPr lang="en-GB" altLang="en-US" dirty="0">
                <a:solidFill>
                  <a:srgbClr val="0000CC"/>
                </a:solidFill>
              </a:rPr>
              <a:t>&lt;xs:element name = "phone_number" type = "xs:int" /&gt;</a:t>
            </a:r>
            <a:endParaRPr lang="en-US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86813" y="135848"/>
            <a:ext cx="8839199" cy="763526"/>
          </a:xfrm>
        </p:spPr>
        <p:txBody>
          <a:bodyPr>
            <a:normAutofit/>
          </a:bodyPr>
          <a:lstStyle/>
          <a:p>
            <a:r>
              <a:rPr lang="en-US" altLang="en-US" b="1" dirty="0"/>
              <a:t>XML Schema Definition Types: Complex Type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826" y="1052052"/>
            <a:ext cx="8839198" cy="4091448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A complex type is a container for other element definitions. </a:t>
            </a:r>
          </a:p>
          <a:p>
            <a:r>
              <a:rPr lang="en-GB" altLang="en-US" sz="2000" dirty="0"/>
              <a:t>This allows you to specify which child elements an element can contain and to provide some structure within your XML documents. </a:t>
            </a:r>
          </a:p>
          <a:p>
            <a:r>
              <a:rPr lang="en-GB" altLang="en-US" sz="2000" dirty="0"/>
              <a:t>An example of a complex type element: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&lt;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 name = "Address"&gt;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xs:complexType</a:t>
            </a:r>
            <a:r>
              <a:rPr lang="en-GB" altLang="en-US" sz="1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xs:sequence</a:t>
            </a:r>
            <a:r>
              <a:rPr lang="en-GB" altLang="en-US" sz="1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 name = "name" type = "</a:t>
            </a:r>
            <a:r>
              <a:rPr lang="en-GB" altLang="en-US" sz="1600" dirty="0" err="1">
                <a:solidFill>
                  <a:srgbClr val="0000CC"/>
                </a:solidFill>
              </a:rPr>
              <a:t>xs:string</a:t>
            </a:r>
            <a:r>
              <a:rPr lang="en-GB" altLang="en-US" sz="1600" dirty="0">
                <a:solidFill>
                  <a:srgbClr val="0000CC"/>
                </a:solidFill>
              </a:rPr>
              <a:t>" /&gt;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 name = "company" type = "</a:t>
            </a:r>
            <a:r>
              <a:rPr lang="en-GB" altLang="en-US" sz="1600" dirty="0" err="1">
                <a:solidFill>
                  <a:srgbClr val="0000CC"/>
                </a:solidFill>
              </a:rPr>
              <a:t>xs:string</a:t>
            </a:r>
            <a:r>
              <a:rPr lang="en-GB" altLang="en-US" sz="1600" dirty="0">
                <a:solidFill>
                  <a:srgbClr val="0000CC"/>
                </a:solidFill>
              </a:rPr>
              <a:t>" /&gt;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 name = "phone" type = "</a:t>
            </a:r>
            <a:r>
              <a:rPr lang="en-GB" altLang="en-US" sz="1600" dirty="0" err="1">
                <a:solidFill>
                  <a:srgbClr val="0000CC"/>
                </a:solidFill>
              </a:rPr>
              <a:t>xs:int</a:t>
            </a:r>
            <a:r>
              <a:rPr lang="en-GB" altLang="en-US" sz="1600" dirty="0">
                <a:solidFill>
                  <a:srgbClr val="0000CC"/>
                </a:solidFill>
              </a:rPr>
              <a:t>" /&gt; 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&lt;/</a:t>
            </a:r>
            <a:r>
              <a:rPr lang="en-GB" altLang="en-US" sz="1600" dirty="0" err="1">
                <a:solidFill>
                  <a:srgbClr val="0000CC"/>
                </a:solidFill>
              </a:rPr>
              <a:t>xs:sequence</a:t>
            </a:r>
            <a:r>
              <a:rPr lang="en-GB" altLang="en-US" sz="1600" dirty="0">
                <a:solidFill>
                  <a:srgbClr val="0000CC"/>
                </a:solidFill>
              </a:rPr>
              <a:t>&gt; 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&lt;/</a:t>
            </a:r>
            <a:r>
              <a:rPr lang="en-GB" altLang="en-US" sz="1600" dirty="0" err="1">
                <a:solidFill>
                  <a:srgbClr val="0000CC"/>
                </a:solidFill>
              </a:rPr>
              <a:t>xs:complexType</a:t>
            </a:r>
            <a:r>
              <a:rPr lang="en-GB" altLang="en-US" sz="1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&lt;/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&gt; </a:t>
            </a:r>
            <a:endParaRPr lang="en-US" alt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30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86813" y="135848"/>
            <a:ext cx="8839199" cy="763526"/>
          </a:xfrm>
        </p:spPr>
        <p:txBody>
          <a:bodyPr>
            <a:normAutofit/>
          </a:bodyPr>
          <a:lstStyle/>
          <a:p>
            <a:r>
              <a:rPr lang="en-US" altLang="en-US" b="1" dirty="0"/>
              <a:t>XML Schema Definition Types: Global Type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86814" y="1052052"/>
            <a:ext cx="8839198" cy="4091448"/>
          </a:xfrm>
        </p:spPr>
        <p:txBody>
          <a:bodyPr>
            <a:normAutofit lnSpcReduction="10000"/>
          </a:bodyPr>
          <a:lstStyle/>
          <a:p>
            <a:r>
              <a:rPr lang="en-GB" altLang="en-US" sz="2000" dirty="0"/>
              <a:t>A global type allows you to define a single type in your document, which can be used by all other references. </a:t>
            </a:r>
          </a:p>
          <a:p>
            <a:r>
              <a:rPr lang="en-GB" altLang="en-US" sz="2000" dirty="0"/>
              <a:t>For example, suppose you want to generalise the person and company for different addresses of the company. In such case, you can define a general type as follows</a:t>
            </a:r>
          </a:p>
          <a:p>
            <a:r>
              <a:rPr lang="en-GB" altLang="en-US" sz="2000" dirty="0"/>
              <a:t>Example of a global type element: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&lt;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 name = "</a:t>
            </a:r>
            <a:r>
              <a:rPr lang="en-GB" altLang="en-US" sz="1600" dirty="0" err="1">
                <a:solidFill>
                  <a:srgbClr val="0000CC"/>
                </a:solidFill>
              </a:rPr>
              <a:t>AddressType</a:t>
            </a:r>
            <a:r>
              <a:rPr lang="en-GB" altLang="en-US" sz="1600" dirty="0">
                <a:solidFill>
                  <a:srgbClr val="0000CC"/>
                </a:solidFill>
              </a:rPr>
              <a:t>"&gt;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xs:complexType</a:t>
            </a:r>
            <a:r>
              <a:rPr lang="en-GB" altLang="en-US" sz="1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xs:sequence</a:t>
            </a:r>
            <a:r>
              <a:rPr lang="en-GB" altLang="en-US" sz="1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 name = "name" type = "</a:t>
            </a:r>
            <a:r>
              <a:rPr lang="en-GB" altLang="en-US" sz="1600" dirty="0" err="1">
                <a:solidFill>
                  <a:srgbClr val="0000CC"/>
                </a:solidFill>
              </a:rPr>
              <a:t>xs:string</a:t>
            </a:r>
            <a:r>
              <a:rPr lang="en-GB" altLang="en-US" sz="1600" dirty="0">
                <a:solidFill>
                  <a:srgbClr val="0000CC"/>
                </a:solidFill>
              </a:rPr>
              <a:t>" /&gt;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   &lt;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 name = "company" type = "</a:t>
            </a:r>
            <a:r>
              <a:rPr lang="en-GB" altLang="en-US" sz="1600" dirty="0" err="1">
                <a:solidFill>
                  <a:srgbClr val="0000CC"/>
                </a:solidFill>
              </a:rPr>
              <a:t>xs:string</a:t>
            </a:r>
            <a:r>
              <a:rPr lang="en-GB" altLang="en-US" sz="1600" dirty="0">
                <a:solidFill>
                  <a:srgbClr val="0000CC"/>
                </a:solidFill>
              </a:rPr>
              <a:t>" /&gt;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   &lt;/</a:t>
            </a:r>
            <a:r>
              <a:rPr lang="en-GB" altLang="en-US" sz="1600" dirty="0" err="1">
                <a:solidFill>
                  <a:srgbClr val="0000CC"/>
                </a:solidFill>
              </a:rPr>
              <a:t>xs:sequence</a:t>
            </a:r>
            <a:r>
              <a:rPr lang="en-GB" altLang="en-US" sz="1600" dirty="0">
                <a:solidFill>
                  <a:srgbClr val="0000CC"/>
                </a:solidFill>
              </a:rPr>
              <a:t>&gt; 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   &lt;/</a:t>
            </a:r>
            <a:r>
              <a:rPr lang="en-GB" altLang="en-US" sz="1600" dirty="0" err="1">
                <a:solidFill>
                  <a:srgbClr val="0000CC"/>
                </a:solidFill>
              </a:rPr>
              <a:t>xs:complexType</a:t>
            </a:r>
            <a:r>
              <a:rPr lang="en-GB" altLang="en-US" sz="1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GB" altLang="en-US" sz="1600" dirty="0">
                <a:solidFill>
                  <a:srgbClr val="0000CC"/>
                </a:solidFill>
              </a:rPr>
              <a:t>&lt;/</a:t>
            </a:r>
            <a:r>
              <a:rPr lang="en-GB" altLang="en-US" sz="1600" dirty="0" err="1">
                <a:solidFill>
                  <a:srgbClr val="0000CC"/>
                </a:solidFill>
              </a:rPr>
              <a:t>xs:element</a:t>
            </a:r>
            <a:r>
              <a:rPr lang="en-GB" altLang="en-US" sz="1600" dirty="0">
                <a:solidFill>
                  <a:srgbClr val="0000CC"/>
                </a:solidFill>
              </a:rPr>
              <a:t>&gt;</a:t>
            </a:r>
            <a:endParaRPr lang="en-US" alt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00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Storing and Extracting XML Documents from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Use file system or DBMS to store documents as text</a:t>
            </a:r>
          </a:p>
          <a:p>
            <a:r>
              <a:rPr lang="en-US" altLang="en-US" dirty="0"/>
              <a:t>Use DBMS to store document contents as data elements</a:t>
            </a:r>
          </a:p>
          <a:p>
            <a:r>
              <a:rPr lang="en-US" altLang="en-US" dirty="0"/>
              <a:t>Design specialized system to store XML data</a:t>
            </a:r>
          </a:p>
          <a:p>
            <a:r>
              <a:rPr lang="en-US" altLang="en-US" dirty="0"/>
              <a:t>Create or publish custom XML documents from preexisting relational databases</a:t>
            </a:r>
          </a:p>
          <a:p>
            <a:pPr lvl="1"/>
            <a:r>
              <a:rPr lang="en-US" altLang="en-US" dirty="0"/>
              <a:t>This approach explored further in section 13.6 (prescribed textbook)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3691" y="1437968"/>
            <a:ext cx="7099539" cy="3383264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Introduction to Structured, Semi-structured and Unstructured Data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XML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XML Hierarchical (Tree) Data Model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b="1">
                <a:solidFill>
                  <a:srgbClr val="080808"/>
                </a:solidFill>
                <a:ea typeface="ＭＳ Ｐゴシック" pitchFamily="34" charset="-128"/>
                <a:cs typeface="Times New Roman" pitchFamily="18" charset="0"/>
              </a:rPr>
              <a:t>XML Schema</a:t>
            </a:r>
            <a:endParaRPr lang="en-US" b="1" dirty="0">
              <a:solidFill>
                <a:srgbClr val="080808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Databases function as data sources for Web applications</a:t>
            </a:r>
          </a:p>
          <a:p>
            <a:pPr lvl="1"/>
            <a:r>
              <a:rPr lang="en-US" altLang="en-US" dirty="0"/>
              <a:t>HTML</a:t>
            </a:r>
          </a:p>
          <a:p>
            <a:pPr lvl="2"/>
            <a:r>
              <a:rPr lang="en-US" altLang="en-US" dirty="0"/>
              <a:t>Used in static Web pages</a:t>
            </a:r>
          </a:p>
          <a:p>
            <a:pPr lvl="1"/>
            <a:r>
              <a:rPr lang="en-US" altLang="en-US" dirty="0"/>
              <a:t>XML, JSON</a:t>
            </a:r>
          </a:p>
          <a:p>
            <a:pPr lvl="2"/>
            <a:r>
              <a:rPr lang="en-US" altLang="en-US" dirty="0"/>
              <a:t>Self-describing documents</a:t>
            </a:r>
          </a:p>
          <a:p>
            <a:pPr lvl="2"/>
            <a:r>
              <a:rPr lang="en-US" altLang="en-US" dirty="0"/>
              <a:t>Dynamic Web pages</a:t>
            </a:r>
          </a:p>
          <a:p>
            <a:r>
              <a:rPr lang="en-US" altLang="en-US" dirty="0"/>
              <a:t>Chapter focus: XML data model and languages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826" y="135848"/>
            <a:ext cx="9075174" cy="763526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Structured, Semistructured, and Unstructured Data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sz="4200" dirty="0"/>
              <a:t>Structured data</a:t>
            </a:r>
          </a:p>
          <a:p>
            <a:pPr lvl="1"/>
            <a:r>
              <a:rPr lang="en-US" altLang="en-US" sz="4200" dirty="0"/>
              <a:t>Stored in relational database</a:t>
            </a:r>
          </a:p>
          <a:p>
            <a:r>
              <a:rPr lang="en-US" altLang="en-US" sz="4200" dirty="0"/>
              <a:t>Semistructured data</a:t>
            </a:r>
          </a:p>
          <a:p>
            <a:pPr lvl="1"/>
            <a:r>
              <a:rPr lang="en-US" altLang="en-US" sz="4200" dirty="0"/>
              <a:t>Not all data has identical structure</a:t>
            </a:r>
          </a:p>
          <a:p>
            <a:pPr lvl="1"/>
            <a:r>
              <a:rPr lang="en-US" altLang="en-US" sz="4200" dirty="0"/>
              <a:t>Schema information mixed in</a:t>
            </a:r>
          </a:p>
          <a:p>
            <a:pPr lvl="2"/>
            <a:r>
              <a:rPr lang="en-US" altLang="en-US" sz="4200" dirty="0"/>
              <a:t>Self-describing</a:t>
            </a:r>
          </a:p>
          <a:p>
            <a:pPr lvl="1"/>
            <a:r>
              <a:rPr lang="en-US" altLang="en-US" sz="4200" dirty="0"/>
              <a:t>Directed graph model</a:t>
            </a:r>
          </a:p>
          <a:p>
            <a:r>
              <a:rPr lang="en-US" altLang="en-US" sz="4200" dirty="0"/>
              <a:t>Unstructured data</a:t>
            </a:r>
          </a:p>
          <a:p>
            <a:pPr lvl="1"/>
            <a:r>
              <a:rPr lang="en-US" altLang="en-US" sz="4200" dirty="0"/>
              <a:t>Limited data type indication</a:t>
            </a:r>
          </a:p>
          <a:p>
            <a:pPr lvl="1"/>
            <a:r>
              <a:rPr lang="en-US" altLang="en-US" sz="4200" dirty="0"/>
              <a:t>Example: Web pages in HTML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89" y="200025"/>
            <a:ext cx="7653760" cy="600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Semi-structured data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50788" y="1273739"/>
            <a:ext cx="4309640" cy="38314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GB" sz="1875" b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Data that may be irregular or incomplete and have a structure that may change rapidly or unpredictably.</a:t>
            </a:r>
            <a:endParaRPr lang="en-US" sz="1875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defRPr/>
            </a:pPr>
            <a:r>
              <a:rPr lang="en-US" sz="1875" b="1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e.g.  </a:t>
            </a:r>
            <a:r>
              <a:rPr lang="en-US" sz="1875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XML documents</a:t>
            </a:r>
          </a:p>
          <a:p>
            <a:pPr>
              <a:lnSpc>
                <a:spcPct val="80000"/>
              </a:lnSpc>
              <a:buFont typeface="Arial" charset="0"/>
              <a:buNone/>
              <a:defRPr/>
            </a:pPr>
            <a:endParaRPr lang="en-US" sz="1500" b="1" dirty="0">
              <a:solidFill>
                <a:srgbClr val="000000"/>
              </a:solidFill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Times New Roman" pitchFamily="18" charset="0"/>
              </a:rPr>
              <a:t>may have a structure, but may change</a:t>
            </a:r>
          </a:p>
          <a:p>
            <a:pPr>
              <a:lnSpc>
                <a:spcPct val="80000"/>
              </a:lnSpc>
              <a:buFont typeface="Monotype Sorts" pitchFamily="-107" charset="2"/>
              <a:buNone/>
              <a:defRPr/>
            </a:pPr>
            <a:endParaRPr lang="en-US" sz="1500" b="1" dirty="0"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C00000"/>
                </a:solidFill>
                <a:ea typeface="ＭＳ Ｐゴシック" pitchFamily="34" charset="-128"/>
                <a:cs typeface="Times New Roman" pitchFamily="18" charset="0"/>
              </a:rPr>
              <a:t>aka schema-less or self-describing</a:t>
            </a: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500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no separate schema </a:t>
            </a: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500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schema is part of the data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endParaRPr lang="en-US" sz="1500" dirty="0"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800" b="1" dirty="0">
                <a:solidFill>
                  <a:srgbClr val="CC0099"/>
                </a:solidFill>
                <a:ea typeface="ＭＳ Ｐゴシック" pitchFamily="34" charset="-128"/>
                <a:cs typeface="Times New Roman" pitchFamily="18" charset="0"/>
              </a:rPr>
              <a:t>relational,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srgbClr val="CC0099"/>
                </a:solidFill>
                <a:ea typeface="ＭＳ Ｐゴシック" pitchFamily="34" charset="-128"/>
                <a:cs typeface="Times New Roman" pitchFamily="18" charset="0"/>
              </a:rPr>
              <a:t>    object-oriented,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srgbClr val="CC0099"/>
                </a:solidFill>
                <a:ea typeface="ＭＳ Ｐゴシック" pitchFamily="34" charset="-128"/>
                <a:cs typeface="Times New Roman" pitchFamily="18" charset="0"/>
              </a:rPr>
              <a:t>    object-relational </a:t>
            </a:r>
            <a:r>
              <a:rPr lang="en-US" sz="1800" b="1" dirty="0" err="1">
                <a:solidFill>
                  <a:srgbClr val="CC0099"/>
                </a:solidFill>
                <a:ea typeface="ＭＳ Ｐゴシック" pitchFamily="34" charset="-128"/>
                <a:cs typeface="Times New Roman" pitchFamily="18" charset="0"/>
              </a:rPr>
              <a:t>DBMSs</a:t>
            </a:r>
            <a:r>
              <a:rPr lang="en-US" sz="1800" b="1" dirty="0">
                <a:solidFill>
                  <a:srgbClr val="CC0099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</a:p>
          <a:p>
            <a:pPr lvl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1500" b="1" dirty="0">
                <a:solidFill>
                  <a:srgbClr val="0000CC"/>
                </a:solidFill>
                <a:ea typeface="ＭＳ Ｐゴシック" pitchFamily="34" charset="-128"/>
                <a:cs typeface="Times New Roman" pitchFamily="18" charset="0"/>
              </a:rPr>
              <a:t>Require pre-defined schema</a:t>
            </a:r>
            <a:endParaRPr lang="en-US" sz="1500" b="1" dirty="0">
              <a:solidFill>
                <a:srgbClr val="0000CC"/>
              </a:solidFill>
              <a:latin typeface="Times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11AF6B66-ABB7-482B-BC55-24C2144F6A81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697717-1F02-2DAD-6110-1B0DA874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39" y="1150679"/>
            <a:ext cx="4033536" cy="37927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-71284" y="148053"/>
            <a:ext cx="9286568" cy="85725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</a:rPr>
              <a:t>Directed Graph Model for Semistructured Data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10" y="1157288"/>
            <a:ext cx="5507831" cy="357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571751" y="4718448"/>
            <a:ext cx="40735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Figure 13.1 Representing semistructured data as a graph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142" y="200025"/>
            <a:ext cx="7586218" cy="600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XML (</a:t>
            </a:r>
            <a:r>
              <a:rPr lang="en-US" b="1" dirty="0" err="1">
                <a:ea typeface="ＭＳ Ｐゴシック" pitchFamily="34" charset="-128"/>
              </a:rPr>
              <a:t>eXtensible</a:t>
            </a:r>
            <a:r>
              <a:rPr lang="en-US" b="1" dirty="0">
                <a:ea typeface="ＭＳ Ｐゴシック" pitchFamily="34" charset="-128"/>
              </a:rPr>
              <a:t> Markup Language)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7797" y="1081088"/>
            <a:ext cx="7999003" cy="3960019"/>
          </a:xfrm>
        </p:spPr>
        <p:txBody>
          <a:bodyPr>
            <a:normAutofit fontScale="92500" lnSpcReduction="10000"/>
          </a:bodyPr>
          <a:lstStyle/>
          <a:p>
            <a:pPr marL="257175" lvl="1" indent="-257175">
              <a:buSzPct val="75000"/>
              <a:buFont typeface="Arial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ea typeface="ＭＳ Ｐゴシック" pitchFamily="34" charset="-128"/>
                <a:cs typeface="Arial" charset="0"/>
              </a:rPr>
              <a:t>Meta-language (language for describing other languages)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Arial" charset="0"/>
              </a:rPr>
              <a:t>enables designers to create their own customized tags 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Arial" charset="0"/>
              </a:rPr>
              <a:t>provide functionality not available with HTML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  <a:cs typeface="Arial" charset="0"/>
              </a:rPr>
              <a:t>1998: XML 1.0 by World Wide Web Consortium (W3C)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n-US" b="1" dirty="0">
                <a:solidFill>
                  <a:srgbClr val="0070C0"/>
                </a:solidFill>
                <a:ea typeface="ＭＳ Ｐゴシック" pitchFamily="34" charset="-128"/>
                <a:cs typeface="Arial" charset="0"/>
              </a:rPr>
              <a:t>Has impacted many types of systems e.g.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Arial" charset="0"/>
              </a:rPr>
              <a:t>distributed systems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Arial" charset="0"/>
              </a:rPr>
              <a:t>database management   etc.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b="1" i="1" dirty="0">
                <a:solidFill>
                  <a:srgbClr val="0070C0"/>
                </a:solidFill>
                <a:ea typeface="ＭＳ Ｐゴシック" pitchFamily="34" charset="-128"/>
                <a:cs typeface="Arial" charset="0"/>
              </a:rPr>
              <a:t>de facto </a:t>
            </a:r>
            <a:r>
              <a:rPr lang="en-US" b="1" dirty="0">
                <a:solidFill>
                  <a:srgbClr val="0070C0"/>
                </a:solidFill>
                <a:ea typeface="ＭＳ Ｐゴシック" pitchFamily="34" charset="-128"/>
                <a:cs typeface="Arial" charset="0"/>
              </a:rPr>
              <a:t>standard for data communication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sz="1800" b="1" dirty="0">
                <a:ea typeface="ＭＳ Ｐゴシック" pitchFamily="34" charset="-128"/>
                <a:cs typeface="Arial" charset="0"/>
              </a:rPr>
              <a:t>Replacing EDI (Electronic Data Interchange)</a:t>
            </a: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85103E33-BB66-4D02-B72D-303FB5535EE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>
                <a:ea typeface="ＭＳ Ｐゴシック" pitchFamily="34" charset="-128"/>
                <a:cs typeface="Cambria" pitchFamily="18" charset="0"/>
              </a:rPr>
              <a:t>XML:  what you already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71" y="1053003"/>
            <a:ext cx="6971071" cy="4114800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buNone/>
              <a:defRPr/>
            </a:pPr>
            <a:r>
              <a:rPr lang="en-ZA" b="1" dirty="0"/>
              <a:t>COS216 &amp; INF272 Revision</a:t>
            </a:r>
          </a:p>
          <a:p>
            <a:pPr marL="385763" indent="-385763">
              <a:buNone/>
              <a:defRPr/>
            </a:pPr>
            <a:r>
              <a:rPr lang="en-ZA" b="1" dirty="0"/>
              <a:t>1</a:t>
            </a:r>
            <a:r>
              <a:rPr lang="en-ZA" b="1" dirty="0">
                <a:solidFill>
                  <a:srgbClr val="0070C0"/>
                </a:solidFill>
              </a:rPr>
              <a:t>.   </a:t>
            </a:r>
            <a:r>
              <a:rPr lang="en-ZA" sz="1950" b="1" dirty="0">
                <a:solidFill>
                  <a:srgbClr val="0070C0"/>
                </a:solidFill>
              </a:rPr>
              <a:t>XML file:   </a:t>
            </a:r>
            <a:r>
              <a:rPr lang="en-ZA" sz="1950" b="1" dirty="0">
                <a:solidFill>
                  <a:srgbClr val="C00000"/>
                </a:solidFill>
              </a:rPr>
              <a:t>e.g.   </a:t>
            </a:r>
            <a:r>
              <a:rPr lang="en-ZA" sz="1950" b="1" i="1" dirty="0">
                <a:solidFill>
                  <a:srgbClr val="C00000"/>
                </a:solidFill>
              </a:rPr>
              <a:t>myfile.xml</a:t>
            </a:r>
          </a:p>
          <a:p>
            <a:pPr marL="385763" indent="-385763">
              <a:buNone/>
              <a:defRPr/>
            </a:pPr>
            <a:r>
              <a:rPr lang="en-ZA" b="1" dirty="0"/>
              <a:t>2. </a:t>
            </a:r>
            <a:r>
              <a:rPr lang="en-ZA" b="1" dirty="0">
                <a:solidFill>
                  <a:srgbClr val="0070C0"/>
                </a:solidFill>
              </a:rPr>
              <a:t> </a:t>
            </a:r>
            <a:r>
              <a:rPr lang="en-ZA" sz="1950" b="1" dirty="0">
                <a:solidFill>
                  <a:srgbClr val="0070C0"/>
                </a:solidFill>
              </a:rPr>
              <a:t>Format of an XML document</a:t>
            </a:r>
          </a:p>
          <a:p>
            <a:pPr marL="985838" lvl="2" indent="-385763"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C00000"/>
                </a:solidFill>
              </a:rPr>
              <a:t>header, tags, attributes, namespaces, etc</a:t>
            </a:r>
          </a:p>
          <a:p>
            <a:pPr marL="385763" indent="-385763">
              <a:buNone/>
              <a:defRPr/>
            </a:pPr>
            <a:r>
              <a:rPr lang="en-ZA" b="1" dirty="0"/>
              <a:t>3.  </a:t>
            </a:r>
            <a:r>
              <a:rPr lang="en-ZA" sz="1950" b="1" dirty="0">
                <a:solidFill>
                  <a:srgbClr val="0070C0"/>
                </a:solidFill>
              </a:rPr>
              <a:t>Document Object Model (DOM)</a:t>
            </a:r>
          </a:p>
          <a:p>
            <a:pPr marL="985838" lvl="2" indent="-385763"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C00000"/>
                </a:solidFill>
              </a:rPr>
              <a:t>tree structure for an xml document</a:t>
            </a:r>
          </a:p>
          <a:p>
            <a:pPr marL="385763" indent="-385763">
              <a:buNone/>
              <a:defRPr/>
            </a:pPr>
            <a:r>
              <a:rPr lang="en-ZA" b="1" dirty="0"/>
              <a:t>4. </a:t>
            </a:r>
            <a:r>
              <a:rPr lang="en-ZA" sz="1950" b="1" dirty="0">
                <a:solidFill>
                  <a:srgbClr val="0070C0"/>
                </a:solidFill>
              </a:rPr>
              <a:t>XML document validation</a:t>
            </a:r>
          </a:p>
          <a:p>
            <a:pPr marL="985838" lvl="2" indent="-385763"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C00000"/>
                </a:solidFill>
              </a:rPr>
              <a:t>Document Type Definitions (</a:t>
            </a:r>
            <a:r>
              <a:rPr lang="en-ZA" sz="1800" b="1" dirty="0" err="1">
                <a:solidFill>
                  <a:srgbClr val="C00000"/>
                </a:solidFill>
              </a:rPr>
              <a:t>DTDs</a:t>
            </a:r>
            <a:r>
              <a:rPr lang="en-ZA" sz="1800" b="1" dirty="0">
                <a:solidFill>
                  <a:srgbClr val="C00000"/>
                </a:solidFill>
              </a:rPr>
              <a:t>)</a:t>
            </a:r>
          </a:p>
          <a:p>
            <a:pPr marL="985838" lvl="2" indent="-385763"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C00000"/>
                </a:solidFill>
              </a:rPr>
              <a:t>Schemas (Microsoft XML schema, </a:t>
            </a:r>
            <a:r>
              <a:rPr lang="en-ZA" sz="1800" b="1" dirty="0" err="1">
                <a:solidFill>
                  <a:srgbClr val="C00000"/>
                </a:solidFill>
              </a:rPr>
              <a:t>W3C</a:t>
            </a:r>
            <a:r>
              <a:rPr lang="en-ZA" sz="1800" b="1" dirty="0">
                <a:solidFill>
                  <a:srgbClr val="C00000"/>
                </a:solidFill>
              </a:rPr>
              <a:t> schema)</a:t>
            </a:r>
          </a:p>
          <a:p>
            <a:pPr marL="385763" indent="-385763">
              <a:buNone/>
              <a:defRPr/>
            </a:pPr>
            <a:r>
              <a:rPr lang="en-ZA" b="1" dirty="0"/>
              <a:t>5. </a:t>
            </a:r>
            <a:r>
              <a:rPr lang="en-ZA" sz="1950" b="1" dirty="0">
                <a:solidFill>
                  <a:srgbClr val="0070C0"/>
                </a:solidFill>
              </a:rPr>
              <a:t>Conversion of XML data to formatted text documents</a:t>
            </a:r>
          </a:p>
          <a:p>
            <a:pPr marL="985838" lvl="2" indent="-385763"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C00000"/>
                </a:solidFill>
              </a:rPr>
              <a:t>Extensible </a:t>
            </a:r>
            <a:r>
              <a:rPr lang="en-ZA" sz="1800" b="1" dirty="0" err="1">
                <a:solidFill>
                  <a:srgbClr val="C00000"/>
                </a:solidFill>
              </a:rPr>
              <a:t>Stylesheet</a:t>
            </a:r>
            <a:r>
              <a:rPr lang="en-ZA" sz="1800" b="1" dirty="0">
                <a:solidFill>
                  <a:srgbClr val="C00000"/>
                </a:solidFill>
              </a:rPr>
              <a:t> Language (</a:t>
            </a:r>
            <a:r>
              <a:rPr lang="en-ZA" sz="1800" b="1" dirty="0" err="1">
                <a:solidFill>
                  <a:srgbClr val="C00000"/>
                </a:solidFill>
              </a:rPr>
              <a:t>XSL</a:t>
            </a:r>
            <a:r>
              <a:rPr lang="en-ZA" sz="1800" b="1" dirty="0">
                <a:solidFill>
                  <a:srgbClr val="C00000"/>
                </a:solidFill>
              </a:rPr>
              <a:t>, </a:t>
            </a:r>
            <a:r>
              <a:rPr lang="en-ZA" sz="1800" b="1" dirty="0" err="1">
                <a:solidFill>
                  <a:srgbClr val="C00000"/>
                </a:solidFill>
              </a:rPr>
              <a:t>XSLT</a:t>
            </a:r>
            <a:r>
              <a:rPr lang="en-ZA" sz="1800" b="1" dirty="0">
                <a:solidFill>
                  <a:srgbClr val="C00000"/>
                </a:solidFill>
              </a:rPr>
              <a:t>)</a:t>
            </a:r>
          </a:p>
          <a:p>
            <a:pPr marL="385763" indent="-385763">
              <a:buFont typeface="Arial" charset="0"/>
              <a:buAutoNum type="arabicPeriod"/>
              <a:defRPr/>
            </a:pPr>
            <a:endParaRPr lang="en-ZA" b="1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B54FD67D-B9A0-4A12-BF98-F1ED8857EA6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pitchFamily="34" charset="-128"/>
              </a:rPr>
              <a:t>Reading for the student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758735" y="1191446"/>
            <a:ext cx="7579020" cy="381620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  <a:ea typeface="ＭＳ Ｐゴシック" pitchFamily="34" charset="-128"/>
              </a:rPr>
              <a:t>Introduction to XML</a:t>
            </a:r>
          </a:p>
          <a:p>
            <a:pPr lvl="1" algn="just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000" b="1" dirty="0">
                <a:ea typeface="ＭＳ Ｐゴシック" pitchFamily="34" charset="-128"/>
              </a:rPr>
              <a:t>Advantages of XML </a:t>
            </a:r>
          </a:p>
          <a:p>
            <a:pPr lvl="1" algn="just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000" b="1" dirty="0">
                <a:ea typeface="ＭＳ Ｐゴシック" pitchFamily="34" charset="-128"/>
                <a:cs typeface="Times New Roman" pitchFamily="18" charset="0"/>
              </a:rPr>
              <a:t>Overview of XML</a:t>
            </a:r>
          </a:p>
          <a:p>
            <a:pPr lvl="1" algn="just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000" b="1" dirty="0">
                <a:ea typeface="ＭＳ Ｐゴシック" pitchFamily="34" charset="-128"/>
                <a:cs typeface="Times New Roman" pitchFamily="18" charset="0"/>
              </a:rPr>
              <a:t>Document Type Definitions (</a:t>
            </a:r>
            <a:r>
              <a:rPr lang="en-US" sz="2000" b="1" dirty="0" err="1">
                <a:ea typeface="ＭＳ Ｐゴシック" pitchFamily="34" charset="-128"/>
                <a:cs typeface="Times New Roman" pitchFamily="18" charset="0"/>
              </a:rPr>
              <a:t>DTDs</a:t>
            </a:r>
            <a:r>
              <a:rPr lang="en-US" sz="2000" b="1" dirty="0">
                <a:ea typeface="ＭＳ Ｐゴシック" pitchFamily="34" charset="-128"/>
                <a:cs typeface="Times New Roman" pitchFamily="18" charset="0"/>
              </a:rPr>
              <a:t>)</a:t>
            </a:r>
          </a:p>
          <a:p>
            <a:pPr algn="just">
              <a:lnSpc>
                <a:spcPct val="110000"/>
              </a:lnSpc>
              <a:buFont typeface="Arial" charset="0"/>
              <a:buChar char="•"/>
              <a:defRPr/>
            </a:pPr>
            <a:endParaRPr lang="en-US" sz="2000" b="1" dirty="0">
              <a:ea typeface="ＭＳ Ｐゴシック" pitchFamily="34" charset="-128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  <a:ea typeface="ＭＳ Ｐゴシック" pitchFamily="34" charset="-128"/>
              </a:rPr>
              <a:t>XML-related technologies</a:t>
            </a:r>
          </a:p>
          <a:p>
            <a:pPr marL="601266" indent="-263129" algn="just" defTabSz="26789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000" b="1" dirty="0" err="1">
                <a:solidFill>
                  <a:srgbClr val="080808"/>
                </a:solidFill>
                <a:ea typeface="ＭＳ Ｐゴシック" pitchFamily="34" charset="-128"/>
              </a:rPr>
              <a:t>DCOM</a:t>
            </a:r>
            <a:r>
              <a:rPr lang="en-US" sz="2000" b="1" dirty="0">
                <a:solidFill>
                  <a:srgbClr val="080808"/>
                </a:solidFill>
                <a:ea typeface="ＭＳ Ｐゴシック" pitchFamily="34" charset="-128"/>
              </a:rPr>
              <a:t> and SAX</a:t>
            </a:r>
          </a:p>
          <a:p>
            <a:pPr marL="601266" indent="-263129" algn="just" defTabSz="26789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80808"/>
                </a:solidFill>
                <a:ea typeface="ＭＳ Ｐゴシック" pitchFamily="34" charset="-128"/>
              </a:rPr>
              <a:t>Namespaces</a:t>
            </a:r>
          </a:p>
          <a:p>
            <a:pPr marL="601266" indent="-263129" algn="just" defTabSz="26789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000" b="1" dirty="0" err="1">
                <a:solidFill>
                  <a:srgbClr val="080808"/>
                </a:solidFill>
                <a:ea typeface="ＭＳ Ｐゴシック" pitchFamily="34" charset="-128"/>
              </a:rPr>
              <a:t>XLS</a:t>
            </a:r>
            <a:r>
              <a:rPr lang="en-US" sz="2000" b="1" dirty="0">
                <a:solidFill>
                  <a:srgbClr val="080808"/>
                </a:solidFill>
                <a:ea typeface="ＭＳ Ｐゴシック" pitchFamily="34" charset="-128"/>
              </a:rPr>
              <a:t> and </a:t>
            </a:r>
            <a:r>
              <a:rPr lang="en-US" sz="2000" b="1" dirty="0" err="1">
                <a:solidFill>
                  <a:srgbClr val="080808"/>
                </a:solidFill>
                <a:ea typeface="ＭＳ Ｐゴシック" pitchFamily="34" charset="-128"/>
              </a:rPr>
              <a:t>XLST</a:t>
            </a:r>
            <a:endParaRPr lang="en-US" sz="2000" b="1" dirty="0">
              <a:solidFill>
                <a:srgbClr val="080808"/>
              </a:solidFill>
              <a:ea typeface="ＭＳ Ｐゴシック" pitchFamily="34" charset="-128"/>
            </a:endParaRPr>
          </a:p>
          <a:p>
            <a:pPr algn="just">
              <a:lnSpc>
                <a:spcPct val="110000"/>
              </a:lnSpc>
              <a:buFont typeface="Arial" charset="0"/>
              <a:buChar char="•"/>
              <a:defRPr/>
            </a:pPr>
            <a:endParaRPr lang="en-US" dirty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5E4C5271-A593-4727-BA97-1A01C00D604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486150" y="4800600"/>
            <a:ext cx="24003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32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lang="en-GB" alt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Pearson Education Limited 1995, 2005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On-screen Show (16:9)</PresentationFormat>
  <Paragraphs>180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Monotype Sorts</vt:lpstr>
      <vt:lpstr>Speak Pro</vt:lpstr>
      <vt:lpstr>Times</vt:lpstr>
      <vt:lpstr>Times New Roman</vt:lpstr>
      <vt:lpstr>Office Theme</vt:lpstr>
      <vt:lpstr>COS 326  Database Systems</vt:lpstr>
      <vt:lpstr>In this lecture</vt:lpstr>
      <vt:lpstr>Introduction</vt:lpstr>
      <vt:lpstr>Structured, Semistructured, and Unstructured Data</vt:lpstr>
      <vt:lpstr>Semi-structured data</vt:lpstr>
      <vt:lpstr>Directed Graph Model for Semistructured Data</vt:lpstr>
      <vt:lpstr>XML (eXtensible Markup Language)</vt:lpstr>
      <vt:lpstr>XML:  what you already know</vt:lpstr>
      <vt:lpstr>Reading for the student</vt:lpstr>
      <vt:lpstr>XML Hierarchical (Tree) Data Model</vt:lpstr>
      <vt:lpstr>XML Schema (1)</vt:lpstr>
      <vt:lpstr>XML Schema (2)</vt:lpstr>
      <vt:lpstr>XML Schema Example</vt:lpstr>
      <vt:lpstr>XML Schema (3)</vt:lpstr>
      <vt:lpstr>XML Schema Definition Types</vt:lpstr>
      <vt:lpstr>XML Schema Definition Types: Simple Type</vt:lpstr>
      <vt:lpstr>XML Schema Definition Types: Complex Type</vt:lpstr>
      <vt:lpstr>XML Schema Definition Types: Global Type</vt:lpstr>
      <vt:lpstr>Storing and Extracting XML Documents from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2024-08-20T13:35:52Z</dcterms:modified>
</cp:coreProperties>
</file>