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9"/>
  </p:notesMasterIdLst>
  <p:sldIdLst>
    <p:sldId id="256" r:id="rId2"/>
    <p:sldId id="271" r:id="rId3"/>
    <p:sldId id="272" r:id="rId4"/>
    <p:sldId id="273" r:id="rId5"/>
    <p:sldId id="279" r:id="rId6"/>
    <p:sldId id="280" r:id="rId7"/>
    <p:sldId id="281" r:id="rId8"/>
    <p:sldId id="282" r:id="rId9"/>
    <p:sldId id="274" r:id="rId10"/>
    <p:sldId id="285" r:id="rId11"/>
    <p:sldId id="290" r:id="rId12"/>
    <p:sldId id="284" r:id="rId13"/>
    <p:sldId id="286" r:id="rId14"/>
    <p:sldId id="287" r:id="rId15"/>
    <p:sldId id="288" r:id="rId16"/>
    <p:sldId id="283" r:id="rId17"/>
    <p:sldId id="25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8BACB3-DED2-4C26-AB13-9652BD4CEDD8}" v="4" dt="2023-06-01T16:37:38.4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8" autoAdjust="0"/>
    <p:restoredTop sz="66628" autoAdjust="0"/>
  </p:normalViewPr>
  <p:slideViewPr>
    <p:cSldViewPr snapToGrid="0" snapToObjects="1">
      <p:cViewPr varScale="1">
        <p:scale>
          <a:sx n="53" d="100"/>
          <a:sy n="53" d="100"/>
        </p:scale>
        <p:origin x="1140" y="40"/>
      </p:cViewPr>
      <p:guideLst/>
    </p:cSldViewPr>
  </p:slideViewPr>
  <p:outlineViewPr>
    <p:cViewPr>
      <p:scale>
        <a:sx n="33" d="100"/>
        <a:sy n="33" d="100"/>
      </p:scale>
      <p:origin x="0" y="-8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l, Scott" userId="d0f2bf4a-516d-4158-bd18-a5bcb7791537" providerId="ADAL" clId="{338BACB3-DED2-4C26-AB13-9652BD4CEDD8}"/>
    <pc:docChg chg="undo custSel addSld delSld modSld">
      <pc:chgData name="Hall, Scott" userId="d0f2bf4a-516d-4158-bd18-a5bcb7791537" providerId="ADAL" clId="{338BACB3-DED2-4C26-AB13-9652BD4CEDD8}" dt="2023-06-02T18:36:29.900" v="1690"/>
      <pc:docMkLst>
        <pc:docMk/>
      </pc:docMkLst>
      <pc:sldChg chg="modSp mod">
        <pc:chgData name="Hall, Scott" userId="d0f2bf4a-516d-4158-bd18-a5bcb7791537" providerId="ADAL" clId="{338BACB3-DED2-4C26-AB13-9652BD4CEDD8}" dt="2023-06-01T19:21:53.355" v="1307" actId="14100"/>
        <pc:sldMkLst>
          <pc:docMk/>
          <pc:sldMk cId="528516043" sldId="256"/>
        </pc:sldMkLst>
        <pc:spChg chg="mod">
          <ac:chgData name="Hall, Scott" userId="d0f2bf4a-516d-4158-bd18-a5bcb7791537" providerId="ADAL" clId="{338BACB3-DED2-4C26-AB13-9652BD4CEDD8}" dt="2023-06-01T19:21:53.355" v="1307" actId="14100"/>
          <ac:spMkLst>
            <pc:docMk/>
            <pc:sldMk cId="528516043" sldId="256"/>
            <ac:spMk id="2" creationId="{D059C654-D5C6-324A-A0DF-FA80BC8268DE}"/>
          </ac:spMkLst>
        </pc:spChg>
        <pc:spChg chg="mod">
          <ac:chgData name="Hall, Scott" userId="d0f2bf4a-516d-4158-bd18-a5bcb7791537" providerId="ADAL" clId="{338BACB3-DED2-4C26-AB13-9652BD4CEDD8}" dt="2023-06-01T19:21:53.355" v="1307" actId="14100"/>
          <ac:spMkLst>
            <pc:docMk/>
            <pc:sldMk cId="528516043" sldId="256"/>
            <ac:spMk id="3" creationId="{9047BC99-4FEB-1D40-BF7B-E990A3AEA5E5}"/>
          </ac:spMkLst>
        </pc:spChg>
      </pc:sldChg>
      <pc:sldChg chg="del">
        <pc:chgData name="Hall, Scott" userId="d0f2bf4a-516d-4158-bd18-a5bcb7791537" providerId="ADAL" clId="{338BACB3-DED2-4C26-AB13-9652BD4CEDD8}" dt="2023-06-01T15:22:00.233" v="847" actId="47"/>
        <pc:sldMkLst>
          <pc:docMk/>
          <pc:sldMk cId="3766369298" sldId="257"/>
        </pc:sldMkLst>
      </pc:sldChg>
      <pc:sldChg chg="modSp mod modNotesTx">
        <pc:chgData name="Hall, Scott" userId="d0f2bf4a-516d-4158-bd18-a5bcb7791537" providerId="ADAL" clId="{338BACB3-DED2-4C26-AB13-9652BD4CEDD8}" dt="2023-06-01T19:22:52.300" v="1314" actId="6549"/>
        <pc:sldMkLst>
          <pc:docMk/>
          <pc:sldMk cId="3805303797" sldId="272"/>
        </pc:sldMkLst>
        <pc:spChg chg="mod">
          <ac:chgData name="Hall, Scott" userId="d0f2bf4a-516d-4158-bd18-a5bcb7791537" providerId="ADAL" clId="{338BACB3-DED2-4C26-AB13-9652BD4CEDD8}" dt="2023-06-01T19:22:33.035" v="1312" actId="27636"/>
          <ac:spMkLst>
            <pc:docMk/>
            <pc:sldMk cId="3805303797" sldId="272"/>
            <ac:spMk id="3" creationId="{33086676-332D-AB3A-EEED-4037B442BB66}"/>
          </ac:spMkLst>
        </pc:spChg>
      </pc:sldChg>
      <pc:sldChg chg="addSp delSp modSp mod">
        <pc:chgData name="Hall, Scott" userId="d0f2bf4a-516d-4158-bd18-a5bcb7791537" providerId="ADAL" clId="{338BACB3-DED2-4C26-AB13-9652BD4CEDD8}" dt="2023-06-01T16:36:40.712" v="903" actId="20577"/>
        <pc:sldMkLst>
          <pc:docMk/>
          <pc:sldMk cId="1103478482" sldId="274"/>
        </pc:sldMkLst>
        <pc:spChg chg="mod">
          <ac:chgData name="Hall, Scott" userId="d0f2bf4a-516d-4158-bd18-a5bcb7791537" providerId="ADAL" clId="{338BACB3-DED2-4C26-AB13-9652BD4CEDD8}" dt="2023-06-01T16:36:40.712" v="903" actId="20577"/>
          <ac:spMkLst>
            <pc:docMk/>
            <pc:sldMk cId="1103478482" sldId="274"/>
            <ac:spMk id="11" creationId="{B43A25AF-D037-B80C-480A-65B671C5C29B}"/>
          </ac:spMkLst>
        </pc:spChg>
        <pc:picChg chg="del">
          <ac:chgData name="Hall, Scott" userId="d0f2bf4a-516d-4158-bd18-a5bcb7791537" providerId="ADAL" clId="{338BACB3-DED2-4C26-AB13-9652BD4CEDD8}" dt="2023-06-01T16:35:32.028" v="850" actId="478"/>
          <ac:picMkLst>
            <pc:docMk/>
            <pc:sldMk cId="1103478482" sldId="274"/>
            <ac:picMk id="4" creationId="{79F7C626-0FAA-0C5E-F357-2EEF0DBAEB24}"/>
          </ac:picMkLst>
        </pc:picChg>
        <pc:picChg chg="add del mod">
          <ac:chgData name="Hall, Scott" userId="d0f2bf4a-516d-4158-bd18-a5bcb7791537" providerId="ADAL" clId="{338BACB3-DED2-4C26-AB13-9652BD4CEDD8}" dt="2023-06-01T16:36:20.266" v="897" actId="21"/>
          <ac:picMkLst>
            <pc:docMk/>
            <pc:sldMk cId="1103478482" sldId="274"/>
            <ac:picMk id="5" creationId="{3F6A1800-093C-2D12-B23B-7294AC9A7249}"/>
          </ac:picMkLst>
        </pc:picChg>
        <pc:picChg chg="add mod">
          <ac:chgData name="Hall, Scott" userId="d0f2bf4a-516d-4158-bd18-a5bcb7791537" providerId="ADAL" clId="{338BACB3-DED2-4C26-AB13-9652BD4CEDD8}" dt="2023-06-01T16:36:14.977" v="896"/>
          <ac:picMkLst>
            <pc:docMk/>
            <pc:sldMk cId="1103478482" sldId="274"/>
            <ac:picMk id="6" creationId="{396E4122-5F13-0A6D-1AC1-46E9E06D291E}"/>
          </ac:picMkLst>
        </pc:picChg>
      </pc:sldChg>
      <pc:sldChg chg="del">
        <pc:chgData name="Hall, Scott" userId="d0f2bf4a-516d-4158-bd18-a5bcb7791537" providerId="ADAL" clId="{338BACB3-DED2-4C26-AB13-9652BD4CEDD8}" dt="2023-06-01T15:21:52.435" v="846" actId="47"/>
        <pc:sldMkLst>
          <pc:docMk/>
          <pc:sldMk cId="2316841569" sldId="278"/>
        </pc:sldMkLst>
      </pc:sldChg>
      <pc:sldChg chg="modNotesTx">
        <pc:chgData name="Hall, Scott" userId="d0f2bf4a-516d-4158-bd18-a5bcb7791537" providerId="ADAL" clId="{338BACB3-DED2-4C26-AB13-9652BD4CEDD8}" dt="2023-06-02T18:36:29.900" v="1690"/>
        <pc:sldMkLst>
          <pc:docMk/>
          <pc:sldMk cId="1000500685" sldId="279"/>
        </pc:sldMkLst>
      </pc:sldChg>
      <pc:sldChg chg="modSp mod">
        <pc:chgData name="Hall, Scott" userId="d0f2bf4a-516d-4158-bd18-a5bcb7791537" providerId="ADAL" clId="{338BACB3-DED2-4C26-AB13-9652BD4CEDD8}" dt="2023-06-01T19:23:21.282" v="1315" actId="1076"/>
        <pc:sldMkLst>
          <pc:docMk/>
          <pc:sldMk cId="2228354134" sldId="280"/>
        </pc:sldMkLst>
        <pc:spChg chg="mod">
          <ac:chgData name="Hall, Scott" userId="d0f2bf4a-516d-4158-bd18-a5bcb7791537" providerId="ADAL" clId="{338BACB3-DED2-4C26-AB13-9652BD4CEDD8}" dt="2023-06-01T19:23:21.282" v="1315" actId="1076"/>
          <ac:spMkLst>
            <pc:docMk/>
            <pc:sldMk cId="2228354134" sldId="280"/>
            <ac:spMk id="3" creationId="{33086676-332D-AB3A-EEED-4037B442BB66}"/>
          </ac:spMkLst>
        </pc:spChg>
      </pc:sldChg>
      <pc:sldChg chg="modSp mod">
        <pc:chgData name="Hall, Scott" userId="d0f2bf4a-516d-4158-bd18-a5bcb7791537" providerId="ADAL" clId="{338BACB3-DED2-4C26-AB13-9652BD4CEDD8}" dt="2023-06-01T19:23:57.006" v="1325" actId="1076"/>
        <pc:sldMkLst>
          <pc:docMk/>
          <pc:sldMk cId="2818448551" sldId="281"/>
        </pc:sldMkLst>
        <pc:spChg chg="mod">
          <ac:chgData name="Hall, Scott" userId="d0f2bf4a-516d-4158-bd18-a5bcb7791537" providerId="ADAL" clId="{338BACB3-DED2-4C26-AB13-9652BD4CEDD8}" dt="2023-06-01T19:23:57.006" v="1325" actId="1076"/>
          <ac:spMkLst>
            <pc:docMk/>
            <pc:sldMk cId="2818448551" sldId="281"/>
            <ac:spMk id="3" creationId="{33086676-332D-AB3A-EEED-4037B442BB66}"/>
          </ac:spMkLst>
        </pc:spChg>
      </pc:sldChg>
      <pc:sldChg chg="modSp mod">
        <pc:chgData name="Hall, Scott" userId="d0f2bf4a-516d-4158-bd18-a5bcb7791537" providerId="ADAL" clId="{338BACB3-DED2-4C26-AB13-9652BD4CEDD8}" dt="2023-06-01T19:24:35.031" v="1353" actId="20577"/>
        <pc:sldMkLst>
          <pc:docMk/>
          <pc:sldMk cId="3071967584" sldId="282"/>
        </pc:sldMkLst>
        <pc:spChg chg="mod">
          <ac:chgData name="Hall, Scott" userId="d0f2bf4a-516d-4158-bd18-a5bcb7791537" providerId="ADAL" clId="{338BACB3-DED2-4C26-AB13-9652BD4CEDD8}" dt="2023-06-01T19:24:35.031" v="1353" actId="20577"/>
          <ac:spMkLst>
            <pc:docMk/>
            <pc:sldMk cId="3071967584" sldId="282"/>
            <ac:spMk id="3" creationId="{33086676-332D-AB3A-EEED-4037B442BB66}"/>
          </ac:spMkLst>
        </pc:spChg>
      </pc:sldChg>
      <pc:sldChg chg="modSp mod modNotesTx">
        <pc:chgData name="Hall, Scott" userId="d0f2bf4a-516d-4158-bd18-a5bcb7791537" providerId="ADAL" clId="{338BACB3-DED2-4C26-AB13-9652BD4CEDD8}" dt="2023-06-02T13:20:08.201" v="1449" actId="1076"/>
        <pc:sldMkLst>
          <pc:docMk/>
          <pc:sldMk cId="4181393260" sldId="284"/>
        </pc:sldMkLst>
        <pc:spChg chg="mod">
          <ac:chgData name="Hall, Scott" userId="d0f2bf4a-516d-4158-bd18-a5bcb7791537" providerId="ADAL" clId="{338BACB3-DED2-4C26-AB13-9652BD4CEDD8}" dt="2023-06-02T13:20:08.201" v="1449" actId="1076"/>
          <ac:spMkLst>
            <pc:docMk/>
            <pc:sldMk cId="4181393260" sldId="284"/>
            <ac:spMk id="3" creationId="{510A180D-C0F9-984D-0411-C985CA06FAB8}"/>
          </ac:spMkLst>
        </pc:spChg>
      </pc:sldChg>
      <pc:sldChg chg="addSp delSp modSp mod modNotesTx">
        <pc:chgData name="Hall, Scott" userId="d0f2bf4a-516d-4158-bd18-a5bcb7791537" providerId="ADAL" clId="{338BACB3-DED2-4C26-AB13-9652BD4CEDD8}" dt="2023-06-01T19:19:03.783" v="1095" actId="20577"/>
        <pc:sldMkLst>
          <pc:docMk/>
          <pc:sldMk cId="1458000182" sldId="285"/>
        </pc:sldMkLst>
        <pc:spChg chg="mod">
          <ac:chgData name="Hall, Scott" userId="d0f2bf4a-516d-4158-bd18-a5bcb7791537" providerId="ADAL" clId="{338BACB3-DED2-4C26-AB13-9652BD4CEDD8}" dt="2023-06-01T14:53:01.380" v="14" actId="20577"/>
          <ac:spMkLst>
            <pc:docMk/>
            <pc:sldMk cId="1458000182" sldId="285"/>
            <ac:spMk id="2" creationId="{D66FB14B-1140-7E69-9B7F-2767C4566807}"/>
          </ac:spMkLst>
        </pc:spChg>
        <pc:spChg chg="mod">
          <ac:chgData name="Hall, Scott" userId="d0f2bf4a-516d-4158-bd18-a5bcb7791537" providerId="ADAL" clId="{338BACB3-DED2-4C26-AB13-9652BD4CEDD8}" dt="2023-06-01T15:19:43.921" v="537" actId="15"/>
          <ac:spMkLst>
            <pc:docMk/>
            <pc:sldMk cId="1458000182" sldId="285"/>
            <ac:spMk id="3" creationId="{33086676-332D-AB3A-EEED-4037B442BB66}"/>
          </ac:spMkLst>
        </pc:spChg>
        <pc:spChg chg="mod">
          <ac:chgData name="Hall, Scott" userId="d0f2bf4a-516d-4158-bd18-a5bcb7791537" providerId="ADAL" clId="{338BACB3-DED2-4C26-AB13-9652BD4CEDD8}" dt="2023-06-01T16:37:19.812" v="938" actId="20577"/>
          <ac:spMkLst>
            <pc:docMk/>
            <pc:sldMk cId="1458000182" sldId="285"/>
            <ac:spMk id="11" creationId="{B43A25AF-D037-B80C-480A-65B671C5C29B}"/>
          </ac:spMkLst>
        </pc:spChg>
        <pc:picChg chg="del">
          <ac:chgData name="Hall, Scott" userId="d0f2bf4a-516d-4158-bd18-a5bcb7791537" providerId="ADAL" clId="{338BACB3-DED2-4C26-AB13-9652BD4CEDD8}" dt="2023-06-01T16:36:27.493" v="900" actId="478"/>
          <ac:picMkLst>
            <pc:docMk/>
            <pc:sldMk cId="1458000182" sldId="285"/>
            <ac:picMk id="4" creationId="{79F7C626-0FAA-0C5E-F357-2EEF0DBAEB24}"/>
          </ac:picMkLst>
        </pc:picChg>
        <pc:picChg chg="add mod">
          <ac:chgData name="Hall, Scott" userId="d0f2bf4a-516d-4158-bd18-a5bcb7791537" providerId="ADAL" clId="{338BACB3-DED2-4C26-AB13-9652BD4CEDD8}" dt="2023-06-01T16:36:29.947" v="901" actId="1076"/>
          <ac:picMkLst>
            <pc:docMk/>
            <pc:sldMk cId="1458000182" sldId="285"/>
            <ac:picMk id="5" creationId="{79028A92-57DE-318F-71AC-F8E3CACF7868}"/>
          </ac:picMkLst>
        </pc:picChg>
      </pc:sldChg>
      <pc:sldChg chg="modSp mod modNotesTx">
        <pc:chgData name="Hall, Scott" userId="d0f2bf4a-516d-4158-bd18-a5bcb7791537" providerId="ADAL" clId="{338BACB3-DED2-4C26-AB13-9652BD4CEDD8}" dt="2023-06-02T13:46:13.137" v="1565" actId="404"/>
        <pc:sldMkLst>
          <pc:docMk/>
          <pc:sldMk cId="1687884031" sldId="286"/>
        </pc:sldMkLst>
        <pc:spChg chg="mod">
          <ac:chgData name="Hall, Scott" userId="d0f2bf4a-516d-4158-bd18-a5bcb7791537" providerId="ADAL" clId="{338BACB3-DED2-4C26-AB13-9652BD4CEDD8}" dt="2023-06-02T13:46:13.137" v="1565" actId="404"/>
          <ac:spMkLst>
            <pc:docMk/>
            <pc:sldMk cId="1687884031" sldId="286"/>
            <ac:spMk id="3" creationId="{510A180D-C0F9-984D-0411-C985CA06FAB8}"/>
          </ac:spMkLst>
        </pc:spChg>
      </pc:sldChg>
      <pc:sldChg chg="modSp mod modNotesTx">
        <pc:chgData name="Hall, Scott" userId="d0f2bf4a-516d-4158-bd18-a5bcb7791537" providerId="ADAL" clId="{338BACB3-DED2-4C26-AB13-9652BD4CEDD8}" dt="2023-06-02T13:51:12.099" v="1687" actId="20577"/>
        <pc:sldMkLst>
          <pc:docMk/>
          <pc:sldMk cId="852375167" sldId="287"/>
        </pc:sldMkLst>
        <pc:spChg chg="mod">
          <ac:chgData name="Hall, Scott" userId="d0f2bf4a-516d-4158-bd18-a5bcb7791537" providerId="ADAL" clId="{338BACB3-DED2-4C26-AB13-9652BD4CEDD8}" dt="2023-06-02T13:48:20.844" v="1582" actId="27636"/>
          <ac:spMkLst>
            <pc:docMk/>
            <pc:sldMk cId="852375167" sldId="287"/>
            <ac:spMk id="3" creationId="{510A180D-C0F9-984D-0411-C985CA06FAB8}"/>
          </ac:spMkLst>
        </pc:spChg>
      </pc:sldChg>
      <pc:sldChg chg="modSp mod">
        <pc:chgData name="Hall, Scott" userId="d0f2bf4a-516d-4158-bd18-a5bcb7791537" providerId="ADAL" clId="{338BACB3-DED2-4C26-AB13-9652BD4CEDD8}" dt="2023-06-02T13:50:01.943" v="1613" actId="14100"/>
        <pc:sldMkLst>
          <pc:docMk/>
          <pc:sldMk cId="877820697" sldId="288"/>
        </pc:sldMkLst>
        <pc:spChg chg="mod">
          <ac:chgData name="Hall, Scott" userId="d0f2bf4a-516d-4158-bd18-a5bcb7791537" providerId="ADAL" clId="{338BACB3-DED2-4C26-AB13-9652BD4CEDD8}" dt="2023-06-02T13:50:01.943" v="1613" actId="14100"/>
          <ac:spMkLst>
            <pc:docMk/>
            <pc:sldMk cId="877820697" sldId="288"/>
            <ac:spMk id="3" creationId="{510A180D-C0F9-984D-0411-C985CA06FAB8}"/>
          </ac:spMkLst>
        </pc:spChg>
      </pc:sldChg>
      <pc:sldChg chg="del">
        <pc:chgData name="Hall, Scott" userId="d0f2bf4a-516d-4158-bd18-a5bcb7791537" providerId="ADAL" clId="{338BACB3-DED2-4C26-AB13-9652BD4CEDD8}" dt="2023-06-01T19:21:17.979" v="1305" actId="2696"/>
        <pc:sldMkLst>
          <pc:docMk/>
          <pc:sldMk cId="3989739044" sldId="289"/>
        </pc:sldMkLst>
      </pc:sldChg>
      <pc:sldChg chg="addSp delSp modSp add mod modNotesTx">
        <pc:chgData name="Hall, Scott" userId="d0f2bf4a-516d-4158-bd18-a5bcb7791537" providerId="ADAL" clId="{338BACB3-DED2-4C26-AB13-9652BD4CEDD8}" dt="2023-06-01T19:21:09.354" v="1304" actId="20577"/>
        <pc:sldMkLst>
          <pc:docMk/>
          <pc:sldMk cId="1475859620" sldId="290"/>
        </pc:sldMkLst>
        <pc:spChg chg="mod">
          <ac:chgData name="Hall, Scott" userId="d0f2bf4a-516d-4158-bd18-a5bcb7791537" providerId="ADAL" clId="{338BACB3-DED2-4C26-AB13-9652BD4CEDD8}" dt="2023-06-01T19:17:43.861" v="991" actId="20577"/>
          <ac:spMkLst>
            <pc:docMk/>
            <pc:sldMk cId="1475859620" sldId="290"/>
            <ac:spMk id="2" creationId="{D66FB14B-1140-7E69-9B7F-2767C4566807}"/>
          </ac:spMkLst>
        </pc:spChg>
        <pc:spChg chg="mod">
          <ac:chgData name="Hall, Scott" userId="d0f2bf4a-516d-4158-bd18-a5bcb7791537" providerId="ADAL" clId="{338BACB3-DED2-4C26-AB13-9652BD4CEDD8}" dt="2023-06-01T19:21:09.354" v="1304" actId="20577"/>
          <ac:spMkLst>
            <pc:docMk/>
            <pc:sldMk cId="1475859620" sldId="290"/>
            <ac:spMk id="3" creationId="{33086676-332D-AB3A-EEED-4037B442BB66}"/>
          </ac:spMkLst>
        </pc:spChg>
        <pc:spChg chg="mod">
          <ac:chgData name="Hall, Scott" userId="d0f2bf4a-516d-4158-bd18-a5bcb7791537" providerId="ADAL" clId="{338BACB3-DED2-4C26-AB13-9652BD4CEDD8}" dt="2023-06-01T19:20:46.990" v="1265" actId="1076"/>
          <ac:spMkLst>
            <pc:docMk/>
            <pc:sldMk cId="1475859620" sldId="290"/>
            <ac:spMk id="8" creationId="{1C0BA633-DB4B-2F90-98AC-81174F44EA07}"/>
          </ac:spMkLst>
        </pc:spChg>
        <pc:spChg chg="mod">
          <ac:chgData name="Hall, Scott" userId="d0f2bf4a-516d-4158-bd18-a5bcb7791537" providerId="ADAL" clId="{338BACB3-DED2-4C26-AB13-9652BD4CEDD8}" dt="2023-06-01T19:20:16.801" v="1260" actId="1076"/>
          <ac:spMkLst>
            <pc:docMk/>
            <pc:sldMk cId="1475859620" sldId="290"/>
            <ac:spMk id="11" creationId="{B43A25AF-D037-B80C-480A-65B671C5C29B}"/>
          </ac:spMkLst>
        </pc:spChg>
        <pc:picChg chg="add mod">
          <ac:chgData name="Hall, Scott" userId="d0f2bf4a-516d-4158-bd18-a5bcb7791537" providerId="ADAL" clId="{338BACB3-DED2-4C26-AB13-9652BD4CEDD8}" dt="2023-06-01T19:20:38.486" v="1264" actId="14100"/>
          <ac:picMkLst>
            <pc:docMk/>
            <pc:sldMk cId="1475859620" sldId="290"/>
            <ac:picMk id="4" creationId="{D953226E-1942-5CE2-5C97-DB2EFA678C4F}"/>
          </ac:picMkLst>
        </pc:picChg>
        <pc:picChg chg="del">
          <ac:chgData name="Hall, Scott" userId="d0f2bf4a-516d-4158-bd18-a5bcb7791537" providerId="ADAL" clId="{338BACB3-DED2-4C26-AB13-9652BD4CEDD8}" dt="2023-06-01T16:37:40.438" v="941" actId="478"/>
          <ac:picMkLst>
            <pc:docMk/>
            <pc:sldMk cId="1475859620" sldId="290"/>
            <ac:picMk id="5" creationId="{79028A92-57DE-318F-71AC-F8E3CACF786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9A2B2-7882-DE4B-B57A-A439A870E26C}" type="datetimeFigureOut">
              <a:rPr lang="en-US" smtClean="0"/>
              <a:t>6/1/2023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2B539-CE1E-934A-A63B-C17F37B89C2D}" type="slidenum">
              <a:rPr lang="en-US" smtClean="0"/>
              <a:t>‹#›</a:t>
            </a:fld>
            <a:endParaRPr lang="en-US" dirty="0"/>
          </a:p>
        </p:txBody>
      </p:sp>
    </p:spTree>
    <p:extLst>
      <p:ext uri="{BB962C8B-B14F-4D97-AF65-F5344CB8AC3E}">
        <p14:creationId xmlns:p14="http://schemas.microsoft.com/office/powerpoint/2010/main" val="2820463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a:t>
            </a:fld>
            <a:endParaRPr lang="en-US" dirty="0"/>
          </a:p>
        </p:txBody>
      </p:sp>
    </p:spTree>
    <p:extLst>
      <p:ext uri="{BB962C8B-B14F-4D97-AF65-F5344CB8AC3E}">
        <p14:creationId xmlns:p14="http://schemas.microsoft.com/office/powerpoint/2010/main" val="14568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Two types of models were reviewed – both have their ups and downs</a:t>
            </a:r>
          </a:p>
          <a:p>
            <a:r>
              <a:rPr lang="en-US" sz="1800" dirty="0">
                <a:effectLst/>
                <a:latin typeface="Times New Roman" panose="02020603050405020304" pitchFamily="18" charset="0"/>
              </a:rPr>
              <a:t> - Linear regression was utilized, and worked relatively well, returning P values in the mid to high .7’s for key variables like day of week and holidays</a:t>
            </a:r>
          </a:p>
          <a:p>
            <a:r>
              <a:rPr lang="en-US" sz="1800" dirty="0">
                <a:effectLst/>
                <a:latin typeface="Times New Roman" panose="02020603050405020304" pitchFamily="18" charset="0"/>
              </a:rPr>
              <a:t>	- The model was a bit more challenged when adding more than three or four variables</a:t>
            </a:r>
          </a:p>
          <a:p>
            <a:r>
              <a:rPr lang="en-US" sz="1800" dirty="0">
                <a:effectLst/>
                <a:latin typeface="Times New Roman" panose="02020603050405020304" pitchFamily="18" charset="0"/>
              </a:rPr>
              <a:t> - Partial Least Squares models are a bit more challenging to set up and administrate at first…</a:t>
            </a:r>
          </a:p>
          <a:p>
            <a:r>
              <a:rPr lang="en-US" sz="1800" dirty="0">
                <a:effectLst/>
                <a:latin typeface="Times New Roman" panose="02020603050405020304" pitchFamily="18" charset="0"/>
              </a:rPr>
              <a:t>	-  however…(next slide)</a:t>
            </a: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10</a:t>
            </a:fld>
            <a:endParaRPr lang="en-US" dirty="0"/>
          </a:p>
        </p:txBody>
      </p:sp>
    </p:spTree>
    <p:extLst>
      <p:ext uri="{BB962C8B-B14F-4D97-AF65-F5344CB8AC3E}">
        <p14:creationId xmlns:p14="http://schemas.microsoft.com/office/powerpoint/2010/main" val="2798993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rPr>
              <a:t>Partial Least Squares models again can be a bit more challenging to set up and administrate at first…</a:t>
            </a:r>
          </a:p>
          <a:p>
            <a:r>
              <a:rPr lang="en-US" sz="1800" dirty="0">
                <a:effectLst/>
                <a:latin typeface="Times New Roman" panose="02020603050405020304" pitchFamily="18" charset="0"/>
              </a:rPr>
              <a:t>       But, there are some positives</a:t>
            </a:r>
          </a:p>
          <a:p>
            <a:r>
              <a:rPr lang="en-US" sz="1800" dirty="0">
                <a:effectLst/>
                <a:latin typeface="Times New Roman" panose="02020603050405020304" pitchFamily="18" charset="0"/>
              </a:rPr>
              <a:t>	- Can handle many variables</a:t>
            </a:r>
          </a:p>
          <a:p>
            <a:r>
              <a:rPr lang="en-US" sz="1800" dirty="0">
                <a:effectLst/>
                <a:latin typeface="Times New Roman" panose="02020603050405020304" pitchFamily="18" charset="0"/>
              </a:rPr>
              <a:t>	- Will find the best combination or “fit” based on thousands of combinations of co-</a:t>
            </a:r>
            <a:r>
              <a:rPr lang="en-US" sz="1800" dirty="0" err="1">
                <a:effectLst/>
                <a:latin typeface="Times New Roman" panose="02020603050405020304" pitchFamily="18" charset="0"/>
              </a:rPr>
              <a:t>efficients</a:t>
            </a:r>
            <a:r>
              <a:rPr lang="en-US" sz="1800" dirty="0">
                <a:effectLst/>
                <a:latin typeface="Times New Roman" panose="02020603050405020304" pitchFamily="18" charset="0"/>
              </a:rPr>
              <a:t>/constant</a:t>
            </a:r>
          </a:p>
          <a:p>
            <a:r>
              <a:rPr lang="en-US" sz="1800" dirty="0">
                <a:effectLst/>
                <a:latin typeface="Times New Roman" panose="02020603050405020304" pitchFamily="18" charset="0"/>
              </a:rPr>
              <a:t>	- Can be converted to a machine learning model, with low maintenance</a:t>
            </a:r>
          </a:p>
          <a:p>
            <a:r>
              <a:rPr lang="en-US" sz="1800" dirty="0">
                <a:effectLst/>
                <a:latin typeface="Times New Roman" panose="02020603050405020304" pitchFamily="18" charset="0"/>
              </a:rPr>
              <a:t>Ultimately this model proved to be the most reliable, with most monthly forecasts coming within +- 3 ppts</a:t>
            </a: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11</a:t>
            </a:fld>
            <a:endParaRPr lang="en-US" dirty="0"/>
          </a:p>
        </p:txBody>
      </p:sp>
    </p:spTree>
    <p:extLst>
      <p:ext uri="{BB962C8B-B14F-4D97-AF65-F5344CB8AC3E}">
        <p14:creationId xmlns:p14="http://schemas.microsoft.com/office/powerpoint/2010/main" val="380220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Most months were very accurate (aside from some outlier months such as November 2022, which was impacted by localized economic stimulus programs.)</a:t>
            </a:r>
          </a:p>
          <a:p>
            <a:endParaRPr lang="en-US" sz="12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daily results from the model are similar to the linear regression, running +- ~6-8%, however there was some skewing related to seasonality that would likely improve the accuracy over time following some additional tuning and perhaps a new variable or two.</a:t>
            </a:r>
          </a:p>
          <a:p>
            <a:endParaRPr lang="en-US" dirty="0"/>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 short, the process of utilizing historical customer demand data, and applying time series factors such as day of week and holidays does appear to prove the theories and answer the associated questions. </a:t>
            </a: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12</a:t>
            </a:fld>
            <a:endParaRPr lang="en-US" dirty="0"/>
          </a:p>
        </p:txBody>
      </p:sp>
    </p:spTree>
    <p:extLst>
      <p:ext uri="{BB962C8B-B14F-4D97-AF65-F5344CB8AC3E}">
        <p14:creationId xmlns:p14="http://schemas.microsoft.com/office/powerpoint/2010/main" val="576923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rPr>
              <a:t>As mentioned, two different types of models, linear regression, and partial least squares both provided significant capabilities for predictive modeling consumer demand in the insurance environment, with the least squares model slightly outperforming the linear regression, but both achieving the desired result of providing directional guidance within a reasonable margin of error, allowing the business to plan for expected customer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a typeface="Calibri" panose="020F0502020204030204" pitchFamily="34" charset="0"/>
            </a:endParaRPr>
          </a:p>
          <a:p>
            <a:r>
              <a:rPr lang="en-US" dirty="0"/>
              <a:t>Results from the Hypotheses</a:t>
            </a:r>
          </a:p>
        </p:txBody>
      </p:sp>
      <p:sp>
        <p:nvSpPr>
          <p:cNvPr id="4" name="Slide Number Placeholder 3"/>
          <p:cNvSpPr>
            <a:spLocks noGrp="1"/>
          </p:cNvSpPr>
          <p:nvPr>
            <p:ph type="sldNum" sz="quarter" idx="5"/>
          </p:nvPr>
        </p:nvSpPr>
        <p:spPr/>
        <p:txBody>
          <a:bodyPr/>
          <a:lstStyle/>
          <a:p>
            <a:fld id="{34A2B539-CE1E-934A-A63B-C17F37B89C2D}" type="slidenum">
              <a:rPr lang="en-US" smtClean="0"/>
              <a:t>13</a:t>
            </a:fld>
            <a:endParaRPr lang="en-US" dirty="0"/>
          </a:p>
        </p:txBody>
      </p:sp>
    </p:spTree>
    <p:extLst>
      <p:ext uri="{BB962C8B-B14F-4D97-AF65-F5344CB8AC3E}">
        <p14:creationId xmlns:p14="http://schemas.microsoft.com/office/powerpoint/2010/main" val="1030748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457200">
              <a:lnSpc>
                <a:spcPct val="200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ROI step should be done to evaluate the hard costs from current inefficiencies, including things such as; opportunities to capture and service abandoned customers such as Customers who think the wait time is too long at certain times, as well as Customers who disconnect after waiting in line. Additionally, a determination should be made regarding the costs from lower occupancy during certain days/times. </a:t>
            </a:r>
          </a:p>
          <a:p>
            <a:pPr marL="0" indent="457200">
              <a:lnSpc>
                <a:spcPct val="200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457200">
              <a:lnSpc>
                <a:spcPct val="200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Next, what a 3-4% improvement in those categories would provide in total expense/revenue benefit, then subtract the cost of two full time analysts to determine total cost benefit. Assuming the ROI is positive, the business should implement a full-scale predictive model for customer traffic.</a:t>
            </a:r>
          </a:p>
          <a:p>
            <a:pPr marL="0" indent="457200">
              <a:lnSpc>
                <a:spcPct val="200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457200">
              <a:lnSpc>
                <a:spcPct val="200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predictive model should utilize organized data capture of customer contacts from all channels with the following attributes: date, day of week, customer ID, channel, IVR/other path. From there, the organization should deploy a multivariate model, using either the linear or least squares regression method using software tool(s) of choice (Python, Excel, Alteryx,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etc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 values and error rates utilizing r^2 values should be completed for model decision. The capture baseline (average daily volume) by channel is an additional step that should be taken, and the capture of co-efficient factors for every measured variable (day of week, time of month, day after major holiday,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etc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The model should apply layered factors to baseline volume to enable future daily forecast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14</a:t>
            </a:fld>
            <a:endParaRPr lang="en-US" dirty="0"/>
          </a:p>
        </p:txBody>
      </p:sp>
    </p:spTree>
    <p:extLst>
      <p:ext uri="{BB962C8B-B14F-4D97-AF65-F5344CB8AC3E}">
        <p14:creationId xmlns:p14="http://schemas.microsoft.com/office/powerpoint/2010/main" val="32422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supposition, the implementation of a predictive model providing forecast data of customer demand traffic will provide the organization with great tools for improved planning and overall business optimization, for it’s clients, employees and it’s bottom line. Thank you for your time and consideration.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15</a:t>
            </a:fld>
            <a:endParaRPr lang="en-US" dirty="0"/>
          </a:p>
        </p:txBody>
      </p:sp>
    </p:spTree>
    <p:extLst>
      <p:ext uri="{BB962C8B-B14F-4D97-AF65-F5344CB8AC3E}">
        <p14:creationId xmlns:p14="http://schemas.microsoft.com/office/powerpoint/2010/main" val="3925149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16</a:t>
            </a:fld>
            <a:endParaRPr lang="en-US" dirty="0"/>
          </a:p>
        </p:txBody>
      </p:sp>
    </p:spTree>
    <p:extLst>
      <p:ext uri="{BB962C8B-B14F-4D97-AF65-F5344CB8AC3E}">
        <p14:creationId xmlns:p14="http://schemas.microsoft.com/office/powerpoint/2010/main" val="1483637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17</a:t>
            </a:fld>
            <a:endParaRPr lang="en-US" dirty="0"/>
          </a:p>
        </p:txBody>
      </p:sp>
    </p:spTree>
    <p:extLst>
      <p:ext uri="{BB962C8B-B14F-4D97-AF65-F5344CB8AC3E}">
        <p14:creationId xmlns:p14="http://schemas.microsoft.com/office/powerpoint/2010/main" val="679749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organization we are reviewing (AmFam) is a large-scale insurer with a lot of different components. From claims adjusters to corner agents to IT, there are dozens of different roles with multiple layers of management. </a:t>
            </a:r>
          </a:p>
          <a:p>
            <a:endParaRPr lang="en-US" dirty="0"/>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2</a:t>
            </a:fld>
            <a:endParaRPr lang="en-US" dirty="0"/>
          </a:p>
        </p:txBody>
      </p:sp>
    </p:spTree>
    <p:extLst>
      <p:ext uri="{BB962C8B-B14F-4D97-AF65-F5344CB8AC3E}">
        <p14:creationId xmlns:p14="http://schemas.microsoft.com/office/powerpoint/2010/main" val="205812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serve them well, there are many needs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Quotes, Claims, Service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Different products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Perhaps most important, understanding the customers’ needs, and meeting them where they are to solve for those needs is a top priority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3</a:t>
            </a:fld>
            <a:endParaRPr lang="en-US" dirty="0"/>
          </a:p>
        </p:txBody>
      </p:sp>
    </p:spTree>
    <p:extLst>
      <p:ext uri="{BB962C8B-B14F-4D97-AF65-F5344CB8AC3E}">
        <p14:creationId xmlns:p14="http://schemas.microsoft.com/office/powerpoint/2010/main" val="3593723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43A3F"/>
                </a:solidFill>
                <a:effectLst/>
                <a:latin typeface="Times New Roman" panose="02020603050405020304" pitchFamily="18" charset="0"/>
                <a:ea typeface="Times New Roman" panose="02020603050405020304" pitchFamily="18" charset="0"/>
              </a:rPr>
              <a:t>To add little more information regarding goals, this stated objective increases the likelihood that the aim of gaining better understanding of customer behavior, and the associated aims of understanding and creating plans around those trends can be achieved.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343A3F"/>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43A3F"/>
                </a:solidFill>
                <a:effectLst/>
                <a:latin typeface="Times New Roman" panose="02020603050405020304" pitchFamily="18" charset="0"/>
                <a:ea typeface="Times New Roman" panose="02020603050405020304" pitchFamily="18" charset="0"/>
              </a:rPr>
              <a:t>Additionally, the insurance industry is becoming more data rich every day, offering understanding more about prospects, clients, traffic, and claims.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343A3F"/>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43A3F"/>
                </a:solidFill>
                <a:effectLst/>
                <a:latin typeface="Times New Roman" panose="02020603050405020304" pitchFamily="18" charset="0"/>
                <a:ea typeface="Times New Roman" panose="02020603050405020304" pitchFamily="18" charset="0"/>
              </a:rPr>
              <a:t>And while there is no shortage of business problems, many of those questions are already being explored, while the aim of better understanding customer demand traffic remains largely un-tapped.</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4</a:t>
            </a:fld>
            <a:endParaRPr lang="en-US" dirty="0"/>
          </a:p>
        </p:txBody>
      </p:sp>
    </p:spTree>
    <p:extLst>
      <p:ext uri="{BB962C8B-B14F-4D97-AF65-F5344CB8AC3E}">
        <p14:creationId xmlns:p14="http://schemas.microsoft.com/office/powerpoint/2010/main" val="1375598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problem statement helps define a clear focus, and associated business questions listed above should help determine whether that problem can be solved. And the aim will be to determine whether those questions can lead to clear answers.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Null Hypothesis: </a:t>
            </a:r>
            <a:r>
              <a:rPr lang="en-US" sz="2200" i="1" dirty="0">
                <a:effectLst/>
                <a:latin typeface="Times New Roman" panose="02020603050405020304" pitchFamily="18" charset="0"/>
                <a:ea typeface="Calibri" panose="020F0502020204030204" pitchFamily="34" charset="0"/>
                <a:cs typeface="Times New Roman" panose="02020603050405020304" pitchFamily="18" charset="0"/>
              </a:rPr>
              <a:t>Statistical modeling, leveraging 15-20+ customer behavior attributes will NOT allow creation of a propensity model that provides trends around when and where customers need assistance.</a:t>
            </a:r>
          </a:p>
          <a:p>
            <a:pPr marL="800100" lvl="1" indent="-342900">
              <a:lnSpc>
                <a:spcPct val="200000"/>
              </a:lnSpc>
              <a:spcBef>
                <a:spcPts val="0"/>
              </a:spcBef>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null hypothesis is deemed to be false, with a high level of confidence. This tells us that the data utilized in the study, and the associated tests, research and analysis are a sound foundation for this business practice and process adoption.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5</a:t>
            </a:fld>
            <a:endParaRPr lang="en-US" dirty="0"/>
          </a:p>
        </p:txBody>
      </p:sp>
    </p:spTree>
    <p:extLst>
      <p:ext uri="{BB962C8B-B14F-4D97-AF65-F5344CB8AC3E}">
        <p14:creationId xmlns:p14="http://schemas.microsoft.com/office/powerpoint/2010/main" val="1648730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tools were used to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perform a variety of different model types, to determine the best possible solutions and fit.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Some of the models reviewed were multivariate regression test, which is designed to evaluate how multiple variables influence a particular outcome, and partial least squares, which helps “perfect” the amount of input from each variable by pursuing the best approach.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instance, with this research, does it matter if a holiday falls on a Monday in the Summer, and how do those three different variables (Holiday, Day of Week, Time of Year) interact or combine to affect customer behavior.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6</a:t>
            </a:fld>
            <a:endParaRPr lang="en-US" dirty="0"/>
          </a:p>
        </p:txBody>
      </p:sp>
    </p:spTree>
    <p:extLst>
      <p:ext uri="{BB962C8B-B14F-4D97-AF65-F5344CB8AC3E}">
        <p14:creationId xmlns:p14="http://schemas.microsoft.com/office/powerpoint/2010/main" val="2842883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Ethical Concerns: many companies are aggregating customer behavioral information for better planning and customer habits, and the data for this experiment is no different. Ultimately the planning and related benefits to the overall customer experience should be a good trade off, however, it may make sense to ensure consumers are notified and aware of the usage of this data, and its various purposes.</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rPr>
              <a:t>Limitations – list above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can be interpreted, these situations are all “disruptors” and could throw off a model that banks on reliable historical patterns.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7</a:t>
            </a:fld>
            <a:endParaRPr lang="en-US" dirty="0"/>
          </a:p>
        </p:txBody>
      </p:sp>
    </p:spTree>
    <p:extLst>
      <p:ext uri="{BB962C8B-B14F-4D97-AF65-F5344CB8AC3E}">
        <p14:creationId xmlns:p14="http://schemas.microsoft.com/office/powerpoint/2010/main" val="2920582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Data Elements - Collection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This data is collected in a few ways, some more reliable than others. Beginning with physical locations, agencies do track customer calls and “pop in’s”, and have good, automated capture of every quote or customer contact being generated.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data categories will fall into the following groups: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Times New Roman" panose="02020603050405020304" pitchFamily="18"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Customer Sales Inquiries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Count per day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Internet vs retail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Other contact channels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Times New Roman" panose="02020603050405020304" pitchFamily="18"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Customer service inquiries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Phone Support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200000"/>
              </a:lnSpc>
              <a:spcBef>
                <a:spcPts val="0"/>
              </a:spcBef>
              <a:spcAft>
                <a:spcPts val="80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General inquiries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8</a:t>
            </a:fld>
            <a:endParaRPr lang="en-US" dirty="0"/>
          </a:p>
        </p:txBody>
      </p:sp>
    </p:spTree>
    <p:extLst>
      <p:ext uri="{BB962C8B-B14F-4D97-AF65-F5344CB8AC3E}">
        <p14:creationId xmlns:p14="http://schemas.microsoft.com/office/powerpoint/2010/main" val="3376693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As can be interpreted, the process for getting the dataset is somewhat lengthy, but provides a good base to work within. Regarding data cleansing, the data is generally clean, but it was reviewed to ensure there are no incomplete results, and that data falling our of normal range (+- 20% from the base mean) is accurate and explainable. </a:t>
            </a: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9</a:t>
            </a:fld>
            <a:endParaRPr lang="en-US" dirty="0"/>
          </a:p>
        </p:txBody>
      </p:sp>
    </p:spTree>
    <p:extLst>
      <p:ext uri="{BB962C8B-B14F-4D97-AF65-F5344CB8AC3E}">
        <p14:creationId xmlns:p14="http://schemas.microsoft.com/office/powerpoint/2010/main" val="4023659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6/1/2023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E26B44CB-EEDE-964D-AFE8-CDA368964354}"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5677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7227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5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720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A8B953-77C1-8F46-A9E0-53E1E9D221B2}" type="datetimeFigureOut">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8041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A8B953-77C1-8F46-A9E0-53E1E9D221B2}" type="datetimeFigureOut">
              <a:rPr lang="en-US" smtClean="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42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A8B953-77C1-8F46-A9E0-53E1E9D221B2}" type="datetimeFigureOut">
              <a:rPr lang="en-US" smtClean="0"/>
              <a:t>6/1/2023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26B44CB-EEDE-964D-AFE8-CDA368964354}"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881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A8B953-77C1-8F46-A9E0-53E1E9D221B2}" type="datetimeFigureOut">
              <a:rPr lang="en-US" smtClean="0"/>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26B44CB-EEDE-964D-AFE8-CDA368964354}"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1093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8B953-77C1-8F46-A9E0-53E1E9D221B2}" type="datetimeFigureOut">
              <a:rPr lang="en-US" smtClean="0"/>
              <a:t>6/1/2023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12215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8B953-77C1-8F46-A9E0-53E1E9D221B2}" type="datetimeFigureOut">
              <a:rPr lang="en-US" smtClean="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2952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A8B953-77C1-8F46-A9E0-53E1E9D221B2}" type="datetimeFigureOut">
              <a:rPr lang="en-US" smtClean="0"/>
              <a:t>6/1/2023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81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A8B953-77C1-8F46-A9E0-53E1E9D221B2}" type="datetimeFigureOut">
              <a:rPr lang="en-US" smtClean="0"/>
              <a:t>6/1/2023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26B44CB-EEDE-964D-AFE8-CDA368964354}"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3964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lylib.com/books/en/2.22.1/deseasonalization_of_a_time_series.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arxiv.org/abs/2302.0025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orkday.com/en-us/products/human-capital-management/overview.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9C654-D5C6-324A-A0DF-FA80BC8268DE}"/>
              </a:ext>
            </a:extLst>
          </p:cNvPr>
          <p:cNvSpPr>
            <a:spLocks noGrp="1"/>
          </p:cNvSpPr>
          <p:nvPr>
            <p:ph type="ctrTitle"/>
          </p:nvPr>
        </p:nvSpPr>
        <p:spPr>
          <a:xfrm>
            <a:off x="2417778" y="802298"/>
            <a:ext cx="9528799" cy="2541431"/>
          </a:xfrm>
        </p:spPr>
        <p:txBody>
          <a:bodyPr>
            <a:noAutofit/>
          </a:bodyPr>
          <a:lstStyle/>
          <a:p>
            <a:r>
              <a:rPr lang="en-US" sz="5400" dirty="0"/>
              <a:t>Predicting Consumer Demand in an Insurance Environment</a:t>
            </a:r>
          </a:p>
        </p:txBody>
      </p:sp>
      <p:sp>
        <p:nvSpPr>
          <p:cNvPr id="3" name="Subtitle 2">
            <a:extLst>
              <a:ext uri="{FF2B5EF4-FFF2-40B4-BE49-F238E27FC236}">
                <a16:creationId xmlns:a16="http://schemas.microsoft.com/office/drawing/2014/main" id="{9047BC99-4FEB-1D40-BF7B-E990A3AEA5E5}"/>
              </a:ext>
            </a:extLst>
          </p:cNvPr>
          <p:cNvSpPr>
            <a:spLocks noGrp="1"/>
          </p:cNvSpPr>
          <p:nvPr>
            <p:ph type="subTitle" idx="1"/>
          </p:nvPr>
        </p:nvSpPr>
        <p:spPr>
          <a:xfrm>
            <a:off x="2417780" y="3531204"/>
            <a:ext cx="8970656" cy="2412396"/>
          </a:xfrm>
        </p:spPr>
        <p:txBody>
          <a:bodyPr>
            <a:normAutofit/>
          </a:bodyPr>
          <a:lstStyle/>
          <a:p>
            <a:r>
              <a:rPr lang="en-US" dirty="0"/>
              <a:t>Scott </a:t>
            </a:r>
            <a:r>
              <a:rPr lang="en-US" dirty="0" err="1"/>
              <a:t>Foran</a:t>
            </a:r>
            <a:r>
              <a:rPr lang="en-US" dirty="0"/>
              <a:t> Hall ID#326360</a:t>
            </a:r>
          </a:p>
          <a:p>
            <a:r>
              <a:rPr lang="en-US" dirty="0"/>
              <a:t>MIS 581 – Capstone: Business Intelligence and Data Analytics, CSU Global</a:t>
            </a:r>
          </a:p>
          <a:p>
            <a:r>
              <a:rPr lang="en-US" dirty="0"/>
              <a:t>Mod 8: Portfolio project Presentation</a:t>
            </a:r>
          </a:p>
          <a:p>
            <a:r>
              <a:rPr lang="en-US" dirty="0"/>
              <a:t>Professor – Dr. Justin </a:t>
            </a:r>
            <a:r>
              <a:rPr lang="en-US" dirty="0" err="1"/>
              <a:t>Bateh</a:t>
            </a:r>
            <a:endParaRPr lang="en-US" dirty="0"/>
          </a:p>
        </p:txBody>
      </p:sp>
    </p:spTree>
    <p:extLst>
      <p:ext uri="{BB962C8B-B14F-4D97-AF65-F5344CB8AC3E}">
        <p14:creationId xmlns:p14="http://schemas.microsoft.com/office/powerpoint/2010/main" val="528516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B14B-1140-7E69-9B7F-2767C4566807}"/>
              </a:ext>
            </a:extLst>
          </p:cNvPr>
          <p:cNvSpPr>
            <a:spLocks noGrp="1"/>
          </p:cNvSpPr>
          <p:nvPr>
            <p:ph type="title"/>
          </p:nvPr>
        </p:nvSpPr>
        <p:spPr/>
        <p:txBody>
          <a:bodyPr/>
          <a:lstStyle/>
          <a:p>
            <a:r>
              <a:rPr lang="en-US" dirty="0"/>
              <a:t>Data analysis – Model types</a:t>
            </a:r>
          </a:p>
        </p:txBody>
      </p:sp>
      <p:sp>
        <p:nvSpPr>
          <p:cNvPr id="3" name="Content Placeholder 2">
            <a:extLst>
              <a:ext uri="{FF2B5EF4-FFF2-40B4-BE49-F238E27FC236}">
                <a16:creationId xmlns:a16="http://schemas.microsoft.com/office/drawing/2014/main" id="{33086676-332D-AB3A-EEED-4037B442BB66}"/>
              </a:ext>
            </a:extLst>
          </p:cNvPr>
          <p:cNvSpPr>
            <a:spLocks noGrp="1"/>
          </p:cNvSpPr>
          <p:nvPr>
            <p:ph idx="1"/>
          </p:nvPr>
        </p:nvSpPr>
        <p:spPr>
          <a:xfrm>
            <a:off x="1451579" y="2015732"/>
            <a:ext cx="4644421" cy="3450613"/>
          </a:xfrm>
        </p:spPr>
        <p:txBody>
          <a:bodyPr>
            <a:normAutofit/>
          </a:bodyPr>
          <a:lstStyle/>
          <a:p>
            <a:r>
              <a:rPr lang="en-US" dirty="0"/>
              <a:t>Two types of models were reviewed for this research</a:t>
            </a:r>
          </a:p>
          <a:p>
            <a:pPr lvl="1"/>
            <a:r>
              <a:rPr lang="en-US" dirty="0"/>
              <a:t>Linear Regression </a:t>
            </a:r>
          </a:p>
          <a:p>
            <a:pPr lvl="2"/>
            <a:r>
              <a:rPr lang="en-US" dirty="0"/>
              <a:t>Python based</a:t>
            </a:r>
          </a:p>
          <a:p>
            <a:pPr lvl="2"/>
            <a:r>
              <a:rPr lang="en-US" dirty="0"/>
              <a:t>Pros/Cons</a:t>
            </a:r>
          </a:p>
          <a:p>
            <a:pPr lvl="1"/>
            <a:r>
              <a:rPr lang="en-US" dirty="0"/>
              <a:t>Partial Least Squares </a:t>
            </a:r>
          </a:p>
          <a:p>
            <a:pPr lvl="2"/>
            <a:r>
              <a:rPr lang="en-US" dirty="0"/>
              <a:t>Excel Based</a:t>
            </a:r>
          </a:p>
          <a:p>
            <a:pPr lvl="2"/>
            <a:r>
              <a:rPr lang="en-US" dirty="0"/>
              <a:t>Pros/Cons</a:t>
            </a:r>
          </a:p>
          <a:p>
            <a:endParaRPr lang="en-US" dirty="0"/>
          </a:p>
        </p:txBody>
      </p:sp>
      <p:sp>
        <p:nvSpPr>
          <p:cNvPr id="8" name="Rectangle 7">
            <a:extLst>
              <a:ext uri="{FF2B5EF4-FFF2-40B4-BE49-F238E27FC236}">
                <a16:creationId xmlns:a16="http://schemas.microsoft.com/office/drawing/2014/main" id="{1C0BA633-DB4B-2F90-98AC-81174F44EA07}"/>
              </a:ext>
            </a:extLst>
          </p:cNvPr>
          <p:cNvSpPr/>
          <p:nvPr/>
        </p:nvSpPr>
        <p:spPr>
          <a:xfrm>
            <a:off x="6522481" y="5387452"/>
            <a:ext cx="5284036" cy="567271"/>
          </a:xfrm>
          <a:prstGeom prst="rect">
            <a:avLst/>
          </a:prstGeom>
        </p:spPr>
        <p:txBody>
          <a:bodyPr wrap="square">
            <a:spAutoFit/>
          </a:bodyPr>
          <a:lstStyle/>
          <a:p>
            <a:pPr marL="0" marR="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Note – Data results provided by Scott Hall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B43A25AF-D037-B80C-480A-65B671C5C29B}"/>
              </a:ext>
            </a:extLst>
          </p:cNvPr>
          <p:cNvSpPr txBox="1"/>
          <p:nvPr/>
        </p:nvSpPr>
        <p:spPr>
          <a:xfrm>
            <a:off x="6311587" y="1873937"/>
            <a:ext cx="5095777" cy="338554"/>
          </a:xfrm>
          <a:prstGeom prst="rect">
            <a:avLst/>
          </a:prstGeom>
          <a:noFill/>
        </p:spPr>
        <p:txBody>
          <a:bodyPr wrap="square" rtlCol="0">
            <a:spAutoFit/>
          </a:bodyPr>
          <a:lstStyle/>
          <a:p>
            <a:r>
              <a:rPr lang="en-US" sz="1600" b="1" dirty="0"/>
              <a:t>Figure 3 </a:t>
            </a:r>
            <a:r>
              <a:rPr lang="en-US" sz="1600" i="1" dirty="0"/>
              <a:t>Partial Least Squares Process – Solver</a:t>
            </a:r>
          </a:p>
        </p:txBody>
      </p:sp>
      <p:pic>
        <p:nvPicPr>
          <p:cNvPr id="5" name="Picture 4">
            <a:extLst>
              <a:ext uri="{FF2B5EF4-FFF2-40B4-BE49-F238E27FC236}">
                <a16:creationId xmlns:a16="http://schemas.microsoft.com/office/drawing/2014/main" id="{79028A92-57DE-318F-71AC-F8E3CACF7868}"/>
              </a:ext>
            </a:extLst>
          </p:cNvPr>
          <p:cNvPicPr>
            <a:picLocks noChangeAspect="1"/>
          </p:cNvPicPr>
          <p:nvPr/>
        </p:nvPicPr>
        <p:blipFill>
          <a:blip r:embed="rId3"/>
          <a:stretch>
            <a:fillRect/>
          </a:stretch>
        </p:blipFill>
        <p:spPr>
          <a:xfrm>
            <a:off x="6253216" y="2406250"/>
            <a:ext cx="5525653" cy="2981202"/>
          </a:xfrm>
          <a:prstGeom prst="rect">
            <a:avLst/>
          </a:prstGeom>
        </p:spPr>
      </p:pic>
    </p:spTree>
    <p:extLst>
      <p:ext uri="{BB962C8B-B14F-4D97-AF65-F5344CB8AC3E}">
        <p14:creationId xmlns:p14="http://schemas.microsoft.com/office/powerpoint/2010/main" val="1458000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B14B-1140-7E69-9B7F-2767C4566807}"/>
              </a:ext>
            </a:extLst>
          </p:cNvPr>
          <p:cNvSpPr>
            <a:spLocks noGrp="1"/>
          </p:cNvSpPr>
          <p:nvPr>
            <p:ph type="title"/>
          </p:nvPr>
        </p:nvSpPr>
        <p:spPr/>
        <p:txBody>
          <a:bodyPr/>
          <a:lstStyle/>
          <a:p>
            <a:r>
              <a:rPr lang="en-US" dirty="0"/>
              <a:t>Data analysis – partial least squares</a:t>
            </a:r>
          </a:p>
        </p:txBody>
      </p:sp>
      <p:sp>
        <p:nvSpPr>
          <p:cNvPr id="3" name="Content Placeholder 2">
            <a:extLst>
              <a:ext uri="{FF2B5EF4-FFF2-40B4-BE49-F238E27FC236}">
                <a16:creationId xmlns:a16="http://schemas.microsoft.com/office/drawing/2014/main" id="{33086676-332D-AB3A-EEED-4037B442BB66}"/>
              </a:ext>
            </a:extLst>
          </p:cNvPr>
          <p:cNvSpPr>
            <a:spLocks noGrp="1"/>
          </p:cNvSpPr>
          <p:nvPr>
            <p:ph idx="1"/>
          </p:nvPr>
        </p:nvSpPr>
        <p:spPr>
          <a:xfrm>
            <a:off x="1451579" y="1948052"/>
            <a:ext cx="10740421" cy="3450613"/>
          </a:xfrm>
        </p:spPr>
        <p:txBody>
          <a:bodyPr>
            <a:normAutofit/>
          </a:bodyPr>
          <a:lstStyle/>
          <a:p>
            <a:r>
              <a:rPr lang="en-US" dirty="0"/>
              <a:t>The model being recommended is the partial least squares variation. Results shown below.</a:t>
            </a:r>
          </a:p>
          <a:p>
            <a:pPr lvl="1"/>
            <a:endParaRPr lang="en-US" dirty="0"/>
          </a:p>
          <a:p>
            <a:endParaRPr lang="en-US" dirty="0"/>
          </a:p>
        </p:txBody>
      </p:sp>
      <p:sp>
        <p:nvSpPr>
          <p:cNvPr id="8" name="Rectangle 7">
            <a:extLst>
              <a:ext uri="{FF2B5EF4-FFF2-40B4-BE49-F238E27FC236}">
                <a16:creationId xmlns:a16="http://schemas.microsoft.com/office/drawing/2014/main" id="{1C0BA633-DB4B-2F90-98AC-81174F44EA07}"/>
              </a:ext>
            </a:extLst>
          </p:cNvPr>
          <p:cNvSpPr/>
          <p:nvPr/>
        </p:nvSpPr>
        <p:spPr>
          <a:xfrm>
            <a:off x="2606500" y="5398665"/>
            <a:ext cx="5284036" cy="567271"/>
          </a:xfrm>
          <a:prstGeom prst="rect">
            <a:avLst/>
          </a:prstGeom>
        </p:spPr>
        <p:txBody>
          <a:bodyPr wrap="square">
            <a:spAutoFit/>
          </a:bodyPr>
          <a:lstStyle/>
          <a:p>
            <a:pPr marL="0" marR="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Note – Data results provided by Scott Hall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B43A25AF-D037-B80C-480A-65B671C5C29B}"/>
              </a:ext>
            </a:extLst>
          </p:cNvPr>
          <p:cNvSpPr txBox="1"/>
          <p:nvPr/>
        </p:nvSpPr>
        <p:spPr>
          <a:xfrm>
            <a:off x="3354074" y="2362315"/>
            <a:ext cx="5095777" cy="338554"/>
          </a:xfrm>
          <a:prstGeom prst="rect">
            <a:avLst/>
          </a:prstGeom>
          <a:noFill/>
        </p:spPr>
        <p:txBody>
          <a:bodyPr wrap="square" rtlCol="0">
            <a:spAutoFit/>
          </a:bodyPr>
          <a:lstStyle/>
          <a:p>
            <a:r>
              <a:rPr lang="en-US" sz="1600" b="1" dirty="0"/>
              <a:t>Figure 3 </a:t>
            </a:r>
            <a:r>
              <a:rPr lang="en-US" sz="1600" i="1" dirty="0"/>
              <a:t>Partial Least Squares Process – Forecast Results</a:t>
            </a:r>
          </a:p>
        </p:txBody>
      </p:sp>
      <p:pic>
        <p:nvPicPr>
          <p:cNvPr id="4" name="Picture 3" descr="A screenshot of a computer&#10;&#10;Description automatically generated with medium confidence">
            <a:extLst>
              <a:ext uri="{FF2B5EF4-FFF2-40B4-BE49-F238E27FC236}">
                <a16:creationId xmlns:a16="http://schemas.microsoft.com/office/drawing/2014/main" id="{D953226E-1942-5CE2-5C97-DB2EFA678C4F}"/>
              </a:ext>
            </a:extLst>
          </p:cNvPr>
          <p:cNvPicPr>
            <a:picLocks noChangeAspect="1"/>
          </p:cNvPicPr>
          <p:nvPr/>
        </p:nvPicPr>
        <p:blipFill>
          <a:blip r:embed="rId3"/>
          <a:stretch>
            <a:fillRect/>
          </a:stretch>
        </p:blipFill>
        <p:spPr>
          <a:xfrm>
            <a:off x="2511846" y="2795167"/>
            <a:ext cx="6541665" cy="2697796"/>
          </a:xfrm>
          <a:prstGeom prst="rect">
            <a:avLst/>
          </a:prstGeom>
        </p:spPr>
      </p:pic>
    </p:spTree>
    <p:extLst>
      <p:ext uri="{BB962C8B-B14F-4D97-AF65-F5344CB8AC3E}">
        <p14:creationId xmlns:p14="http://schemas.microsoft.com/office/powerpoint/2010/main" val="147585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EA1A-6DDF-31FB-7A55-DDCCE59F3B3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510A180D-C0F9-984D-0411-C985CA06FAB8}"/>
              </a:ext>
            </a:extLst>
          </p:cNvPr>
          <p:cNvSpPr>
            <a:spLocks noGrp="1"/>
          </p:cNvSpPr>
          <p:nvPr>
            <p:ph idx="1"/>
          </p:nvPr>
        </p:nvSpPr>
        <p:spPr>
          <a:xfrm>
            <a:off x="1451579" y="1703693"/>
            <a:ext cx="9603275" cy="3450613"/>
          </a:xfrm>
        </p:spPr>
        <p:txBody>
          <a:bodyPr>
            <a:normAutofit fontScale="92500"/>
          </a:bodyPr>
          <a:lstStyle/>
          <a:p>
            <a:pPr marL="0" marR="0" indent="457200">
              <a:lnSpc>
                <a:spcPct val="200000"/>
              </a:lnSpc>
              <a:spcBef>
                <a:spcPts val="0"/>
              </a:spcBef>
              <a:spcAft>
                <a:spcPts val="800"/>
              </a:spcAft>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The monthly forecast (highlighted cells) from the least squares forecast model is quite reliable </a:t>
            </a:r>
          </a:p>
          <a:p>
            <a:pPr marL="457200" lvl="1" indent="457200">
              <a:lnSpc>
                <a:spcPct val="200000"/>
              </a:lnSpc>
              <a:spcBef>
                <a:spcPts val="0"/>
              </a:spcBef>
              <a:spcAft>
                <a:spcPts val="800"/>
              </a:spcAft>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Most months coming within +- 2-3% variance </a:t>
            </a:r>
          </a:p>
          <a:p>
            <a:pPr marL="457200" lvl="1" indent="457200">
              <a:lnSpc>
                <a:spcPct val="200000"/>
              </a:lnSpc>
              <a:spcBef>
                <a:spcPts val="0"/>
              </a:spcBef>
              <a:spcAft>
                <a:spcPts val="800"/>
              </a:spcAft>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The daily results from the model are similar to the linear regression, +- ~6-8%</a:t>
            </a:r>
          </a:p>
          <a:p>
            <a:pPr marL="0" indent="0">
              <a:lnSpc>
                <a:spcPct val="200000"/>
              </a:lnSpc>
              <a:spcBef>
                <a:spcPts val="0"/>
              </a:spcBef>
              <a:spcAft>
                <a:spcPts val="800"/>
              </a:spcAft>
              <a:buNone/>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More on final analysis and recommendations is summarized below.</a:t>
            </a:r>
            <a:endParaRPr lang="en-US" dirty="0"/>
          </a:p>
        </p:txBody>
      </p:sp>
    </p:spTree>
    <p:extLst>
      <p:ext uri="{BB962C8B-B14F-4D97-AF65-F5344CB8AC3E}">
        <p14:creationId xmlns:p14="http://schemas.microsoft.com/office/powerpoint/2010/main" val="418139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EA1A-6DDF-31FB-7A55-DDCCE59F3B3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10A180D-C0F9-984D-0411-C985CA06FAB8}"/>
              </a:ext>
            </a:extLst>
          </p:cNvPr>
          <p:cNvSpPr>
            <a:spLocks noGrp="1"/>
          </p:cNvSpPr>
          <p:nvPr>
            <p:ph idx="1"/>
          </p:nvPr>
        </p:nvSpPr>
        <p:spPr>
          <a:xfrm>
            <a:off x="1451579" y="1853754"/>
            <a:ext cx="9603275" cy="4230476"/>
          </a:xfrm>
        </p:spPr>
        <p:txBody>
          <a:bodyPr>
            <a:normAutofit fontScale="62500" lnSpcReduction="20000"/>
          </a:bodyPr>
          <a:lstStyle/>
          <a:p>
            <a:pPr marL="0" marR="0" indent="0">
              <a:lnSpc>
                <a:spcPct val="200000"/>
              </a:lnSpc>
              <a:spcBef>
                <a:spcPts val="0"/>
              </a:spcBef>
              <a:spcAft>
                <a:spcPts val="800"/>
              </a:spcAft>
              <a:buNone/>
            </a:pPr>
            <a:r>
              <a:rPr lang="en-US" sz="2200" dirty="0">
                <a:effectLst/>
                <a:latin typeface="Times New Roman" panose="02020603050405020304" pitchFamily="18" charset="0"/>
                <a:ea typeface="Calibri" panose="020F0502020204030204" pitchFamily="34" charset="0"/>
              </a:rPr>
              <a:t>Providing directional guidance within a reasonable margin of error, allowing the business to plan for expected customer behavior.</a:t>
            </a:r>
          </a:p>
          <a:p>
            <a:pPr marL="0" marR="0" indent="0">
              <a:lnSpc>
                <a:spcPct val="200000"/>
              </a:lnSpc>
              <a:spcBef>
                <a:spcPts val="0"/>
              </a:spcBef>
              <a:spcAft>
                <a:spcPts val="800"/>
              </a:spcAft>
              <a:buNone/>
            </a:pPr>
            <a:endParaRPr lang="en-US" sz="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8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To revisit the Null Hypothesis, the statement is as follows: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Null Hypothesis: </a:t>
            </a:r>
            <a:r>
              <a:rPr lang="en-US" sz="2200" i="1" dirty="0">
                <a:effectLst/>
                <a:latin typeface="Times New Roman" panose="02020603050405020304" pitchFamily="18" charset="0"/>
                <a:ea typeface="Calibri" panose="020F0502020204030204" pitchFamily="34" charset="0"/>
                <a:cs typeface="Times New Roman" panose="02020603050405020304" pitchFamily="18" charset="0"/>
              </a:rPr>
              <a:t>Statistical modeling, leveraging 15-20+ customer behavior attributes will NOT allow creation of a propensity model that provides trends around when and where customers need assistance.</a:t>
            </a:r>
          </a:p>
          <a:p>
            <a:pPr marL="800100" lvl="1" indent="-342900">
              <a:lnSpc>
                <a:spcPct val="200000"/>
              </a:lnSpc>
              <a:spcBef>
                <a:spcPts val="0"/>
              </a:spcBef>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null hypothesis is deemed to be false, with a high level of confidence. This tells us that the data utilized in the study, and the associated tests, research and analysis are a sound foundation for this business practice and process adoption.   </a:t>
            </a:r>
          </a:p>
          <a:p>
            <a:pPr marL="342900" marR="0" lvl="0" indent="-342900">
              <a:lnSpc>
                <a:spcPct val="200000"/>
              </a:lnSpc>
              <a:spcBef>
                <a:spcPts val="0"/>
              </a:spcBef>
              <a:spcAft>
                <a:spcPts val="80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And with the related business questions aimed at providing better availability of resources when and where clients need them, there are opportunities to enable tactics that will improve planning, and ultimately offer a better customer experience. </a:t>
            </a:r>
          </a:p>
          <a:p>
            <a:pPr marL="0" marR="0" indent="457200">
              <a:lnSpc>
                <a:spcPct val="20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87884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EA1A-6DDF-31FB-7A55-DDCCE59F3B33}"/>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510A180D-C0F9-984D-0411-C985CA06FAB8}"/>
              </a:ext>
            </a:extLst>
          </p:cNvPr>
          <p:cNvSpPr>
            <a:spLocks noGrp="1"/>
          </p:cNvSpPr>
          <p:nvPr>
            <p:ph idx="1"/>
          </p:nvPr>
        </p:nvSpPr>
        <p:spPr>
          <a:xfrm>
            <a:off x="1451579" y="2015732"/>
            <a:ext cx="9603275" cy="3878292"/>
          </a:xfrm>
        </p:spPr>
        <p:txBody>
          <a:bodyPr>
            <a:normAutofit/>
          </a:bodyPr>
          <a:lstStyle/>
          <a:p>
            <a:pPr marL="0" indent="45720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First, the ROI step should be taken first, this step should be done to evaluate the hard costs from current inefficiencies</a:t>
            </a:r>
          </a:p>
          <a:p>
            <a:pPr marL="0" indent="45720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determination of what a 3-4% improvement in those categories would provide in total expense/revenue benefit</a:t>
            </a:r>
          </a:p>
          <a:p>
            <a:pPr marL="0" indent="45720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predictive model should utilize organized data capture of customer contacts from all channels with the following attributes: date, day of week, customer ID, channel, IVR/other path.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457200">
              <a:lnSpc>
                <a:spcPct val="20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52375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EA1A-6DDF-31FB-7A55-DDCCE59F3B33}"/>
              </a:ext>
            </a:extLst>
          </p:cNvPr>
          <p:cNvSpPr>
            <a:spLocks noGrp="1"/>
          </p:cNvSpPr>
          <p:nvPr>
            <p:ph type="title"/>
          </p:nvPr>
        </p:nvSpPr>
        <p:spPr>
          <a:xfrm>
            <a:off x="1451579" y="867037"/>
            <a:ext cx="9603275" cy="1049235"/>
          </a:xfrm>
        </p:spPr>
        <p:txBody>
          <a:bodyPr/>
          <a:lstStyle/>
          <a:p>
            <a:r>
              <a:rPr lang="en-US" dirty="0"/>
              <a:t>Recommendations continued</a:t>
            </a:r>
          </a:p>
        </p:txBody>
      </p:sp>
      <p:sp>
        <p:nvSpPr>
          <p:cNvPr id="3" name="Content Placeholder 2">
            <a:extLst>
              <a:ext uri="{FF2B5EF4-FFF2-40B4-BE49-F238E27FC236}">
                <a16:creationId xmlns:a16="http://schemas.microsoft.com/office/drawing/2014/main" id="{510A180D-C0F9-984D-0411-C985CA06FAB8}"/>
              </a:ext>
            </a:extLst>
          </p:cNvPr>
          <p:cNvSpPr>
            <a:spLocks noGrp="1"/>
          </p:cNvSpPr>
          <p:nvPr>
            <p:ph idx="1"/>
          </p:nvPr>
        </p:nvSpPr>
        <p:spPr>
          <a:xfrm>
            <a:off x="1451579" y="2015732"/>
            <a:ext cx="9906811" cy="3975231"/>
          </a:xfrm>
        </p:spPr>
        <p:txBody>
          <a:bodyPr>
            <a:normAutofit fontScale="25000" lnSpcReduction="20000"/>
          </a:bodyPr>
          <a:lstStyle/>
          <a:p>
            <a:pPr marL="342900" marR="0" lvl="0" indent="-342900">
              <a:lnSpc>
                <a:spcPct val="200000"/>
              </a:lnSpc>
              <a:spcBef>
                <a:spcPts val="0"/>
              </a:spcBef>
              <a:spcAft>
                <a:spcPts val="0"/>
              </a:spcAft>
              <a:buFont typeface="Symbol" panose="05050102010706020507" pitchFamily="18" charset="2"/>
              <a:buChar char=""/>
            </a:pP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Measurement – the process should be tested and measure after 4-6 weeks, then reviewed for accuracy. </a:t>
            </a:r>
          </a:p>
          <a:p>
            <a:pPr marL="800100" lvl="1" indent="-342900">
              <a:lnSpc>
                <a:spcPct val="200000"/>
              </a:lnSpc>
              <a:spcBef>
                <a:spcPts val="0"/>
              </a:spcBef>
              <a:buFont typeface="Symbol" panose="05050102010706020507" pitchFamily="18" charset="2"/>
              <a:buChar char=""/>
            </a:pP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Once the model is averaging ~+-5% forecast accuracy on most days (85+%), it can be deployed. Model accuracy should improve slightly over time as more data is ingested</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Symbol" panose="05050102010706020507" pitchFamily="18" charset="2"/>
              <a:buChar char=""/>
            </a:pP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Operational actions - once reliable, staffing adjustments can be made based on higher/lower forecasts, and using creative staffing techniques such as; </a:t>
            </a:r>
          </a:p>
          <a:p>
            <a:pPr marL="800100" lvl="1" indent="-342900">
              <a:lnSpc>
                <a:spcPct val="200000"/>
              </a:lnSpc>
              <a:spcBef>
                <a:spcPts val="0"/>
              </a:spcBef>
              <a:spcAft>
                <a:spcPts val="800"/>
              </a:spcAft>
              <a:buFont typeface="Symbol" panose="05050102010706020507" pitchFamily="18" charset="2"/>
              <a:buChar char=""/>
            </a:pP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Rotating weekends, flexible schedules, etc. </a:t>
            </a:r>
          </a:p>
          <a:p>
            <a:pPr marL="800100" lvl="1" indent="-342900">
              <a:lnSpc>
                <a:spcPct val="200000"/>
              </a:lnSpc>
              <a:spcBef>
                <a:spcPts val="0"/>
              </a:spcBef>
              <a:spcAft>
                <a:spcPts val="800"/>
              </a:spcAft>
              <a:buFont typeface="Symbol" panose="05050102010706020507" pitchFamily="18" charset="2"/>
              <a:buChar char=""/>
            </a:pP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Management can also explore supplementing human resources with tier 1 automation options, improved self-servicing tools, </a:t>
            </a:r>
          </a:p>
          <a:p>
            <a:pPr marL="800100" lvl="1" indent="-342900">
              <a:lnSpc>
                <a:spcPct val="200000"/>
              </a:lnSpc>
              <a:spcBef>
                <a:spcPts val="0"/>
              </a:spcBef>
              <a:spcAft>
                <a:spcPts val="800"/>
              </a:spcAft>
              <a:buFont typeface="Symbol" panose="05050102010706020507" pitchFamily="18" charset="2"/>
              <a:buChar char=""/>
            </a:pP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Mobile App improvements and Voice Ai and other augmentation.</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77820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299A-B2A2-FF44-A309-69C884A3138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93C5E70-C7A7-B140-B919-250DC92FD1CC}"/>
              </a:ext>
            </a:extLst>
          </p:cNvPr>
          <p:cNvSpPr>
            <a:spLocks noGrp="1"/>
          </p:cNvSpPr>
          <p:nvPr>
            <p:ph idx="1"/>
          </p:nvPr>
        </p:nvSpPr>
        <p:spPr>
          <a:xfrm>
            <a:off x="1451579" y="1487837"/>
            <a:ext cx="10249641" cy="4240301"/>
          </a:xfrm>
        </p:spPr>
        <p:txBody>
          <a:bodyPr>
            <a:normAutofit fontScale="92500"/>
          </a:bodyPr>
          <a:lstStyle/>
          <a:p>
            <a:pPr marL="0" marR="0" indent="0">
              <a:lnSpc>
                <a:spcPct val="200000"/>
              </a:lnSpc>
              <a:spcBef>
                <a:spcPts val="0"/>
              </a:spcBef>
              <a:spcAft>
                <a:spcPts val="800"/>
              </a:spcAft>
              <a:buNone/>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Scholarly Articles and Resources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Wouter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Verbeke; Bart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Baesens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Cristian Bravo. </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Profit Driven Business Analytics : A Practitioner's Guide to Transforming Big Data Into</a:t>
            </a:r>
          </a:p>
          <a:p>
            <a:pPr marL="0" marR="0" indent="0">
              <a:lnSpc>
                <a:spcPct val="200000"/>
              </a:lnSpc>
              <a:spcBef>
                <a:spcPts val="0"/>
              </a:spcBef>
              <a:spcAft>
                <a:spcPts val="0"/>
              </a:spcAft>
              <a:buNone/>
            </a:pP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Added Value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Series: Wiley &amp; SAS Business Series. Hoboken, New Jersey : Wiley. 2017. eBook., Database: eBook Collection (EBSCOhost)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Genovese, Andrea; Simpson, Mike. Series: Kogan Page Case Study: KTP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Tyres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The Use of </a:t>
            </a:r>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Deseasonalization</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Techniques in Demand Forecasting</a:t>
            </a:r>
            <a:endParaRPr lang="en-US" sz="1400" i="1"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Case Study Library. [London?] :Kogan Page. 2016. eBook., Database: eBook Collection (EBSCOhost)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Grigsby, Mike. (2018). Marketing Analytics : </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A Practical Guide to Improving Consumer Insights Using Data Techniques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Second edition. London :</a:t>
            </a:r>
          </a:p>
          <a:p>
            <a:pPr marL="0" marR="0" indent="0">
              <a:lnSpc>
                <a:spcPct val="200000"/>
              </a:lnSpc>
              <a:spcBef>
                <a:spcPts val="0"/>
              </a:spcBef>
              <a:spcAft>
                <a:spcPts val="0"/>
              </a:spcAft>
              <a:buNone/>
            </a:pP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Kogan Page. 2018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Ávila, Paulo; Lima, Daniela; Moreira,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Dália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Pires, António; Bastos, João. (2019). </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Design of a Sales and Operations Planning (S&amp;OP) process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In</a:t>
            </a:r>
          </a:p>
          <a:p>
            <a:pPr marL="0" marR="0" indent="0">
              <a:lnSpc>
                <a:spcPct val="200000"/>
              </a:lnSpc>
              <a:spcBef>
                <a:spcPts val="0"/>
              </a:spcBef>
              <a:spcAft>
                <a:spcPts val="0"/>
              </a:spcAft>
              <a:buNone/>
            </a:pP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Procedia CIRP. Case Study. Database: ScienceDirect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4590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299A-B2A2-FF44-A309-69C884A3138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93C5E70-C7A7-B140-B919-250DC92FD1CC}"/>
              </a:ext>
            </a:extLst>
          </p:cNvPr>
          <p:cNvSpPr>
            <a:spLocks noGrp="1"/>
          </p:cNvSpPr>
          <p:nvPr>
            <p:ph idx="1"/>
          </p:nvPr>
        </p:nvSpPr>
        <p:spPr>
          <a:xfrm>
            <a:off x="1451579" y="1853754"/>
            <a:ext cx="10280638" cy="3712406"/>
          </a:xfrm>
        </p:spPr>
        <p:txBody>
          <a:bodyPr>
            <a:normAutofit/>
          </a:bodyPr>
          <a:lstStyle/>
          <a:p>
            <a:pPr marL="0" marR="0" indent="0">
              <a:lnSpc>
                <a:spcPct val="200000"/>
              </a:lnSpc>
              <a:spcBef>
                <a:spcPts val="0"/>
              </a:spcBef>
              <a:spcAft>
                <a:spcPts val="0"/>
              </a:spcAft>
              <a:buNone/>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Bourg, David M. (2022).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Deseasonalization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of a Time Series.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Flylib</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retrieved from </a:t>
            </a:r>
            <a:r>
              <a:rPr lang="en-US" sz="12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Deseasonalization</a:t>
            </a:r>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 of a Time Series | Time Series Analysis (flylib.com)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Ben Ali, M.,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D’Amours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S., Gaudreault, J., Carle, M-A. (2018). </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Configuration and evaluation of an integrated demand management process using a space-filling design and Kriging  metamodeling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Science Direct. Article Vol: 5:45-58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Zhou, Mo; Ge, Rong (2023). </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Implicit Regularization Leads to Benign Overfitting for Sparse Linear Regression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Working Paper, Access URL: </a:t>
            </a:r>
            <a:r>
              <a:rPr lang="en-US"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http://arxiv.org/abs/2302.00257</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Bousebata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Meryem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Enjolras, Geoffroy; Girard, Stéphane. </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Extreme partial least-squares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In Journal of Multivariate Analysis. March 2023 194 Language: English. DOI: 10.1016/j.jmva.2022.105101, Database: ScienceDirect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200" dirty="0" err="1">
                <a:solidFill>
                  <a:srgbClr val="53565A"/>
                </a:solidFill>
                <a:effectLst/>
                <a:latin typeface="Times New Roman" panose="02020603050405020304" pitchFamily="18" charset="0"/>
                <a:ea typeface="Calibri" panose="020F0502020204030204" pitchFamily="34" charset="0"/>
                <a:cs typeface="Times New Roman" panose="02020603050405020304" pitchFamily="18" charset="0"/>
              </a:rPr>
              <a:t>Siah</a:t>
            </a:r>
            <a:r>
              <a:rPr lang="en-US" sz="1200" dirty="0">
                <a:solidFill>
                  <a:srgbClr val="53565A"/>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53565A"/>
                </a:solidFill>
                <a:effectLst/>
                <a:latin typeface="Times New Roman" panose="02020603050405020304" pitchFamily="18" charset="0"/>
                <a:ea typeface="Calibri" panose="020F0502020204030204" pitchFamily="34" charset="0"/>
                <a:cs typeface="Times New Roman" panose="02020603050405020304" pitchFamily="18" charset="0"/>
              </a:rPr>
              <a:t>Hwee</a:t>
            </a:r>
            <a:r>
              <a:rPr lang="en-US" sz="1200" dirty="0">
                <a:solidFill>
                  <a:srgbClr val="53565A"/>
                </a:solidFill>
                <a:effectLst/>
                <a:latin typeface="Times New Roman" panose="02020603050405020304" pitchFamily="18" charset="0"/>
                <a:ea typeface="Calibri" panose="020F0502020204030204" pitchFamily="34" charset="0"/>
                <a:cs typeface="Times New Roman" panose="02020603050405020304" pitchFamily="18" charset="0"/>
              </a:rPr>
              <a:t> Ang (2013). </a:t>
            </a:r>
            <a:r>
              <a:rPr lang="en-US" sz="1200" i="1" dirty="0" err="1">
                <a:solidFill>
                  <a:srgbClr val="53565A"/>
                </a:solidFill>
                <a:effectLst/>
                <a:latin typeface="Times New Roman" panose="02020603050405020304" pitchFamily="18" charset="0"/>
                <a:ea typeface="Calibri" panose="020F0502020204030204" pitchFamily="34" charset="0"/>
                <a:cs typeface="Times New Roman" panose="02020603050405020304" pitchFamily="18" charset="0"/>
              </a:rPr>
              <a:t>In:Research</a:t>
            </a:r>
            <a:r>
              <a:rPr lang="en-US" sz="1200" i="1" dirty="0">
                <a:solidFill>
                  <a:srgbClr val="53565A"/>
                </a:solidFill>
                <a:effectLst/>
                <a:latin typeface="Times New Roman" panose="02020603050405020304" pitchFamily="18" charset="0"/>
                <a:ea typeface="Calibri" panose="020F0502020204030204" pitchFamily="34" charset="0"/>
                <a:cs typeface="Times New Roman" panose="02020603050405020304" pitchFamily="18" charset="0"/>
              </a:rPr>
              <a:t> Design for Business &amp; Management.</a:t>
            </a:r>
            <a:r>
              <a:rPr lang="en-US" sz="1200" dirty="0">
                <a:solidFill>
                  <a:srgbClr val="53565A"/>
                </a:solidFill>
                <a:effectLst/>
                <a:latin typeface="Times New Roman" panose="02020603050405020304" pitchFamily="18" charset="0"/>
                <a:ea typeface="Calibri" panose="020F0502020204030204" pitchFamily="34" charset="0"/>
                <a:cs typeface="Times New Roman" panose="02020603050405020304" pitchFamily="18" charset="0"/>
              </a:rPr>
              <a:t> SAGE, 2013 ISBN 144629336X, 9781446293362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200" dirty="0">
                <a:solidFill>
                  <a:srgbClr val="53565A"/>
                </a:solidFill>
                <a:effectLst/>
                <a:latin typeface="Times New Roman" panose="02020603050405020304" pitchFamily="18" charset="0"/>
                <a:ea typeface="Calibri" panose="020F0502020204030204" pitchFamily="34" charset="0"/>
                <a:cs typeface="Times New Roman" panose="02020603050405020304" pitchFamily="18" charset="0"/>
              </a:rPr>
              <a:t>Machi, L. </a:t>
            </a:r>
            <a:r>
              <a:rPr lang="en-US" sz="1200" dirty="0" err="1">
                <a:solidFill>
                  <a:srgbClr val="53565A"/>
                </a:solidFill>
                <a:effectLst/>
                <a:latin typeface="Times New Roman" panose="02020603050405020304" pitchFamily="18" charset="0"/>
                <a:ea typeface="Calibri" panose="020F0502020204030204" pitchFamily="34" charset="0"/>
                <a:cs typeface="Times New Roman" panose="02020603050405020304" pitchFamily="18" charset="0"/>
              </a:rPr>
              <a:t>MacEvoy</a:t>
            </a:r>
            <a:r>
              <a:rPr lang="en-US" sz="1200" dirty="0">
                <a:solidFill>
                  <a:srgbClr val="53565A"/>
                </a:solidFill>
                <a:effectLst/>
                <a:latin typeface="Times New Roman" panose="02020603050405020304" pitchFamily="18" charset="0"/>
                <a:ea typeface="Calibri" panose="020F0502020204030204" pitchFamily="34" charset="0"/>
                <a:cs typeface="Times New Roman" panose="02020603050405020304" pitchFamily="18" charset="0"/>
              </a:rPr>
              <a:t>, B. T. (2016). </a:t>
            </a:r>
            <a:r>
              <a:rPr lang="en-US" sz="1200" i="1" dirty="0">
                <a:solidFill>
                  <a:srgbClr val="53565A"/>
                </a:solidFill>
                <a:effectLst/>
                <a:latin typeface="Times New Roman" panose="02020603050405020304" pitchFamily="18" charset="0"/>
                <a:ea typeface="Calibri" panose="020F0502020204030204" pitchFamily="34" charset="0"/>
                <a:cs typeface="Times New Roman" panose="02020603050405020304" pitchFamily="18" charset="0"/>
              </a:rPr>
              <a:t>The literature review – Six steps to success.</a:t>
            </a:r>
            <a:r>
              <a:rPr lang="en-US" sz="1200" dirty="0">
                <a:solidFill>
                  <a:srgbClr val="53565A"/>
                </a:solidFill>
                <a:effectLst/>
                <a:latin typeface="Times New Roman" panose="02020603050405020304" pitchFamily="18" charset="0"/>
                <a:ea typeface="Calibri" panose="020F0502020204030204" pitchFamily="34" charset="0"/>
                <a:cs typeface="Times New Roman" panose="02020603050405020304" pitchFamily="18" charset="0"/>
              </a:rPr>
              <a:t> (3rd ed.). Corwin. ISBN: 9781506336244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200" dirty="0">
                <a:solidFill>
                  <a:srgbClr val="53565A"/>
                </a:solidFill>
                <a:effectLst/>
                <a:latin typeface="Times New Roman" panose="02020603050405020304" pitchFamily="18" charset="0"/>
                <a:ea typeface="Calibri" panose="020F0502020204030204" pitchFamily="34" charset="0"/>
                <a:cs typeface="Times New Roman" panose="02020603050405020304" pitchFamily="18" charset="0"/>
              </a:rPr>
              <a:t>O’Leary, Z. (2017). </a:t>
            </a:r>
            <a:r>
              <a:rPr lang="en-US" sz="1200" i="1" dirty="0">
                <a:solidFill>
                  <a:srgbClr val="53565A"/>
                </a:solidFill>
                <a:effectLst/>
                <a:latin typeface="Times New Roman" panose="02020603050405020304" pitchFamily="18" charset="0"/>
                <a:ea typeface="Calibri" panose="020F0502020204030204" pitchFamily="34" charset="0"/>
                <a:cs typeface="Times New Roman" panose="02020603050405020304" pitchFamily="18" charset="0"/>
              </a:rPr>
              <a:t>The essential guide to doing your research project</a:t>
            </a:r>
            <a:r>
              <a:rPr lang="en-US" sz="1200" dirty="0">
                <a:solidFill>
                  <a:srgbClr val="53565A"/>
                </a:solidFill>
                <a:effectLst/>
                <a:latin typeface="Times New Roman" panose="02020603050405020304" pitchFamily="18" charset="0"/>
                <a:ea typeface="Calibri" panose="020F0502020204030204" pitchFamily="34" charset="0"/>
                <a:cs typeface="Times New Roman" panose="02020603050405020304" pitchFamily="18" charset="0"/>
              </a:rPr>
              <a:t> (3rd ed.). Sage Publishing. ISBN: 9781473952089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7555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ADA86-F82F-00C2-039D-304DD262CCB3}"/>
              </a:ext>
            </a:extLst>
          </p:cNvPr>
          <p:cNvSpPr>
            <a:spLocks noGrp="1"/>
          </p:cNvSpPr>
          <p:nvPr>
            <p:ph type="title"/>
          </p:nvPr>
        </p:nvSpPr>
        <p:spPr/>
        <p:txBody>
          <a:bodyPr>
            <a:normAutofit/>
          </a:bodyPr>
          <a:lstStyle/>
          <a:p>
            <a:r>
              <a:rPr lang="en-US" dirty="0"/>
              <a:t>Introduction – Demand modeling in an insurance </a:t>
            </a:r>
            <a:r>
              <a:rPr lang="en-US" dirty="0" err="1"/>
              <a:t>corp</a:t>
            </a:r>
            <a:r>
              <a:rPr lang="en-US" dirty="0"/>
              <a:t> content overview</a:t>
            </a:r>
          </a:p>
        </p:txBody>
      </p:sp>
      <p:sp>
        <p:nvSpPr>
          <p:cNvPr id="3" name="Content Placeholder 2">
            <a:extLst>
              <a:ext uri="{FF2B5EF4-FFF2-40B4-BE49-F238E27FC236}">
                <a16:creationId xmlns:a16="http://schemas.microsoft.com/office/drawing/2014/main" id="{C4744615-ADAE-15D5-F3F2-8443EB77306C}"/>
              </a:ext>
            </a:extLst>
          </p:cNvPr>
          <p:cNvSpPr>
            <a:spLocks noGrp="1"/>
          </p:cNvSpPr>
          <p:nvPr>
            <p:ph idx="1"/>
          </p:nvPr>
        </p:nvSpPr>
        <p:spPr/>
        <p:txBody>
          <a:bodyPr>
            <a:normAutofit fontScale="85000" lnSpcReduction="20000"/>
          </a:bodyPr>
          <a:lstStyle/>
          <a:p>
            <a:r>
              <a:rPr lang="en-US" dirty="0"/>
              <a:t>Introduction of the business and overview of the project</a:t>
            </a:r>
          </a:p>
          <a:p>
            <a:r>
              <a:rPr lang="en-US" dirty="0"/>
              <a:t>Objectives</a:t>
            </a:r>
          </a:p>
          <a:p>
            <a:r>
              <a:rPr lang="en-US" dirty="0"/>
              <a:t>Research Questions</a:t>
            </a:r>
          </a:p>
          <a:p>
            <a:pPr lvl="1"/>
            <a:r>
              <a:rPr lang="en-US" dirty="0"/>
              <a:t>Associated Hypotheses</a:t>
            </a:r>
          </a:p>
          <a:p>
            <a:r>
              <a:rPr lang="en-US" dirty="0"/>
              <a:t>Research design</a:t>
            </a:r>
          </a:p>
          <a:p>
            <a:pPr lvl="1"/>
            <a:r>
              <a:rPr lang="en-US" dirty="0"/>
              <a:t>Methodology used</a:t>
            </a:r>
          </a:p>
          <a:p>
            <a:pPr lvl="1"/>
            <a:r>
              <a:rPr lang="en-US" dirty="0"/>
              <a:t>Limitations</a:t>
            </a:r>
          </a:p>
          <a:p>
            <a:pPr lvl="1"/>
            <a:r>
              <a:rPr lang="en-US" dirty="0"/>
              <a:t>Ethical Considerations</a:t>
            </a:r>
          </a:p>
          <a:p>
            <a:r>
              <a:rPr lang="en-US" dirty="0"/>
              <a:t>Findings – results from analysis</a:t>
            </a:r>
          </a:p>
          <a:p>
            <a:r>
              <a:rPr lang="en-US" dirty="0"/>
              <a:t>Conclusion and Recommendations</a:t>
            </a:r>
          </a:p>
        </p:txBody>
      </p:sp>
    </p:spTree>
    <p:extLst>
      <p:ext uri="{BB962C8B-B14F-4D97-AF65-F5344CB8AC3E}">
        <p14:creationId xmlns:p14="http://schemas.microsoft.com/office/powerpoint/2010/main" val="2470228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B14B-1140-7E69-9B7F-2767C4566807}"/>
              </a:ext>
            </a:extLst>
          </p:cNvPr>
          <p:cNvSpPr>
            <a:spLocks noGrp="1"/>
          </p:cNvSpPr>
          <p:nvPr>
            <p:ph type="title"/>
          </p:nvPr>
        </p:nvSpPr>
        <p:spPr/>
        <p:txBody>
          <a:bodyPr/>
          <a:lstStyle/>
          <a:p>
            <a:r>
              <a:rPr lang="en-US" dirty="0"/>
              <a:t>Introduction:  AmFam business</a:t>
            </a:r>
          </a:p>
        </p:txBody>
      </p:sp>
      <p:sp>
        <p:nvSpPr>
          <p:cNvPr id="3" name="Content Placeholder 2">
            <a:extLst>
              <a:ext uri="{FF2B5EF4-FFF2-40B4-BE49-F238E27FC236}">
                <a16:creationId xmlns:a16="http://schemas.microsoft.com/office/drawing/2014/main" id="{33086676-332D-AB3A-EEED-4037B442BB66}"/>
              </a:ext>
            </a:extLst>
          </p:cNvPr>
          <p:cNvSpPr>
            <a:spLocks noGrp="1"/>
          </p:cNvSpPr>
          <p:nvPr>
            <p:ph idx="1"/>
          </p:nvPr>
        </p:nvSpPr>
        <p:spPr>
          <a:xfrm>
            <a:off x="1451579" y="1936839"/>
            <a:ext cx="4966802" cy="3450613"/>
          </a:xfrm>
        </p:spPr>
        <p:txBody>
          <a:bodyPr>
            <a:normAutofit fontScale="92500" lnSpcReduction="20000"/>
          </a:bodyPr>
          <a:lstStyle/>
          <a:p>
            <a:r>
              <a:rPr lang="en-US" dirty="0"/>
              <a:t>The property insurance industry provides services to more than 85% of adults in the US.</a:t>
            </a:r>
          </a:p>
          <a:p>
            <a:endParaRPr lang="en-US" dirty="0"/>
          </a:p>
          <a:p>
            <a:r>
              <a:rPr lang="en-US" dirty="0"/>
              <a:t>To serve them well, there are many needs</a:t>
            </a:r>
          </a:p>
          <a:p>
            <a:pPr lvl="1"/>
            <a:endParaRPr lang="en-US" dirty="0"/>
          </a:p>
          <a:p>
            <a:r>
              <a:rPr lang="en-US" dirty="0"/>
              <a:t>Gartner accolades - #1 in execution, great places to work</a:t>
            </a:r>
          </a:p>
          <a:p>
            <a:endParaRPr lang="en-US" dirty="0"/>
          </a:p>
          <a:p>
            <a:r>
              <a:rPr lang="en-US" dirty="0"/>
              <a:t>Number 1 in customer satisfaction</a:t>
            </a:r>
          </a:p>
        </p:txBody>
      </p:sp>
      <p:sp>
        <p:nvSpPr>
          <p:cNvPr id="8" name="Rectangle 7">
            <a:extLst>
              <a:ext uri="{FF2B5EF4-FFF2-40B4-BE49-F238E27FC236}">
                <a16:creationId xmlns:a16="http://schemas.microsoft.com/office/drawing/2014/main" id="{1C0BA633-DB4B-2F90-98AC-81174F44EA07}"/>
              </a:ext>
            </a:extLst>
          </p:cNvPr>
          <p:cNvSpPr/>
          <p:nvPr/>
        </p:nvSpPr>
        <p:spPr>
          <a:xfrm>
            <a:off x="6522481" y="5387452"/>
            <a:ext cx="5284036" cy="430887"/>
          </a:xfrm>
          <a:prstGeom prst="rect">
            <a:avLst/>
          </a:prstGeom>
        </p:spPr>
        <p:txBody>
          <a:bodyPr wrap="square">
            <a:spAutoFit/>
          </a:bodyPr>
          <a:lstStyle/>
          <a:p>
            <a:r>
              <a:rPr lang="en-US" sz="1100" i="1" dirty="0"/>
              <a:t>Note: </a:t>
            </a:r>
            <a:r>
              <a:rPr lang="en-US" sz="1100" dirty="0"/>
              <a:t>Overview of Workday HCM system shows login dashboard functionality (</a:t>
            </a:r>
            <a:r>
              <a:rPr lang="en-US" sz="1100" dirty="0">
                <a:hlinkClick r:id="rId3"/>
              </a:rPr>
              <a:t>workday.com/en-us/products/human-capital-management/overview.html</a:t>
            </a:r>
            <a:r>
              <a:rPr lang="en-US" sz="1100" dirty="0"/>
              <a:t>)</a:t>
            </a:r>
          </a:p>
        </p:txBody>
      </p:sp>
      <p:sp>
        <p:nvSpPr>
          <p:cNvPr id="11" name="TextBox 10">
            <a:extLst>
              <a:ext uri="{FF2B5EF4-FFF2-40B4-BE49-F238E27FC236}">
                <a16:creationId xmlns:a16="http://schemas.microsoft.com/office/drawing/2014/main" id="{B43A25AF-D037-B80C-480A-65B671C5C29B}"/>
              </a:ext>
            </a:extLst>
          </p:cNvPr>
          <p:cNvSpPr txBox="1"/>
          <p:nvPr/>
        </p:nvSpPr>
        <p:spPr>
          <a:xfrm>
            <a:off x="6418381" y="1936839"/>
            <a:ext cx="5095777" cy="338554"/>
          </a:xfrm>
          <a:prstGeom prst="rect">
            <a:avLst/>
          </a:prstGeom>
          <a:noFill/>
        </p:spPr>
        <p:txBody>
          <a:bodyPr wrap="square" rtlCol="0">
            <a:spAutoFit/>
          </a:bodyPr>
          <a:lstStyle/>
          <a:p>
            <a:r>
              <a:rPr lang="en-US" sz="1600" b="1" dirty="0"/>
              <a:t>Figure 1 - AmFam Logo</a:t>
            </a:r>
            <a:endParaRPr lang="en-US" sz="1600" dirty="0"/>
          </a:p>
        </p:txBody>
      </p:sp>
      <p:pic>
        <p:nvPicPr>
          <p:cNvPr id="1026" name="Picture 2" descr="American Family Insurance Congratulates Derek Jeter on Induction Into the  Hall of Fame | LBBOnline">
            <a:extLst>
              <a:ext uri="{FF2B5EF4-FFF2-40B4-BE49-F238E27FC236}">
                <a16:creationId xmlns:a16="http://schemas.microsoft.com/office/drawing/2014/main" id="{A1833343-E2A1-E2A1-DDCA-29CE9E0D45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2480" y="2371241"/>
            <a:ext cx="4357329" cy="2697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30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B14B-1140-7E69-9B7F-2767C4566807}"/>
              </a:ext>
            </a:extLst>
          </p:cNvPr>
          <p:cNvSpPr>
            <a:spLocks noGrp="1"/>
          </p:cNvSpPr>
          <p:nvPr>
            <p:ph type="title"/>
          </p:nvPr>
        </p:nvSpPr>
        <p:spPr>
          <a:xfrm>
            <a:off x="1888090" y="804519"/>
            <a:ext cx="9519273" cy="1049235"/>
          </a:xfrm>
        </p:spPr>
        <p:txBody>
          <a:bodyPr/>
          <a:lstStyle/>
          <a:p>
            <a:r>
              <a:rPr lang="en-US" dirty="0"/>
              <a:t>Overview:  Objectives of the research</a:t>
            </a:r>
          </a:p>
        </p:txBody>
      </p:sp>
      <p:sp>
        <p:nvSpPr>
          <p:cNvPr id="3" name="Content Placeholder 2">
            <a:extLst>
              <a:ext uri="{FF2B5EF4-FFF2-40B4-BE49-F238E27FC236}">
                <a16:creationId xmlns:a16="http://schemas.microsoft.com/office/drawing/2014/main" id="{33086676-332D-AB3A-EEED-4037B442BB66}"/>
              </a:ext>
            </a:extLst>
          </p:cNvPr>
          <p:cNvSpPr>
            <a:spLocks noGrp="1"/>
          </p:cNvSpPr>
          <p:nvPr>
            <p:ph idx="1"/>
          </p:nvPr>
        </p:nvSpPr>
        <p:spPr>
          <a:xfrm>
            <a:off x="1425748" y="2015732"/>
            <a:ext cx="9748530" cy="3450613"/>
          </a:xfrm>
        </p:spPr>
        <p:txBody>
          <a:bodyPr>
            <a:normAutofit fontScale="85000" lnSpcReduction="10000"/>
          </a:bodyPr>
          <a:lstStyle/>
          <a:p>
            <a:pPr marL="0" marR="0" indent="0">
              <a:lnSpc>
                <a:spcPct val="200000"/>
              </a:lnSpc>
              <a:spcBef>
                <a:spcPts val="0"/>
              </a:spcBef>
              <a:spcAft>
                <a:spcPts val="800"/>
              </a:spcAft>
              <a:buNone/>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The objectives of the research will therefore be to l</a:t>
            </a:r>
            <a:r>
              <a:rPr lang="en-US" sz="2100" i="1" dirty="0">
                <a:effectLst/>
                <a:latin typeface="Times New Roman" panose="02020603050405020304" pitchFamily="18" charset="0"/>
                <a:ea typeface="Calibri" panose="020F0502020204030204" pitchFamily="34" charset="0"/>
                <a:cs typeface="Times New Roman" panose="02020603050405020304" pitchFamily="18" charset="0"/>
              </a:rPr>
              <a:t>everage reliable, accessible data and use it to create a reliable demand model to plan around</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with the following supporting objective components in mind:</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Improve understanding of reliable customer behavior, associated patterns</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Plan for sales and service staffing needs</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Provide insights around seasonality, holiday demand changes</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Symbol" panose="05050102010706020507" pitchFamily="18" charset="2"/>
              <a:buChar char=""/>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Understand intraweek, monthly trends and variability</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9613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B14B-1140-7E69-9B7F-2767C4566807}"/>
              </a:ext>
            </a:extLst>
          </p:cNvPr>
          <p:cNvSpPr>
            <a:spLocks noGrp="1"/>
          </p:cNvSpPr>
          <p:nvPr>
            <p:ph type="title"/>
          </p:nvPr>
        </p:nvSpPr>
        <p:spPr>
          <a:xfrm>
            <a:off x="1888090" y="804519"/>
            <a:ext cx="9519273" cy="1049235"/>
          </a:xfrm>
        </p:spPr>
        <p:txBody>
          <a:bodyPr/>
          <a:lstStyle/>
          <a:p>
            <a:r>
              <a:rPr lang="en-US" dirty="0"/>
              <a:t>Research: business Questions</a:t>
            </a:r>
          </a:p>
        </p:txBody>
      </p:sp>
      <p:sp>
        <p:nvSpPr>
          <p:cNvPr id="3" name="Content Placeholder 2">
            <a:extLst>
              <a:ext uri="{FF2B5EF4-FFF2-40B4-BE49-F238E27FC236}">
                <a16:creationId xmlns:a16="http://schemas.microsoft.com/office/drawing/2014/main" id="{33086676-332D-AB3A-EEED-4037B442BB66}"/>
              </a:ext>
            </a:extLst>
          </p:cNvPr>
          <p:cNvSpPr>
            <a:spLocks noGrp="1"/>
          </p:cNvSpPr>
          <p:nvPr>
            <p:ph idx="1"/>
          </p:nvPr>
        </p:nvSpPr>
        <p:spPr>
          <a:xfrm>
            <a:off x="1425748" y="2015732"/>
            <a:ext cx="9748530" cy="4037749"/>
          </a:xfrm>
        </p:spPr>
        <p:txBody>
          <a:bodyPr>
            <a:normAutofit fontScale="92500" lnSpcReduction="10000"/>
          </a:bodyPr>
          <a:lstStyle/>
          <a:p>
            <a:pPr marL="0" marR="0" indent="0">
              <a:lnSpc>
                <a:spcPct val="20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With that in mind, here are the resulting problem statement and associated business question(s):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Problem statement:</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 “The business has a need to understand consumer demand, therefore understanding reliable patterns related to that demand should be pursued.”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Research Questions: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200000"/>
              </a:lnSpc>
              <a:spcBef>
                <a:spcPts val="0"/>
              </a:spcBef>
              <a:spcAft>
                <a:spcPts val="0"/>
              </a:spcAft>
              <a:buFont typeface="Wingdings" panose="05000000000000000000" pitchFamily="2" charset="2"/>
              <a:buChar char=""/>
            </a:pP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Does the day of the week impact consumer behavior?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200000"/>
              </a:lnSpc>
              <a:spcBef>
                <a:spcPts val="0"/>
              </a:spcBef>
              <a:spcAft>
                <a:spcPts val="0"/>
              </a:spcAft>
              <a:buFont typeface="Wingdings" panose="05000000000000000000" pitchFamily="2" charset="2"/>
              <a:buChar char=""/>
            </a:pP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Do seasonal changes cause volatility?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200000"/>
              </a:lnSpc>
              <a:spcBef>
                <a:spcPts val="0"/>
              </a:spcBef>
              <a:spcAft>
                <a:spcPts val="800"/>
              </a:spcAft>
              <a:buFont typeface="Wingdings" panose="05000000000000000000" pitchFamily="2" charset="2"/>
              <a:buChar char=""/>
            </a:pP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Can the resulting information be actionable?</a:t>
            </a:r>
            <a:endParaRPr lang="en-US" sz="2800" dirty="0"/>
          </a:p>
        </p:txBody>
      </p:sp>
    </p:spTree>
    <p:extLst>
      <p:ext uri="{BB962C8B-B14F-4D97-AF65-F5344CB8AC3E}">
        <p14:creationId xmlns:p14="http://schemas.microsoft.com/office/powerpoint/2010/main" val="1000500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B14B-1140-7E69-9B7F-2767C4566807}"/>
              </a:ext>
            </a:extLst>
          </p:cNvPr>
          <p:cNvSpPr>
            <a:spLocks noGrp="1"/>
          </p:cNvSpPr>
          <p:nvPr>
            <p:ph type="title"/>
          </p:nvPr>
        </p:nvSpPr>
        <p:spPr>
          <a:xfrm>
            <a:off x="1888090" y="804519"/>
            <a:ext cx="9519273" cy="1049235"/>
          </a:xfrm>
        </p:spPr>
        <p:txBody>
          <a:bodyPr/>
          <a:lstStyle/>
          <a:p>
            <a:r>
              <a:rPr lang="en-US" dirty="0"/>
              <a:t>Research design</a:t>
            </a:r>
          </a:p>
        </p:txBody>
      </p:sp>
      <p:sp>
        <p:nvSpPr>
          <p:cNvPr id="3" name="Content Placeholder 2">
            <a:extLst>
              <a:ext uri="{FF2B5EF4-FFF2-40B4-BE49-F238E27FC236}">
                <a16:creationId xmlns:a16="http://schemas.microsoft.com/office/drawing/2014/main" id="{33086676-332D-AB3A-EEED-4037B442BB66}"/>
              </a:ext>
            </a:extLst>
          </p:cNvPr>
          <p:cNvSpPr>
            <a:spLocks noGrp="1"/>
          </p:cNvSpPr>
          <p:nvPr>
            <p:ph idx="1"/>
          </p:nvPr>
        </p:nvSpPr>
        <p:spPr>
          <a:xfrm>
            <a:off x="1425748" y="1718276"/>
            <a:ext cx="9748530" cy="4037749"/>
          </a:xfrm>
        </p:spPr>
        <p:txBody>
          <a:bodyPr>
            <a:normAutofit/>
          </a:bodyPr>
          <a:lstStyle/>
          <a:p>
            <a:pPr marL="0" marR="0" indent="0">
              <a:lnSpc>
                <a:spcPct val="200000"/>
              </a:lnSpc>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Several tools and tactics were deployed, including:</a:t>
            </a:r>
          </a:p>
          <a:p>
            <a:pPr>
              <a:lnSpc>
                <a:spcPct val="200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Alteryx </a:t>
            </a:r>
            <a:r>
              <a:rPr lang="en-US" sz="1800" dirty="0">
                <a:effectLst/>
                <a:latin typeface="Times New Roman" panose="02020603050405020304" pitchFamily="18" charset="0"/>
                <a:ea typeface="Calibri" panose="020F0502020204030204" pitchFamily="34" charset="0"/>
              </a:rPr>
              <a:t>was utilized to extract and connect data elements together, for a useable data set.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rPr>
              <a:t>Python is a tool that in this case can take advantage of a structured, pliable dataset and perform a variety of different model types</a:t>
            </a:r>
          </a:p>
          <a:p>
            <a:pPr>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MS Excel is used as a way to sort, clean and check some of the data and the associated tests mentioned above. To complete some of those checks, the solver tool was utilized as well.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Bef>
                <a:spcPts val="0"/>
              </a:spcBef>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8354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B14B-1140-7E69-9B7F-2767C4566807}"/>
              </a:ext>
            </a:extLst>
          </p:cNvPr>
          <p:cNvSpPr>
            <a:spLocks noGrp="1"/>
          </p:cNvSpPr>
          <p:nvPr>
            <p:ph type="title"/>
          </p:nvPr>
        </p:nvSpPr>
        <p:spPr>
          <a:xfrm>
            <a:off x="1717608" y="804519"/>
            <a:ext cx="9519273" cy="1049235"/>
          </a:xfrm>
        </p:spPr>
        <p:txBody>
          <a:bodyPr/>
          <a:lstStyle/>
          <a:p>
            <a:r>
              <a:rPr lang="en-US" dirty="0"/>
              <a:t>Ethical considerations, limitations</a:t>
            </a:r>
          </a:p>
        </p:txBody>
      </p:sp>
      <p:sp>
        <p:nvSpPr>
          <p:cNvPr id="3" name="Content Placeholder 2">
            <a:extLst>
              <a:ext uri="{FF2B5EF4-FFF2-40B4-BE49-F238E27FC236}">
                <a16:creationId xmlns:a16="http://schemas.microsoft.com/office/drawing/2014/main" id="{33086676-332D-AB3A-EEED-4037B442BB66}"/>
              </a:ext>
            </a:extLst>
          </p:cNvPr>
          <p:cNvSpPr>
            <a:spLocks noGrp="1"/>
          </p:cNvSpPr>
          <p:nvPr>
            <p:ph idx="1"/>
          </p:nvPr>
        </p:nvSpPr>
        <p:spPr>
          <a:xfrm>
            <a:off x="1425747" y="1875433"/>
            <a:ext cx="10414957" cy="4037749"/>
          </a:xfrm>
        </p:spPr>
        <p:txBody>
          <a:bodyPr>
            <a:normAutofit/>
          </a:bodyPr>
          <a:lstStyle/>
          <a:p>
            <a:pPr>
              <a:lnSpc>
                <a:spcPct val="200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biggest factor within this research is that customer behavior is being tracked and analyzed. </a:t>
            </a:r>
          </a:p>
          <a:p>
            <a:pPr>
              <a:lnSpc>
                <a:spcPct val="200000"/>
              </a:lnSpc>
              <a:spcBef>
                <a:spcPts val="0"/>
              </a:spcBef>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T</a:t>
            </a:r>
            <a:r>
              <a:rPr lang="en-US" sz="1600" dirty="0">
                <a:effectLst/>
                <a:latin typeface="Calibri" panose="020F0502020204030204" pitchFamily="34" charset="0"/>
                <a:ea typeface="Calibri" panose="020F0502020204030204" pitchFamily="34" charset="0"/>
                <a:cs typeface="Times New Roman" panose="02020603050405020304" pitchFamily="18" charset="0"/>
              </a:rPr>
              <a:t>here is no personal privacy concern for individuals, as this data would be utilized and aggregated by day, and by customer channel (emails, chats, phone calls, social media,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200000"/>
              </a:lnSpc>
              <a:spcBef>
                <a:spcPts val="0"/>
              </a:spcBef>
              <a:spcAft>
                <a:spcPts val="800"/>
              </a:spcAft>
              <a:buNone/>
            </a:pPr>
            <a:r>
              <a:rPr lang="en-US" sz="1600" dirty="0">
                <a:latin typeface="Calibri" panose="020F0502020204030204" pitchFamily="34" charset="0"/>
                <a:ea typeface="Calibri" panose="020F0502020204030204" pitchFamily="34" charset="0"/>
                <a:cs typeface="Times New Roman" panose="02020603050405020304" pitchFamily="18" charset="0"/>
              </a:rPr>
              <a:t>Limitations -</a:t>
            </a:r>
            <a:r>
              <a:rPr lang="en-US" sz="1600" dirty="0">
                <a:effectLst/>
                <a:latin typeface="Calibri" panose="020F0502020204030204" pitchFamily="34" charset="0"/>
                <a:ea typeface="Calibri" panose="020F0502020204030204" pitchFamily="34" charset="0"/>
                <a:cs typeface="Times New Roman" panose="02020603050405020304" pitchFamily="18" charset="0"/>
              </a:rPr>
              <a:t>Additionally, a model will not be able to account for changes in outside situations or environment. For example:</a:t>
            </a:r>
          </a:p>
          <a:p>
            <a:pPr>
              <a:lnSpc>
                <a:spcPct val="200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Economic challenges and recessions</a:t>
            </a:r>
          </a:p>
          <a:p>
            <a:pPr>
              <a:lnSpc>
                <a:spcPct val="200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Unemployment volatility</a:t>
            </a:r>
          </a:p>
          <a:p>
            <a:pPr>
              <a:lnSpc>
                <a:spcPct val="200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Civil unrest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844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B14B-1140-7E69-9B7F-2767C4566807}"/>
              </a:ext>
            </a:extLst>
          </p:cNvPr>
          <p:cNvSpPr>
            <a:spLocks noGrp="1"/>
          </p:cNvSpPr>
          <p:nvPr>
            <p:ph type="title"/>
          </p:nvPr>
        </p:nvSpPr>
        <p:spPr>
          <a:xfrm>
            <a:off x="1425747" y="279901"/>
            <a:ext cx="9519273" cy="1049235"/>
          </a:xfrm>
        </p:spPr>
        <p:txBody>
          <a:bodyPr>
            <a:normAutofit/>
          </a:bodyPr>
          <a:lstStyle/>
          <a:p>
            <a:pPr marL="0" marR="0" algn="ctr">
              <a:lnSpc>
                <a:spcPct val="200000"/>
              </a:lnSpc>
              <a:spcBef>
                <a:spcPts val="0"/>
              </a:spcBef>
              <a:spcAft>
                <a:spcPts val="800"/>
              </a:spcAft>
            </a:pPr>
            <a:r>
              <a:rPr lang="en-US" sz="3600" dirty="0"/>
              <a:t>Analytics results and findings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086676-332D-AB3A-EEED-4037B442BB66}"/>
              </a:ext>
            </a:extLst>
          </p:cNvPr>
          <p:cNvSpPr>
            <a:spLocks noGrp="1"/>
          </p:cNvSpPr>
          <p:nvPr>
            <p:ph idx="1"/>
          </p:nvPr>
        </p:nvSpPr>
        <p:spPr>
          <a:xfrm>
            <a:off x="1425747" y="2015732"/>
            <a:ext cx="10414957" cy="4037749"/>
          </a:xfrm>
        </p:spPr>
        <p:txBody>
          <a:bodyPr>
            <a:normAutofit fontScale="85000" lnSpcReduction="20000"/>
          </a:bodyPr>
          <a:lstStyle/>
          <a:p>
            <a:pPr marL="0" marR="0" indent="0">
              <a:lnSpc>
                <a:spcPct val="200000"/>
              </a:lnSpc>
              <a:spcBef>
                <a:spcPts val="0"/>
              </a:spcBef>
              <a:spcAft>
                <a:spcPts val="8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analysis for this program involves several steps, they are: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Data elements - collection methods, description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Gathering the needed data elements into one location, via ETL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Determining model type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Setting up and running the model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Reviewing the results and identifying key factors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Conclusion/Recommendations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200000"/>
              </a:lnSpc>
              <a:spcBef>
                <a:spcPts val="0"/>
              </a:spcBef>
              <a:spcAft>
                <a:spcPts val="8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1967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B14B-1140-7E69-9B7F-2767C4566807}"/>
              </a:ext>
            </a:extLst>
          </p:cNvPr>
          <p:cNvSpPr>
            <a:spLocks noGrp="1"/>
          </p:cNvSpPr>
          <p:nvPr>
            <p:ph type="title"/>
          </p:nvPr>
        </p:nvSpPr>
        <p:spPr/>
        <p:txBody>
          <a:bodyPr/>
          <a:lstStyle/>
          <a:p>
            <a:r>
              <a:rPr lang="en-US" dirty="0"/>
              <a:t>Data extraction - </a:t>
            </a:r>
            <a:r>
              <a:rPr lang="en-US" dirty="0" err="1"/>
              <a:t>etl</a:t>
            </a:r>
            <a:endParaRPr lang="en-US" dirty="0"/>
          </a:p>
        </p:txBody>
      </p:sp>
      <p:sp>
        <p:nvSpPr>
          <p:cNvPr id="3" name="Content Placeholder 2">
            <a:extLst>
              <a:ext uri="{FF2B5EF4-FFF2-40B4-BE49-F238E27FC236}">
                <a16:creationId xmlns:a16="http://schemas.microsoft.com/office/drawing/2014/main" id="{33086676-332D-AB3A-EEED-4037B442BB66}"/>
              </a:ext>
            </a:extLst>
          </p:cNvPr>
          <p:cNvSpPr>
            <a:spLocks noGrp="1"/>
          </p:cNvSpPr>
          <p:nvPr>
            <p:ph idx="1"/>
          </p:nvPr>
        </p:nvSpPr>
        <p:spPr>
          <a:xfrm>
            <a:off x="1451579" y="2015732"/>
            <a:ext cx="4644421" cy="3450613"/>
          </a:xfrm>
        </p:spPr>
        <p:txBody>
          <a:bodyPr>
            <a:normAutofit/>
          </a:bodyPr>
          <a:lstStyle/>
          <a:p>
            <a:r>
              <a:rPr lang="en-US"/>
              <a:t>To gather </a:t>
            </a:r>
            <a:r>
              <a:rPr lang="en-US" dirty="0"/>
              <a:t>the various data elements, an ETL process was required, utilizing Alteryx. </a:t>
            </a:r>
          </a:p>
          <a:p>
            <a:pPr lvl="1"/>
            <a:r>
              <a:rPr lang="en-US" dirty="0"/>
              <a:t>Alteryx enabled joining of disparate datasets using join points, in this case a phone number or other unique set of customer identifiers. Below are a couple of screenshots of the workflow itself in figure 3.</a:t>
            </a:r>
          </a:p>
          <a:p>
            <a:endParaRPr lang="en-US" dirty="0"/>
          </a:p>
        </p:txBody>
      </p:sp>
      <p:sp>
        <p:nvSpPr>
          <p:cNvPr id="8" name="Rectangle 7">
            <a:extLst>
              <a:ext uri="{FF2B5EF4-FFF2-40B4-BE49-F238E27FC236}">
                <a16:creationId xmlns:a16="http://schemas.microsoft.com/office/drawing/2014/main" id="{1C0BA633-DB4B-2F90-98AC-81174F44EA07}"/>
              </a:ext>
            </a:extLst>
          </p:cNvPr>
          <p:cNvSpPr/>
          <p:nvPr/>
        </p:nvSpPr>
        <p:spPr>
          <a:xfrm>
            <a:off x="6522481" y="5387452"/>
            <a:ext cx="5284036" cy="567271"/>
          </a:xfrm>
          <a:prstGeom prst="rect">
            <a:avLst/>
          </a:prstGeom>
        </p:spPr>
        <p:txBody>
          <a:bodyPr wrap="square">
            <a:spAutoFit/>
          </a:bodyPr>
          <a:lstStyle/>
          <a:p>
            <a:pPr marL="0" marR="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Note – Data results provided by Scott Hall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B43A25AF-D037-B80C-480A-65B671C5C29B}"/>
              </a:ext>
            </a:extLst>
          </p:cNvPr>
          <p:cNvSpPr txBox="1"/>
          <p:nvPr/>
        </p:nvSpPr>
        <p:spPr>
          <a:xfrm>
            <a:off x="6311587" y="1873937"/>
            <a:ext cx="5095777" cy="338554"/>
          </a:xfrm>
          <a:prstGeom prst="rect">
            <a:avLst/>
          </a:prstGeom>
          <a:noFill/>
        </p:spPr>
        <p:txBody>
          <a:bodyPr wrap="square" rtlCol="0">
            <a:spAutoFit/>
          </a:bodyPr>
          <a:lstStyle/>
          <a:p>
            <a:r>
              <a:rPr lang="en-US" sz="1600" b="1" dirty="0"/>
              <a:t>Figure 2 </a:t>
            </a:r>
            <a:r>
              <a:rPr lang="en-US" sz="1600" i="1" dirty="0"/>
              <a:t>Alteryx – Sample Workflow</a:t>
            </a:r>
          </a:p>
        </p:txBody>
      </p:sp>
      <p:pic>
        <p:nvPicPr>
          <p:cNvPr id="6" name="Picture 5">
            <a:extLst>
              <a:ext uri="{FF2B5EF4-FFF2-40B4-BE49-F238E27FC236}">
                <a16:creationId xmlns:a16="http://schemas.microsoft.com/office/drawing/2014/main" id="{396E4122-5F13-0A6D-1AC1-46E9E06D291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1587" y="2386739"/>
            <a:ext cx="5286375" cy="3079605"/>
          </a:xfrm>
          <a:prstGeom prst="rect">
            <a:avLst/>
          </a:prstGeom>
          <a:noFill/>
          <a:ln>
            <a:noFill/>
          </a:ln>
        </p:spPr>
      </p:pic>
    </p:spTree>
    <p:extLst>
      <p:ext uri="{BB962C8B-B14F-4D97-AF65-F5344CB8AC3E}">
        <p14:creationId xmlns:p14="http://schemas.microsoft.com/office/powerpoint/2010/main" val="11034784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{1CE8DD9A-92D5-B847-99AD-AF738E943473}tf10001119</Template>
  <TotalTime>35106</TotalTime>
  <Words>2848</Words>
  <Application>Microsoft Office PowerPoint</Application>
  <PresentationFormat>Widescreen</PresentationFormat>
  <Paragraphs>202</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Courier New</vt:lpstr>
      <vt:lpstr>Gill Sans MT</vt:lpstr>
      <vt:lpstr>Symbol</vt:lpstr>
      <vt:lpstr>Times New Roman</vt:lpstr>
      <vt:lpstr>Wingdings</vt:lpstr>
      <vt:lpstr>Gallery</vt:lpstr>
      <vt:lpstr>Predicting Consumer Demand in an Insurance Environment</vt:lpstr>
      <vt:lpstr>Introduction – Demand modeling in an insurance corp content overview</vt:lpstr>
      <vt:lpstr>Introduction:  AmFam business</vt:lpstr>
      <vt:lpstr>Overview:  Objectives of the research</vt:lpstr>
      <vt:lpstr>Research: business Questions</vt:lpstr>
      <vt:lpstr>Research design</vt:lpstr>
      <vt:lpstr>Ethical considerations, limitations</vt:lpstr>
      <vt:lpstr>Analytics results and findings</vt:lpstr>
      <vt:lpstr>Data extraction - etl</vt:lpstr>
      <vt:lpstr>Data analysis – Model types</vt:lpstr>
      <vt:lpstr>Data analysis – partial least squares</vt:lpstr>
      <vt:lpstr>Results</vt:lpstr>
      <vt:lpstr>Conclusion</vt:lpstr>
      <vt:lpstr>recommendations</vt:lpstr>
      <vt:lpstr>Recommendations continued</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Globalization?</dc:title>
  <dc:creator>Kelsie McWilliams</dc:creator>
  <cp:lastModifiedBy>Hall, Scott</cp:lastModifiedBy>
  <cp:revision>57</cp:revision>
  <dcterms:created xsi:type="dcterms:W3CDTF">2020-05-19T17:01:57Z</dcterms:created>
  <dcterms:modified xsi:type="dcterms:W3CDTF">2023-06-02T18:36:38Z</dcterms:modified>
</cp:coreProperties>
</file>