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1D46C3-0691-4B58-838D-6C825355F667}">
  <a:tblStyle styleId="{6E1D46C3-0691-4B58-838D-6C825355F6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33333"/>
                </a:solidFill>
              </a:rPr>
              <a:t>Because of some legitimate requests, I have decided to extend the deadline for all teams to </a:t>
            </a:r>
            <a:r>
              <a:rPr b="1" lang="en" sz="1000">
                <a:solidFill>
                  <a:srgbClr val="333333"/>
                </a:solidFill>
              </a:rPr>
              <a:t>1159pm ET on Sunday November 1</a:t>
            </a:r>
            <a:r>
              <a:rPr lang="en" sz="1000">
                <a:solidFill>
                  <a:srgbClr val="333333"/>
                </a:solidFill>
              </a:rPr>
              <a:t>. Here is what we expect to receive from you.</a:t>
            </a:r>
            <a:endParaRPr sz="1000">
              <a:solidFill>
                <a:srgbClr val="333333"/>
              </a:solidFill>
            </a:endParaRPr>
          </a:p>
          <a:p>
            <a:pPr indent="-292100" lvl="0" marL="749300" rtl="0" algn="l">
              <a:lnSpc>
                <a:spcPct val="150000"/>
              </a:lnSpc>
              <a:spcBef>
                <a:spcPts val="200"/>
              </a:spcBef>
              <a:spcAft>
                <a:spcPts val="0"/>
              </a:spcAft>
              <a:buClr>
                <a:srgbClr val="333333"/>
              </a:buClr>
              <a:buSzPts val="1000"/>
              <a:buChar char="●"/>
            </a:pPr>
            <a:r>
              <a:rPr lang="en" sz="1000">
                <a:solidFill>
                  <a:srgbClr val="333333"/>
                </a:solidFill>
              </a:rPr>
              <a:t>The code you used for your class project along with info on any libraries etc that you used</a:t>
            </a:r>
            <a:endParaRPr sz="1000">
              <a:solidFill>
                <a:srgbClr val="333333"/>
              </a:solidFill>
            </a:endParaRPr>
          </a:p>
          <a:p>
            <a:pPr indent="-292100" lvl="0" marL="749300" rtl="0" algn="l">
              <a:lnSpc>
                <a:spcPct val="150000"/>
              </a:lnSpc>
              <a:spcBef>
                <a:spcPts val="0"/>
              </a:spcBef>
              <a:spcAft>
                <a:spcPts val="0"/>
              </a:spcAft>
              <a:buClr>
                <a:srgbClr val="333333"/>
              </a:buClr>
              <a:buSzPts val="1000"/>
              <a:buChar char="●"/>
            </a:pPr>
            <a:r>
              <a:rPr lang="en" sz="1000">
                <a:solidFill>
                  <a:srgbClr val="333333"/>
                </a:solidFill>
              </a:rPr>
              <a:t>An output file with the predictions generated by your best predictive model on the test data in the same format as was required  for Deliverable #3.</a:t>
            </a:r>
            <a:endParaRPr sz="1000">
              <a:solidFill>
                <a:srgbClr val="333333"/>
              </a:solidFill>
            </a:endParaRPr>
          </a:p>
          <a:p>
            <a:pPr indent="-292100" lvl="0" marL="749300" rtl="0" algn="l">
              <a:lnSpc>
                <a:spcPct val="150000"/>
              </a:lnSpc>
              <a:spcBef>
                <a:spcPts val="0"/>
              </a:spcBef>
              <a:spcAft>
                <a:spcPts val="0"/>
              </a:spcAft>
              <a:buClr>
                <a:srgbClr val="333333"/>
              </a:buClr>
              <a:buSzPts val="1000"/>
              <a:buChar char="●"/>
            </a:pPr>
            <a:r>
              <a:rPr lang="en" sz="1000">
                <a:solidFill>
                  <a:srgbClr val="333333"/>
                </a:solidFill>
              </a:rPr>
              <a:t>A Powerpoint Slide deck consisting of the following slides (you may not exceed the specified number of slides):</a:t>
            </a:r>
            <a:endParaRPr sz="1000">
              <a:solidFill>
                <a:srgbClr val="333333"/>
              </a:solidFill>
            </a:endParaRPr>
          </a:p>
          <a:p>
            <a:pPr indent="-292100" lvl="1" marL="1498600" rtl="0" algn="l">
              <a:lnSpc>
                <a:spcPct val="150000"/>
              </a:lnSpc>
              <a:spcBef>
                <a:spcPts val="0"/>
              </a:spcBef>
              <a:spcAft>
                <a:spcPts val="0"/>
              </a:spcAft>
              <a:buClr>
                <a:srgbClr val="333333"/>
              </a:buClr>
              <a:buSzPts val="1000"/>
              <a:buChar char="○"/>
            </a:pPr>
            <a:r>
              <a:rPr lang="en" sz="1000">
                <a:solidFill>
                  <a:srgbClr val="333333"/>
                </a:solidFill>
              </a:rPr>
              <a:t>Cover slide with a list of team members and the Amazon Reviews dataset your team analyzed</a:t>
            </a:r>
            <a:endParaRPr sz="1000">
              <a:solidFill>
                <a:srgbClr val="333333"/>
              </a:solidFill>
            </a:endParaRPr>
          </a:p>
          <a:p>
            <a:pPr indent="-292100" lvl="1" marL="1498600" rtl="0" algn="l">
              <a:lnSpc>
                <a:spcPct val="150000"/>
              </a:lnSpc>
              <a:spcBef>
                <a:spcPts val="0"/>
              </a:spcBef>
              <a:spcAft>
                <a:spcPts val="0"/>
              </a:spcAft>
              <a:buClr>
                <a:srgbClr val="333333"/>
              </a:buClr>
              <a:buSzPts val="1000"/>
              <a:buChar char="○"/>
            </a:pPr>
            <a:r>
              <a:rPr lang="en" sz="1000">
                <a:solidFill>
                  <a:srgbClr val="333333"/>
                </a:solidFill>
              </a:rPr>
              <a:t>One slide summarizing the features you used in deliverable #3.</a:t>
            </a:r>
            <a:endParaRPr sz="1000">
              <a:solidFill>
                <a:srgbClr val="333333"/>
              </a:solidFill>
            </a:endParaRPr>
          </a:p>
          <a:p>
            <a:pPr indent="-292100" lvl="1" marL="1498600" rtl="0" algn="l">
              <a:lnSpc>
                <a:spcPct val="150000"/>
              </a:lnSpc>
              <a:spcBef>
                <a:spcPts val="0"/>
              </a:spcBef>
              <a:spcAft>
                <a:spcPts val="0"/>
              </a:spcAft>
              <a:buClr>
                <a:srgbClr val="333333"/>
              </a:buClr>
              <a:buSzPts val="1000"/>
              <a:buChar char="○"/>
            </a:pPr>
            <a:r>
              <a:rPr lang="en" sz="1000">
                <a:solidFill>
                  <a:srgbClr val="333333"/>
                </a:solidFill>
              </a:rPr>
              <a:t>Upto two slides summarizing new features you tried after deliverable #3.</a:t>
            </a:r>
            <a:endParaRPr sz="1000">
              <a:solidFill>
                <a:srgbClr val="333333"/>
              </a:solidFill>
            </a:endParaRPr>
          </a:p>
          <a:p>
            <a:pPr indent="-292100" lvl="1" marL="1498600" rtl="0" algn="l">
              <a:lnSpc>
                <a:spcPct val="150000"/>
              </a:lnSpc>
              <a:spcBef>
                <a:spcPts val="0"/>
              </a:spcBef>
              <a:spcAft>
                <a:spcPts val="0"/>
              </a:spcAft>
              <a:buClr>
                <a:srgbClr val="333333"/>
              </a:buClr>
              <a:buSzPts val="1000"/>
              <a:buChar char="○"/>
            </a:pPr>
            <a:r>
              <a:rPr lang="en" sz="1000">
                <a:solidFill>
                  <a:srgbClr val="333333"/>
                </a:solidFill>
              </a:rPr>
              <a:t>One slide summarizing the approach(es) you used in deliverable #3.</a:t>
            </a:r>
            <a:endParaRPr sz="1000">
              <a:solidFill>
                <a:srgbClr val="333333"/>
              </a:solidFill>
            </a:endParaRPr>
          </a:p>
          <a:p>
            <a:pPr indent="-292100" lvl="1" marL="1498600" rtl="0" algn="l">
              <a:lnSpc>
                <a:spcPct val="150000"/>
              </a:lnSpc>
              <a:spcBef>
                <a:spcPts val="0"/>
              </a:spcBef>
              <a:spcAft>
                <a:spcPts val="0"/>
              </a:spcAft>
              <a:buClr>
                <a:srgbClr val="333333"/>
              </a:buClr>
              <a:buSzPts val="1000"/>
              <a:buChar char="○"/>
            </a:pPr>
            <a:r>
              <a:rPr lang="en" sz="1000">
                <a:solidFill>
                  <a:srgbClr val="333333"/>
                </a:solidFill>
              </a:rPr>
              <a:t>Upto two slides summarizing new approaches you tried after deliverable #3 and the performance of your methods in 10-fold cross validation.</a:t>
            </a:r>
            <a:endParaRPr sz="1000">
              <a:solidFill>
                <a:srgbClr val="333333"/>
              </a:solidFill>
            </a:endParaRPr>
          </a:p>
          <a:p>
            <a:pPr indent="-292100" lvl="1" marL="1498600" rtl="0" algn="l">
              <a:lnSpc>
                <a:spcPct val="150000"/>
              </a:lnSpc>
              <a:spcBef>
                <a:spcPts val="0"/>
              </a:spcBef>
              <a:spcAft>
                <a:spcPts val="0"/>
              </a:spcAft>
              <a:buClr>
                <a:srgbClr val="333333"/>
              </a:buClr>
              <a:buSzPts val="1000"/>
              <a:buChar char="○"/>
            </a:pPr>
            <a:r>
              <a:rPr lang="en" sz="1000">
                <a:solidFill>
                  <a:srgbClr val="333333"/>
                </a:solidFill>
              </a:rPr>
              <a:t>One final “Credits” slide with a table specifying the various tasks performed on your project and who contributed to which task.</a:t>
            </a:r>
            <a:endParaRPr sz="1000">
              <a:solidFill>
                <a:srgbClr val="333333"/>
              </a:solidFill>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6a40395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6a40395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6a40395b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6a40395b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6a40395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6a40395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a40395b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a40395b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a40395b4_2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a40395b4_2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a40395b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6a40395b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6a40395b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6a40395b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6a40395b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6a40395b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8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solidFill>
                  <a:srgbClr val="FFFFFF"/>
                </a:solidFill>
                <a:latin typeface="Times New Roman"/>
                <a:ea typeface="Times New Roman"/>
                <a:cs typeface="Times New Roman"/>
                <a:sym typeface="Times New Roman"/>
              </a:rPr>
              <a:t>CS 74 Machine Learning</a:t>
            </a:r>
            <a:endParaRPr sz="5500">
              <a:solidFill>
                <a:srgbClr val="FFFFFF"/>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3761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Times New Roman"/>
                <a:ea typeface="Times New Roman"/>
                <a:cs typeface="Times New Roman"/>
                <a:sym typeface="Times New Roman"/>
              </a:rPr>
              <a:t>Group 7: Alex Bakos, Daniel Akili, Jeff Cho, Sam Wang, Scott Crawshaw</a:t>
            </a:r>
            <a:endParaRPr sz="1900">
              <a:solidFill>
                <a:srgbClr val="FFFFFF"/>
              </a:solidFill>
              <a:latin typeface="Times New Roman"/>
              <a:ea typeface="Times New Roman"/>
              <a:cs typeface="Times New Roman"/>
              <a:sym typeface="Times New Roman"/>
            </a:endParaRPr>
          </a:p>
        </p:txBody>
      </p:sp>
      <p:sp>
        <p:nvSpPr>
          <p:cNvPr id="56" name="Google Shape;56;p13"/>
          <p:cNvSpPr txBox="1"/>
          <p:nvPr/>
        </p:nvSpPr>
        <p:spPr>
          <a:xfrm>
            <a:off x="1563275" y="2381775"/>
            <a:ext cx="65067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rgbClr val="FFFFFF"/>
                </a:solidFill>
                <a:latin typeface="Times New Roman"/>
                <a:ea typeface="Times New Roman"/>
                <a:cs typeface="Times New Roman"/>
                <a:sym typeface="Times New Roman"/>
              </a:rPr>
              <a:t>Amazon Reviews: Grocery and Gourmet Food Ratings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Features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All features were gathered on a per product basis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Combined reviewText for all reviews of the same product into one string, processed it into a TF-IDF bag of words</a:t>
            </a:r>
            <a:endParaRPr sz="24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Fed into a RF model that outputs a probability of awesomeness based on review bodies</a:t>
            </a:r>
            <a:endParaRPr sz="21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Combined review summaries of the same product into one string, processed it into a TF-IDF bag of words</a:t>
            </a:r>
            <a:endParaRPr sz="24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Fed into model(s) that outputs probability of awesomeness based on summaries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87100"/>
            <a:ext cx="869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Approach: Stacked predictions from two RF models into an SVM</a:t>
            </a:r>
            <a:endParaRPr/>
          </a:p>
        </p:txBody>
      </p:sp>
      <p:cxnSp>
        <p:nvCxnSpPr>
          <p:cNvPr id="68" name="Google Shape;68;p15"/>
          <p:cNvCxnSpPr>
            <a:stCxn id="69" idx="0"/>
            <a:endCxn id="70" idx="2"/>
          </p:cNvCxnSpPr>
          <p:nvPr/>
        </p:nvCxnSpPr>
        <p:spPr>
          <a:xfrm rot="-5400000">
            <a:off x="2490475" y="770250"/>
            <a:ext cx="1036200" cy="3165300"/>
          </a:xfrm>
          <a:prstGeom prst="bentConnector3">
            <a:avLst>
              <a:gd fmla="val 50001" name="adj1"/>
            </a:avLst>
          </a:prstGeom>
          <a:noFill/>
          <a:ln cap="flat" cmpd="sng" w="9525">
            <a:solidFill>
              <a:srgbClr val="C2C2C2"/>
            </a:solidFill>
            <a:prstDash val="solid"/>
            <a:round/>
            <a:headEnd len="sm" w="sm" type="none"/>
            <a:tailEnd len="sm" w="sm" type="none"/>
          </a:ln>
        </p:spPr>
      </p:cxnSp>
      <p:sp>
        <p:nvSpPr>
          <p:cNvPr id="70" name="Google Shape;70;p15"/>
          <p:cNvSpPr/>
          <p:nvPr/>
        </p:nvSpPr>
        <p:spPr>
          <a:xfrm>
            <a:off x="3822068" y="1392288"/>
            <a:ext cx="1538100" cy="4425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Final Gaussian SVM</a:t>
            </a:r>
            <a:endParaRPr>
              <a:solidFill>
                <a:srgbClr val="FFFFFF"/>
              </a:solidFill>
            </a:endParaRPr>
          </a:p>
        </p:txBody>
      </p:sp>
      <p:sp>
        <p:nvSpPr>
          <p:cNvPr id="71" name="Google Shape;71;p15"/>
          <p:cNvSpPr/>
          <p:nvPr/>
        </p:nvSpPr>
        <p:spPr>
          <a:xfrm>
            <a:off x="3793875" y="2870999"/>
            <a:ext cx="1594500" cy="5727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Random Forest on review summaries </a:t>
            </a:r>
            <a:endParaRPr sz="1200">
              <a:solidFill>
                <a:srgbClr val="FFFFFF"/>
              </a:solidFill>
            </a:endParaRPr>
          </a:p>
        </p:txBody>
      </p:sp>
      <p:sp>
        <p:nvSpPr>
          <p:cNvPr id="69" name="Google Shape;69;p15"/>
          <p:cNvSpPr/>
          <p:nvPr/>
        </p:nvSpPr>
        <p:spPr>
          <a:xfrm>
            <a:off x="628675" y="2871000"/>
            <a:ext cx="1594500" cy="5727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Random Forest on review bodies</a:t>
            </a:r>
            <a:endParaRPr sz="1200">
              <a:solidFill>
                <a:srgbClr val="FFFFFF"/>
              </a:solidFill>
            </a:endParaRPr>
          </a:p>
        </p:txBody>
      </p:sp>
      <p:sp>
        <p:nvSpPr>
          <p:cNvPr id="72" name="Google Shape;72;p15"/>
          <p:cNvSpPr/>
          <p:nvPr/>
        </p:nvSpPr>
        <p:spPr>
          <a:xfrm>
            <a:off x="6959100" y="2871002"/>
            <a:ext cx="1594500" cy="5727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Number of Reviews per Product</a:t>
            </a:r>
            <a:endParaRPr sz="1200">
              <a:solidFill>
                <a:srgbClr val="FFFFFF"/>
              </a:solidFill>
            </a:endParaRPr>
          </a:p>
        </p:txBody>
      </p:sp>
      <p:cxnSp>
        <p:nvCxnSpPr>
          <p:cNvPr id="73" name="Google Shape;73;p15"/>
          <p:cNvCxnSpPr>
            <a:stCxn id="70" idx="2"/>
            <a:endCxn id="72" idx="0"/>
          </p:cNvCxnSpPr>
          <p:nvPr/>
        </p:nvCxnSpPr>
        <p:spPr>
          <a:xfrm flipH="1" rot="-5400000">
            <a:off x="5655668" y="770238"/>
            <a:ext cx="1036200" cy="31653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74" name="Google Shape;74;p15"/>
          <p:cNvCxnSpPr>
            <a:stCxn id="71" idx="0"/>
            <a:endCxn id="70" idx="2"/>
          </p:cNvCxnSpPr>
          <p:nvPr/>
        </p:nvCxnSpPr>
        <p:spPr>
          <a:xfrm rot="-5400000">
            <a:off x="4073325" y="2352599"/>
            <a:ext cx="1036200" cy="6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75" name="Google Shape;75;p15"/>
          <p:cNvCxnSpPr>
            <a:stCxn id="71" idx="0"/>
          </p:cNvCxnSpPr>
          <p:nvPr/>
        </p:nvCxnSpPr>
        <p:spPr>
          <a:xfrm flipH="1" rot="10800000">
            <a:off x="4591125" y="2367299"/>
            <a:ext cx="16800" cy="503700"/>
          </a:xfrm>
          <a:prstGeom prst="straightConnector1">
            <a:avLst/>
          </a:prstGeom>
          <a:noFill/>
          <a:ln cap="flat" cmpd="sng" w="19050">
            <a:solidFill>
              <a:srgbClr val="FFFFFF"/>
            </a:solidFill>
            <a:prstDash val="solid"/>
            <a:round/>
            <a:headEnd len="med" w="med" type="none"/>
            <a:tailEnd len="med" w="med" type="triangle"/>
          </a:ln>
        </p:spPr>
      </p:cxnSp>
      <p:cxnSp>
        <p:nvCxnSpPr>
          <p:cNvPr id="76" name="Google Shape;76;p15"/>
          <p:cNvCxnSpPr/>
          <p:nvPr/>
        </p:nvCxnSpPr>
        <p:spPr>
          <a:xfrm flipH="1" rot="10800000">
            <a:off x="1425925" y="2353200"/>
            <a:ext cx="25500" cy="517800"/>
          </a:xfrm>
          <a:prstGeom prst="straightConnector1">
            <a:avLst/>
          </a:prstGeom>
          <a:noFill/>
          <a:ln cap="flat" cmpd="sng" w="19050">
            <a:solidFill>
              <a:srgbClr val="FFFFFF"/>
            </a:solidFill>
            <a:prstDash val="solid"/>
            <a:round/>
            <a:headEnd len="med" w="med" type="none"/>
            <a:tailEnd len="med" w="med" type="triangle"/>
          </a:ln>
        </p:spPr>
      </p:cxnSp>
      <p:cxnSp>
        <p:nvCxnSpPr>
          <p:cNvPr id="77" name="Google Shape;77;p15"/>
          <p:cNvCxnSpPr>
            <a:stCxn id="72" idx="0"/>
          </p:cNvCxnSpPr>
          <p:nvPr/>
        </p:nvCxnSpPr>
        <p:spPr>
          <a:xfrm rot="10800000">
            <a:off x="7750350" y="2423702"/>
            <a:ext cx="6000" cy="447300"/>
          </a:xfrm>
          <a:prstGeom prst="straightConnector1">
            <a:avLst/>
          </a:prstGeom>
          <a:noFill/>
          <a:ln cap="flat" cmpd="sng" w="19050">
            <a:solidFill>
              <a:srgbClr val="FFFFFF"/>
            </a:solidFill>
            <a:prstDash val="solid"/>
            <a:round/>
            <a:headEnd len="med" w="med" type="none"/>
            <a:tailEnd len="med" w="med" type="triangle"/>
          </a:ln>
        </p:spPr>
      </p:cxnSp>
      <p:pic>
        <p:nvPicPr>
          <p:cNvPr id="78" name="Google Shape;78;p15"/>
          <p:cNvPicPr preferRelativeResize="0"/>
          <p:nvPr/>
        </p:nvPicPr>
        <p:blipFill>
          <a:blip r:embed="rId3">
            <a:alphaModFix/>
          </a:blip>
          <a:stretch>
            <a:fillRect/>
          </a:stretch>
        </p:blipFill>
        <p:spPr>
          <a:xfrm>
            <a:off x="3793875" y="3502299"/>
            <a:ext cx="3557750" cy="1188852"/>
          </a:xfrm>
          <a:prstGeom prst="rect">
            <a:avLst/>
          </a:prstGeom>
          <a:noFill/>
          <a:ln>
            <a:noFill/>
          </a:ln>
        </p:spPr>
      </p:pic>
      <p:pic>
        <p:nvPicPr>
          <p:cNvPr id="79" name="Google Shape;79;p15"/>
          <p:cNvPicPr preferRelativeResize="0"/>
          <p:nvPr/>
        </p:nvPicPr>
        <p:blipFill>
          <a:blip r:embed="rId4">
            <a:alphaModFix/>
          </a:blip>
          <a:stretch>
            <a:fillRect/>
          </a:stretch>
        </p:blipFill>
        <p:spPr>
          <a:xfrm>
            <a:off x="0" y="3502299"/>
            <a:ext cx="3557750" cy="1188852"/>
          </a:xfrm>
          <a:prstGeom prst="rect">
            <a:avLst/>
          </a:prstGeom>
          <a:noFill/>
          <a:ln>
            <a:noFill/>
          </a:ln>
        </p:spPr>
      </p:pic>
      <p:pic>
        <p:nvPicPr>
          <p:cNvPr id="80" name="Google Shape;80;p15"/>
          <p:cNvPicPr preferRelativeResize="0"/>
          <p:nvPr/>
        </p:nvPicPr>
        <p:blipFill>
          <a:blip r:embed="rId5">
            <a:alphaModFix/>
          </a:blip>
          <a:stretch>
            <a:fillRect/>
          </a:stretch>
        </p:blipFill>
        <p:spPr>
          <a:xfrm>
            <a:off x="5360175" y="926349"/>
            <a:ext cx="3557750" cy="118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Features</a:t>
            </a:r>
            <a:endParaRPr/>
          </a:p>
        </p:txBody>
      </p:sp>
      <p:sp>
        <p:nvSpPr>
          <p:cNvPr id="86" name="Google Shape;86;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Char char="●"/>
            </a:pPr>
            <a:r>
              <a:rPr lang="en" sz="1900">
                <a:solidFill>
                  <a:srgbClr val="FFFFFF"/>
                </a:solidFill>
              </a:rPr>
              <a:t>Added more models to stack below our Final SVM:</a:t>
            </a:r>
            <a:endParaRPr sz="1900">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Multinomial Naive Bayes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GradientBoostingClassifier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AdaBoost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Tried XGBoost - ended up removing because somewhat redundant with other boosting methods</a:t>
            </a:r>
            <a:endParaRPr>
              <a:solidFill>
                <a:srgbClr val="FFFFFF"/>
              </a:solidFill>
            </a:endParaRPr>
          </a:p>
          <a:p>
            <a:pPr indent="-349250" lvl="1" marL="914400" rtl="0" algn="l">
              <a:spcBef>
                <a:spcPts val="0"/>
              </a:spcBef>
              <a:spcAft>
                <a:spcPts val="0"/>
              </a:spcAft>
              <a:buClr>
                <a:srgbClr val="FFFFFF"/>
              </a:buClr>
              <a:buSzPts val="1900"/>
              <a:buChar char="○"/>
            </a:pPr>
            <a:r>
              <a:rPr lang="en">
                <a:solidFill>
                  <a:srgbClr val="FFFFFF"/>
                </a:solidFill>
              </a:rPr>
              <a:t>Tried stemming - didn’t change f1</a:t>
            </a:r>
            <a:endParaRPr>
              <a:solidFill>
                <a:srgbClr val="FFFFFF"/>
              </a:solidFill>
            </a:endParaRPr>
          </a:p>
          <a:p>
            <a:pPr indent="-342900" lvl="0" marL="457200" rtl="0" algn="l">
              <a:spcBef>
                <a:spcPts val="0"/>
              </a:spcBef>
              <a:spcAft>
                <a:spcPts val="0"/>
              </a:spcAft>
              <a:buClr>
                <a:srgbClr val="F3F3F3"/>
              </a:buClr>
              <a:buSzPts val="1800"/>
              <a:buChar char="●"/>
            </a:pPr>
            <a:r>
              <a:rPr lang="en">
                <a:solidFill>
                  <a:srgbClr val="F3F3F3"/>
                </a:solidFill>
              </a:rPr>
              <a:t>Hyperparameter Optimization: </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RandomForest - n_estimators, max_features, bootstrap, max_depth, min_samples_split, min_samples_leaf</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AdaBoost - n_estimators, learning_rate</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Gradient Boosting Classifier - learning_rate, n_estimators, min_samples_split</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SVM - kernel, C, shrinking</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TFIDF vectorizer - looked at n_grams and stop words</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Interestingly, removing stop_words worsened f1 by 0.01-0.02</a:t>
            </a:r>
            <a:endParaRPr>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Approaches</a:t>
            </a:r>
            <a:endParaRPr/>
          </a:p>
        </p:txBody>
      </p:sp>
      <p:sp>
        <p:nvSpPr>
          <p:cNvPr id="92" name="Google Shape;92;p17"/>
          <p:cNvSpPr txBox="1"/>
          <p:nvPr>
            <p:ph idx="1" type="body"/>
          </p:nvPr>
        </p:nvSpPr>
        <p:spPr>
          <a:xfrm>
            <a:off x="311700" y="1085050"/>
            <a:ext cx="8520600" cy="370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Up to this point, all of our approaches had been on a per product basis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By combining the reviews/summaries of each product into one string, there’s some information lost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VADER - an open source rule based model that combines qualitative and quantitative approaches to analyze a document’s sentiment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Vader’s SentimentIntensityAnalyzer takes in a review/sentence and outputs a 4 dimensional sentiment score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 “The phone is super cool.” -&gt; </a:t>
            </a:r>
            <a:r>
              <a:rPr b="1" lang="en" sz="1200">
                <a:solidFill>
                  <a:srgbClr val="FFFFFF"/>
                </a:solidFill>
                <a:latin typeface="Courier New"/>
                <a:ea typeface="Courier New"/>
                <a:cs typeface="Courier New"/>
                <a:sym typeface="Courier New"/>
              </a:rPr>
              <a:t>'</a:t>
            </a:r>
            <a:r>
              <a:rPr b="1" lang="en">
                <a:solidFill>
                  <a:srgbClr val="FFFFFF"/>
                </a:solidFill>
              </a:rPr>
              <a:t>neg': 0.0, 'neu': 0.326, 'pos': 0.674, 'compound': 0.7351</a:t>
            </a:r>
            <a:endParaRPr b="1">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 each product: We run SentimentIntensityAnalyzer on each review and each summary.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put the 25th, 50th, and 75th percentiles of all four output scores as features in our final SVM, the idea being to capture the distribution of sentiments for a specific product. </a:t>
            </a:r>
            <a:endParaRPr>
              <a:solidFill>
                <a:srgbClr val="FFFFFF"/>
              </a:solidFill>
            </a:endParaRPr>
          </a:p>
        </p:txBody>
      </p:sp>
      <p:pic>
        <p:nvPicPr>
          <p:cNvPr id="93" name="Google Shape;93;p17"/>
          <p:cNvPicPr preferRelativeResize="0"/>
          <p:nvPr/>
        </p:nvPicPr>
        <p:blipFill rotWithShape="1">
          <a:blip r:embed="rId3">
            <a:alphaModFix/>
          </a:blip>
          <a:srcRect b="30134" l="20660" r="20192" t="29307"/>
          <a:stretch/>
        </p:blipFill>
        <p:spPr>
          <a:xfrm>
            <a:off x="3746850" y="0"/>
            <a:ext cx="5397149" cy="124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4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VADER Scores example:</a:t>
            </a:r>
            <a:endParaRPr/>
          </a:p>
        </p:txBody>
      </p:sp>
      <p:sp>
        <p:nvSpPr>
          <p:cNvPr id="99" name="Google Shape;99;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look at the distribution of scores for both the summaries of a given product and the reviews of a given product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VADER’s sentiment intensity analyzer outputs a four dimensional sentiment vector [‘pos’, ‘neg’, ‘neu’, ‘compound’], and we look at the distribution of each of these four values for both the summaries and the review bodies</a:t>
            </a:r>
            <a:endParaRPr>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column labels for the VADER score distributions of each product are shown below:</a:t>
            </a:r>
            <a:endParaRPr sz="1600">
              <a:solidFill>
                <a:srgbClr val="FFFFFF"/>
              </a:solidFill>
            </a:endParaRPr>
          </a:p>
          <a:p>
            <a:pPr indent="-361950" lvl="0" marL="457200" rtl="0" algn="l">
              <a:spcBef>
                <a:spcPts val="0"/>
              </a:spcBef>
              <a:spcAft>
                <a:spcPts val="0"/>
              </a:spcAft>
              <a:buClr>
                <a:srgbClr val="FFFFFF"/>
              </a:buClr>
              <a:buSzPts val="2100"/>
              <a:buChar char="-"/>
            </a:pPr>
            <a:r>
              <a:rPr lang="en" sz="1200">
                <a:solidFill>
                  <a:srgbClr val="FFFFFF"/>
                </a:solidFill>
              </a:rPr>
              <a:t>compound25Text, compound25Summary, compound50Text, compound50Summary, compound75Text, compound75Summary, pos25Text, pos25Summary, pos50Text, pos50Summary, pos75Text, pos75Summary, neg25Text, neg25Summary, neg50Text, neg50Summary, neg75Text, neg75Summary, neu25Text, neu25Summary, neu50Text, neu50Summary, neu75Text, neu75Summary</a:t>
            </a:r>
            <a:endParaRPr sz="12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‘compound25Text’ for example is the 25th percentile of the VADER ‘compound’ scores for all of the reviewTexts of a product, ‘compound25Summary’ is the 25th percentile compound score for all of a product’s review summaries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Approach</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Our final SVM took in 33 features for each product: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8 features with the predictions from the 4 types of inner models (2 models of each type: 1 on the summaries, 1 on the review bodies)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In between 0 and 1, these features represent a product’s the probability of awesomeness based on a certain model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24 features for the distribution of VADER scores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feature for the number of reviews (performed feature scaling so in between 0-1)</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used sklearn’s RecursiveFeatureElimination function to search for the subset of features that leads to the best performance by our final SVM, but the difference in f1 between the best subset of features and all features was really small ( &lt; 0.001)</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11375" y="177300"/>
            <a:ext cx="886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Performances after hyperparameter optimization</a:t>
            </a:r>
            <a:endParaRPr/>
          </a:p>
        </p:txBody>
      </p:sp>
      <p:graphicFrame>
        <p:nvGraphicFramePr>
          <p:cNvPr id="111" name="Google Shape;111;p20"/>
          <p:cNvGraphicFramePr/>
          <p:nvPr/>
        </p:nvGraphicFramePr>
        <p:xfrm>
          <a:off x="211350" y="749900"/>
          <a:ext cx="3000000" cy="3000000"/>
        </p:xfrm>
        <a:graphic>
          <a:graphicData uri="http://schemas.openxmlformats.org/drawingml/2006/table">
            <a:tbl>
              <a:tblPr>
                <a:noFill/>
                <a:tableStyleId>{6E1D46C3-0691-4B58-838D-6C825355F667}</a:tableStyleId>
              </a:tblPr>
              <a:tblGrid>
                <a:gridCol w="4871950"/>
                <a:gridCol w="1184050"/>
                <a:gridCol w="995525"/>
                <a:gridCol w="822550"/>
              </a:tblGrid>
              <a:tr h="303500">
                <a:tc>
                  <a:txBody>
                    <a:bodyPr/>
                    <a:lstStyle/>
                    <a:p>
                      <a:pPr indent="0" lvl="0" marL="0" rtl="0" algn="l">
                        <a:spcBef>
                          <a:spcPts val="0"/>
                        </a:spcBef>
                        <a:spcAft>
                          <a:spcPts val="0"/>
                        </a:spcAft>
                        <a:buNone/>
                      </a:pPr>
                      <a:r>
                        <a:rPr b="1" lang="en" sz="1200">
                          <a:solidFill>
                            <a:srgbClr val="FFFFFF"/>
                          </a:solidFill>
                        </a:rPr>
                        <a:t>Model</a:t>
                      </a:r>
                      <a:endParaRPr b="1" sz="1200">
                        <a:solidFill>
                          <a:srgbClr val="FFFFFF"/>
                        </a:solidFill>
                      </a:endParaRPr>
                    </a:p>
                  </a:txBody>
                  <a:tcPr marT="91425" marB="91425" marR="91425" marL="91425"/>
                </a:tc>
                <a:tc>
                  <a:txBody>
                    <a:bodyPr/>
                    <a:lstStyle/>
                    <a:p>
                      <a:pPr indent="0" lvl="0" marL="0" rtl="0" algn="l">
                        <a:spcBef>
                          <a:spcPts val="0"/>
                        </a:spcBef>
                        <a:spcAft>
                          <a:spcPts val="0"/>
                        </a:spcAft>
                        <a:buNone/>
                      </a:pPr>
                      <a:r>
                        <a:rPr b="1" lang="en" sz="1200">
                          <a:solidFill>
                            <a:srgbClr val="FFFFFF"/>
                          </a:solidFill>
                        </a:rPr>
                        <a:t>Precision</a:t>
                      </a:r>
                      <a:endParaRPr b="1" sz="1200">
                        <a:solidFill>
                          <a:srgbClr val="FFFFFF"/>
                        </a:solidFill>
                      </a:endParaRPr>
                    </a:p>
                  </a:txBody>
                  <a:tcPr marT="91425" marB="91425" marR="91425" marL="91425"/>
                </a:tc>
                <a:tc>
                  <a:txBody>
                    <a:bodyPr/>
                    <a:lstStyle/>
                    <a:p>
                      <a:pPr indent="0" lvl="0" marL="0" rtl="0" algn="l">
                        <a:spcBef>
                          <a:spcPts val="0"/>
                        </a:spcBef>
                        <a:spcAft>
                          <a:spcPts val="0"/>
                        </a:spcAft>
                        <a:buNone/>
                      </a:pPr>
                      <a:r>
                        <a:rPr b="1" lang="en" sz="1200">
                          <a:solidFill>
                            <a:srgbClr val="FFFFFF"/>
                          </a:solidFill>
                        </a:rPr>
                        <a:t>Recall</a:t>
                      </a:r>
                      <a:endParaRPr b="1" sz="1200">
                        <a:solidFill>
                          <a:srgbClr val="FFFFFF"/>
                        </a:solidFill>
                      </a:endParaRPr>
                    </a:p>
                  </a:txBody>
                  <a:tcPr marT="91425" marB="91425" marR="91425" marL="91425"/>
                </a:tc>
                <a:tc>
                  <a:txBody>
                    <a:bodyPr/>
                    <a:lstStyle/>
                    <a:p>
                      <a:pPr indent="0" lvl="0" marL="0" rtl="0" algn="l">
                        <a:spcBef>
                          <a:spcPts val="0"/>
                        </a:spcBef>
                        <a:spcAft>
                          <a:spcPts val="0"/>
                        </a:spcAft>
                        <a:buNone/>
                      </a:pPr>
                      <a:r>
                        <a:rPr b="1" lang="en" sz="1200">
                          <a:solidFill>
                            <a:srgbClr val="FFFFFF"/>
                          </a:solidFill>
                        </a:rPr>
                        <a:t>F1</a:t>
                      </a:r>
                      <a:endParaRPr b="1"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RandomForest on bodies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0.75</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0.77</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0.75</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RandomForest on summaries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0.77</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0.78</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0.77</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MultinomialNB on bodies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0.70</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0.73</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0.70</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MultinomialNB on summaries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0.75</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0.77</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0.75</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AdaBoost on bodies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0.72</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0.73</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0.72</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AdaBoost on summaries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0.75</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0.77</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0.75</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GBC on bodies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0.76</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0.77</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0.76</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GBC on summaries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0.77</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0.79</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0.78</a:t>
                      </a:r>
                      <a:endParaRPr sz="1200">
                        <a:solidFill>
                          <a:srgbClr val="FFFFFF"/>
                        </a:solidFill>
                      </a:endParaRPr>
                    </a:p>
                  </a:txBody>
                  <a:tcPr marT="91425" marB="91425" marR="91425" marL="91425"/>
                </a:tc>
              </a:tr>
              <a:tr h="317850">
                <a:tc>
                  <a:txBody>
                    <a:bodyPr/>
                    <a:lstStyle/>
                    <a:p>
                      <a:pPr indent="0" lvl="0" marL="0" rtl="0" algn="l">
                        <a:spcBef>
                          <a:spcPts val="0"/>
                        </a:spcBef>
                        <a:spcAft>
                          <a:spcPts val="0"/>
                        </a:spcAft>
                        <a:buNone/>
                      </a:pPr>
                      <a:r>
                        <a:rPr lang="en" sz="1200">
                          <a:solidFill>
                            <a:srgbClr val="FFFFFF"/>
                          </a:solidFill>
                        </a:rPr>
                        <a:t>SVM with just Vader score distributions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0.70</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0.73</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0.71</a:t>
                      </a:r>
                      <a:endParaRPr sz="1200">
                        <a:solidFill>
                          <a:srgbClr val="FFFFFF"/>
                        </a:solidFill>
                      </a:endParaRPr>
                    </a:p>
                  </a:txBody>
                  <a:tcPr marT="91425" marB="91425" marR="91425" marL="91425"/>
                </a:tc>
              </a:tr>
              <a:tr h="441575">
                <a:tc>
                  <a:txBody>
                    <a:bodyPr/>
                    <a:lstStyle/>
                    <a:p>
                      <a:pPr indent="0" lvl="0" marL="0" rtl="0" algn="l">
                        <a:spcBef>
                          <a:spcPts val="0"/>
                        </a:spcBef>
                        <a:spcAft>
                          <a:spcPts val="0"/>
                        </a:spcAft>
                        <a:buNone/>
                      </a:pPr>
                      <a:r>
                        <a:rPr b="1" lang="en" sz="1200">
                          <a:solidFill>
                            <a:srgbClr val="FFFFFF"/>
                          </a:solidFill>
                        </a:rPr>
                        <a:t>SVM with the Vader Score distributions and all 8 inner model predictions</a:t>
                      </a:r>
                      <a:endParaRPr b="1" sz="1200">
                        <a:solidFill>
                          <a:srgbClr val="FFFFFF"/>
                        </a:solidFill>
                      </a:endParaRPr>
                    </a:p>
                  </a:txBody>
                  <a:tcPr marT="91425" marB="91425" marR="91425" marL="91425"/>
                </a:tc>
                <a:tc>
                  <a:txBody>
                    <a:bodyPr/>
                    <a:lstStyle/>
                    <a:p>
                      <a:pPr indent="0" lvl="0" marL="0" rtl="0" algn="l">
                        <a:spcBef>
                          <a:spcPts val="0"/>
                        </a:spcBef>
                        <a:spcAft>
                          <a:spcPts val="0"/>
                        </a:spcAft>
                        <a:buNone/>
                      </a:pPr>
                      <a:r>
                        <a:rPr b="1" lang="en" sz="1200">
                          <a:solidFill>
                            <a:srgbClr val="FFFFFF"/>
                          </a:solidFill>
                        </a:rPr>
                        <a:t>0.83</a:t>
                      </a:r>
                      <a:endParaRPr b="1" sz="1200">
                        <a:solidFill>
                          <a:srgbClr val="FFFFFF"/>
                        </a:solidFill>
                      </a:endParaRPr>
                    </a:p>
                  </a:txBody>
                  <a:tcPr marT="91425" marB="91425" marR="91425" marL="91425"/>
                </a:tc>
                <a:tc>
                  <a:txBody>
                    <a:bodyPr/>
                    <a:lstStyle/>
                    <a:p>
                      <a:pPr indent="0" lvl="0" marL="0" rtl="0" algn="l">
                        <a:spcBef>
                          <a:spcPts val="0"/>
                        </a:spcBef>
                        <a:spcAft>
                          <a:spcPts val="0"/>
                        </a:spcAft>
                        <a:buNone/>
                      </a:pPr>
                      <a:r>
                        <a:rPr b="1" lang="en" sz="1200">
                          <a:solidFill>
                            <a:srgbClr val="FFFFFF"/>
                          </a:solidFill>
                        </a:rPr>
                        <a:t>0.83</a:t>
                      </a:r>
                      <a:endParaRPr b="1" sz="1200">
                        <a:solidFill>
                          <a:srgbClr val="FFFFFF"/>
                        </a:solidFill>
                      </a:endParaRPr>
                    </a:p>
                  </a:txBody>
                  <a:tcPr marT="91425" marB="91425" marR="91425" marL="91425"/>
                </a:tc>
                <a:tc>
                  <a:txBody>
                    <a:bodyPr/>
                    <a:lstStyle/>
                    <a:p>
                      <a:pPr indent="0" lvl="0" marL="0" rtl="0" algn="l">
                        <a:spcBef>
                          <a:spcPts val="0"/>
                        </a:spcBef>
                        <a:spcAft>
                          <a:spcPts val="0"/>
                        </a:spcAft>
                        <a:buNone/>
                      </a:pPr>
                      <a:r>
                        <a:rPr b="1" lang="en" sz="1200">
                          <a:solidFill>
                            <a:srgbClr val="FFFFFF"/>
                          </a:solidFill>
                        </a:rPr>
                        <a:t>0.83</a:t>
                      </a:r>
                      <a:endParaRPr b="1" sz="1200">
                        <a:solidFill>
                          <a:srgbClr val="FFFFFF"/>
                        </a:solidFill>
                      </a:endParaRPr>
                    </a:p>
                  </a:txBody>
                  <a:tcPr marT="91425" marB="91425" marR="91425" marL="91425"/>
                </a:tc>
              </a:tr>
            </a:tbl>
          </a:graphicData>
        </a:graphic>
      </p:graphicFrame>
      <p:sp>
        <p:nvSpPr>
          <p:cNvPr id="112" name="Google Shape;112;p20"/>
          <p:cNvSpPr txBox="1"/>
          <p:nvPr/>
        </p:nvSpPr>
        <p:spPr>
          <a:xfrm>
            <a:off x="8085425" y="750000"/>
            <a:ext cx="12402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macro avg*</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Credits</a:t>
            </a:r>
            <a:endParaRPr/>
          </a:p>
        </p:txBody>
      </p:sp>
      <p:graphicFrame>
        <p:nvGraphicFramePr>
          <p:cNvPr id="118" name="Google Shape;118;p21"/>
          <p:cNvGraphicFramePr/>
          <p:nvPr/>
        </p:nvGraphicFramePr>
        <p:xfrm>
          <a:off x="371325" y="1017725"/>
          <a:ext cx="3000000" cy="3000000"/>
        </p:xfrm>
        <a:graphic>
          <a:graphicData uri="http://schemas.openxmlformats.org/drawingml/2006/table">
            <a:tbl>
              <a:tblPr>
                <a:noFill/>
                <a:tableStyleId>{6E1D46C3-0691-4B58-838D-6C825355F667}</a:tableStyleId>
              </a:tblPr>
              <a:tblGrid>
                <a:gridCol w="3395850"/>
                <a:gridCol w="5124750"/>
              </a:tblGrid>
              <a:tr h="443300">
                <a:tc>
                  <a:txBody>
                    <a:bodyPr/>
                    <a:lstStyle/>
                    <a:p>
                      <a:pPr indent="0" lvl="0" marL="0" rtl="0" algn="l">
                        <a:spcBef>
                          <a:spcPts val="0"/>
                        </a:spcBef>
                        <a:spcAft>
                          <a:spcPts val="0"/>
                        </a:spcAft>
                        <a:buNone/>
                      </a:pPr>
                      <a:r>
                        <a:rPr b="1" lang="en" sz="1200">
                          <a:solidFill>
                            <a:srgbClr val="FFFFFF"/>
                          </a:solidFill>
                        </a:rPr>
                        <a:t>Name</a:t>
                      </a:r>
                      <a:endParaRPr b="1" sz="1200">
                        <a:solidFill>
                          <a:srgbClr val="FFFFFF"/>
                        </a:solidFill>
                      </a:endParaRPr>
                    </a:p>
                  </a:txBody>
                  <a:tcPr marT="91425" marB="91425" marR="91425" marL="91425"/>
                </a:tc>
                <a:tc>
                  <a:txBody>
                    <a:bodyPr/>
                    <a:lstStyle/>
                    <a:p>
                      <a:pPr indent="0" lvl="0" marL="0" rtl="0" algn="l">
                        <a:spcBef>
                          <a:spcPts val="0"/>
                        </a:spcBef>
                        <a:spcAft>
                          <a:spcPts val="0"/>
                        </a:spcAft>
                        <a:buNone/>
                      </a:pPr>
                      <a:r>
                        <a:rPr b="1" lang="en" sz="1200">
                          <a:solidFill>
                            <a:srgbClr val="FFFFFF"/>
                          </a:solidFill>
                        </a:rPr>
                        <a:t>Tasks</a:t>
                      </a:r>
                      <a:endParaRPr b="1" sz="1200">
                        <a:solidFill>
                          <a:srgbClr val="FFFFFF"/>
                        </a:solidFill>
                      </a:endParaRPr>
                    </a:p>
                  </a:txBody>
                  <a:tcPr marT="91425" marB="91425" marR="91425" marL="91425"/>
                </a:tc>
              </a:tr>
              <a:tr h="557850">
                <a:tc>
                  <a:txBody>
                    <a:bodyPr/>
                    <a:lstStyle/>
                    <a:p>
                      <a:pPr indent="0" lvl="0" marL="0" rtl="0" algn="l">
                        <a:spcBef>
                          <a:spcPts val="0"/>
                        </a:spcBef>
                        <a:spcAft>
                          <a:spcPts val="0"/>
                        </a:spcAft>
                        <a:buNone/>
                      </a:pPr>
                      <a:r>
                        <a:rPr lang="en" sz="1200">
                          <a:solidFill>
                            <a:srgbClr val="FFFFFF"/>
                          </a:solidFill>
                        </a:rPr>
                        <a:t>Samuel Wang</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Multinomial Naive Bayes, hyperparameter optimization (RF, ADA, GBC, SVM), </a:t>
                      </a:r>
                      <a:r>
                        <a:rPr lang="en" sz="1200">
                          <a:solidFill>
                            <a:schemeClr val="dk1"/>
                          </a:solidFill>
                        </a:rPr>
                        <a:t>Sentiment Score for reviewText using Naive Bayes, </a:t>
                      </a:r>
                      <a:r>
                        <a:rPr lang="en" sz="1200">
                          <a:solidFill>
                            <a:srgbClr val="FFFFFF"/>
                          </a:solidFill>
                        </a:rPr>
                        <a:t>Powerpoint Presentation</a:t>
                      </a:r>
                      <a:endParaRPr sz="1200">
                        <a:solidFill>
                          <a:srgbClr val="FFFFFF"/>
                        </a:solidFill>
                      </a:endParaRPr>
                    </a:p>
                  </a:txBody>
                  <a:tcPr marT="91425" marB="91425" marR="91425" marL="91425"/>
                </a:tc>
              </a:tr>
              <a:tr h="582750">
                <a:tc>
                  <a:txBody>
                    <a:bodyPr/>
                    <a:lstStyle/>
                    <a:p>
                      <a:pPr indent="0" lvl="0" marL="0" rtl="0" algn="l">
                        <a:spcBef>
                          <a:spcPts val="0"/>
                        </a:spcBef>
                        <a:spcAft>
                          <a:spcPts val="0"/>
                        </a:spcAft>
                        <a:buNone/>
                      </a:pPr>
                      <a:r>
                        <a:rPr lang="en" sz="1200">
                          <a:solidFill>
                            <a:srgbClr val="FFFFFF"/>
                          </a:solidFill>
                        </a:rPr>
                        <a:t>Daniel Akili</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10-fold cross validation, </a:t>
                      </a:r>
                      <a:r>
                        <a:rPr lang="en" sz="1200">
                          <a:solidFill>
                            <a:schemeClr val="dk1"/>
                          </a:solidFill>
                        </a:rPr>
                        <a:t>SVM at the end, data processing, Powerpoint Presentation</a:t>
                      </a:r>
                      <a:endParaRPr sz="1200">
                        <a:solidFill>
                          <a:srgbClr val="FFFFFF"/>
                        </a:solidFill>
                      </a:endParaRPr>
                    </a:p>
                  </a:txBody>
                  <a:tcPr marT="91425" marB="91425" marR="91425" marL="91425"/>
                </a:tc>
              </a:tr>
              <a:tr h="582750">
                <a:tc>
                  <a:txBody>
                    <a:bodyPr/>
                    <a:lstStyle/>
                    <a:p>
                      <a:pPr indent="0" lvl="0" marL="0" rtl="0" algn="l">
                        <a:spcBef>
                          <a:spcPts val="0"/>
                        </a:spcBef>
                        <a:spcAft>
                          <a:spcPts val="0"/>
                        </a:spcAft>
                        <a:buNone/>
                      </a:pPr>
                      <a:r>
                        <a:rPr lang="en" sz="1200">
                          <a:solidFill>
                            <a:srgbClr val="FFFFFF"/>
                          </a:solidFill>
                        </a:rPr>
                        <a:t>Jeffrey Cho</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10-fold cross validation, </a:t>
                      </a:r>
                      <a:r>
                        <a:rPr lang="en" sz="1200">
                          <a:solidFill>
                            <a:schemeClr val="dk1"/>
                          </a:solidFill>
                        </a:rPr>
                        <a:t>SVM at the end, data processing, Powerpoint Presentation</a:t>
                      </a:r>
                      <a:endParaRPr sz="1200">
                        <a:solidFill>
                          <a:srgbClr val="FFFFFF"/>
                        </a:solidFill>
                      </a:endParaRPr>
                    </a:p>
                  </a:txBody>
                  <a:tcPr marT="91425" marB="91425" marR="91425" marL="91425"/>
                </a:tc>
              </a:tr>
              <a:tr h="764500">
                <a:tc>
                  <a:txBody>
                    <a:bodyPr/>
                    <a:lstStyle/>
                    <a:p>
                      <a:pPr indent="0" lvl="0" marL="0" rtl="0" algn="l">
                        <a:spcBef>
                          <a:spcPts val="0"/>
                        </a:spcBef>
                        <a:spcAft>
                          <a:spcPts val="0"/>
                        </a:spcAft>
                        <a:buNone/>
                      </a:pPr>
                      <a:r>
                        <a:rPr lang="en" sz="1200">
                          <a:solidFill>
                            <a:srgbClr val="FFFFFF"/>
                          </a:solidFill>
                        </a:rPr>
                        <a:t>Alexander Bakos</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AdaBoost, Gradient Boosting Classifier, Random Forest, Vader scores, </a:t>
                      </a:r>
                      <a:r>
                        <a:rPr lang="en" sz="1200">
                          <a:solidFill>
                            <a:schemeClr val="dk1"/>
                          </a:solidFill>
                        </a:rPr>
                        <a:t>Final SVM Model, Powerpoint Presentation</a:t>
                      </a:r>
                      <a:endParaRPr sz="1200">
                        <a:solidFill>
                          <a:srgbClr val="FFFFFF"/>
                        </a:solidFill>
                      </a:endParaRPr>
                    </a:p>
                  </a:txBody>
                  <a:tcPr marT="91425" marB="91425" marR="91425" marL="91425"/>
                </a:tc>
              </a:tr>
              <a:tr h="728175">
                <a:tc>
                  <a:txBody>
                    <a:bodyPr/>
                    <a:lstStyle/>
                    <a:p>
                      <a:pPr indent="0" lvl="0" marL="0" rtl="0" algn="l">
                        <a:spcBef>
                          <a:spcPts val="0"/>
                        </a:spcBef>
                        <a:spcAft>
                          <a:spcPts val="0"/>
                        </a:spcAft>
                        <a:buNone/>
                      </a:pPr>
                      <a:r>
                        <a:rPr lang="en" sz="1200">
                          <a:solidFill>
                            <a:srgbClr val="FFFFFF"/>
                          </a:solidFill>
                        </a:rPr>
                        <a:t>Scott Crawshaw</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Vader scores, Preprocessing of data (combining strings of reviews, making sure there’s one row per productID), Final SVM help, panda data processing, TFIDF hyperparameter optimization</a:t>
                      </a:r>
                      <a:endParaRPr sz="1200">
                        <a:solidFill>
                          <a:schemeClr val="dk1"/>
                        </a:solidFill>
                      </a:endParaRPr>
                    </a:p>
                    <a:p>
                      <a:pPr indent="0" lvl="0" marL="0" rtl="0" algn="l">
                        <a:spcBef>
                          <a:spcPts val="0"/>
                        </a:spcBef>
                        <a:spcAft>
                          <a:spcPts val="0"/>
                        </a:spcAft>
                        <a:buNone/>
                      </a:pPr>
                      <a:r>
                        <a:t/>
                      </a:r>
                      <a:endParaRPr sz="1200">
                        <a:solidFill>
                          <a:srgbClr val="FFFFFF"/>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