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58" r:id="rId4"/>
    <p:sldId id="257"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844" autoAdjust="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6A649-B3B4-4823-9510-C40D2C133C2D}" type="datetimeFigureOut">
              <a:rPr lang="en-US" smtClean="0"/>
              <a:t>5/6/2018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F36DF-6892-478B-AEF9-00F6DF30094C}" type="slidenum">
              <a:rPr lang="en-US" smtClean="0"/>
              <a:t>‹#›</a:t>
            </a:fld>
            <a:endParaRPr lang="en-US"/>
          </a:p>
        </p:txBody>
      </p:sp>
    </p:spTree>
    <p:extLst>
      <p:ext uri="{BB962C8B-B14F-4D97-AF65-F5344CB8AC3E}">
        <p14:creationId xmlns:p14="http://schemas.microsoft.com/office/powerpoint/2010/main" val="3091528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Loops are useful when the same code statements need to be executed repeatedly. It is important while coding</a:t>
            </a:r>
            <a:r>
              <a:rPr lang="en-US" baseline="0" dirty="0" smtClean="0"/>
              <a:t> </a:t>
            </a:r>
            <a:r>
              <a:rPr lang="en-US" dirty="0" smtClean="0"/>
              <a:t>a loop of any kind to ensure that you include a condition for ending the loop and that you increment your count</a:t>
            </a:r>
            <a:r>
              <a:rPr lang="en-US" baseline="0" dirty="0" smtClean="0"/>
              <a:t> </a:t>
            </a:r>
            <a:r>
              <a:rPr lang="en-US" dirty="0" smtClean="0"/>
              <a:t>variable. Otherwise you will have an infinite loop on your hands, and nobody wants that. There are three basic</a:t>
            </a:r>
            <a:r>
              <a:rPr lang="en-US" baseline="0" dirty="0" smtClean="0"/>
              <a:t> </a:t>
            </a:r>
            <a:r>
              <a:rPr lang="en-US" dirty="0" smtClean="0"/>
              <a:t>types of</a:t>
            </a:r>
            <a:r>
              <a:rPr lang="en-US" baseline="0" dirty="0" smtClean="0"/>
              <a:t> </a:t>
            </a:r>
            <a:r>
              <a:rPr lang="en-US" dirty="0" smtClean="0"/>
              <a:t>loops within JavaScript, they are the while loop, the for loop, and the do while loop. The while and for</a:t>
            </a:r>
            <a:r>
              <a:rPr lang="en-US" baseline="0" dirty="0" smtClean="0"/>
              <a:t> </a:t>
            </a:r>
            <a:r>
              <a:rPr lang="en-US" dirty="0" smtClean="0"/>
              <a:t>loops perform the condition test before executing the code. The do while loop executes the code at least once</a:t>
            </a:r>
            <a:r>
              <a:rPr lang="en-US" baseline="0" dirty="0" smtClean="0"/>
              <a:t> </a:t>
            </a:r>
            <a:r>
              <a:rPr lang="en-US" dirty="0" smtClean="0"/>
              <a:t>before checking for compliance with the condition. </a:t>
            </a:r>
            <a:endParaRPr lang="en-US" dirty="0"/>
          </a:p>
        </p:txBody>
      </p:sp>
      <p:sp>
        <p:nvSpPr>
          <p:cNvPr id="4" name="Slide Number Placeholder 3"/>
          <p:cNvSpPr>
            <a:spLocks noGrp="1"/>
          </p:cNvSpPr>
          <p:nvPr>
            <p:ph type="sldNum" sz="quarter" idx="10"/>
          </p:nvPr>
        </p:nvSpPr>
        <p:spPr/>
        <p:txBody>
          <a:bodyPr/>
          <a:lstStyle/>
          <a:p>
            <a:fld id="{93BF36DF-6892-478B-AEF9-00F6DF30094C}" type="slidenum">
              <a:rPr lang="en-US" smtClean="0"/>
              <a:t>4</a:t>
            </a:fld>
            <a:endParaRPr lang="en-US"/>
          </a:p>
        </p:txBody>
      </p:sp>
    </p:spTree>
    <p:extLst>
      <p:ext uri="{BB962C8B-B14F-4D97-AF65-F5344CB8AC3E}">
        <p14:creationId xmlns:p14="http://schemas.microsoft.com/office/powerpoint/2010/main" val="952841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BF3D69-4BA6-4AA1-8B35-D48E2064F1F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163495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BF3D69-4BA6-4AA1-8B35-D48E2064F1F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246071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BF3D69-4BA6-4AA1-8B35-D48E2064F1F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89666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BF3D69-4BA6-4AA1-8B35-D48E2064F1F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391870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BF3D69-4BA6-4AA1-8B35-D48E2064F1F4}"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83833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BF3D69-4BA6-4AA1-8B35-D48E2064F1F4}"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242926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BF3D69-4BA6-4AA1-8B35-D48E2064F1F4}" type="datetimeFigureOut">
              <a:rPr lang="en-US" smtClean="0"/>
              <a:t>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224354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F3D69-4BA6-4AA1-8B35-D48E2064F1F4}" type="datetimeFigureOut">
              <a:rPr lang="en-US" smtClean="0"/>
              <a:t>5/6/2018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425510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F3D69-4BA6-4AA1-8B35-D48E2064F1F4}" type="datetimeFigureOut">
              <a:rPr lang="en-US" smtClean="0"/>
              <a:t>5/6/2018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282446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F3D69-4BA6-4AA1-8B35-D48E2064F1F4}"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307603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F3D69-4BA6-4AA1-8B35-D48E2064F1F4}"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9EDADE-02B7-4C27-AD7C-C4F4E6A3F241}" type="slidenum">
              <a:rPr lang="en-US" smtClean="0"/>
              <a:t>‹#›</a:t>
            </a:fld>
            <a:endParaRPr lang="en-US"/>
          </a:p>
        </p:txBody>
      </p:sp>
    </p:spTree>
    <p:extLst>
      <p:ext uri="{BB962C8B-B14F-4D97-AF65-F5344CB8AC3E}">
        <p14:creationId xmlns:p14="http://schemas.microsoft.com/office/powerpoint/2010/main" val="23530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F3D69-4BA6-4AA1-8B35-D48E2064F1F4}" type="datetimeFigureOut">
              <a:rPr lang="en-US" smtClean="0"/>
              <a:t>5/6/2018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EDADE-02B7-4C27-AD7C-C4F4E6A3F241}" type="slidenum">
              <a:rPr lang="en-US" smtClean="0"/>
              <a:t>‹#›</a:t>
            </a:fld>
            <a:endParaRPr lang="en-US"/>
          </a:p>
        </p:txBody>
      </p:sp>
    </p:spTree>
    <p:extLst>
      <p:ext uri="{BB962C8B-B14F-4D97-AF65-F5344CB8AC3E}">
        <p14:creationId xmlns:p14="http://schemas.microsoft.com/office/powerpoint/2010/main" val="2507187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2152673"/>
            <a:ext cx="9144000" cy="2387600"/>
          </a:xfrm>
        </p:spPr>
        <p:txBody>
          <a:bodyPr>
            <a:normAutofit fontScale="90000"/>
          </a:bodyPr>
          <a:lstStyle/>
          <a:p>
            <a:r>
              <a:rPr lang="en-US" dirty="0" smtClean="0">
                <a:solidFill>
                  <a:schemeClr val="bg1"/>
                </a:solidFill>
              </a:rPr>
              <a:t>Loops, Conditional Statements, Functions, Variables, Parameters, Arrays, Associative Arrays</a:t>
            </a:r>
            <a:endParaRPr lang="en-US" dirty="0">
              <a:solidFill>
                <a:schemeClr val="bg1"/>
              </a:solidFill>
            </a:endParaRPr>
          </a:p>
        </p:txBody>
      </p:sp>
      <p:sp>
        <p:nvSpPr>
          <p:cNvPr id="3" name="Subtitle 2"/>
          <p:cNvSpPr>
            <a:spLocks noGrp="1"/>
          </p:cNvSpPr>
          <p:nvPr>
            <p:ph type="subTitle" idx="1"/>
          </p:nvPr>
        </p:nvSpPr>
        <p:spPr>
          <a:xfrm>
            <a:off x="1524000" y="4774015"/>
            <a:ext cx="9144000" cy="776779"/>
          </a:xfrm>
        </p:spPr>
        <p:txBody>
          <a:bodyPr>
            <a:normAutofit fontScale="92500" lnSpcReduction="10000"/>
          </a:bodyPr>
          <a:lstStyle/>
          <a:p>
            <a:r>
              <a:rPr lang="en-US" dirty="0" smtClean="0">
                <a:solidFill>
                  <a:schemeClr val="bg1"/>
                </a:solidFill>
              </a:rPr>
              <a:t>Taught by</a:t>
            </a:r>
          </a:p>
          <a:p>
            <a:r>
              <a:rPr lang="en-US" dirty="0" smtClean="0">
                <a:solidFill>
                  <a:schemeClr val="bg1"/>
                </a:solidFill>
              </a:rPr>
              <a:t>LaRee Scott</a:t>
            </a:r>
            <a:endParaRPr lang="en-US" dirty="0">
              <a:solidFill>
                <a:schemeClr val="bg1"/>
              </a:solidFill>
            </a:endParaRPr>
          </a:p>
        </p:txBody>
      </p:sp>
    </p:spTree>
    <p:extLst>
      <p:ext uri="{BB962C8B-B14F-4D97-AF65-F5344CB8AC3E}">
        <p14:creationId xmlns:p14="http://schemas.microsoft.com/office/powerpoint/2010/main" val="209854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5068411" y="854125"/>
            <a:ext cx="2055178" cy="646331"/>
          </a:xfrm>
          <a:prstGeom prst="rect">
            <a:avLst/>
          </a:prstGeom>
          <a:noFill/>
        </p:spPr>
        <p:txBody>
          <a:bodyPr wrap="none" rtlCol="0">
            <a:spAutoFit/>
          </a:bodyPr>
          <a:lstStyle/>
          <a:p>
            <a:pPr algn="ctr"/>
            <a:r>
              <a:rPr lang="en-US" dirty="0" smtClean="0">
                <a:solidFill>
                  <a:schemeClr val="bg1"/>
                </a:solidFill>
              </a:rPr>
              <a:t>Variables</a:t>
            </a:r>
          </a:p>
          <a:p>
            <a:pPr algn="ctr"/>
            <a:r>
              <a:rPr lang="en-US" dirty="0" smtClean="0">
                <a:solidFill>
                  <a:schemeClr val="bg1"/>
                </a:solidFill>
              </a:rPr>
              <a:t>Basic characteristics</a:t>
            </a:r>
            <a:endParaRPr lang="en-US" dirty="0">
              <a:solidFill>
                <a:schemeClr val="bg1"/>
              </a:solidFill>
            </a:endParaRPr>
          </a:p>
        </p:txBody>
      </p:sp>
      <p:sp>
        <p:nvSpPr>
          <p:cNvPr id="4" name="TextBox 3"/>
          <p:cNvSpPr txBox="1"/>
          <p:nvPr/>
        </p:nvSpPr>
        <p:spPr>
          <a:xfrm>
            <a:off x="1286152" y="1500456"/>
            <a:ext cx="9619695" cy="4247317"/>
          </a:xfrm>
          <a:prstGeom prst="rect">
            <a:avLst/>
          </a:prstGeom>
          <a:noFill/>
        </p:spPr>
        <p:txBody>
          <a:bodyPr wrap="square" rtlCol="0">
            <a:spAutoFit/>
          </a:bodyPr>
          <a:lstStyle/>
          <a:p>
            <a:r>
              <a:rPr lang="en-US" dirty="0" smtClean="0">
                <a:solidFill>
                  <a:schemeClr val="bg1"/>
                </a:solidFill>
              </a:rPr>
              <a:t>When we declare a variable we are telling the program to set aside memory space to hold a value. There are different types of variables.</a:t>
            </a:r>
          </a:p>
          <a:p>
            <a:endParaRPr lang="en-US" dirty="0" smtClean="0">
              <a:solidFill>
                <a:schemeClr val="bg1"/>
              </a:solidFill>
            </a:endParaRPr>
          </a:p>
          <a:p>
            <a:r>
              <a:rPr lang="en-US" dirty="0" smtClean="0">
                <a:solidFill>
                  <a:schemeClr val="bg1"/>
                </a:solidFill>
              </a:rPr>
              <a:t>In JavaScript the type is determined by the type of information you store within the variable. </a:t>
            </a:r>
          </a:p>
          <a:p>
            <a:endParaRPr lang="en-US" dirty="0">
              <a:solidFill>
                <a:schemeClr val="bg1"/>
              </a:solidFill>
            </a:endParaRPr>
          </a:p>
          <a:p>
            <a:r>
              <a:rPr lang="en-US" dirty="0" err="1" smtClean="0">
                <a:solidFill>
                  <a:schemeClr val="bg1"/>
                </a:solidFill>
              </a:rPr>
              <a:t>var</a:t>
            </a:r>
            <a:r>
              <a:rPr lang="en-US" dirty="0" smtClean="0">
                <a:solidFill>
                  <a:schemeClr val="bg1"/>
                </a:solidFill>
              </a:rPr>
              <a:t> name = "Scott"; </a:t>
            </a:r>
          </a:p>
          <a:p>
            <a:endParaRPr lang="en-US" dirty="0" smtClean="0">
              <a:solidFill>
                <a:schemeClr val="bg1"/>
              </a:solidFill>
            </a:endParaRPr>
          </a:p>
          <a:p>
            <a:r>
              <a:rPr lang="en-US" dirty="0" smtClean="0">
                <a:solidFill>
                  <a:schemeClr val="bg1"/>
                </a:solidFill>
              </a:rPr>
              <a:t>declares the variable name and initializes it to hold the string "Scott". </a:t>
            </a:r>
          </a:p>
          <a:p>
            <a:endParaRPr lang="en-US" dirty="0">
              <a:solidFill>
                <a:schemeClr val="bg1"/>
              </a:solidFill>
            </a:endParaRPr>
          </a:p>
          <a:p>
            <a:r>
              <a:rPr lang="en-US" dirty="0" smtClean="0">
                <a:solidFill>
                  <a:schemeClr val="bg1"/>
                </a:solidFill>
              </a:rPr>
              <a:t>The other types are Boolean (true, false), number, function, and object. (An array is considered an object in JavaScript.)</a:t>
            </a:r>
          </a:p>
          <a:p>
            <a:endParaRPr lang="en-US" dirty="0">
              <a:solidFill>
                <a:schemeClr val="bg1"/>
              </a:solidFill>
            </a:endParaRPr>
          </a:p>
          <a:p>
            <a:r>
              <a:rPr lang="en-US" dirty="0" smtClean="0">
                <a:solidFill>
                  <a:schemeClr val="bg1"/>
                </a:solidFill>
              </a:rPr>
              <a:t>JavaScript will allow you to declare a variable without the keyword </a:t>
            </a:r>
            <a:r>
              <a:rPr lang="en-US" dirty="0" err="1" smtClean="0">
                <a:solidFill>
                  <a:schemeClr val="bg1"/>
                </a:solidFill>
              </a:rPr>
              <a:t>var</a:t>
            </a:r>
            <a:r>
              <a:rPr lang="en-US" dirty="0" smtClean="0">
                <a:solidFill>
                  <a:schemeClr val="bg1"/>
                </a:solidFill>
              </a:rPr>
              <a:t> but it is not good programming practice to do so. It is also bad programming practice to use single character variable names. A variable should be easy to understand as you read the code.</a:t>
            </a:r>
            <a:endParaRPr lang="en-US" dirty="0">
              <a:solidFill>
                <a:schemeClr val="bg1"/>
              </a:solidFill>
            </a:endParaRPr>
          </a:p>
        </p:txBody>
      </p:sp>
    </p:spTree>
    <p:extLst>
      <p:ext uri="{BB962C8B-B14F-4D97-AF65-F5344CB8AC3E}">
        <p14:creationId xmlns:p14="http://schemas.microsoft.com/office/powerpoint/2010/main" val="152785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4905576" y="183271"/>
            <a:ext cx="2380845" cy="646331"/>
          </a:xfrm>
          <a:prstGeom prst="rect">
            <a:avLst/>
          </a:prstGeom>
          <a:noFill/>
        </p:spPr>
        <p:txBody>
          <a:bodyPr wrap="none" rtlCol="0">
            <a:spAutoFit/>
          </a:bodyPr>
          <a:lstStyle/>
          <a:p>
            <a:pPr algn="ctr"/>
            <a:r>
              <a:rPr lang="en-US" dirty="0" smtClean="0">
                <a:solidFill>
                  <a:schemeClr val="bg1"/>
                </a:solidFill>
              </a:rPr>
              <a:t>Conditional Statements</a:t>
            </a:r>
          </a:p>
          <a:p>
            <a:pPr algn="ctr"/>
            <a:r>
              <a:rPr lang="en-US" dirty="0" smtClean="0">
                <a:solidFill>
                  <a:schemeClr val="bg1"/>
                </a:solidFill>
              </a:rPr>
              <a:t>Basic Characteristics</a:t>
            </a:r>
            <a:endParaRPr lang="en-US" dirty="0">
              <a:solidFill>
                <a:schemeClr val="bg1"/>
              </a:solidFill>
            </a:endParaRPr>
          </a:p>
        </p:txBody>
      </p:sp>
      <p:sp>
        <p:nvSpPr>
          <p:cNvPr id="4" name="TextBox 3"/>
          <p:cNvSpPr txBox="1"/>
          <p:nvPr/>
        </p:nvSpPr>
        <p:spPr>
          <a:xfrm>
            <a:off x="1215279" y="829602"/>
            <a:ext cx="9761438" cy="646331"/>
          </a:xfrm>
          <a:prstGeom prst="rect">
            <a:avLst/>
          </a:prstGeom>
          <a:noFill/>
        </p:spPr>
        <p:txBody>
          <a:bodyPr wrap="square" rtlCol="0">
            <a:spAutoFit/>
          </a:bodyPr>
          <a:lstStyle/>
          <a:p>
            <a:r>
              <a:rPr lang="en-US" dirty="0" smtClean="0">
                <a:solidFill>
                  <a:schemeClr val="bg1"/>
                </a:solidFill>
              </a:rPr>
              <a:t>Conditional statements are used when a programmer needs to select the appropriate output. The types of  conditional statements are: if, if...else, if...else if...else..., and switch. </a:t>
            </a:r>
          </a:p>
        </p:txBody>
      </p:sp>
      <p:sp>
        <p:nvSpPr>
          <p:cNvPr id="5" name="TextBox 4"/>
          <p:cNvSpPr txBox="1"/>
          <p:nvPr/>
        </p:nvSpPr>
        <p:spPr>
          <a:xfrm>
            <a:off x="371503" y="1460691"/>
            <a:ext cx="3635804" cy="1754326"/>
          </a:xfrm>
          <a:prstGeom prst="rect">
            <a:avLst/>
          </a:prstGeom>
          <a:noFill/>
        </p:spPr>
        <p:txBody>
          <a:bodyPr wrap="none" rtlCol="0">
            <a:spAutoFit/>
          </a:bodyPr>
          <a:lstStyle/>
          <a:p>
            <a:pPr algn="ctr"/>
            <a:r>
              <a:rPr lang="en-US" dirty="0" smtClean="0">
                <a:solidFill>
                  <a:schemeClr val="bg1"/>
                </a:solidFill>
              </a:rPr>
              <a:t>IF STATEMENTS</a:t>
            </a:r>
          </a:p>
          <a:p>
            <a:endParaRPr lang="en-US" dirty="0">
              <a:solidFill>
                <a:schemeClr val="bg1"/>
              </a:solidFill>
            </a:endParaRPr>
          </a:p>
          <a:p>
            <a:r>
              <a:rPr lang="en-US" dirty="0">
                <a:solidFill>
                  <a:schemeClr val="bg1"/>
                </a:solidFill>
              </a:rPr>
              <a:t>i</a:t>
            </a:r>
            <a:r>
              <a:rPr lang="en-US" dirty="0" smtClean="0">
                <a:solidFill>
                  <a:schemeClr val="bg1"/>
                </a:solidFill>
              </a:rPr>
              <a:t>f (total &gt; 100){</a:t>
            </a:r>
          </a:p>
          <a:p>
            <a:r>
              <a:rPr lang="en-US" dirty="0">
                <a:solidFill>
                  <a:schemeClr val="bg1"/>
                </a:solidFill>
              </a:rPr>
              <a:t>m</a:t>
            </a:r>
            <a:r>
              <a:rPr lang="en-US" dirty="0" smtClean="0">
                <a:solidFill>
                  <a:schemeClr val="bg1"/>
                </a:solidFill>
              </a:rPr>
              <a:t>essage = “You are over your limit.”;</a:t>
            </a:r>
            <a:endParaRPr lang="en-US" dirty="0">
              <a:solidFill>
                <a:schemeClr val="bg1"/>
              </a:solidFill>
            </a:endParaRPr>
          </a:p>
          <a:p>
            <a:r>
              <a:rPr lang="en-US" dirty="0" smtClean="0">
                <a:solidFill>
                  <a:schemeClr val="bg1"/>
                </a:solidFill>
              </a:rPr>
              <a:t>}</a:t>
            </a:r>
          </a:p>
          <a:p>
            <a:endParaRPr lang="en-US" dirty="0">
              <a:solidFill>
                <a:schemeClr val="bg1"/>
              </a:solidFill>
            </a:endParaRPr>
          </a:p>
        </p:txBody>
      </p:sp>
      <p:sp>
        <p:nvSpPr>
          <p:cNvPr id="6" name="TextBox 5"/>
          <p:cNvSpPr txBox="1"/>
          <p:nvPr/>
        </p:nvSpPr>
        <p:spPr>
          <a:xfrm>
            <a:off x="371503" y="3208532"/>
            <a:ext cx="3031984" cy="2031325"/>
          </a:xfrm>
          <a:prstGeom prst="rect">
            <a:avLst/>
          </a:prstGeom>
          <a:noFill/>
        </p:spPr>
        <p:txBody>
          <a:bodyPr wrap="none" rtlCol="0">
            <a:spAutoFit/>
          </a:bodyPr>
          <a:lstStyle/>
          <a:p>
            <a:pPr algn="ctr"/>
            <a:r>
              <a:rPr lang="en-US" dirty="0" smtClean="0">
                <a:solidFill>
                  <a:schemeClr val="bg1"/>
                </a:solidFill>
              </a:rPr>
              <a:t>IF…ELSE STATEMENTS</a:t>
            </a:r>
          </a:p>
          <a:p>
            <a:endParaRPr lang="en-US" dirty="0">
              <a:solidFill>
                <a:schemeClr val="bg1"/>
              </a:solidFill>
            </a:endParaRPr>
          </a:p>
          <a:p>
            <a:r>
              <a:rPr lang="en-US" dirty="0" smtClean="0">
                <a:solidFill>
                  <a:schemeClr val="bg1"/>
                </a:solidFill>
              </a:rPr>
              <a:t>if(answer = ‘true’){</a:t>
            </a:r>
          </a:p>
          <a:p>
            <a:r>
              <a:rPr lang="en-US" dirty="0">
                <a:solidFill>
                  <a:schemeClr val="bg1"/>
                </a:solidFill>
              </a:rPr>
              <a:t>m</a:t>
            </a:r>
            <a:r>
              <a:rPr lang="en-US" dirty="0" smtClean="0">
                <a:solidFill>
                  <a:schemeClr val="bg1"/>
                </a:solidFill>
              </a:rPr>
              <a:t>essage = “That is correct.”;</a:t>
            </a:r>
            <a:endParaRPr lang="en-US" dirty="0">
              <a:solidFill>
                <a:schemeClr val="bg1"/>
              </a:solidFill>
            </a:endParaRPr>
          </a:p>
          <a:p>
            <a:r>
              <a:rPr lang="en-US" dirty="0" smtClean="0">
                <a:solidFill>
                  <a:schemeClr val="bg1"/>
                </a:solidFill>
              </a:rPr>
              <a:t>} else {</a:t>
            </a:r>
          </a:p>
          <a:p>
            <a:r>
              <a:rPr lang="en-US" dirty="0">
                <a:solidFill>
                  <a:schemeClr val="bg1"/>
                </a:solidFill>
              </a:rPr>
              <a:t>m</a:t>
            </a:r>
            <a:r>
              <a:rPr lang="en-US" dirty="0" smtClean="0">
                <a:solidFill>
                  <a:schemeClr val="bg1"/>
                </a:solidFill>
              </a:rPr>
              <a:t>essage = “That is incorrect.”;</a:t>
            </a:r>
            <a:endParaRPr lang="en-US" dirty="0">
              <a:solidFill>
                <a:schemeClr val="bg1"/>
              </a:solidFill>
            </a:endParaRPr>
          </a:p>
          <a:p>
            <a:r>
              <a:rPr lang="en-US" dirty="0" smtClean="0">
                <a:solidFill>
                  <a:schemeClr val="bg1"/>
                </a:solidFill>
              </a:rPr>
              <a:t>}</a:t>
            </a:r>
            <a:endParaRPr lang="en-US" dirty="0"/>
          </a:p>
        </p:txBody>
      </p:sp>
      <p:sp>
        <p:nvSpPr>
          <p:cNvPr id="8" name="TextBox 7"/>
          <p:cNvSpPr txBox="1"/>
          <p:nvPr/>
        </p:nvSpPr>
        <p:spPr>
          <a:xfrm>
            <a:off x="3995733" y="1475933"/>
            <a:ext cx="3932743" cy="3139321"/>
          </a:xfrm>
          <a:prstGeom prst="rect">
            <a:avLst/>
          </a:prstGeom>
          <a:noFill/>
        </p:spPr>
        <p:txBody>
          <a:bodyPr wrap="none" rtlCol="0">
            <a:spAutoFit/>
          </a:bodyPr>
          <a:lstStyle/>
          <a:p>
            <a:pPr algn="ctr"/>
            <a:r>
              <a:rPr lang="en-US" dirty="0" smtClean="0">
                <a:solidFill>
                  <a:schemeClr val="bg1"/>
                </a:solidFill>
              </a:rPr>
              <a:t>IF…ELSE IF…ELSE STATEMENTS</a:t>
            </a:r>
          </a:p>
          <a:p>
            <a:endParaRPr lang="en-US" dirty="0" smtClean="0">
              <a:solidFill>
                <a:schemeClr val="bg1"/>
              </a:solidFill>
            </a:endParaRPr>
          </a:p>
          <a:p>
            <a:r>
              <a:rPr lang="en-US" dirty="0" smtClean="0">
                <a:solidFill>
                  <a:schemeClr val="bg1"/>
                </a:solidFill>
              </a:rPr>
              <a:t>if(fruit = “apple”){</a:t>
            </a:r>
          </a:p>
          <a:p>
            <a:r>
              <a:rPr lang="en-US" dirty="0">
                <a:solidFill>
                  <a:schemeClr val="bg1"/>
                </a:solidFill>
              </a:rPr>
              <a:t>m</a:t>
            </a:r>
            <a:r>
              <a:rPr lang="en-US" dirty="0" smtClean="0">
                <a:solidFill>
                  <a:schemeClr val="bg1"/>
                </a:solidFill>
              </a:rPr>
              <a:t>essage = “apples are usually red”;</a:t>
            </a:r>
            <a:endParaRPr lang="en-US" dirty="0">
              <a:solidFill>
                <a:schemeClr val="bg1"/>
              </a:solidFill>
            </a:endParaRPr>
          </a:p>
          <a:p>
            <a:r>
              <a:rPr lang="en-US" dirty="0" smtClean="0">
                <a:solidFill>
                  <a:schemeClr val="bg1"/>
                </a:solidFill>
              </a:rPr>
              <a:t>} else if(fruit = “banana”) {</a:t>
            </a:r>
          </a:p>
          <a:p>
            <a:r>
              <a:rPr lang="en-US" dirty="0">
                <a:solidFill>
                  <a:schemeClr val="bg1"/>
                </a:solidFill>
              </a:rPr>
              <a:t>m</a:t>
            </a:r>
            <a:r>
              <a:rPr lang="en-US" dirty="0" smtClean="0">
                <a:solidFill>
                  <a:schemeClr val="bg1"/>
                </a:solidFill>
              </a:rPr>
              <a:t>essage = “bananas are yellow”;</a:t>
            </a:r>
            <a:endParaRPr lang="en-US" dirty="0">
              <a:solidFill>
                <a:schemeClr val="bg1"/>
              </a:solidFill>
            </a:endParaRPr>
          </a:p>
          <a:p>
            <a:r>
              <a:rPr lang="en-US" dirty="0" smtClean="0">
                <a:solidFill>
                  <a:schemeClr val="bg1"/>
                </a:solidFill>
              </a:rPr>
              <a:t>} else if (fruit = “orange”){</a:t>
            </a:r>
          </a:p>
          <a:p>
            <a:r>
              <a:rPr lang="en-US" dirty="0">
                <a:solidFill>
                  <a:schemeClr val="bg1"/>
                </a:solidFill>
              </a:rPr>
              <a:t>m</a:t>
            </a:r>
            <a:r>
              <a:rPr lang="en-US" dirty="0" smtClean="0">
                <a:solidFill>
                  <a:schemeClr val="bg1"/>
                </a:solidFill>
              </a:rPr>
              <a:t>essage = “oranges are orange”;</a:t>
            </a:r>
          </a:p>
          <a:p>
            <a:r>
              <a:rPr lang="en-US" dirty="0" smtClean="0">
                <a:solidFill>
                  <a:schemeClr val="bg1"/>
                </a:solidFill>
              </a:rPr>
              <a:t>} else {</a:t>
            </a:r>
          </a:p>
          <a:p>
            <a:r>
              <a:rPr lang="en-US" dirty="0">
                <a:solidFill>
                  <a:schemeClr val="bg1"/>
                </a:solidFill>
              </a:rPr>
              <a:t>m</a:t>
            </a:r>
            <a:r>
              <a:rPr lang="en-US" dirty="0" smtClean="0">
                <a:solidFill>
                  <a:schemeClr val="bg1"/>
                </a:solidFill>
              </a:rPr>
              <a:t>essage = “I don’t recognize that fruit”;</a:t>
            </a:r>
          </a:p>
          <a:p>
            <a:r>
              <a:rPr lang="en-US" dirty="0">
                <a:solidFill>
                  <a:schemeClr val="bg1"/>
                </a:solidFill>
              </a:rPr>
              <a:t>}</a:t>
            </a:r>
          </a:p>
        </p:txBody>
      </p:sp>
      <p:sp>
        <p:nvSpPr>
          <p:cNvPr id="9" name="TextBox 8"/>
          <p:cNvSpPr txBox="1"/>
          <p:nvPr/>
        </p:nvSpPr>
        <p:spPr>
          <a:xfrm>
            <a:off x="7934888" y="1475933"/>
            <a:ext cx="4303037" cy="4247317"/>
          </a:xfrm>
          <a:prstGeom prst="rect">
            <a:avLst/>
          </a:prstGeom>
          <a:noFill/>
        </p:spPr>
        <p:txBody>
          <a:bodyPr wrap="none" rtlCol="0">
            <a:spAutoFit/>
          </a:bodyPr>
          <a:lstStyle/>
          <a:p>
            <a:pPr algn="ctr"/>
            <a:r>
              <a:rPr lang="en-US" dirty="0" smtClean="0">
                <a:solidFill>
                  <a:schemeClr val="bg1"/>
                </a:solidFill>
              </a:rPr>
              <a:t>SWITCH SATEMENTS</a:t>
            </a:r>
            <a:endParaRPr lang="en-US" dirty="0">
              <a:solidFill>
                <a:schemeClr val="bg1"/>
              </a:solidFill>
            </a:endParaRPr>
          </a:p>
          <a:p>
            <a:r>
              <a:rPr lang="en-US" dirty="0">
                <a:solidFill>
                  <a:schemeClr val="bg1"/>
                </a:solidFill>
              </a:rPr>
              <a:t>s</a:t>
            </a:r>
            <a:r>
              <a:rPr lang="en-US" dirty="0" smtClean="0">
                <a:solidFill>
                  <a:schemeClr val="bg1"/>
                </a:solidFill>
              </a:rPr>
              <a:t>witch (fruit){</a:t>
            </a:r>
          </a:p>
          <a:p>
            <a:r>
              <a:rPr lang="en-US" dirty="0" smtClean="0">
                <a:solidFill>
                  <a:schemeClr val="bg1"/>
                </a:solidFill>
              </a:rPr>
              <a:t>   case ‘apple’:</a:t>
            </a:r>
          </a:p>
          <a:p>
            <a:r>
              <a:rPr lang="en-US" dirty="0">
                <a:solidFill>
                  <a:schemeClr val="bg1"/>
                </a:solidFill>
              </a:rPr>
              <a:t> </a:t>
            </a:r>
            <a:r>
              <a:rPr lang="en-US" dirty="0" smtClean="0">
                <a:solidFill>
                  <a:schemeClr val="bg1"/>
                </a:solidFill>
              </a:rPr>
              <a:t>      message = “apples usually red”;</a:t>
            </a:r>
          </a:p>
          <a:p>
            <a:r>
              <a:rPr lang="en-US" dirty="0">
                <a:solidFill>
                  <a:schemeClr val="bg1"/>
                </a:solidFill>
              </a:rPr>
              <a:t> </a:t>
            </a:r>
            <a:r>
              <a:rPr lang="en-US" dirty="0" smtClean="0">
                <a:solidFill>
                  <a:schemeClr val="bg1"/>
                </a:solidFill>
              </a:rPr>
              <a:t>      break;</a:t>
            </a:r>
            <a:endParaRPr lang="en-US" dirty="0">
              <a:solidFill>
                <a:schemeClr val="bg1"/>
              </a:solidFill>
            </a:endParaRPr>
          </a:p>
          <a:p>
            <a:r>
              <a:rPr lang="en-US" dirty="0" smtClean="0">
                <a:solidFill>
                  <a:schemeClr val="bg1"/>
                </a:solidFill>
              </a:rPr>
              <a:t>   case ‘banana’:</a:t>
            </a:r>
          </a:p>
          <a:p>
            <a:r>
              <a:rPr lang="en-US" dirty="0">
                <a:solidFill>
                  <a:schemeClr val="bg1"/>
                </a:solidFill>
              </a:rPr>
              <a:t> </a:t>
            </a:r>
            <a:r>
              <a:rPr lang="en-US" dirty="0" smtClean="0">
                <a:solidFill>
                  <a:schemeClr val="bg1"/>
                </a:solidFill>
              </a:rPr>
              <a:t>      message = “bananas are yellow”;</a:t>
            </a:r>
          </a:p>
          <a:p>
            <a:r>
              <a:rPr lang="en-US" dirty="0" smtClean="0">
                <a:solidFill>
                  <a:schemeClr val="bg1"/>
                </a:solidFill>
              </a:rPr>
              <a:t>       break;</a:t>
            </a:r>
          </a:p>
          <a:p>
            <a:r>
              <a:rPr lang="en-US" dirty="0" smtClean="0">
                <a:solidFill>
                  <a:schemeClr val="bg1"/>
                </a:solidFill>
              </a:rPr>
              <a:t>   case ‘orange’:</a:t>
            </a:r>
          </a:p>
          <a:p>
            <a:r>
              <a:rPr lang="en-US" dirty="0">
                <a:solidFill>
                  <a:schemeClr val="bg1"/>
                </a:solidFill>
              </a:rPr>
              <a:t> </a:t>
            </a:r>
            <a:r>
              <a:rPr lang="en-US" dirty="0" smtClean="0">
                <a:solidFill>
                  <a:schemeClr val="bg1"/>
                </a:solidFill>
              </a:rPr>
              <a:t>      message = “oranges are orange”;</a:t>
            </a:r>
          </a:p>
          <a:p>
            <a:r>
              <a:rPr lang="en-US" dirty="0" smtClean="0">
                <a:solidFill>
                  <a:schemeClr val="bg1"/>
                </a:solidFill>
              </a:rPr>
              <a:t>       break;</a:t>
            </a:r>
          </a:p>
          <a:p>
            <a:r>
              <a:rPr lang="en-US" dirty="0" smtClean="0">
                <a:solidFill>
                  <a:schemeClr val="bg1"/>
                </a:solidFill>
              </a:rPr>
              <a:t>   default:</a:t>
            </a:r>
          </a:p>
          <a:p>
            <a:r>
              <a:rPr lang="en-US" dirty="0">
                <a:solidFill>
                  <a:schemeClr val="bg1"/>
                </a:solidFill>
              </a:rPr>
              <a:t> </a:t>
            </a:r>
            <a:r>
              <a:rPr lang="en-US" dirty="0" smtClean="0">
                <a:solidFill>
                  <a:schemeClr val="bg1"/>
                </a:solidFill>
              </a:rPr>
              <a:t>      message = “I don’t recognize that fruit”;</a:t>
            </a:r>
          </a:p>
          <a:p>
            <a:r>
              <a:rPr lang="en-US" dirty="0">
                <a:solidFill>
                  <a:schemeClr val="bg1"/>
                </a:solidFill>
              </a:rPr>
              <a:t> </a:t>
            </a:r>
            <a:r>
              <a:rPr lang="en-US" dirty="0" smtClean="0">
                <a:solidFill>
                  <a:schemeClr val="bg1"/>
                </a:solidFill>
              </a:rPr>
              <a:t>      break;</a:t>
            </a:r>
          </a:p>
          <a:p>
            <a:r>
              <a:rPr lang="en-US" dirty="0">
                <a:solidFill>
                  <a:schemeClr val="bg1"/>
                </a:solidFill>
              </a:rPr>
              <a:t>}</a:t>
            </a:r>
          </a:p>
        </p:txBody>
      </p:sp>
    </p:spTree>
    <p:extLst>
      <p:ext uri="{BB962C8B-B14F-4D97-AF65-F5344CB8AC3E}">
        <p14:creationId xmlns:p14="http://schemas.microsoft.com/office/powerpoint/2010/main" val="133615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1030310" y="540913"/>
            <a:ext cx="6894901" cy="1754326"/>
          </a:xfrm>
          <a:prstGeom prst="rect">
            <a:avLst/>
          </a:prstGeom>
          <a:noFill/>
        </p:spPr>
        <p:txBody>
          <a:bodyPr wrap="none" rtlCol="0">
            <a:spAutoFit/>
          </a:bodyPr>
          <a:lstStyle/>
          <a:p>
            <a:r>
              <a:rPr lang="en-US" dirty="0" smtClean="0">
                <a:solidFill>
                  <a:schemeClr val="bg1"/>
                </a:solidFill>
              </a:rPr>
              <a:t>Loops</a:t>
            </a:r>
          </a:p>
          <a:p>
            <a:r>
              <a:rPr lang="en-US" dirty="0" smtClean="0">
                <a:solidFill>
                  <a:schemeClr val="bg1"/>
                </a:solidFill>
              </a:rPr>
              <a:t>Basic Characteristics:</a:t>
            </a:r>
          </a:p>
          <a:p>
            <a:pPr marL="285750" indent="-285750">
              <a:buFont typeface="Arial" panose="020B0604020202020204" pitchFamily="34" charset="0"/>
              <a:buChar char="•"/>
            </a:pPr>
            <a:r>
              <a:rPr lang="en-US" dirty="0" smtClean="0">
                <a:solidFill>
                  <a:schemeClr val="bg1"/>
                </a:solidFill>
              </a:rPr>
              <a:t>Perform specified code statements until the ending condition is met.</a:t>
            </a:r>
          </a:p>
          <a:p>
            <a:pPr marL="285750" indent="-285750">
              <a:buFont typeface="Arial" panose="020B0604020202020204" pitchFamily="34" charset="0"/>
              <a:buChar char="•"/>
            </a:pPr>
            <a:r>
              <a:rPr lang="en-US" dirty="0" smtClean="0">
                <a:solidFill>
                  <a:schemeClr val="bg1"/>
                </a:solidFill>
              </a:rPr>
              <a:t>Condition test will be performed either each time before or after</a:t>
            </a:r>
          </a:p>
          <a:p>
            <a:r>
              <a:rPr lang="en-US" dirty="0">
                <a:solidFill>
                  <a:schemeClr val="bg1"/>
                </a:solidFill>
              </a:rPr>
              <a:t> </a:t>
            </a:r>
            <a:r>
              <a:rPr lang="en-US" dirty="0" smtClean="0">
                <a:solidFill>
                  <a:schemeClr val="bg1"/>
                </a:solidFill>
              </a:rPr>
              <a:t>     the statements execute, depending on the type of loop.</a:t>
            </a:r>
          </a:p>
          <a:p>
            <a:pPr marL="285750" indent="-285750">
              <a:buFont typeface="Arial" panose="020B0604020202020204" pitchFamily="34" charset="0"/>
              <a:buChar char="•"/>
            </a:pPr>
            <a:r>
              <a:rPr lang="en-US" b="1" dirty="0" smtClean="0">
                <a:solidFill>
                  <a:schemeClr val="bg1"/>
                </a:solidFill>
              </a:rPr>
              <a:t>Be careful to avoid infinite loops</a:t>
            </a:r>
            <a:endParaRPr lang="en-US" b="1" dirty="0">
              <a:solidFill>
                <a:schemeClr val="bg1"/>
              </a:solidFill>
            </a:endParaRPr>
          </a:p>
        </p:txBody>
      </p:sp>
      <p:sp>
        <p:nvSpPr>
          <p:cNvPr id="3" name="TextBox 2"/>
          <p:cNvSpPr txBox="1"/>
          <p:nvPr/>
        </p:nvSpPr>
        <p:spPr>
          <a:xfrm>
            <a:off x="1030310" y="2640169"/>
            <a:ext cx="4721677" cy="369332"/>
          </a:xfrm>
          <a:prstGeom prst="rect">
            <a:avLst/>
          </a:prstGeom>
          <a:noFill/>
        </p:spPr>
        <p:txBody>
          <a:bodyPr wrap="none" rtlCol="0">
            <a:spAutoFit/>
          </a:bodyPr>
          <a:lstStyle/>
          <a:p>
            <a:r>
              <a:rPr lang="en-US" dirty="0" smtClean="0">
                <a:solidFill>
                  <a:schemeClr val="bg1"/>
                </a:solidFill>
              </a:rPr>
              <a:t>Types of loops: while, for, for-each, and do while</a:t>
            </a:r>
            <a:endParaRPr lang="en-US" dirty="0">
              <a:solidFill>
                <a:schemeClr val="bg1"/>
              </a:solidFill>
            </a:endParaRPr>
          </a:p>
        </p:txBody>
      </p:sp>
      <p:sp>
        <p:nvSpPr>
          <p:cNvPr id="4" name="TextBox 3"/>
          <p:cNvSpPr txBox="1"/>
          <p:nvPr/>
        </p:nvSpPr>
        <p:spPr>
          <a:xfrm>
            <a:off x="1030310" y="3309870"/>
            <a:ext cx="3094565" cy="2031325"/>
          </a:xfrm>
          <a:prstGeom prst="rect">
            <a:avLst/>
          </a:prstGeom>
          <a:noFill/>
        </p:spPr>
        <p:txBody>
          <a:bodyPr wrap="none" rtlCol="0">
            <a:spAutoFit/>
          </a:bodyPr>
          <a:lstStyle/>
          <a:p>
            <a:r>
              <a:rPr lang="en-US" dirty="0" smtClean="0">
                <a:solidFill>
                  <a:schemeClr val="bg1"/>
                </a:solidFill>
              </a:rPr>
              <a:t>WHILE LOOP</a:t>
            </a:r>
          </a:p>
          <a:p>
            <a:endParaRPr lang="en-US" dirty="0" smtClean="0">
              <a:solidFill>
                <a:schemeClr val="bg1"/>
              </a:solidFill>
            </a:endParaRPr>
          </a:p>
          <a:p>
            <a:r>
              <a:rPr lang="en-US" dirty="0" err="1">
                <a:solidFill>
                  <a:schemeClr val="bg1"/>
                </a:solidFill>
              </a:rPr>
              <a:t>v</a:t>
            </a:r>
            <a:r>
              <a:rPr lang="en-US" dirty="0" err="1" smtClean="0">
                <a:solidFill>
                  <a:schemeClr val="bg1"/>
                </a:solidFill>
              </a:rPr>
              <a:t>ar</a:t>
            </a:r>
            <a:r>
              <a:rPr lang="en-US" dirty="0" smtClean="0">
                <a:solidFill>
                  <a:schemeClr val="bg1"/>
                </a:solidFill>
              </a:rPr>
              <a:t> count = 0;</a:t>
            </a:r>
            <a:endParaRPr lang="en-US" dirty="0">
              <a:solidFill>
                <a:schemeClr val="bg1"/>
              </a:solidFill>
            </a:endParaRPr>
          </a:p>
          <a:p>
            <a:r>
              <a:rPr lang="en-US" dirty="0" smtClean="0">
                <a:solidFill>
                  <a:schemeClr val="bg1"/>
                </a:solidFill>
              </a:rPr>
              <a:t>while (count &lt;= 10){</a:t>
            </a:r>
          </a:p>
          <a:p>
            <a:r>
              <a:rPr lang="en-US" dirty="0" err="1">
                <a:solidFill>
                  <a:schemeClr val="bg1"/>
                </a:solidFill>
              </a:rPr>
              <a:t>d</a:t>
            </a:r>
            <a:r>
              <a:rPr lang="en-US" dirty="0" err="1" smtClean="0">
                <a:solidFill>
                  <a:schemeClr val="bg1"/>
                </a:solidFill>
              </a:rPr>
              <a:t>ocument.write</a:t>
            </a:r>
            <a:r>
              <a:rPr lang="en-US" dirty="0" smtClean="0">
                <a:solidFill>
                  <a:schemeClr val="bg1"/>
                </a:solidFill>
              </a:rPr>
              <a:t>(“Hello World);</a:t>
            </a:r>
          </a:p>
          <a:p>
            <a:r>
              <a:rPr lang="en-US" dirty="0" smtClean="0">
                <a:solidFill>
                  <a:schemeClr val="bg1"/>
                </a:solidFill>
              </a:rPr>
              <a:t>Count++</a:t>
            </a:r>
          </a:p>
          <a:p>
            <a:r>
              <a:rPr lang="en-US" dirty="0">
                <a:solidFill>
                  <a:schemeClr val="bg1"/>
                </a:solidFill>
              </a:rPr>
              <a:t>}</a:t>
            </a:r>
          </a:p>
        </p:txBody>
      </p:sp>
      <p:sp>
        <p:nvSpPr>
          <p:cNvPr id="5" name="TextBox 4"/>
          <p:cNvSpPr txBox="1"/>
          <p:nvPr/>
        </p:nvSpPr>
        <p:spPr>
          <a:xfrm>
            <a:off x="4340180" y="3354431"/>
            <a:ext cx="3990708" cy="1754326"/>
          </a:xfrm>
          <a:prstGeom prst="rect">
            <a:avLst/>
          </a:prstGeom>
          <a:noFill/>
        </p:spPr>
        <p:txBody>
          <a:bodyPr wrap="none" rtlCol="0">
            <a:spAutoFit/>
          </a:bodyPr>
          <a:lstStyle/>
          <a:p>
            <a:r>
              <a:rPr lang="en-US" dirty="0" smtClean="0">
                <a:solidFill>
                  <a:schemeClr val="bg1"/>
                </a:solidFill>
              </a:rPr>
              <a:t>FOR LOOP</a:t>
            </a:r>
          </a:p>
          <a:p>
            <a:endParaRPr lang="en-US" dirty="0">
              <a:solidFill>
                <a:schemeClr val="bg1"/>
              </a:solidFill>
            </a:endParaRPr>
          </a:p>
          <a:p>
            <a:r>
              <a:rPr lang="en-US" dirty="0" smtClean="0">
                <a:solidFill>
                  <a:schemeClr val="bg1"/>
                </a:solidFill>
              </a:rPr>
              <a:t>for (</a:t>
            </a:r>
            <a:r>
              <a:rPr lang="en-US" dirty="0" err="1" smtClean="0">
                <a:solidFill>
                  <a:schemeClr val="bg1"/>
                </a:solidFill>
              </a:rPr>
              <a:t>var</a:t>
            </a:r>
            <a:r>
              <a:rPr lang="en-US" dirty="0" smtClean="0">
                <a:solidFill>
                  <a:schemeClr val="bg1"/>
                </a:solidFill>
              </a:rPr>
              <a:t> count = 0; count &lt;= 10;count++){</a:t>
            </a:r>
          </a:p>
          <a:p>
            <a:r>
              <a:rPr lang="en-US" dirty="0" err="1" smtClean="0">
                <a:solidFill>
                  <a:schemeClr val="bg1"/>
                </a:solidFill>
              </a:rPr>
              <a:t>document.write</a:t>
            </a:r>
            <a:r>
              <a:rPr lang="en-US" dirty="0" smtClean="0">
                <a:solidFill>
                  <a:schemeClr val="bg1"/>
                </a:solidFill>
              </a:rPr>
              <a:t>(“Hello World”);</a:t>
            </a:r>
          </a:p>
          <a:p>
            <a:r>
              <a:rPr lang="en-US" dirty="0">
                <a:solidFill>
                  <a:schemeClr val="bg1"/>
                </a:solidFill>
              </a:rPr>
              <a:t>}</a:t>
            </a:r>
          </a:p>
          <a:p>
            <a:endParaRPr lang="en-US" dirty="0">
              <a:solidFill>
                <a:schemeClr val="bg1"/>
              </a:solidFill>
            </a:endParaRPr>
          </a:p>
        </p:txBody>
      </p:sp>
      <p:sp>
        <p:nvSpPr>
          <p:cNvPr id="6" name="TextBox 5"/>
          <p:cNvSpPr txBox="1"/>
          <p:nvPr/>
        </p:nvSpPr>
        <p:spPr>
          <a:xfrm>
            <a:off x="8384146" y="3354431"/>
            <a:ext cx="3190745" cy="1754326"/>
          </a:xfrm>
          <a:prstGeom prst="rect">
            <a:avLst/>
          </a:prstGeom>
          <a:noFill/>
        </p:spPr>
        <p:txBody>
          <a:bodyPr wrap="none" rtlCol="0">
            <a:spAutoFit/>
          </a:bodyPr>
          <a:lstStyle/>
          <a:p>
            <a:r>
              <a:rPr lang="en-US" dirty="0" smtClean="0">
                <a:solidFill>
                  <a:schemeClr val="bg1"/>
                </a:solidFill>
              </a:rPr>
              <a:t>DO WHILE LOOP</a:t>
            </a:r>
          </a:p>
          <a:p>
            <a:r>
              <a:rPr lang="en-US" dirty="0" err="1" smtClean="0">
                <a:solidFill>
                  <a:schemeClr val="bg1"/>
                </a:solidFill>
              </a:rPr>
              <a:t>var</a:t>
            </a:r>
            <a:r>
              <a:rPr lang="en-US" dirty="0" smtClean="0">
                <a:solidFill>
                  <a:schemeClr val="bg1"/>
                </a:solidFill>
              </a:rPr>
              <a:t> count = 0;</a:t>
            </a:r>
            <a:endParaRPr lang="en-US" dirty="0">
              <a:solidFill>
                <a:schemeClr val="bg1"/>
              </a:solidFill>
            </a:endParaRPr>
          </a:p>
          <a:p>
            <a:r>
              <a:rPr lang="en-US" dirty="0">
                <a:solidFill>
                  <a:schemeClr val="bg1"/>
                </a:solidFill>
              </a:rPr>
              <a:t>d</a:t>
            </a:r>
            <a:r>
              <a:rPr lang="en-US" dirty="0" smtClean="0">
                <a:solidFill>
                  <a:schemeClr val="bg1"/>
                </a:solidFill>
              </a:rPr>
              <a:t>o {</a:t>
            </a:r>
          </a:p>
          <a:p>
            <a:r>
              <a:rPr lang="en-US" dirty="0" err="1" smtClean="0">
                <a:solidFill>
                  <a:schemeClr val="bg1"/>
                </a:solidFill>
              </a:rPr>
              <a:t>document.write</a:t>
            </a:r>
            <a:r>
              <a:rPr lang="en-US" dirty="0" smtClean="0">
                <a:solidFill>
                  <a:schemeClr val="bg1"/>
                </a:solidFill>
              </a:rPr>
              <a:t>(“Hello World”);</a:t>
            </a:r>
          </a:p>
          <a:p>
            <a:r>
              <a:rPr lang="en-US" dirty="0">
                <a:solidFill>
                  <a:schemeClr val="bg1"/>
                </a:solidFill>
              </a:rPr>
              <a:t>c</a:t>
            </a:r>
            <a:r>
              <a:rPr lang="en-US" dirty="0" smtClean="0">
                <a:solidFill>
                  <a:schemeClr val="bg1"/>
                </a:solidFill>
              </a:rPr>
              <a:t>ount++</a:t>
            </a:r>
          </a:p>
          <a:p>
            <a:r>
              <a:rPr lang="en-US" dirty="0" smtClean="0">
                <a:solidFill>
                  <a:schemeClr val="bg1"/>
                </a:solidFill>
              </a:rPr>
              <a:t>} while (count &lt;= 10);</a:t>
            </a:r>
            <a:endParaRPr lang="en-US" dirty="0">
              <a:solidFill>
                <a:schemeClr val="bg1"/>
              </a:solidFill>
            </a:endParaRPr>
          </a:p>
        </p:txBody>
      </p:sp>
      <p:sp>
        <p:nvSpPr>
          <p:cNvPr id="7" name="TextBox 6"/>
          <p:cNvSpPr txBox="1"/>
          <p:nvPr/>
        </p:nvSpPr>
        <p:spPr>
          <a:xfrm>
            <a:off x="1030310" y="5396248"/>
            <a:ext cx="9850517" cy="646331"/>
          </a:xfrm>
          <a:prstGeom prst="rect">
            <a:avLst/>
          </a:prstGeom>
          <a:noFill/>
        </p:spPr>
        <p:txBody>
          <a:bodyPr wrap="none" rtlCol="0">
            <a:spAutoFit/>
          </a:bodyPr>
          <a:lstStyle/>
          <a:p>
            <a:r>
              <a:rPr lang="en-US" dirty="0" smtClean="0">
                <a:solidFill>
                  <a:schemeClr val="bg1"/>
                </a:solidFill>
              </a:rPr>
              <a:t>In general, which loop you choose is a matter of personal preference.</a:t>
            </a:r>
          </a:p>
          <a:p>
            <a:r>
              <a:rPr lang="en-US" dirty="0" smtClean="0">
                <a:solidFill>
                  <a:schemeClr val="bg1"/>
                </a:solidFill>
              </a:rPr>
              <a:t>Pitfalls: Infinite loops (not incrementing the count variable, defining a condition that will always be true)</a:t>
            </a:r>
            <a:endParaRPr lang="en-US" dirty="0">
              <a:solidFill>
                <a:schemeClr val="bg1"/>
              </a:solidFill>
            </a:endParaRPr>
          </a:p>
        </p:txBody>
      </p:sp>
    </p:spTree>
    <p:extLst>
      <p:ext uri="{BB962C8B-B14F-4D97-AF65-F5344CB8AC3E}">
        <p14:creationId xmlns:p14="http://schemas.microsoft.com/office/powerpoint/2010/main" val="333754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5055587" y="703385"/>
            <a:ext cx="2080826" cy="646331"/>
          </a:xfrm>
          <a:prstGeom prst="rect">
            <a:avLst/>
          </a:prstGeom>
          <a:noFill/>
        </p:spPr>
        <p:txBody>
          <a:bodyPr wrap="none" rtlCol="0">
            <a:spAutoFit/>
          </a:bodyPr>
          <a:lstStyle/>
          <a:p>
            <a:r>
              <a:rPr lang="en-US" dirty="0" smtClean="0">
                <a:solidFill>
                  <a:schemeClr val="bg1"/>
                </a:solidFill>
              </a:rPr>
              <a:t>Functions</a:t>
            </a:r>
          </a:p>
          <a:p>
            <a:r>
              <a:rPr lang="en-US" dirty="0" smtClean="0">
                <a:solidFill>
                  <a:schemeClr val="bg1"/>
                </a:solidFill>
              </a:rPr>
              <a:t>Basic Characteristics</a:t>
            </a:r>
            <a:endParaRPr lang="en-US" dirty="0">
              <a:solidFill>
                <a:schemeClr val="bg1"/>
              </a:solidFill>
            </a:endParaRPr>
          </a:p>
        </p:txBody>
      </p:sp>
      <p:sp>
        <p:nvSpPr>
          <p:cNvPr id="4" name="TextBox 3"/>
          <p:cNvSpPr txBox="1"/>
          <p:nvPr/>
        </p:nvSpPr>
        <p:spPr>
          <a:xfrm>
            <a:off x="337626" y="1349716"/>
            <a:ext cx="11479236" cy="5078313"/>
          </a:xfrm>
          <a:prstGeom prst="rect">
            <a:avLst/>
          </a:prstGeom>
          <a:noFill/>
        </p:spPr>
        <p:txBody>
          <a:bodyPr wrap="square" rtlCol="0">
            <a:spAutoFit/>
          </a:bodyPr>
          <a:lstStyle/>
          <a:p>
            <a:r>
              <a:rPr lang="en-US" dirty="0" smtClean="0">
                <a:solidFill>
                  <a:schemeClr val="bg1"/>
                </a:solidFill>
              </a:rPr>
              <a:t>Nearly all code within JavaScript is written within a function in order to function properly. It is good programming practice to have a function perform only one task. Because of this an elaborate program written in JavaScript will have many functions. A JavaScript function is begun with a header and the statements are held within {}.</a:t>
            </a:r>
          </a:p>
          <a:p>
            <a:endParaRPr lang="en-US" dirty="0" smtClean="0">
              <a:solidFill>
                <a:schemeClr val="bg1"/>
              </a:solidFill>
            </a:endParaRPr>
          </a:p>
          <a:p>
            <a:r>
              <a:rPr lang="en-US" dirty="0" smtClean="0">
                <a:solidFill>
                  <a:schemeClr val="bg1"/>
                </a:solidFill>
              </a:rPr>
              <a:t>function </a:t>
            </a:r>
            <a:r>
              <a:rPr lang="en-US" dirty="0" err="1" smtClean="0">
                <a:solidFill>
                  <a:schemeClr val="bg1"/>
                </a:solidFill>
              </a:rPr>
              <a:t>aFunctionName</a:t>
            </a:r>
            <a:r>
              <a:rPr lang="en-US" dirty="0" smtClean="0">
                <a:solidFill>
                  <a:schemeClr val="bg1"/>
                </a:solidFill>
              </a:rPr>
              <a:t>(){</a:t>
            </a:r>
          </a:p>
          <a:p>
            <a:r>
              <a:rPr lang="en-US" dirty="0" smtClean="0">
                <a:solidFill>
                  <a:schemeClr val="bg1"/>
                </a:solidFill>
              </a:rPr>
              <a:t>statements go here</a:t>
            </a:r>
          </a:p>
          <a:p>
            <a:r>
              <a:rPr lang="en-US" dirty="0" smtClean="0">
                <a:solidFill>
                  <a:schemeClr val="bg1"/>
                </a:solidFill>
              </a:rPr>
              <a:t>}</a:t>
            </a:r>
          </a:p>
          <a:p>
            <a:endParaRPr lang="en-US" dirty="0" smtClean="0">
              <a:solidFill>
                <a:schemeClr val="bg1"/>
              </a:solidFill>
            </a:endParaRPr>
          </a:p>
          <a:p>
            <a:r>
              <a:rPr lang="en-US" dirty="0" smtClean="0">
                <a:solidFill>
                  <a:schemeClr val="bg1"/>
                </a:solidFill>
              </a:rPr>
              <a:t>There are several ways to call a function. You can call the function with a button or with a </a:t>
            </a:r>
            <a:r>
              <a:rPr lang="en-US" dirty="0" err="1" smtClean="0">
                <a:solidFill>
                  <a:schemeClr val="bg1"/>
                </a:solidFill>
              </a:rPr>
              <a:t>var</a:t>
            </a:r>
            <a:r>
              <a:rPr lang="en-US" dirty="0" smtClean="0">
                <a:solidFill>
                  <a:schemeClr val="bg1"/>
                </a:solidFill>
              </a:rPr>
              <a:t> statement.</a:t>
            </a:r>
          </a:p>
          <a:p>
            <a:endParaRPr lang="en-US" dirty="0" smtClean="0">
              <a:solidFill>
                <a:schemeClr val="bg1"/>
              </a:solidFill>
            </a:endParaRPr>
          </a:p>
          <a:p>
            <a:r>
              <a:rPr lang="en-US" dirty="0" smtClean="0">
                <a:solidFill>
                  <a:schemeClr val="bg1"/>
                </a:solidFill>
              </a:rPr>
              <a:t>&lt;button type="button" </a:t>
            </a:r>
            <a:r>
              <a:rPr lang="en-US" dirty="0" err="1" smtClean="0">
                <a:solidFill>
                  <a:schemeClr val="bg1"/>
                </a:solidFill>
              </a:rPr>
              <a:t>onclick</a:t>
            </a:r>
            <a:r>
              <a:rPr lang="en-US" dirty="0" smtClean="0">
                <a:solidFill>
                  <a:schemeClr val="bg1"/>
                </a:solidFill>
              </a:rPr>
              <a:t>=“</a:t>
            </a:r>
            <a:r>
              <a:rPr lang="en-US" dirty="0" err="1" smtClean="0">
                <a:solidFill>
                  <a:schemeClr val="bg1"/>
                </a:solidFill>
              </a:rPr>
              <a:t>doInputOutput</a:t>
            </a:r>
            <a:r>
              <a:rPr lang="en-US" dirty="0" smtClean="0">
                <a:solidFill>
                  <a:schemeClr val="bg1"/>
                </a:solidFill>
              </a:rPr>
              <a:t>()"&gt;button label&lt;/button&gt;</a:t>
            </a:r>
          </a:p>
          <a:p>
            <a:endParaRPr lang="en-US" dirty="0" smtClean="0">
              <a:solidFill>
                <a:schemeClr val="bg1"/>
              </a:solidFill>
            </a:endParaRPr>
          </a:p>
          <a:p>
            <a:r>
              <a:rPr lang="en-US" dirty="0" err="1" smtClean="0">
                <a:solidFill>
                  <a:schemeClr val="bg1"/>
                </a:solidFill>
              </a:rPr>
              <a:t>var</a:t>
            </a:r>
            <a:r>
              <a:rPr lang="en-US" dirty="0" smtClean="0">
                <a:solidFill>
                  <a:schemeClr val="bg1"/>
                </a:solidFill>
              </a:rPr>
              <a:t> answer = </a:t>
            </a:r>
            <a:r>
              <a:rPr lang="en-US" dirty="0" err="1" smtClean="0">
                <a:solidFill>
                  <a:schemeClr val="bg1"/>
                </a:solidFill>
              </a:rPr>
              <a:t>calculateAnswer</a:t>
            </a:r>
            <a:r>
              <a:rPr lang="en-US" dirty="0" smtClean="0">
                <a:solidFill>
                  <a:schemeClr val="bg1"/>
                </a:solidFill>
              </a:rPr>
              <a:t>(); </a:t>
            </a:r>
          </a:p>
          <a:p>
            <a:endParaRPr lang="en-US" dirty="0">
              <a:solidFill>
                <a:schemeClr val="bg1"/>
              </a:solidFill>
            </a:endParaRPr>
          </a:p>
          <a:p>
            <a:r>
              <a:rPr lang="en-US" dirty="0" smtClean="0">
                <a:solidFill>
                  <a:schemeClr val="bg1"/>
                </a:solidFill>
              </a:rPr>
              <a:t>This would declare the variable answer and then proceed to the function </a:t>
            </a:r>
            <a:r>
              <a:rPr lang="en-US" dirty="0" err="1" smtClean="0">
                <a:solidFill>
                  <a:schemeClr val="bg1"/>
                </a:solidFill>
              </a:rPr>
              <a:t>calculateAnswer</a:t>
            </a:r>
            <a:r>
              <a:rPr lang="en-US" dirty="0" smtClean="0">
                <a:solidFill>
                  <a:schemeClr val="bg1"/>
                </a:solidFill>
              </a:rPr>
              <a:t>() to find the desired answer. Provided the function performs appropriately it will return the value and the variable answer will hold that value for use later. It is good programming practice to do all input of values from the user and output of values to the user within one function. This practice allows the code the other functions to be reusable as needed.</a:t>
            </a:r>
            <a:endParaRPr lang="en-US" dirty="0">
              <a:solidFill>
                <a:schemeClr val="bg1"/>
              </a:solidFill>
            </a:endParaRPr>
          </a:p>
        </p:txBody>
      </p:sp>
    </p:spTree>
    <p:extLst>
      <p:ext uri="{BB962C8B-B14F-4D97-AF65-F5344CB8AC3E}">
        <p14:creationId xmlns:p14="http://schemas.microsoft.com/office/powerpoint/2010/main" val="416594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754799" y="858129"/>
            <a:ext cx="2682401" cy="369332"/>
          </a:xfrm>
          <a:prstGeom prst="rect">
            <a:avLst/>
          </a:prstGeom>
          <a:noFill/>
        </p:spPr>
        <p:txBody>
          <a:bodyPr wrap="none" rtlCol="0">
            <a:spAutoFit/>
          </a:bodyPr>
          <a:lstStyle/>
          <a:p>
            <a:r>
              <a:rPr lang="en-US" dirty="0" smtClean="0">
                <a:solidFill>
                  <a:schemeClr val="bg1"/>
                </a:solidFill>
              </a:rPr>
              <a:t>Functions with Parameters</a:t>
            </a:r>
            <a:endParaRPr lang="en-US" dirty="0">
              <a:solidFill>
                <a:schemeClr val="bg1"/>
              </a:solidFill>
            </a:endParaRPr>
          </a:p>
        </p:txBody>
      </p:sp>
      <p:sp>
        <p:nvSpPr>
          <p:cNvPr id="5" name="TextBox 4"/>
          <p:cNvSpPr txBox="1"/>
          <p:nvPr/>
        </p:nvSpPr>
        <p:spPr>
          <a:xfrm>
            <a:off x="626276" y="1227461"/>
            <a:ext cx="10939446" cy="4524315"/>
          </a:xfrm>
          <a:prstGeom prst="rect">
            <a:avLst/>
          </a:prstGeom>
          <a:noFill/>
        </p:spPr>
        <p:txBody>
          <a:bodyPr wrap="square" rtlCol="0">
            <a:spAutoFit/>
          </a:bodyPr>
          <a:lstStyle/>
          <a:p>
            <a:r>
              <a:rPr lang="en-US" dirty="0" smtClean="0">
                <a:solidFill>
                  <a:schemeClr val="bg1"/>
                </a:solidFill>
              </a:rPr>
              <a:t>Parameters are used when the programmer wishes to pass values into a function when it is called. The required parameters are named within the function header.</a:t>
            </a:r>
          </a:p>
          <a:p>
            <a:endParaRPr lang="en-US" dirty="0">
              <a:solidFill>
                <a:schemeClr val="bg1"/>
              </a:solidFill>
            </a:endParaRPr>
          </a:p>
          <a:p>
            <a:r>
              <a:rPr lang="en-US" dirty="0" smtClean="0">
                <a:solidFill>
                  <a:schemeClr val="bg1"/>
                </a:solidFill>
              </a:rPr>
              <a:t>function </a:t>
            </a:r>
            <a:r>
              <a:rPr lang="en-US" dirty="0" err="1" smtClean="0">
                <a:solidFill>
                  <a:schemeClr val="bg1"/>
                </a:solidFill>
              </a:rPr>
              <a:t>aFunctionName</a:t>
            </a:r>
            <a:r>
              <a:rPr lang="en-US" dirty="0" smtClean="0">
                <a:solidFill>
                  <a:schemeClr val="bg1"/>
                </a:solidFill>
              </a:rPr>
              <a:t>(prameter1,parameter2,parameter3){</a:t>
            </a:r>
          </a:p>
          <a:p>
            <a:r>
              <a:rPr lang="en-US" dirty="0" smtClean="0">
                <a:solidFill>
                  <a:schemeClr val="bg1"/>
                </a:solidFill>
              </a:rPr>
              <a:t>statements using the parameters go here</a:t>
            </a:r>
          </a:p>
          <a:p>
            <a:r>
              <a:rPr lang="en-US" dirty="0" smtClean="0">
                <a:solidFill>
                  <a:schemeClr val="bg1"/>
                </a:solidFill>
              </a:rPr>
              <a:t>}</a:t>
            </a:r>
          </a:p>
          <a:p>
            <a:endParaRPr lang="en-US" dirty="0" smtClean="0">
              <a:solidFill>
                <a:schemeClr val="bg1"/>
              </a:solidFill>
            </a:endParaRPr>
          </a:p>
          <a:p>
            <a:r>
              <a:rPr lang="en-US" dirty="0" smtClean="0">
                <a:solidFill>
                  <a:schemeClr val="bg1"/>
                </a:solidFill>
              </a:rPr>
              <a:t>These parameters can be used as variables within that function. When you call the function you include the necessary values within the call statement.</a:t>
            </a:r>
          </a:p>
          <a:p>
            <a:endParaRPr lang="en-US" dirty="0" smtClean="0">
              <a:solidFill>
                <a:schemeClr val="bg1"/>
              </a:solidFill>
            </a:endParaRPr>
          </a:p>
          <a:p>
            <a:r>
              <a:rPr lang="en-US" dirty="0" err="1" smtClean="0">
                <a:solidFill>
                  <a:schemeClr val="bg1"/>
                </a:solidFill>
              </a:rPr>
              <a:t>var</a:t>
            </a:r>
            <a:r>
              <a:rPr lang="en-US" dirty="0" smtClean="0">
                <a:solidFill>
                  <a:schemeClr val="bg1"/>
                </a:solidFill>
              </a:rPr>
              <a:t> </a:t>
            </a:r>
            <a:r>
              <a:rPr lang="en-US" dirty="0" err="1" smtClean="0">
                <a:solidFill>
                  <a:schemeClr val="bg1"/>
                </a:solidFill>
              </a:rPr>
              <a:t>aVariableName</a:t>
            </a:r>
            <a:r>
              <a:rPr lang="en-US" dirty="0" smtClean="0">
                <a:solidFill>
                  <a:schemeClr val="bg1"/>
                </a:solidFill>
              </a:rPr>
              <a:t> = </a:t>
            </a:r>
            <a:r>
              <a:rPr lang="en-US" dirty="0" err="1" smtClean="0">
                <a:solidFill>
                  <a:schemeClr val="bg1"/>
                </a:solidFill>
              </a:rPr>
              <a:t>aFunctionName</a:t>
            </a:r>
            <a:r>
              <a:rPr lang="en-US" dirty="0" smtClean="0">
                <a:solidFill>
                  <a:schemeClr val="bg1"/>
                </a:solidFill>
              </a:rPr>
              <a:t>(value1,value2,value3);</a:t>
            </a:r>
          </a:p>
          <a:p>
            <a:endParaRPr lang="en-US" dirty="0" smtClean="0">
              <a:solidFill>
                <a:schemeClr val="bg1"/>
              </a:solidFill>
            </a:endParaRPr>
          </a:p>
          <a:p>
            <a:r>
              <a:rPr lang="en-US" dirty="0" smtClean="0">
                <a:solidFill>
                  <a:schemeClr val="bg1"/>
                </a:solidFill>
              </a:rPr>
              <a:t>These values are typically the variable that is currently holding the necessary value. It is important to note that the variable names within the call statement do not need to have the same name as the parameters in the function header. Variables declared within a function with a </a:t>
            </a:r>
            <a:r>
              <a:rPr lang="en-US" dirty="0" err="1" smtClean="0">
                <a:solidFill>
                  <a:schemeClr val="bg1"/>
                </a:solidFill>
              </a:rPr>
              <a:t>var</a:t>
            </a:r>
            <a:r>
              <a:rPr lang="en-US" dirty="0" smtClean="0">
                <a:solidFill>
                  <a:schemeClr val="bg1"/>
                </a:solidFill>
              </a:rPr>
              <a:t> statement are local variables.</a:t>
            </a:r>
          </a:p>
          <a:p>
            <a:endParaRPr lang="en-US" dirty="0">
              <a:solidFill>
                <a:schemeClr val="bg1"/>
              </a:solidFill>
            </a:endParaRPr>
          </a:p>
        </p:txBody>
      </p:sp>
    </p:spTree>
    <p:extLst>
      <p:ext uri="{BB962C8B-B14F-4D97-AF65-F5344CB8AC3E}">
        <p14:creationId xmlns:p14="http://schemas.microsoft.com/office/powerpoint/2010/main" val="336978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6002481" y="647045"/>
            <a:ext cx="771430" cy="369332"/>
          </a:xfrm>
          <a:prstGeom prst="rect">
            <a:avLst/>
          </a:prstGeom>
          <a:noFill/>
        </p:spPr>
        <p:txBody>
          <a:bodyPr wrap="none" rtlCol="0">
            <a:spAutoFit/>
          </a:bodyPr>
          <a:lstStyle/>
          <a:p>
            <a:r>
              <a:rPr lang="en-US" dirty="0" smtClean="0">
                <a:solidFill>
                  <a:schemeClr val="bg1"/>
                </a:solidFill>
              </a:rPr>
              <a:t>Arrays</a:t>
            </a:r>
            <a:endParaRPr lang="en-US" dirty="0">
              <a:solidFill>
                <a:schemeClr val="bg1"/>
              </a:solidFill>
            </a:endParaRPr>
          </a:p>
        </p:txBody>
      </p:sp>
      <p:sp>
        <p:nvSpPr>
          <p:cNvPr id="4" name="TextBox 3"/>
          <p:cNvSpPr txBox="1"/>
          <p:nvPr/>
        </p:nvSpPr>
        <p:spPr>
          <a:xfrm>
            <a:off x="1069144" y="1213366"/>
            <a:ext cx="10638105" cy="4801314"/>
          </a:xfrm>
          <a:prstGeom prst="rect">
            <a:avLst/>
          </a:prstGeom>
          <a:noFill/>
        </p:spPr>
        <p:txBody>
          <a:bodyPr wrap="none" rtlCol="0">
            <a:spAutoFit/>
          </a:bodyPr>
          <a:lstStyle/>
          <a:p>
            <a:r>
              <a:rPr lang="en-US" dirty="0" smtClean="0">
                <a:solidFill>
                  <a:schemeClr val="bg1"/>
                </a:solidFill>
              </a:rPr>
              <a:t>When you have multiple variables of the same type which need to have the same action performed on them an</a:t>
            </a:r>
          </a:p>
          <a:p>
            <a:r>
              <a:rPr lang="en-US" dirty="0" smtClean="0">
                <a:solidFill>
                  <a:schemeClr val="bg1"/>
                </a:solidFill>
              </a:rPr>
              <a:t>array is used. An array can be initialized with values input by the user, it can be a static array held within</a:t>
            </a:r>
          </a:p>
          <a:p>
            <a:r>
              <a:rPr lang="en-US" dirty="0" smtClean="0">
                <a:solidFill>
                  <a:schemeClr val="bg1"/>
                </a:solidFill>
              </a:rPr>
              <a:t>the code, and it can be empty until filled by other actions performed within the code</a:t>
            </a:r>
            <a:r>
              <a:rPr lang="en-US" smtClean="0">
                <a:solidFill>
                  <a:schemeClr val="bg1"/>
                </a:solidFill>
              </a:rPr>
              <a:t>. </a:t>
            </a:r>
            <a:endParaRPr lang="en-US" smtClean="0">
              <a:solidFill>
                <a:schemeClr val="bg1"/>
              </a:solidFill>
            </a:endParaRPr>
          </a:p>
          <a:p>
            <a:endParaRPr lang="en-US" dirty="0">
              <a:solidFill>
                <a:schemeClr val="bg1"/>
              </a:solidFill>
            </a:endParaRPr>
          </a:p>
          <a:p>
            <a:r>
              <a:rPr lang="en-US" dirty="0" err="1">
                <a:solidFill>
                  <a:schemeClr val="bg1"/>
                </a:solidFill>
              </a:rPr>
              <a:t>v</a:t>
            </a:r>
            <a:r>
              <a:rPr lang="en-US" dirty="0" err="1" smtClean="0">
                <a:solidFill>
                  <a:schemeClr val="bg1"/>
                </a:solidFill>
              </a:rPr>
              <a:t>ar</a:t>
            </a:r>
            <a:r>
              <a:rPr lang="en-US" dirty="0" smtClean="0">
                <a:solidFill>
                  <a:schemeClr val="bg1"/>
                </a:solidFill>
              </a:rPr>
              <a:t> </a:t>
            </a:r>
            <a:r>
              <a:rPr lang="en-US" dirty="0" err="1" smtClean="0">
                <a:solidFill>
                  <a:schemeClr val="bg1"/>
                </a:solidFill>
              </a:rPr>
              <a:t>arrayName</a:t>
            </a:r>
            <a:r>
              <a:rPr lang="en-US" dirty="0" smtClean="0">
                <a:solidFill>
                  <a:schemeClr val="bg1"/>
                </a:solidFill>
              </a:rPr>
              <a:t> = </a:t>
            </a:r>
            <a:r>
              <a:rPr lang="en-US" dirty="0" err="1" smtClean="0">
                <a:solidFill>
                  <a:schemeClr val="bg1"/>
                </a:solidFill>
              </a:rPr>
              <a:t>document.getElementById</a:t>
            </a:r>
            <a:r>
              <a:rPr lang="en-US" dirty="0" smtClean="0">
                <a:solidFill>
                  <a:schemeClr val="bg1"/>
                </a:solidFill>
              </a:rPr>
              <a:t>(‘</a:t>
            </a:r>
            <a:r>
              <a:rPr lang="en-US" dirty="0" err="1" smtClean="0">
                <a:solidFill>
                  <a:schemeClr val="bg1"/>
                </a:solidFill>
              </a:rPr>
              <a:t>inputBox</a:t>
            </a:r>
            <a:r>
              <a:rPr lang="en-US" dirty="0" smtClean="0">
                <a:solidFill>
                  <a:schemeClr val="bg1"/>
                </a:solidFill>
              </a:rPr>
              <a:t>').</a:t>
            </a:r>
            <a:r>
              <a:rPr lang="en-US" dirty="0" err="1" smtClean="0">
                <a:solidFill>
                  <a:schemeClr val="bg1"/>
                </a:solidFill>
              </a:rPr>
              <a:t>value.split</a:t>
            </a:r>
            <a:r>
              <a:rPr lang="en-US" dirty="0" smtClean="0">
                <a:solidFill>
                  <a:schemeClr val="bg1"/>
                </a:solidFill>
              </a:rPr>
              <a:t> (“,");</a:t>
            </a:r>
          </a:p>
          <a:p>
            <a:endParaRPr lang="en-US" dirty="0">
              <a:solidFill>
                <a:schemeClr val="bg1"/>
              </a:solidFill>
            </a:endParaRPr>
          </a:p>
          <a:p>
            <a:r>
              <a:rPr lang="en-US" dirty="0" smtClean="0">
                <a:solidFill>
                  <a:schemeClr val="bg1"/>
                </a:solidFill>
              </a:rPr>
              <a:t>This code will take values entered into a text field separated by a “,” and populate an array with those values.</a:t>
            </a:r>
          </a:p>
          <a:p>
            <a:endParaRPr lang="en-US" dirty="0">
              <a:solidFill>
                <a:schemeClr val="bg1"/>
              </a:solidFill>
            </a:endParaRPr>
          </a:p>
          <a:p>
            <a:r>
              <a:rPr lang="en-US" dirty="0" err="1">
                <a:solidFill>
                  <a:schemeClr val="bg1"/>
                </a:solidFill>
              </a:rPr>
              <a:t>v</a:t>
            </a:r>
            <a:r>
              <a:rPr lang="en-US" dirty="0" err="1" smtClean="0">
                <a:solidFill>
                  <a:schemeClr val="bg1"/>
                </a:solidFill>
              </a:rPr>
              <a:t>ar</a:t>
            </a:r>
            <a:r>
              <a:rPr lang="en-US" dirty="0" smtClean="0">
                <a:solidFill>
                  <a:schemeClr val="bg1"/>
                </a:solidFill>
              </a:rPr>
              <a:t> </a:t>
            </a:r>
            <a:r>
              <a:rPr lang="en-US" dirty="0" err="1" smtClean="0">
                <a:solidFill>
                  <a:schemeClr val="bg1"/>
                </a:solidFill>
              </a:rPr>
              <a:t>arrayName</a:t>
            </a:r>
            <a:r>
              <a:rPr lang="en-US" dirty="0" smtClean="0">
                <a:solidFill>
                  <a:schemeClr val="bg1"/>
                </a:solidFill>
              </a:rPr>
              <a:t> = [4, 7, 8, 3, 6];</a:t>
            </a:r>
          </a:p>
          <a:p>
            <a:endParaRPr lang="en-US" dirty="0">
              <a:solidFill>
                <a:schemeClr val="bg1"/>
              </a:solidFill>
            </a:endParaRPr>
          </a:p>
          <a:p>
            <a:r>
              <a:rPr lang="en-US" dirty="0" smtClean="0">
                <a:solidFill>
                  <a:schemeClr val="bg1"/>
                </a:solidFill>
              </a:rPr>
              <a:t>This code creates a static array.</a:t>
            </a:r>
          </a:p>
          <a:p>
            <a:endParaRPr lang="en-US" dirty="0">
              <a:solidFill>
                <a:schemeClr val="bg1"/>
              </a:solidFill>
            </a:endParaRPr>
          </a:p>
          <a:p>
            <a:r>
              <a:rPr lang="en-US" dirty="0" smtClean="0">
                <a:solidFill>
                  <a:schemeClr val="bg1"/>
                </a:solidFill>
              </a:rPr>
              <a:t>When you populate an empty array you usually use a loop.</a:t>
            </a:r>
          </a:p>
          <a:p>
            <a:r>
              <a:rPr lang="en-US" dirty="0" err="1">
                <a:solidFill>
                  <a:schemeClr val="bg1"/>
                </a:solidFill>
              </a:rPr>
              <a:t>v</a:t>
            </a:r>
            <a:r>
              <a:rPr lang="en-US" dirty="0" err="1" smtClean="0">
                <a:solidFill>
                  <a:schemeClr val="bg1"/>
                </a:solidFill>
              </a:rPr>
              <a:t>ar</a:t>
            </a:r>
            <a:r>
              <a:rPr lang="en-US" dirty="0" smtClean="0">
                <a:solidFill>
                  <a:schemeClr val="bg1"/>
                </a:solidFill>
              </a:rPr>
              <a:t> </a:t>
            </a:r>
            <a:r>
              <a:rPr lang="en-US" dirty="0" err="1" smtClean="0">
                <a:solidFill>
                  <a:schemeClr val="bg1"/>
                </a:solidFill>
              </a:rPr>
              <a:t>arrayName</a:t>
            </a:r>
            <a:r>
              <a:rPr lang="en-US" dirty="0" smtClean="0">
                <a:solidFill>
                  <a:schemeClr val="bg1"/>
                </a:solidFill>
              </a:rPr>
              <a:t> = [];</a:t>
            </a:r>
          </a:p>
          <a:p>
            <a:r>
              <a:rPr lang="en-US" dirty="0" smtClean="0">
                <a:solidFill>
                  <a:schemeClr val="bg1"/>
                </a:solidFill>
              </a:rPr>
              <a:t>for (count = 0; count &lt; 10; count++){</a:t>
            </a:r>
          </a:p>
          <a:p>
            <a:r>
              <a:rPr lang="en-US" dirty="0" err="1" smtClean="0">
                <a:solidFill>
                  <a:schemeClr val="bg1"/>
                </a:solidFill>
              </a:rPr>
              <a:t>arrayName.push</a:t>
            </a:r>
            <a:r>
              <a:rPr lang="en-US" dirty="0" smtClean="0">
                <a:solidFill>
                  <a:schemeClr val="bg1"/>
                </a:solidFill>
              </a:rPr>
              <a:t>(count);</a:t>
            </a:r>
          </a:p>
          <a:p>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99613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808589" y="1166842"/>
            <a:ext cx="10574821" cy="4524315"/>
          </a:xfrm>
          <a:prstGeom prst="rect">
            <a:avLst/>
          </a:prstGeom>
          <a:noFill/>
        </p:spPr>
        <p:txBody>
          <a:bodyPr wrap="square" rtlCol="0">
            <a:spAutoFit/>
          </a:bodyPr>
          <a:lstStyle/>
          <a:p>
            <a:pPr algn="ctr"/>
            <a:r>
              <a:rPr lang="en-US" dirty="0" smtClean="0">
                <a:solidFill>
                  <a:schemeClr val="bg1"/>
                </a:solidFill>
              </a:rPr>
              <a:t>Associative</a:t>
            </a:r>
            <a:r>
              <a:rPr lang="en-US" dirty="0" smtClean="0"/>
              <a:t> </a:t>
            </a:r>
            <a:r>
              <a:rPr lang="en-US" dirty="0" smtClean="0">
                <a:solidFill>
                  <a:schemeClr val="bg1"/>
                </a:solidFill>
              </a:rPr>
              <a:t>Arrays</a:t>
            </a:r>
          </a:p>
          <a:p>
            <a:pPr algn="ctr"/>
            <a:endParaRPr lang="en-US" dirty="0" smtClean="0">
              <a:solidFill>
                <a:schemeClr val="bg1"/>
              </a:solidFill>
            </a:endParaRPr>
          </a:p>
          <a:p>
            <a:r>
              <a:rPr lang="en-US" dirty="0" smtClean="0">
                <a:solidFill>
                  <a:schemeClr val="bg1"/>
                </a:solidFill>
              </a:rPr>
              <a:t>Associative Arrays are a special type of array that is used when there is more than one association between   variable values. For example an array of cars could be declared as:</a:t>
            </a:r>
          </a:p>
          <a:p>
            <a:endParaRPr lang="en-US" dirty="0" smtClean="0">
              <a:solidFill>
                <a:schemeClr val="bg1"/>
              </a:solidFill>
            </a:endParaRPr>
          </a:p>
          <a:p>
            <a:r>
              <a:rPr lang="en-US" dirty="0" err="1" smtClean="0">
                <a:solidFill>
                  <a:schemeClr val="bg1"/>
                </a:solidFill>
              </a:rPr>
              <a:t>var</a:t>
            </a:r>
            <a:r>
              <a:rPr lang="en-US" dirty="0" smtClean="0">
                <a:solidFill>
                  <a:schemeClr val="bg1"/>
                </a:solidFill>
              </a:rPr>
              <a:t> </a:t>
            </a:r>
            <a:r>
              <a:rPr lang="en-US" dirty="0" err="1" smtClean="0">
                <a:solidFill>
                  <a:schemeClr val="bg1"/>
                </a:solidFill>
              </a:rPr>
              <a:t>arrayCars</a:t>
            </a:r>
            <a:r>
              <a:rPr lang="en-US" dirty="0" smtClean="0">
                <a:solidFill>
                  <a:schemeClr val="bg1"/>
                </a:solidFill>
              </a:rPr>
              <a:t> = ["Ford", "Lincoln", "Mercedes", "Volkswagen", "Chevrolet", "Dodge"];</a:t>
            </a:r>
          </a:p>
          <a:p>
            <a:r>
              <a:rPr lang="en-US" dirty="0" smtClean="0">
                <a:solidFill>
                  <a:schemeClr val="bg1"/>
                </a:solidFill>
              </a:rPr>
              <a:t> </a:t>
            </a:r>
          </a:p>
          <a:p>
            <a:r>
              <a:rPr lang="en-US" dirty="0" smtClean="0">
                <a:solidFill>
                  <a:schemeClr val="bg1"/>
                </a:solidFill>
              </a:rPr>
              <a:t>An associative array would look more like this</a:t>
            </a:r>
          </a:p>
          <a:p>
            <a:endParaRPr lang="en-US" dirty="0">
              <a:solidFill>
                <a:schemeClr val="bg1"/>
              </a:solidFill>
            </a:endParaRPr>
          </a:p>
          <a:p>
            <a:r>
              <a:rPr lang="en-US" dirty="0" err="1" smtClean="0">
                <a:solidFill>
                  <a:schemeClr val="bg1"/>
                </a:solidFill>
              </a:rPr>
              <a:t>var</a:t>
            </a:r>
            <a:r>
              <a:rPr lang="en-US" dirty="0" smtClean="0">
                <a:solidFill>
                  <a:schemeClr val="bg1"/>
                </a:solidFill>
              </a:rPr>
              <a:t> </a:t>
            </a:r>
            <a:r>
              <a:rPr lang="en-US" dirty="0" err="1" smtClean="0">
                <a:solidFill>
                  <a:schemeClr val="bg1"/>
                </a:solidFill>
              </a:rPr>
              <a:t>arrayCar</a:t>
            </a:r>
            <a:r>
              <a:rPr lang="en-US" dirty="0" smtClean="0">
                <a:solidFill>
                  <a:schemeClr val="bg1"/>
                </a:solidFill>
              </a:rPr>
              <a:t> = { 'make': 'Chevrolet', 'model': 'Malibu', 'year': '2006', 'color': 'grey'};</a:t>
            </a:r>
          </a:p>
          <a:p>
            <a:endParaRPr lang="en-US" dirty="0">
              <a:solidFill>
                <a:schemeClr val="bg1"/>
              </a:solidFill>
            </a:endParaRPr>
          </a:p>
          <a:p>
            <a:r>
              <a:rPr lang="en-US" dirty="0" smtClean="0">
                <a:solidFill>
                  <a:schemeClr val="bg1"/>
                </a:solidFill>
              </a:rPr>
              <a:t>This associative array lists characteristics of this particular car. When you declare an array in this manner you lose the ability to use the array methods that are built into JavaScript. This is why some people, like w3Schools say that JavaScript does not support associative arrays. On i-programmer.info I learned that there are built in associative arrays in JavaScript as well. These are the objects with built in methods, such as the math methods, string methods,  array methods, etc</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72267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023687" y="2274838"/>
            <a:ext cx="10144625" cy="2308324"/>
          </a:xfrm>
          <a:prstGeom prst="rect">
            <a:avLst/>
          </a:prstGeom>
          <a:noFill/>
        </p:spPr>
        <p:txBody>
          <a:bodyPr wrap="square" rtlCol="0">
            <a:spAutoFit/>
          </a:bodyPr>
          <a:lstStyle/>
          <a:p>
            <a:pPr algn="ctr"/>
            <a:r>
              <a:rPr lang="en-US" dirty="0" smtClean="0">
                <a:solidFill>
                  <a:schemeClr val="bg1"/>
                </a:solidFill>
              </a:rPr>
              <a:t>Acknowledgements</a:t>
            </a:r>
          </a:p>
          <a:p>
            <a:endParaRPr lang="en-US" dirty="0">
              <a:solidFill>
                <a:schemeClr val="bg1"/>
              </a:solidFill>
            </a:endParaRPr>
          </a:p>
          <a:p>
            <a:r>
              <a:rPr lang="en-US" dirty="0" smtClean="0">
                <a:solidFill>
                  <a:schemeClr val="bg1"/>
                </a:solidFill>
              </a:rPr>
              <a:t>I learned most of this information in CIT160 with the textbook "The Handbook for Beginning Programmers with examples in JavaScript" by Rex </a:t>
            </a:r>
            <a:r>
              <a:rPr lang="en-US" dirty="0" err="1" smtClean="0">
                <a:solidFill>
                  <a:schemeClr val="bg1"/>
                </a:solidFill>
              </a:rPr>
              <a:t>Barzee</a:t>
            </a:r>
            <a:r>
              <a:rPr lang="en-US" dirty="0" smtClean="0">
                <a:solidFill>
                  <a:schemeClr val="bg1"/>
                </a:solidFill>
              </a:rPr>
              <a:t>. I did look at the book to refresh my memory on some of the concepts and terminology. There was not enough explanation in the book about associative arrays so I also looked on w3schools.com and i-programmer.info for that information.</a:t>
            </a:r>
          </a:p>
          <a:p>
            <a:endParaRPr lang="en-US" dirty="0">
              <a:solidFill>
                <a:schemeClr val="bg1"/>
              </a:solidFill>
            </a:endParaRPr>
          </a:p>
          <a:p>
            <a:r>
              <a:rPr lang="en-US" dirty="0" smtClean="0">
                <a:solidFill>
                  <a:schemeClr val="bg1"/>
                </a:solidFill>
              </a:rPr>
              <a:t>I found the background picture on http://www.dvd-ppt-slideshow.com/powerpoint-background/</a:t>
            </a:r>
            <a:endParaRPr lang="en-US" dirty="0">
              <a:solidFill>
                <a:schemeClr val="bg1"/>
              </a:solidFill>
            </a:endParaRPr>
          </a:p>
        </p:txBody>
      </p:sp>
    </p:spTree>
    <p:extLst>
      <p:ext uri="{BB962C8B-B14F-4D97-AF65-F5344CB8AC3E}">
        <p14:creationId xmlns:p14="http://schemas.microsoft.com/office/powerpoint/2010/main" val="264505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1369</Words>
  <Application>Microsoft Office PowerPoint</Application>
  <PresentationFormat>Widescreen</PresentationFormat>
  <Paragraphs>147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Loops, Conditional Statements, Functions, Variables, Parameters, Arrays, Associative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Conditional Statements, Functions, Variables, Parameters, Arrays, Associative Arrays</dc:title>
  <dc:creator>L Scott</dc:creator>
  <cp:lastModifiedBy>L Scott</cp:lastModifiedBy>
  <cp:revision>17</cp:revision>
  <dcterms:created xsi:type="dcterms:W3CDTF">2018-05-06T00:51:11Z</dcterms:created>
  <dcterms:modified xsi:type="dcterms:W3CDTF">2018-05-06T22:06:16Z</dcterms:modified>
</cp:coreProperties>
</file>