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85" r:id="rId2"/>
    <p:sldId id="286" r:id="rId3"/>
    <p:sldId id="293" r:id="rId4"/>
    <p:sldId id="257" r:id="rId5"/>
    <p:sldId id="278" r:id="rId6"/>
    <p:sldId id="291" r:id="rId7"/>
    <p:sldId id="292" r:id="rId8"/>
    <p:sldId id="289" r:id="rId9"/>
    <p:sldId id="287" r:id="rId10"/>
    <p:sldId id="288" r:id="rId11"/>
    <p:sldId id="280" r:id="rId12"/>
    <p:sldId id="281" r:id="rId13"/>
    <p:sldId id="282" r:id="rId1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9F3"/>
    <a:srgbClr val="0000FE"/>
    <a:srgbClr val="013A55"/>
    <a:srgbClr val="0A32B2"/>
    <a:srgbClr val="3D3D35"/>
    <a:srgbClr val="FFFFCC"/>
    <a:srgbClr val="FF0000"/>
    <a:srgbClr val="0611FF"/>
    <a:srgbClr val="E6E6E6"/>
    <a:srgbClr val="D9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5320" autoAdjust="0"/>
  </p:normalViewPr>
  <p:slideViewPr>
    <p:cSldViewPr>
      <p:cViewPr varScale="1">
        <p:scale>
          <a:sx n="87" d="100"/>
          <a:sy n="87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3A56C8-5040-49AE-9DA4-E7F3D24AEC0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55B20C-6BBC-45C5-98F3-40DC57EC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Pos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s.find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qstr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Pos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s.find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qstr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Pos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s.find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qstr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43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01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71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3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6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4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8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6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9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7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154559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368752" cy="7669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3528" y="0"/>
            <a:ext cx="8568952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8D2C-283E-4D4B-BC7F-F741064E3CCA}" type="datetimeFigureOut">
              <a:rPr lang="zh-TW" altLang="en-US"/>
              <a:pPr>
                <a:defRPr/>
              </a:pPr>
              <a:t>2019/4/8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42792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42792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85693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88125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C8B6F89-3AA0-4BAE-93DF-45DF63DD948B}" type="datetimeFigureOut">
              <a:rPr lang="zh-TW" altLang="en-US"/>
              <a:pPr>
                <a:defRPr/>
              </a:pPr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8313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rgbClr val="004669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Calibri" pitchFamily="34" charset="0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題目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在特定的文章</a:t>
            </a:r>
            <a:r>
              <a:rPr lang="en-US" altLang="zh-TW" dirty="0" smtClean="0">
                <a:ea typeface="微軟正黑體" panose="020B0604030504040204" pitchFamily="34" charset="-120"/>
              </a:rPr>
              <a:t>(ex:</a:t>
            </a:r>
            <a:r>
              <a:rPr lang="zh-TW" altLang="en-US" dirty="0">
                <a:ea typeface="微軟正黑體" panose="020B0604030504040204" pitchFamily="34" charset="-120"/>
              </a:rPr>
              <a:t>長恨</a:t>
            </a:r>
            <a:r>
              <a:rPr lang="zh-TW" altLang="en-US" dirty="0" smtClean="0">
                <a:ea typeface="微軟正黑體" panose="020B0604030504040204" pitchFamily="34" charset="-120"/>
              </a:rPr>
              <a:t>歌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ea typeface="微軟正黑體" panose="020B0604030504040204" pitchFamily="34" charset="-120"/>
              </a:rPr>
              <a:t>字串中搜尋輸入的字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Ex:’</a:t>
            </a:r>
            <a:r>
              <a:rPr lang="zh-TW" altLang="en-US" dirty="0" smtClean="0">
                <a:ea typeface="微軟正黑體" panose="020B0604030504040204" pitchFamily="34" charset="-120"/>
              </a:rPr>
              <a:t>天</a:t>
            </a:r>
            <a:r>
              <a:rPr lang="en-US" altLang="zh-TW" dirty="0" smtClean="0">
                <a:ea typeface="微軟正黑體" panose="020B0604030504040204" pitchFamily="34" charset="-120"/>
              </a:rPr>
              <a:t>’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練習</a:t>
            </a:r>
            <a:r>
              <a:rPr lang="en-US" altLang="zh-TW" dirty="0" smtClean="0">
                <a:ea typeface="微軟正黑體" panose="020B0604030504040204" pitchFamily="34" charset="-120"/>
              </a:rPr>
              <a:t>1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印出總共有幾個</a:t>
            </a:r>
            <a:r>
              <a:rPr lang="en-US" altLang="zh-TW" dirty="0" smtClean="0">
                <a:ea typeface="微軟正黑體" panose="020B0604030504040204" pitchFamily="34" charset="-120"/>
              </a:rPr>
              <a:t>’</a:t>
            </a:r>
            <a:r>
              <a:rPr lang="zh-TW" altLang="en-US" dirty="0" smtClean="0">
                <a:solidFill>
                  <a:srgbClr val="2959F3"/>
                </a:solidFill>
                <a:ea typeface="微軟正黑體" panose="020B0604030504040204" pitchFamily="34" charset="-120"/>
              </a:rPr>
              <a:t>搜尋的文</a:t>
            </a:r>
            <a:r>
              <a:rPr lang="zh-TW" altLang="en-US" dirty="0">
                <a:solidFill>
                  <a:srgbClr val="2959F3"/>
                </a:solidFill>
                <a:ea typeface="微軟正黑體" panose="020B0604030504040204" pitchFamily="34" charset="-120"/>
              </a:rPr>
              <a:t>字</a:t>
            </a:r>
            <a:r>
              <a:rPr lang="en-US" altLang="zh-TW" dirty="0" smtClean="0">
                <a:ea typeface="微軟正黑體" panose="020B0604030504040204" pitchFamily="34" charset="-120"/>
              </a:rPr>
              <a:t>’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若輸入的字為</a:t>
            </a:r>
            <a:r>
              <a:rPr lang="en-US" altLang="zh-TW" dirty="0" smtClean="0">
                <a:ea typeface="微軟正黑體" panose="020B0604030504040204" pitchFamily="34" charset="-120"/>
              </a:rPr>
              <a:t>‘</a:t>
            </a:r>
            <a:r>
              <a:rPr lang="zh-TW" altLang="en-US" dirty="0" smtClean="0">
                <a:ea typeface="微軟正黑體" panose="020B0604030504040204" pitchFamily="34" charset="-120"/>
              </a:rPr>
              <a:t>天</a:t>
            </a:r>
            <a:r>
              <a:rPr lang="en-US" altLang="zh-TW" dirty="0" smtClean="0">
                <a:ea typeface="微軟正黑體" panose="020B0604030504040204" pitchFamily="34" charset="-120"/>
              </a:rPr>
              <a:t>’)</a:t>
            </a:r>
            <a:r>
              <a:rPr lang="zh-TW" altLang="en-US" dirty="0" smtClean="0">
                <a:ea typeface="微軟正黑體" panose="020B0604030504040204" pitchFamily="34" charset="-120"/>
              </a:rPr>
              <a:t> 要印出</a:t>
            </a:r>
            <a:r>
              <a:rPr lang="en-US" altLang="zh-TW" dirty="0" smtClean="0"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ea typeface="微軟正黑體" panose="020B0604030504040204" pitchFamily="34" charset="-120"/>
              </a:rPr>
              <a:t>個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練習</a:t>
            </a:r>
            <a:r>
              <a:rPr lang="en-US" altLang="zh-TW" dirty="0" smtClean="0">
                <a:ea typeface="微軟正黑體" panose="020B0604030504040204" pitchFamily="34" charset="-120"/>
              </a:rPr>
              <a:t>2</a:t>
            </a: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若有符合的字串，將其是</a:t>
            </a:r>
            <a:r>
              <a:rPr lang="zh-TW" altLang="en-US" dirty="0" smtClean="0">
                <a:solidFill>
                  <a:srgbClr val="2959F3"/>
                </a:solidFill>
                <a:ea typeface="微軟正黑體" panose="020B0604030504040204" pitchFamily="34" charset="-120"/>
              </a:rPr>
              <a:t>第幾個字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rgbClr val="2959F3"/>
                </a:solidFill>
                <a:ea typeface="微軟正黑體" panose="020B0604030504040204" pitchFamily="34" charset="-120"/>
              </a:rPr>
              <a:t>索引值</a:t>
            </a:r>
            <a:r>
              <a:rPr lang="zh-TW" altLang="en-US" dirty="0" smtClean="0">
                <a:ea typeface="微軟正黑體" panose="020B0604030504040204" pitchFamily="34" charset="-120"/>
              </a:rPr>
              <a:t>印出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全部印出，並非印出</a:t>
            </a:r>
            <a:r>
              <a:rPr lang="zh-TW" altLang="en-US" dirty="0">
                <a:ea typeface="微軟正黑體" panose="020B0604030504040204" pitchFamily="34" charset="-120"/>
              </a:rPr>
              <a:t>第</a:t>
            </a:r>
            <a:r>
              <a:rPr lang="zh-TW" altLang="en-US" dirty="0" smtClean="0">
                <a:ea typeface="微軟正黑體" panose="020B0604030504040204" pitchFamily="34" charset="-120"/>
              </a:rPr>
              <a:t>一個符合的索引值，須先扣除標點符號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Hint: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replace()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特定文章搜尋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5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食材採買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039" y="962025"/>
            <a:ext cx="2990850" cy="5895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52736"/>
            <a:ext cx="30289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上課傳紙條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上課傳紙條是過去同學們上課打發時間的好方法。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無奈有時被老師發現，老師會讓同學上台把字條內容唸出來，讓同學感到尷尬。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但同學也不是省油的燈，同學們約定字條中所有的英文字母都把他往後挪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也就是說：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f……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c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"hello world"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就會變成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khoor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zruog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拿到了幾張紙條，上面的文字是已經往後挪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個字母的，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請你寫出一個程式，可以解出原本的字母出來。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上課傳紙條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輸入一連串單字或標點符號，值到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有時字母會有大寫！）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所有每行輸入的單字或標點符號中間以空格隔開。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輸出的字母全部小寫；若有標點符號也必須列印出來。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24887"/>
            <a:ext cx="1943447" cy="25172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192" y="4225462"/>
            <a:ext cx="1817417" cy="26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及格名單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6264919"/>
          </a:xfrm>
        </p:spPr>
        <p:txBody>
          <a:bodyPr/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集合功能來完成以下問題： 米花市帝丹小學一年级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班正舉辦期中考試，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數學及格的有：柯南、灰原、步美、美環、光彦，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英文及格的有：柯南、灰原、丸尾、野口、步美。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請分別列出「數學及格且英文不及格的同學名單」、「數學不及格且英文及格的同學名單」和「兩者皆及格」名單。 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</a:t>
            </a:r>
            <a:r>
              <a:rPr lang="zh-TW" altLang="en-US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結果轉換成為</a:t>
            </a:r>
            <a:r>
              <a:rPr lang="en-US" altLang="zh-TW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並排序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數學及格但英文不及格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英文及格但數學不及格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英文及格且數學及格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1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練習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計算文章中去</a:t>
            </a:r>
            <a:r>
              <a:rPr lang="zh-TW" altLang="en-US" dirty="0">
                <a:ea typeface="微軟正黑體" panose="020B0604030504040204" pitchFamily="34" charset="-120"/>
              </a:rPr>
              <a:t>除</a:t>
            </a:r>
            <a:r>
              <a:rPr lang="zh-TW" altLang="en-US" dirty="0" smtClean="0">
                <a:ea typeface="微軟正黑體" panose="020B0604030504040204" pitchFamily="34" charset="-120"/>
              </a:rPr>
              <a:t>標點符號後的字數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找出</a:t>
            </a:r>
            <a:r>
              <a:rPr lang="zh-TW" altLang="en-US" dirty="0">
                <a:ea typeface="微軟正黑體" panose="020B0604030504040204" pitchFamily="34" charset="-120"/>
              </a:rPr>
              <a:t>文章中出現最多的字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Hint:</a:t>
            </a:r>
            <a:r>
              <a:rPr lang="zh-TW" altLang="en-US" dirty="0">
                <a:ea typeface="微軟正黑體" panose="020B0604030504040204" pitchFamily="34" charset="-120"/>
              </a:rPr>
              <a:t>可用</a:t>
            </a:r>
            <a:r>
              <a:rPr lang="en-US" altLang="zh-TW" dirty="0">
                <a:ea typeface="微軟正黑體" panose="020B0604030504040204" pitchFamily="34" charset="-120"/>
              </a:rPr>
              <a:t>for </a:t>
            </a:r>
            <a:r>
              <a:rPr lang="zh-TW" altLang="en-US" dirty="0"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ea typeface="微軟正黑體" panose="020B0604030504040204" pitchFamily="34" charset="-120"/>
              </a:rPr>
              <a:t> in </a:t>
            </a:r>
            <a:r>
              <a:rPr lang="zh-TW" altLang="en-US" dirty="0">
                <a:ea typeface="微軟正黑體" panose="020B0604030504040204" pitchFamily="34" charset="-120"/>
              </a:rPr>
              <a:t>字串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Hint:</a:t>
            </a:r>
            <a:r>
              <a:rPr lang="zh-TW" altLang="en-US" dirty="0" smtClean="0"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ea typeface="微軟正黑體" panose="020B0604030504040204" pitchFamily="34" charset="-120"/>
              </a:rPr>
              <a:t>split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ea typeface="微軟正黑體" panose="020B0604030504040204" pitchFamily="34" charset="-120"/>
              </a:rPr>
              <a:t>replace</a:t>
            </a:r>
            <a:r>
              <a:rPr lang="zh-TW" altLang="en-US" dirty="0" smtClean="0">
                <a:ea typeface="微軟正黑體" panose="020B0604030504040204" pitchFamily="34" charset="-120"/>
              </a:rPr>
              <a:t>及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len</a:t>
            </a:r>
            <a:r>
              <a:rPr lang="en-US" altLang="zh-TW" dirty="0" smtClean="0"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練習</a:t>
            </a:r>
            <a:r>
              <a:rPr lang="en-US" altLang="zh-TW" dirty="0" smtClean="0">
                <a:ea typeface="微軟正黑體" panose="020B0604030504040204" pitchFamily="34" charset="-120"/>
              </a:rPr>
              <a:t>4(</a:t>
            </a:r>
            <a:r>
              <a:rPr lang="zh-TW" altLang="en-US" dirty="0" smtClean="0"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ea typeface="微軟正黑體" panose="020B0604030504040204" pitchFamily="34" charset="-120"/>
              </a:rPr>
              <a:t>列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請依每個字出現的頻率排序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由多到少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額外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找出</a:t>
            </a:r>
            <a:r>
              <a:rPr lang="zh-TW" altLang="en-US" dirty="0">
                <a:ea typeface="微軟正黑體" panose="020B0604030504040204" pitchFamily="34" charset="-120"/>
              </a:rPr>
              <a:t>文章中出現最多</a:t>
            </a:r>
            <a:r>
              <a:rPr lang="zh-TW" altLang="en-US" dirty="0" smtClean="0">
                <a:ea typeface="微軟正黑體" panose="020B0604030504040204" pitchFamily="34" charset="-120"/>
              </a:rPr>
              <a:t>的詞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中文斷詞</a:t>
            </a:r>
            <a:r>
              <a:rPr lang="en-US" altLang="zh-TW" dirty="0" smtClean="0"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ea typeface="微軟正黑體" panose="020B0604030504040204" pitchFamily="34" charset="-120"/>
              </a:rPr>
              <a:t>結巴套件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jeiba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特定文章搜尋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ea typeface="微軟正黑體" panose="020B0604030504040204" pitchFamily="34" charset="-120"/>
              </a:rPr>
              <a:t>由小到大排序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034083"/>
            <a:ext cx="8424862" cy="5823917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請讓使用者輸入一數列，以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append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當中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(-1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結束，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中不含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-1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，如右圖</a:t>
            </a:r>
            <a:endParaRPr lang="en-US" altLang="zh-TW" dirty="0" smtClean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將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其由小到大排序後印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出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第四個位置插入一整數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後印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出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印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出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中有幾個整數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10</a:t>
            </a:r>
            <a:endParaRPr lang="en-US" altLang="zh-TW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mtClean="0">
                <a:latin typeface="+mj-lt"/>
                <a:ea typeface="微軟正黑體" panose="020B0604030504040204" pitchFamily="34" charset="-120"/>
              </a:rPr>
              <a:t>4.</a:t>
            </a:r>
            <a:r>
              <a:rPr lang="zh-TW" altLang="en-US" smtClean="0">
                <a:latin typeface="+mj-lt"/>
                <a:ea typeface="微軟正黑體" panose="020B0604030504040204" pitchFamily="34" charset="-120"/>
              </a:rPr>
              <a:t>將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其由大到小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排序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後印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出如下圖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628800"/>
            <a:ext cx="681157" cy="40324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65104"/>
            <a:ext cx="620468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一維陣列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容器小練習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請宣告一個整數陣列，內容有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格陣列的內容後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依序印出陣列內容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後空一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tab(\t)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印出該數字個數個*號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 bwMode="auto">
          <a:xfrm>
            <a:off x="3347864" y="3140968"/>
            <a:ext cx="6192688" cy="298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="1" kern="1200">
                <a:solidFill>
                  <a:srgbClr val="004669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669"/>
              </a:buClr>
              <a:buFont typeface="Calibri" pitchFamily="34" charset="0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669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FontTx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1(tab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個*號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Tx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2(tab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個*號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Tx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3(tab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個*號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Tx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4(tab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個*號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Tx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5(tab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個*號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5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一維陣列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容器小練習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4985"/>
          <a:stretch/>
        </p:blipFill>
        <p:spPr>
          <a:xfrm>
            <a:off x="-178714" y="1503652"/>
            <a:ext cx="4678705" cy="38668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573"/>
          <a:stretch/>
        </p:blipFill>
        <p:spPr>
          <a:xfrm>
            <a:off x="4391472" y="1149301"/>
            <a:ext cx="4752528" cy="44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小當家去釣魚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1199" y="1070025"/>
            <a:ext cx="8229600" cy="5073650"/>
          </a:xfrm>
        </p:spPr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知養殖場裏面有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個池子，每個池子裏面有數量不定的魚。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養殖場老闆給了小當家一個大網子，讓小當家一次可以撈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條魚上來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。由於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小當家是個完美主義者，衹要池裏的魚少過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條他就不打算再撈了。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（因爲撈到的魚一定少於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所以一旦他不在這池撈魚他就會換去下一個池塘，直到全部池塘都不能再撈魚為止。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就是全部池塘的魚少過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請問他這一趟可以最多可以撈到多少條魚呢？ 例子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N=5, K=6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個池塘，一次可以撈上來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3 5 7 9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每個池塘魚的數量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條（在第四個和第五個池子各撈一次，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6x2=12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小當家去釣魚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一開始輸入兩個整數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K(0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接下來一行有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個整數，分別表示第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],(0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一個整數，求小當家可以撈到多少條魚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11605"/>
            <a:ext cx="2376264" cy="29722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648653"/>
            <a:ext cx="2484276" cy="29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字串的秘密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0787" y="1161482"/>
            <a:ext cx="9011344" cy="5073650"/>
          </a:xfrm>
        </p:spPr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中都有一個秘密舉例而言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 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Hardwork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98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Attitude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100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聰明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快地就破解了這個密碼。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'B'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'b'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以此類推，然後再把全部加起來，就是這個密碼了。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現在需要在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個字串中找出每個字串的密碼。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最後還要找出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個字串裏密碼值最大的一個字串。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請你寫一個程式來破解這些秘密吧。</a:t>
            </a:r>
          </a:p>
          <a:p>
            <a:pPr marL="0" indent="0"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爲了方便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，請你一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開始就會把每個字串裏的字母都變成大寫。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5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食材採買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6264919"/>
          </a:xfrm>
        </p:spPr>
        <p:txBody>
          <a:bodyPr/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小當家在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匆忙之中列下了每道料理不足的食材和數量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。由於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每道料理用的的材料有可能重複，列下的清單中可能有重複的食材名稱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幫他把相同食材的購買數量加總，並找出</a:t>
            </a:r>
            <a:r>
              <a:rPr lang="zh-TW" altLang="en-US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需求量最大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的食材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第一行輸入一個數字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(N&lt;100)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代表接下來有幾行。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接下來有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行，每行包含食材的名稱和食材的數量，中間用空格隔開。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輸出一個字串和一個數字，代表需求量最多的食材名稱和數量。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例子：（最多的食材名稱）（空格）（數量）（換行）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8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艾鍗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艾鍗New</Template>
  <TotalTime>11477</TotalTime>
  <Words>1188</Words>
  <Application>Microsoft Office PowerPoint</Application>
  <PresentationFormat>如螢幕大小 (4:3)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Tahoma</vt:lpstr>
      <vt:lpstr>艾鍗New</vt:lpstr>
      <vt:lpstr>#特定文章搜尋I</vt:lpstr>
      <vt:lpstr>#特定文章搜尋II</vt:lpstr>
      <vt:lpstr>#由小到大排序</vt:lpstr>
      <vt:lpstr>﻿#一維陣列/容器小練習#</vt:lpstr>
      <vt:lpstr>﻿#一維陣列/容器小練習#</vt:lpstr>
      <vt:lpstr>﻿#小當家去釣魚#</vt:lpstr>
      <vt:lpstr>﻿#小當家去釣魚#</vt:lpstr>
      <vt:lpstr>﻿#字串的秘密#</vt:lpstr>
      <vt:lpstr>﻿#食材採買#</vt:lpstr>
      <vt:lpstr>﻿#食材採買#</vt:lpstr>
      <vt:lpstr>﻿#上課傳紙條#</vt:lpstr>
      <vt:lpstr>﻿#上課傳紙條#</vt:lpstr>
      <vt:lpstr>﻿#Set 集合-及格名單#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</dc:creator>
  <cp:lastModifiedBy>江尚瑀 CHIANG, SHANG-YU</cp:lastModifiedBy>
  <cp:revision>1113</cp:revision>
  <cp:lastPrinted>2019-02-22T02:08:54Z</cp:lastPrinted>
  <dcterms:created xsi:type="dcterms:W3CDTF">2018-04-11T02:18:44Z</dcterms:created>
  <dcterms:modified xsi:type="dcterms:W3CDTF">2019-04-08T11:53:21Z</dcterms:modified>
</cp:coreProperties>
</file>