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9" r:id="rId3"/>
    <p:sldId id="344" r:id="rId4"/>
    <p:sldId id="33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40" r:id="rId15"/>
    <p:sldId id="351" r:id="rId16"/>
    <p:sldId id="352" r:id="rId17"/>
    <p:sldId id="353" r:id="rId18"/>
    <p:sldId id="327" r:id="rId19"/>
    <p:sldId id="329" r:id="rId20"/>
    <p:sldId id="331" r:id="rId21"/>
    <p:sldId id="332" r:id="rId22"/>
    <p:sldId id="328" r:id="rId23"/>
    <p:sldId id="334" r:id="rId24"/>
    <p:sldId id="335" r:id="rId25"/>
    <p:sldId id="342" r:id="rId26"/>
    <p:sldId id="343" r:id="rId27"/>
    <p:sldId id="345" r:id="rId28"/>
    <p:sldId id="357" r:id="rId29"/>
    <p:sldId id="349" r:id="rId30"/>
    <p:sldId id="346" r:id="rId31"/>
    <p:sldId id="348" r:id="rId32"/>
    <p:sldId id="360" r:id="rId33"/>
    <p:sldId id="359" r:id="rId34"/>
    <p:sldId id="347" r:id="rId35"/>
    <p:sldId id="350" r:id="rId36"/>
    <p:sldId id="358" r:id="rId37"/>
    <p:sldId id="356" r:id="rId38"/>
    <p:sldId id="354" r:id="rId39"/>
    <p:sldId id="355" r:id="rId40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00"/>
    <a:srgbClr val="0000FF"/>
    <a:srgbClr val="BCBCBC"/>
    <a:srgbClr val="7B57A8"/>
    <a:srgbClr val="33CC33"/>
    <a:srgbClr val="FF66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311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A497-ED56-41EB-A1EB-CA53E37F0587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74629-1E33-4D38-B21E-0DA4F5BA0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174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r">
              <a:defRPr sz="1200"/>
            </a:lvl1pPr>
          </a:lstStyle>
          <a:p>
            <a:fld id="{A991E5F1-D1D8-45C2-A381-2372FB30C88C}" type="datetimeFigureOut">
              <a:rPr lang="zh-TW" altLang="en-US" smtClean="0"/>
              <a:pPr/>
              <a:t>2018/11/18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11" tIns="47156" rIns="94311" bIns="4715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4311" tIns="47156" rIns="94311" bIns="4715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r">
              <a:defRPr sz="1200"/>
            </a:lvl1pPr>
          </a:lstStyle>
          <a:p>
            <a:fld id="{DE5F29EE-1CB8-44BF-BF5F-D3C1B242D6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3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658000" y="947861"/>
            <a:ext cx="1234480" cy="5289451"/>
          </a:xfrm>
        </p:spPr>
        <p:txBody>
          <a:bodyPr vert="eaVert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47861"/>
            <a:ext cx="6995120" cy="5289451"/>
          </a:xfrm>
        </p:spPr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37118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87099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42792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42792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908720"/>
            <a:ext cx="5770984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914400"/>
            <a:ext cx="2314600" cy="5211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457200" y="-12144"/>
            <a:ext cx="8229600" cy="8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1050305"/>
            <a:ext cx="5486400" cy="41068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457200" y="-12144"/>
            <a:ext cx="8229600" cy="8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-12144"/>
            <a:ext cx="8229600" cy="8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63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arenR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-notebook.readthedocs.io/en/stable/public_server.html" TargetMode="External"/><Relationship Id="rId2" Type="http://schemas.openxmlformats.org/officeDocument/2006/relationships/hyperlink" Target="http://nbviewer.jupyter.org/github/ipython/ipython/blob/3.x/examples/Notebook/Index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tasks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2068" y="1556792"/>
            <a:ext cx="8424936" cy="2908622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sz="2800" dirty="0" smtClean="0"/>
              <a:t>  </a:t>
            </a:r>
            <a:r>
              <a:rPr lang="zh-TW" altLang="en-US" sz="2800" dirty="0" smtClean="0"/>
              <a:t>附錄一</a:t>
            </a:r>
            <a:r>
              <a:rPr lang="en-US" altLang="zh-TW" sz="2800" dirty="0" smtClean="0"/>
              <a:t>: Anaconda 3.x </a:t>
            </a:r>
            <a:r>
              <a:rPr lang="zh-TW" altLang="en-US" sz="2800" dirty="0" smtClean="0"/>
              <a:t>安裝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4000" dirty="0"/>
          </a:p>
        </p:txBody>
      </p:sp>
      <p:sp>
        <p:nvSpPr>
          <p:cNvPr id="5" name="AutoShape 6" descr="「工業技術研究院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確認進階選項後點選「</a:t>
            </a: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正在安裝中，請稍後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 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 more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選項勾銷，點選「</a:t>
            </a: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」完成安裝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python</a:t>
            </a:r>
            <a:r>
              <a:rPr lang="zh-TW" altLang="en-US" dirty="0"/>
              <a:t>原</a:t>
            </a:r>
            <a:r>
              <a:rPr lang="zh-TW" altLang="en-US" dirty="0" smtClean="0"/>
              <a:t>生的</a:t>
            </a:r>
            <a:r>
              <a:rPr lang="en-US" altLang="zh-TW" dirty="0" smtClean="0"/>
              <a:t>Interpreter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鍵入</a:t>
            </a:r>
            <a:r>
              <a:rPr lang="en-US" altLang="zh-TW" dirty="0" smtClean="0"/>
              <a:t>“python” </a:t>
            </a:r>
            <a:r>
              <a:rPr lang="zh-TW" altLang="en-US" dirty="0" smtClean="0"/>
              <a:t>進入</a:t>
            </a:r>
            <a:r>
              <a:rPr lang="zh-TW" altLang="en-US" dirty="0"/>
              <a:t>原</a:t>
            </a:r>
            <a:r>
              <a:rPr lang="zh-TW" altLang="en-US" dirty="0" smtClean="0"/>
              <a:t>生的</a:t>
            </a:r>
            <a:r>
              <a:rPr lang="en-US" altLang="zh-TW" dirty="0" smtClean="0"/>
              <a:t>interactive environment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鍵入</a:t>
            </a:r>
            <a:r>
              <a:rPr lang="en-US" altLang="zh-TW" dirty="0" smtClean="0"/>
              <a:t>“exit()”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Ctrl-Z </a:t>
            </a:r>
            <a:r>
              <a:rPr lang="zh-TW" altLang="en-US" dirty="0" smtClean="0"/>
              <a:t>進開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8" y="2261478"/>
            <a:ext cx="76676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err="1" smtClean="0"/>
              <a:t>ipython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Interpreter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鍵入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進入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鍵入</a:t>
            </a:r>
            <a:r>
              <a:rPr lang="en-US" altLang="zh-TW" dirty="0"/>
              <a:t>“exit()”</a:t>
            </a:r>
            <a:r>
              <a:rPr lang="zh-TW" altLang="en-US" dirty="0"/>
              <a:t>或 </a:t>
            </a:r>
            <a:r>
              <a:rPr lang="en-US" altLang="zh-TW" dirty="0" smtClean="0"/>
              <a:t>Ctrl-D </a:t>
            </a:r>
            <a:r>
              <a:rPr lang="zh-TW" altLang="en-US" dirty="0"/>
              <a:t>進開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8" y="1772816"/>
            <a:ext cx="6302964" cy="356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728970" y="4180812"/>
            <a:ext cx="6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在</a:t>
            </a:r>
            <a:r>
              <a:rPr lang="en-US" altLang="zh-TW" dirty="0" err="1" smtClean="0">
                <a:solidFill>
                  <a:srgbClr val="FFFF00"/>
                </a:solidFill>
              </a:rPr>
              <a:t>ipython</a:t>
            </a:r>
            <a:r>
              <a:rPr lang="zh-TW" altLang="en-US" dirty="0" smtClean="0">
                <a:solidFill>
                  <a:srgbClr val="FFFF00"/>
                </a:solidFill>
              </a:rPr>
              <a:t>下</a:t>
            </a:r>
            <a:r>
              <a:rPr lang="en-US" altLang="zh-TW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</a:rPr>
              <a:t>可以用</a:t>
            </a:r>
            <a:r>
              <a:rPr lang="en-US" altLang="zh-TW" dirty="0" smtClean="0">
                <a:solidFill>
                  <a:srgbClr val="FFFF00"/>
                </a:solidFill>
              </a:rPr>
              <a:t>?</a:t>
            </a:r>
            <a:r>
              <a:rPr lang="zh-TW" altLang="en-US" dirty="0" smtClean="0">
                <a:solidFill>
                  <a:srgbClr val="FFFF00"/>
                </a:solidFill>
              </a:rPr>
              <a:t> 快速查詢物件或函式 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?</a:t>
            </a:r>
            <a:r>
              <a:rPr lang="zh-TW" altLang="en-US" dirty="0" smtClean="0"/>
              <a:t>及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5" y="1052736"/>
            <a:ext cx="797242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5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3200" dirty="0"/>
              <a:t>Anaconda </a:t>
            </a:r>
            <a:r>
              <a:rPr lang="en-US" altLang="zh-TW" sz="3200" dirty="0" err="1" smtClean="0"/>
              <a:t>Jupyter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Notebook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otebook</a:t>
            </a:r>
            <a:endParaRPr lang="en-US" altLang="zh-TW" sz="3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9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cap="none" dirty="0">
                <a:solidFill>
                  <a:schemeClr val="bg1"/>
                </a:solidFill>
              </a:rPr>
              <a:t>啓動</a:t>
            </a:r>
            <a:r>
              <a:rPr lang="en-US" altLang="zh-TW" cap="none" dirty="0" err="1" smtClean="0">
                <a:solidFill>
                  <a:schemeClr val="bg1"/>
                </a:solidFill>
              </a:rPr>
              <a:t>Jupyter</a:t>
            </a:r>
            <a:r>
              <a:rPr lang="en-US" altLang="zh-TW" cap="none" dirty="0" smtClean="0">
                <a:solidFill>
                  <a:schemeClr val="bg1"/>
                </a:solidFill>
              </a:rPr>
              <a:t> Notebook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693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]-&gt;[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所有程式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找到並點選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“,</a:t>
            </a: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隨即啟動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4543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9825" y="5661247"/>
            <a:ext cx="84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或者 在 </a:t>
            </a:r>
            <a:r>
              <a:rPr lang="en-US" altLang="zh-TW" dirty="0" smtClean="0"/>
              <a:t>[Anaconda Prompt ] </a:t>
            </a:r>
            <a:r>
              <a:rPr lang="zh-TW" altLang="en-US" dirty="0" smtClean="0"/>
              <a:t>下鍵入 </a:t>
            </a:r>
            <a:r>
              <a:rPr lang="en-US" altLang="zh-TW" dirty="0" smtClean="0"/>
              <a:t>“</a:t>
            </a:r>
            <a:r>
              <a:rPr lang="en-US" altLang="zh-TW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notebook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啓動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457200" y="980728"/>
            <a:ext cx="82296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“localhost:8888”</a:t>
            </a:r>
            <a:endParaRPr lang="en-US" altLang="zh-TW" dirty="0"/>
          </a:p>
          <a:p>
            <a:r>
              <a:rPr lang="zh-TW" altLang="en-US" dirty="0" smtClean="0"/>
              <a:t>尚未啓動密碼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但也可以用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r>
              <a:rPr lang="en-US" altLang="zh-TW" dirty="0" smtClean="0"/>
              <a:t>Token? 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7829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3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的懶人</a:t>
            </a:r>
            <a:r>
              <a:rPr lang="zh-TW" altLang="en-US" dirty="0" smtClean="0"/>
              <a:t>包</a:t>
            </a:r>
            <a:r>
              <a:rPr lang="en-US" altLang="zh-TW" dirty="0" smtClean="0"/>
              <a:t>--Anaconda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Anaconda is a free and open </a:t>
            </a:r>
            <a:r>
              <a:rPr lang="en-US" altLang="zh-TW" sz="2400" dirty="0" smtClean="0"/>
              <a:t>source</a:t>
            </a:r>
            <a:r>
              <a:rPr lang="en-US" altLang="zh-TW" sz="2400" dirty="0"/>
              <a:t> distribution of the </a:t>
            </a:r>
            <a:r>
              <a:rPr lang="en-US" altLang="zh-TW" sz="2400" b="1" dirty="0"/>
              <a:t>Python</a:t>
            </a:r>
            <a:r>
              <a:rPr lang="en-US" altLang="zh-TW" sz="2400" dirty="0"/>
              <a:t> and </a:t>
            </a:r>
            <a:r>
              <a:rPr lang="en-US" altLang="zh-TW" sz="2400" b="1" dirty="0"/>
              <a:t>R</a:t>
            </a:r>
            <a:r>
              <a:rPr lang="en-US" altLang="zh-TW" sz="2400" dirty="0"/>
              <a:t> programming languages for data science and </a:t>
            </a:r>
            <a:r>
              <a:rPr lang="en-US" altLang="zh-TW" sz="2400" u="sng" dirty="0"/>
              <a:t>machine learning </a:t>
            </a:r>
            <a:r>
              <a:rPr lang="en-US" altLang="zh-TW" sz="2400" dirty="0"/>
              <a:t>related applications</a:t>
            </a:r>
          </a:p>
          <a:p>
            <a:endParaRPr lang="zh-TW" altLang="en-US" dirty="0"/>
          </a:p>
        </p:txBody>
      </p:sp>
      <p:pic>
        <p:nvPicPr>
          <p:cNvPr id="2050" name="Picture 2" descr="https://cdn-images-1.medium.com/max/800/1*bBiVxG81x6DZYPf8R8Cu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620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如何取得</a:t>
            </a:r>
            <a:r>
              <a:rPr lang="en-US" altLang="zh-TW" dirty="0" smtClean="0"/>
              <a:t>token?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3724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788024" y="2132856"/>
            <a:ext cx="2605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jupyter</a:t>
            </a:r>
            <a:r>
              <a:rPr lang="en-US" altLang="zh-TW" dirty="0" smtClean="0">
                <a:solidFill>
                  <a:srgbClr val="FF0000"/>
                </a:solidFill>
              </a:rPr>
              <a:t> notebook list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9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成功登入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zh-TW" altLang="en-US" dirty="0" smtClean="0"/>
              <a:t>第一個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Step1: </a:t>
            </a:r>
            <a:r>
              <a:rPr lang="zh-TW" altLang="en-US" dirty="0"/>
              <a:t>新增</a:t>
            </a:r>
            <a:r>
              <a:rPr lang="en-US" altLang="zh-TW" dirty="0" smtClean="0"/>
              <a:t>python3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1" y="1844824"/>
            <a:ext cx="82962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寫第一個</a:t>
            </a:r>
            <a:r>
              <a:rPr lang="en-US" altLang="zh-TW" dirty="0"/>
              <a:t>python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Step2</a:t>
            </a:r>
            <a:r>
              <a:rPr lang="en-US" altLang="zh-TW" dirty="0"/>
              <a:t>: </a:t>
            </a:r>
            <a:r>
              <a:rPr lang="zh-TW" altLang="en-US" dirty="0" smtClean="0"/>
              <a:t>鍵入 </a:t>
            </a:r>
            <a:r>
              <a:rPr lang="en-US" altLang="zh-TW" dirty="0" smtClean="0"/>
              <a:t>print</a:t>
            </a:r>
            <a:r>
              <a:rPr lang="en-US" altLang="zh-TW" dirty="0"/>
              <a:t>("I love python")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5093729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Ctrl+Enter</a:t>
            </a:r>
            <a:r>
              <a:rPr lang="zh-TW" altLang="en-US" sz="2400" dirty="0" smtClean="0"/>
              <a:t>執行</a:t>
            </a:r>
            <a:r>
              <a:rPr lang="zh-TW" altLang="en-US" sz="2400" dirty="0"/>
              <a:t>該</a:t>
            </a:r>
            <a:r>
              <a:rPr lang="en-US" altLang="zh-TW" sz="2400" dirty="0"/>
              <a:t>cell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81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203848" y="4365104"/>
            <a:ext cx="1584176" cy="95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9552" y="594928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可以另存程式檔 </a:t>
            </a:r>
            <a:r>
              <a:rPr lang="en-US" altLang="zh-TW" sz="2400" dirty="0" err="1" smtClean="0"/>
              <a:t>xxx.ipynb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7243935" y="3429000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Code cells</a:t>
            </a:r>
          </a:p>
        </p:txBody>
      </p:sp>
    </p:spTree>
    <p:extLst>
      <p:ext uri="{BB962C8B-B14F-4D97-AF65-F5344CB8AC3E}">
        <p14:creationId xmlns:p14="http://schemas.microsoft.com/office/powerpoint/2010/main" val="24520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更多關於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 </a:t>
            </a:r>
            <a:r>
              <a:rPr lang="zh-TW" altLang="en-US" dirty="0" smtClean="0"/>
              <a:t>的使用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hlinkClick r:id="rId2"/>
              </a:rPr>
              <a:t>http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nbviewer.jupyter.org/github/ipython/ipython/blob/3.x/examples/Notebook/Index.ipynb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>
                <a:hlinkClick r:id="rId3"/>
              </a:rPr>
              <a:t>http://jupyter-notebook.readthedocs.io/en/stable/public_server.html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57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建置一個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400" dirty="0" smtClean="0"/>
              <a:t>預設的</a:t>
            </a:r>
            <a:r>
              <a:rPr lang="en-US" altLang="zh-TW" sz="2400" dirty="0" err="1" smtClean="0"/>
              <a:t>jupyter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notebok</a:t>
            </a:r>
            <a:r>
              <a:rPr lang="zh-TW" altLang="en-US" sz="2400" dirty="0" smtClean="0"/>
              <a:t> 啓動只能由</a:t>
            </a:r>
            <a:r>
              <a:rPr lang="en-US" altLang="zh-TW" sz="2400" dirty="0" err="1" smtClean="0"/>
              <a:t>Localhost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連入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ym typeface="Wingdings" pitchFamily="2" charset="2"/>
              </a:rPr>
              <a:t>1.)</a:t>
            </a:r>
            <a:r>
              <a:rPr lang="zh-TW" altLang="en-US" sz="2400" dirty="0" smtClean="0">
                <a:sym typeface="Wingdings" pitchFamily="2" charset="2"/>
              </a:rPr>
              <a:t> 產生</a:t>
            </a:r>
            <a:r>
              <a:rPr lang="zh-TW" altLang="en-US" sz="2400" dirty="0">
                <a:sym typeface="Wingdings" pitchFamily="2" charset="2"/>
              </a:rPr>
              <a:t>一個 </a:t>
            </a:r>
            <a:r>
              <a:rPr lang="en-US" altLang="zh-TW" sz="2400" b="1" dirty="0" smtClean="0"/>
              <a:t>notebook </a:t>
            </a:r>
            <a:r>
              <a:rPr lang="en-US" altLang="zh-TW" sz="2400" b="1" dirty="0"/>
              <a:t>configuration file</a:t>
            </a:r>
          </a:p>
          <a:p>
            <a:pPr marL="0" indent="0">
              <a:buNone/>
            </a:pPr>
            <a:r>
              <a:rPr lang="zh-TW" altLang="en-US" sz="2400" dirty="0" smtClean="0"/>
              <a:t>  在</a:t>
            </a:r>
            <a:r>
              <a:rPr lang="en-US" altLang="zh-TW" sz="2800" dirty="0"/>
              <a:t>[Anaconda Prompt ]</a:t>
            </a:r>
            <a:r>
              <a:rPr lang="zh-TW" altLang="en-US" sz="2600" dirty="0" smtClean="0"/>
              <a:t>執行  </a:t>
            </a:r>
            <a:r>
              <a:rPr lang="en-US" altLang="zh-TW" sz="2600" dirty="0" err="1" smtClean="0">
                <a:solidFill>
                  <a:srgbClr val="0000FF"/>
                </a:solidFill>
                <a:latin typeface="+mj-ea"/>
                <a:ea typeface="+mj-ea"/>
              </a:rPr>
              <a:t>jupyter</a:t>
            </a:r>
            <a:r>
              <a:rPr lang="en-US" altLang="zh-TW" sz="2600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TW" sz="2600" dirty="0">
                <a:solidFill>
                  <a:srgbClr val="0000FF"/>
                </a:solidFill>
                <a:latin typeface="+mj-ea"/>
                <a:ea typeface="+mj-ea"/>
              </a:rPr>
              <a:t>notebook -</a:t>
            </a:r>
            <a:r>
              <a:rPr lang="en-US" altLang="zh-TW" sz="2600" dirty="0" smtClean="0">
                <a:solidFill>
                  <a:srgbClr val="0000FF"/>
                </a:solidFill>
                <a:latin typeface="+mj-ea"/>
                <a:ea typeface="+mj-ea"/>
              </a:rPr>
              <a:t>-generate-</a:t>
            </a:r>
            <a:r>
              <a:rPr lang="en-US" altLang="zh-TW" sz="2600" dirty="0" err="1" smtClean="0">
                <a:solidFill>
                  <a:srgbClr val="0000FF"/>
                </a:solidFill>
                <a:latin typeface="+mj-ea"/>
                <a:ea typeface="+mj-ea"/>
              </a:rPr>
              <a:t>config</a:t>
            </a:r>
            <a:endParaRPr lang="en-US" altLang="zh-TW" sz="24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ym typeface="Wingdings" pitchFamily="2" charset="2"/>
              </a:rPr>
              <a:t></a:t>
            </a:r>
            <a:r>
              <a:rPr lang="zh-TW" altLang="en-US" sz="2400" dirty="0" smtClean="0">
                <a:sym typeface="Wingdings" pitchFamily="2" charset="2"/>
              </a:rPr>
              <a:t>  將產生設定檔於  </a:t>
            </a:r>
            <a:r>
              <a:rPr lang="en-US" altLang="zh-TW" sz="2400" dirty="0" smtClean="0">
                <a:sym typeface="Wingdings" pitchFamily="2" charset="2"/>
              </a:rPr>
              <a:t>~</a:t>
            </a:r>
            <a:r>
              <a:rPr lang="en-US" altLang="zh-TW" sz="2400" dirty="0" smtClean="0"/>
              <a:t>/.jupyter/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jupyter_notebook_config.py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2.)</a:t>
            </a:r>
            <a:r>
              <a:rPr lang="zh-TW" altLang="en-US" sz="2400" dirty="0" smtClean="0"/>
              <a:t> 改成</a:t>
            </a:r>
            <a:r>
              <a:rPr lang="zh-TW" altLang="en-US" sz="2400" dirty="0"/>
              <a:t>任意</a:t>
            </a:r>
            <a:r>
              <a:rPr lang="en-US" altLang="zh-TW" sz="2400" dirty="0"/>
              <a:t>IP</a:t>
            </a:r>
            <a:r>
              <a:rPr lang="zh-TW" altLang="en-US" sz="2400" dirty="0"/>
              <a:t>均可連入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修改</a:t>
            </a:r>
            <a:r>
              <a:rPr lang="en-US" altLang="zh-TW" sz="2400" dirty="0" smtClean="0"/>
              <a:t>jupyter_notebook_config.py ,</a:t>
            </a:r>
            <a:r>
              <a:rPr lang="zh-TW" altLang="en-US" sz="2400" dirty="0" smtClean="0"/>
              <a:t>找到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#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c.NotebookApp.ip</a:t>
            </a:r>
            <a:r>
              <a:rPr lang="en-US" altLang="zh-TW" sz="2400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= </a:t>
            </a:r>
            <a:r>
              <a:rPr lang="en-US" altLang="zh-TW" sz="2400" dirty="0" smtClean="0">
                <a:solidFill>
                  <a:srgbClr val="00B050"/>
                </a:solidFill>
              </a:rPr>
              <a:t>‘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localhost</a:t>
            </a:r>
            <a:r>
              <a:rPr lang="en-US" altLang="zh-TW" sz="2400" dirty="0" smtClean="0">
                <a:solidFill>
                  <a:srgbClr val="00B050"/>
                </a:solidFill>
              </a:rPr>
              <a:t>'</a:t>
            </a:r>
            <a:endParaRPr lang="zh-TW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改成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c.NotebookApp.ip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= </a:t>
            </a:r>
            <a:r>
              <a:rPr lang="en-US" altLang="zh-TW" sz="2400" smtClean="0">
                <a:solidFill>
                  <a:srgbClr val="FF0000"/>
                </a:solidFill>
              </a:rPr>
              <a:t>‘0.0.0.0’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c.NotebookApp.port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8888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3.)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password </a:t>
            </a:r>
            <a:r>
              <a:rPr lang="en-US" altLang="zh-TW" dirty="0"/>
              <a:t>instead of the login </a:t>
            </a:r>
            <a:r>
              <a:rPr lang="en-US" altLang="zh-TW" dirty="0" smtClean="0"/>
              <a:t>token</a:t>
            </a:r>
          </a:p>
          <a:p>
            <a:r>
              <a:rPr lang="zh-TW" altLang="en-US" dirty="0" smtClean="0"/>
              <a:t>設定密碼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i Baiti" pitchFamily="66" charset="0"/>
                <a:ea typeface="Microsoft Yi Baiti" pitchFamily="66" charset="0"/>
              </a:rPr>
              <a:t>jupyter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i Baiti" pitchFamily="66" charset="0"/>
                <a:ea typeface="Microsoft Yi Baiti" pitchFamily="66" charset="0"/>
              </a:rPr>
              <a:t> notebook password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i Baiti" pitchFamily="66" charset="0"/>
              <a:ea typeface="Microsoft Yi Baiti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86979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16227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6131080"/>
            <a:ext cx="690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再次啓</a:t>
            </a:r>
            <a:r>
              <a:rPr lang="zh-TW" altLang="en-US" sz="2400" dirty="0"/>
              <a:t>動</a:t>
            </a:r>
            <a:r>
              <a:rPr lang="en-US" altLang="zh-TW" sz="2400" dirty="0" err="1"/>
              <a:t>Jppyter</a:t>
            </a:r>
            <a:r>
              <a:rPr lang="en-US" altLang="zh-TW" sz="2400" dirty="0"/>
              <a:t> notebook ,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此時已改成</a:t>
            </a:r>
            <a:r>
              <a:rPr lang="zh-TW" altLang="en-US" sz="2400" dirty="0"/>
              <a:t>用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密碼登入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Juypter</a:t>
            </a:r>
            <a:r>
              <a:rPr lang="en-US" altLang="zh-TW" dirty="0" smtClean="0"/>
              <a:t> notebook </a:t>
            </a:r>
            <a:r>
              <a:rPr lang="zh-TW" altLang="en-US" dirty="0" smtClean="0"/>
              <a:t>其他參數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#Specify </a:t>
            </a:r>
            <a:r>
              <a:rPr lang="en-US" altLang="zh-TW" sz="2400" dirty="0"/>
              <a:t>what command to use to invoke a web browser when opening the notebook.</a:t>
            </a:r>
          </a:p>
          <a:p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c.NotebookApp.browser</a:t>
            </a:r>
            <a:r>
              <a:rPr lang="en-US" altLang="zh-TW" dirty="0" smtClean="0"/>
              <a:t>=</a:t>
            </a:r>
          </a:p>
          <a:p>
            <a:endParaRPr lang="en-US" altLang="zh-TW" dirty="0" smtClean="0"/>
          </a:p>
          <a:p>
            <a:r>
              <a:rPr lang="en-US" altLang="zh-TW" sz="2400" dirty="0"/>
              <a:t>## The directory to use for notebooks and kernels.</a:t>
            </a:r>
          </a:p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c.NotebookApp.notebook_dir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dirty="0"/>
              <a:t>= 'C:/Users/Joseph/Documents/</a:t>
            </a:r>
            <a:r>
              <a:rPr lang="en-US" altLang="zh-TW" sz="2000" dirty="0" err="1"/>
              <a:t>python_example</a:t>
            </a:r>
            <a:r>
              <a:rPr lang="en-US" altLang="zh-TW" sz="2000" dirty="0"/>
              <a:t>'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4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Anaconda </a:t>
            </a:r>
            <a:r>
              <a:rPr lang="zh-TW" altLang="en-US" dirty="0" smtClean="0"/>
              <a:t>預設登入目錄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4330824" cy="5145435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r>
              <a:rPr lang="zh-TW" altLang="en-US" dirty="0" smtClean="0"/>
              <a:t>圖示下按右鍵內容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5185" y="5085184"/>
            <a:ext cx="24929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改成你想要的目錄位置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95" y="1063428"/>
            <a:ext cx="36957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>
            <a:off x="3707904" y="2996952"/>
            <a:ext cx="288032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3950" y="5669837"/>
            <a:ext cx="81906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/>
              <a:t>%USERPROFILE%</a:t>
            </a:r>
            <a:r>
              <a:rPr lang="zh-TW" altLang="en-US" b="1" dirty="0" smtClean="0"/>
              <a:t>  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:\Users\Joseph\python\code\trunk</a:t>
            </a:r>
            <a:endParaRPr lang="zh-TW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2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sz="3200" dirty="0" smtClean="0"/>
              <a:t>Anaconda </a:t>
            </a:r>
            <a:r>
              <a:rPr lang="zh-TW" altLang="en-US" sz="3200" dirty="0" smtClean="0"/>
              <a:t>套件管理與建立虛擬環境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3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AutoShape 2" descr="_images/new-notebook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 descr="_images/new-notebook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" y="1700808"/>
            <a:ext cx="8856984" cy="35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conda</a:t>
            </a:r>
            <a:r>
              <a:rPr lang="en-US" altLang="zh-TW" sz="2800" dirty="0"/>
              <a:t> </a:t>
            </a:r>
            <a:r>
              <a:rPr lang="zh-TW" altLang="en-US" sz="2800" dirty="0"/>
              <a:t>是 </a:t>
            </a:r>
            <a:r>
              <a:rPr lang="en-US" altLang="zh-TW" sz="2800" dirty="0"/>
              <a:t>Anaconda </a:t>
            </a:r>
            <a:r>
              <a:rPr lang="zh-TW" altLang="en-US" sz="2800" dirty="0"/>
              <a:t>下</a:t>
            </a:r>
            <a:r>
              <a:rPr lang="zh-TW" altLang="en-US" sz="2800" dirty="0" smtClean="0"/>
              <a:t>用於套件管理和環境</a:t>
            </a:r>
            <a:r>
              <a:rPr lang="zh-TW" altLang="en-US" sz="2800" dirty="0"/>
              <a:t>管理的工具，功能</a:t>
            </a:r>
            <a:r>
              <a:rPr lang="zh-TW" altLang="en-US" sz="2800" dirty="0" smtClean="0"/>
              <a:t>上類似 </a:t>
            </a:r>
            <a:r>
              <a:rPr lang="en-US" altLang="zh-TW" sz="2800" dirty="0"/>
              <a:t>pip </a:t>
            </a:r>
            <a:r>
              <a:rPr lang="en-US" altLang="zh-TW" sz="2800" dirty="0" smtClean="0"/>
              <a:t>+ </a:t>
            </a:r>
            <a:r>
              <a:rPr lang="en-US" altLang="zh-TW" sz="2800" dirty="0" err="1" smtClean="0"/>
              <a:t>vitualenv</a:t>
            </a:r>
            <a:endParaRPr lang="en-US" altLang="zh-TW" sz="2800" dirty="0" smtClean="0"/>
          </a:p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[Anaconda Prompt]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下</a:t>
            </a:r>
            <a:r>
              <a:rPr lang="zh-TW" altLang="en-US" sz="2800" dirty="0" smtClean="0"/>
              <a:t>執行</a:t>
            </a:r>
            <a:r>
              <a:rPr lang="en-US" altLang="zh-TW" sz="2800" dirty="0" err="1" smtClean="0"/>
              <a:t>conda</a:t>
            </a:r>
            <a:r>
              <a:rPr lang="zh-TW" altLang="en-US" sz="2800" dirty="0" smtClean="0"/>
              <a:t>命令</a:t>
            </a:r>
            <a:endParaRPr lang="en-US" altLang="zh-TW" sz="2800" dirty="0" smtClean="0"/>
          </a:p>
          <a:p>
            <a:endParaRPr lang="en-US" altLang="zh-TW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78771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4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套件管理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/>
              <a:t>–h   # </a:t>
            </a:r>
            <a:r>
              <a:rPr lang="zh-TW" altLang="en-US" dirty="0"/>
              <a:t>顯示</a:t>
            </a:r>
            <a:r>
              <a:rPr lang="en-US" altLang="zh-TW" dirty="0"/>
              <a:t>help</a:t>
            </a:r>
          </a:p>
          <a:p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b="1" dirty="0"/>
              <a:t>install</a:t>
            </a:r>
            <a:r>
              <a:rPr lang="en-US" altLang="zh-TW" dirty="0"/>
              <a:t> &lt;package&gt;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en-US" altLang="zh-TW" b="1" dirty="0" smtClean="0"/>
              <a:t>update</a:t>
            </a:r>
            <a:r>
              <a:rPr lang="en-US" altLang="zh-TW" dirty="0" smtClean="0"/>
              <a:t> &lt;package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update</a:t>
            </a:r>
            <a:r>
              <a:rPr lang="zh-TW" altLang="en-US" dirty="0"/>
              <a:t> </a:t>
            </a:r>
            <a:r>
              <a:rPr lang="en-US" altLang="zh-TW" dirty="0"/>
              <a:t>--all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en-US" altLang="zh-TW" b="1" dirty="0"/>
              <a:t>remove</a:t>
            </a:r>
            <a:r>
              <a:rPr lang="en-US" altLang="zh-TW" dirty="0"/>
              <a:t> &lt;package&gt;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en-US" altLang="zh-TW" dirty="0" smtClean="0"/>
              <a:t>list                      </a:t>
            </a:r>
            <a:r>
              <a:rPr lang="en-US" altLang="zh-TW" dirty="0">
                <a:solidFill>
                  <a:srgbClr val="006600"/>
                </a:solidFill>
              </a:rPr>
              <a:t>#</a:t>
            </a:r>
            <a:r>
              <a:rPr lang="zh-TW" altLang="en-US" dirty="0">
                <a:solidFill>
                  <a:srgbClr val="006600"/>
                </a:solidFill>
              </a:rPr>
              <a:t>列出已安裝的</a:t>
            </a:r>
            <a:r>
              <a:rPr lang="zh-TW" altLang="en-US" dirty="0" smtClean="0">
                <a:solidFill>
                  <a:srgbClr val="006600"/>
                </a:solidFill>
              </a:rPr>
              <a:t>套件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onda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search</a:t>
            </a:r>
            <a:r>
              <a:rPr lang="en-US" altLang="zh-TW" dirty="0" smtClean="0"/>
              <a:t> &lt;package&gt;</a:t>
            </a:r>
            <a:r>
              <a:rPr lang="zh-TW" altLang="en-US" dirty="0" smtClean="0">
                <a:solidFill>
                  <a:srgbClr val="00CC00"/>
                </a:solidFill>
              </a:rPr>
              <a:t>　　＃會列出</a:t>
            </a:r>
            <a:r>
              <a:rPr lang="en-US" altLang="zh-TW" dirty="0" smtClean="0">
                <a:solidFill>
                  <a:srgbClr val="00CC00"/>
                </a:solidFill>
              </a:rPr>
              <a:t>cloud</a:t>
            </a:r>
            <a:r>
              <a:rPr lang="zh-TW" altLang="en-US" dirty="0" smtClean="0">
                <a:solidFill>
                  <a:srgbClr val="00CC00"/>
                </a:solidFill>
              </a:rPr>
              <a:t>有找到的套件</a:t>
            </a:r>
            <a:endParaRPr lang="en-US" altLang="zh-TW" dirty="0" smtClean="0">
              <a:solidFill>
                <a:srgbClr val="00CC00"/>
              </a:solidFill>
            </a:endParaRPr>
          </a:p>
          <a:p>
            <a:r>
              <a:rPr lang="en-US" altLang="zh-TW" dirty="0" smtClean="0"/>
              <a:t>#Additional </a:t>
            </a:r>
            <a:r>
              <a:rPr lang="en-US" altLang="zh-TW" dirty="0"/>
              <a:t>channel to search for packages.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–c  &lt;channel&gt; &lt;package&gt;      </a:t>
            </a:r>
          </a:p>
          <a:p>
            <a:r>
              <a:rPr lang="zh-TW" altLang="en-US" dirty="0" smtClean="0"/>
              <a:t>升級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: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/>
              <a:t>升級</a:t>
            </a:r>
            <a:r>
              <a:rPr lang="en-US" altLang="zh-TW" dirty="0" smtClean="0"/>
              <a:t>anaconda: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anaconda</a:t>
            </a:r>
          </a:p>
          <a:p>
            <a:endParaRPr lang="en-US" altLang="zh-TW" dirty="0" smtClean="0"/>
          </a:p>
          <a:p>
            <a:r>
              <a:rPr lang="zh-TW" altLang="en-US" sz="2800" dirty="0"/>
              <a:t>和別人共用</a:t>
            </a:r>
            <a:r>
              <a:rPr lang="zh-TW" altLang="en-US" sz="2800" dirty="0" smtClean="0"/>
              <a:t>環境設定</a:t>
            </a:r>
            <a:endParaRPr lang="en-US" altLang="zh-TW" sz="2800" dirty="0"/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err="1"/>
              <a:t>conda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env</a:t>
            </a:r>
            <a:r>
              <a:rPr lang="en-US" altLang="zh-TW" sz="2400" dirty="0"/>
              <a:t> export &gt; </a:t>
            </a:r>
            <a:r>
              <a:rPr lang="en-US" altLang="zh-TW" sz="2400" dirty="0" err="1"/>
              <a:t>environment.yaml</a:t>
            </a:r>
            <a:r>
              <a:rPr lang="en-US" altLang="zh-TW" sz="240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err="1"/>
              <a:t>conda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env</a:t>
            </a:r>
            <a:r>
              <a:rPr lang="en-US" altLang="zh-TW" sz="2400" dirty="0"/>
              <a:t> update –f =/path/to/</a:t>
            </a:r>
            <a:r>
              <a:rPr lang="en-US" altLang="zh-TW" sz="2400" dirty="0" err="1"/>
              <a:t>xxx.yaml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6211669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https://conda.io/docs/user-guide/tasks/index.html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CC00"/>
                </a:solidFill>
              </a:rPr>
              <a:t>會列出</a:t>
            </a:r>
            <a:r>
              <a:rPr lang="en-US" altLang="zh-TW" dirty="0">
                <a:solidFill>
                  <a:srgbClr val="00CC00"/>
                </a:solidFill>
              </a:rPr>
              <a:t>cloud</a:t>
            </a:r>
            <a:r>
              <a:rPr lang="zh-TW" altLang="en-US" dirty="0">
                <a:solidFill>
                  <a:srgbClr val="00CC00"/>
                </a:solidFill>
              </a:rPr>
              <a:t>有</a:t>
            </a:r>
            <a:r>
              <a:rPr lang="zh-TW" altLang="en-US" dirty="0" smtClean="0">
                <a:solidFill>
                  <a:srgbClr val="00CC00"/>
                </a:solidFill>
              </a:rPr>
              <a:t>找到</a:t>
            </a:r>
            <a:r>
              <a:rPr lang="en-US" altLang="zh-TW" dirty="0" err="1" smtClean="0">
                <a:solidFill>
                  <a:srgbClr val="00CC00"/>
                </a:solidFill>
              </a:rPr>
              <a:t>opencv</a:t>
            </a:r>
            <a:r>
              <a:rPr lang="zh-TW" altLang="en-US" dirty="0" smtClean="0">
                <a:solidFill>
                  <a:srgbClr val="00CC00"/>
                </a:solidFill>
              </a:rPr>
              <a:t>套件</a:t>
            </a:r>
            <a:r>
              <a:rPr lang="zh-TW" altLang="en-US" dirty="0">
                <a:solidFill>
                  <a:srgbClr val="00CC00"/>
                </a:solidFill>
              </a:rPr>
              <a:t>的站台</a:t>
            </a:r>
            <a:endParaRPr lang="en-US" altLang="zh-TW" dirty="0">
              <a:solidFill>
                <a:srgbClr val="00CC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/>
              <a:t>search </a:t>
            </a:r>
            <a:r>
              <a:rPr lang="en-US" altLang="zh-TW" dirty="0" err="1" smtClean="0"/>
              <a:t>opencv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00CC00"/>
                </a:solidFill>
              </a:rPr>
              <a:t>安裝來自</a:t>
            </a:r>
            <a:r>
              <a:rPr lang="en-US" altLang="zh-TW" dirty="0" err="1">
                <a:solidFill>
                  <a:srgbClr val="00CC00"/>
                </a:solidFill>
              </a:rPr>
              <a:t>menpo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zh-TW" altLang="en-US" dirty="0">
                <a:solidFill>
                  <a:srgbClr val="00CC00"/>
                </a:solidFill>
              </a:rPr>
              <a:t>站台的</a:t>
            </a:r>
            <a:r>
              <a:rPr lang="en-US" altLang="zh-TW" dirty="0" err="1">
                <a:solidFill>
                  <a:srgbClr val="00CC00"/>
                </a:solidFill>
              </a:rPr>
              <a:t>opencv</a:t>
            </a:r>
            <a:endParaRPr lang="en-US" altLang="zh-TW" dirty="0">
              <a:solidFill>
                <a:srgbClr val="00CC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/>
              <a:t>install -c </a:t>
            </a:r>
            <a:r>
              <a:rPr lang="en-US" altLang="zh-TW" dirty="0" err="1"/>
              <a:t>menpo</a:t>
            </a:r>
            <a:r>
              <a:rPr lang="en-US" altLang="zh-TW" dirty="0"/>
              <a:t> </a:t>
            </a:r>
            <a:r>
              <a:rPr lang="en-US" altLang="zh-TW" dirty="0" err="1" smtClean="0"/>
              <a:t>opencv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CC00"/>
                </a:solidFill>
              </a:rPr>
              <a:t>   進入</a:t>
            </a:r>
            <a:r>
              <a:rPr lang="en-US" altLang="zh-TW" dirty="0" smtClean="0">
                <a:solidFill>
                  <a:srgbClr val="00CC00"/>
                </a:solidFill>
              </a:rPr>
              <a:t> </a:t>
            </a:r>
            <a:r>
              <a:rPr lang="en-US" altLang="zh-TW" dirty="0" err="1">
                <a:solidFill>
                  <a:srgbClr val="00CC00"/>
                </a:solidFill>
              </a:rPr>
              <a:t>ipython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   import cv2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4622"/>
            <a:ext cx="5105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4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Anaconda Navigator</a:t>
            </a:r>
            <a:r>
              <a:rPr lang="zh-TW" altLang="en-US" dirty="0" smtClean="0"/>
              <a:t>建立</a:t>
            </a:r>
            <a:r>
              <a:rPr lang="zh-TW" altLang="en-US" dirty="0"/>
              <a:t>虛擬環境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66752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虛擬環境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626" y="1052736"/>
            <a:ext cx="8579296" cy="514543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#</a:t>
            </a:r>
            <a:r>
              <a:rPr lang="zh-TW" altLang="en-US" sz="2800" dirty="0">
                <a:solidFill>
                  <a:srgbClr val="00B050"/>
                </a:solidFill>
              </a:rPr>
              <a:t>建立名為</a:t>
            </a:r>
            <a:r>
              <a:rPr lang="en-US" altLang="zh-TW" sz="2800" dirty="0">
                <a:solidFill>
                  <a:srgbClr val="00B050"/>
                </a:solidFill>
              </a:rPr>
              <a:t>python36</a:t>
            </a:r>
            <a:r>
              <a:rPr lang="zh-TW" altLang="en-US" sz="2800" dirty="0">
                <a:solidFill>
                  <a:srgbClr val="00B050"/>
                </a:solidFill>
              </a:rPr>
              <a:t>的</a:t>
            </a:r>
            <a:r>
              <a:rPr lang="en-US" altLang="zh-TW" sz="2800" dirty="0" err="1">
                <a:solidFill>
                  <a:srgbClr val="00B050"/>
                </a:solidFill>
              </a:rPr>
              <a:t>virtualenv</a:t>
            </a:r>
            <a:r>
              <a:rPr lang="en-US" altLang="zh-TW" sz="2800" dirty="0">
                <a:solidFill>
                  <a:srgbClr val="00B050"/>
                </a:solidFill>
              </a:rPr>
              <a:t>, </a:t>
            </a:r>
            <a:r>
              <a:rPr lang="zh-TW" altLang="en-US" sz="2800" dirty="0">
                <a:solidFill>
                  <a:srgbClr val="00B050"/>
                </a:solidFill>
              </a:rPr>
              <a:t>且使用</a:t>
            </a:r>
            <a:r>
              <a:rPr lang="en-US" altLang="zh-TW" sz="2800" dirty="0">
                <a:solidFill>
                  <a:srgbClr val="00B050"/>
                </a:solidFill>
              </a:rPr>
              <a:t>python 3.6 </a:t>
            </a:r>
            <a:r>
              <a:rPr lang="zh-TW" altLang="en-US" sz="2800" dirty="0">
                <a:solidFill>
                  <a:srgbClr val="00B050"/>
                </a:solidFill>
              </a:rPr>
              <a:t>的版本</a:t>
            </a:r>
            <a:endParaRPr lang="en-US" altLang="zh-TW" sz="2800" dirty="0">
              <a:solidFill>
                <a:srgbClr val="00B050"/>
              </a:solidFill>
            </a:endParaRPr>
          </a:p>
          <a:p>
            <a:r>
              <a:rPr lang="en-US" altLang="zh-TW" sz="2800" dirty="0" err="1" smtClean="0">
                <a:solidFill>
                  <a:srgbClr val="0000FF"/>
                </a:solidFill>
              </a:rPr>
              <a:t>conda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create –n </a:t>
            </a:r>
            <a:r>
              <a:rPr lang="en-US" altLang="zh-TW" sz="2800" dirty="0"/>
              <a:t>python36 </a:t>
            </a:r>
            <a:r>
              <a:rPr lang="en-US" altLang="zh-TW" sz="2800" dirty="0" smtClean="0"/>
              <a:t>python=3.6</a:t>
            </a:r>
          </a:p>
          <a:p>
            <a:r>
              <a:rPr lang="en-US" altLang="zh-TW" sz="2800" dirty="0" err="1" smtClean="0">
                <a:solidFill>
                  <a:srgbClr val="0000FF"/>
                </a:solidFill>
              </a:rPr>
              <a:t>conda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</a:rPr>
              <a:t>env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list             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#</a:t>
            </a:r>
            <a:r>
              <a:rPr lang="zh-TW" altLang="en-US" sz="2400" dirty="0" smtClean="0">
                <a:solidFill>
                  <a:srgbClr val="00B050"/>
                </a:solidFill>
              </a:rPr>
              <a:t>列出所有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virtualenv</a:t>
            </a:r>
            <a:endParaRPr lang="en-US" altLang="zh-TW" sz="2400" dirty="0">
              <a:solidFill>
                <a:srgbClr val="00B050"/>
              </a:solidFill>
            </a:endParaRPr>
          </a:p>
          <a:p>
            <a:r>
              <a:rPr lang="en-US" altLang="zh-TW" sz="2800" dirty="0" smtClean="0">
                <a:solidFill>
                  <a:srgbClr val="0000FF"/>
                </a:solidFill>
              </a:rPr>
              <a:t>activate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python36 </a:t>
            </a:r>
            <a:r>
              <a:rPr lang="zh-TW" altLang="en-US" sz="2800" dirty="0" smtClean="0"/>
              <a:t>       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#</a:t>
            </a:r>
            <a:r>
              <a:rPr lang="en-US" altLang="zh-TW" sz="2400" dirty="0">
                <a:solidFill>
                  <a:srgbClr val="00B050"/>
                </a:solidFill>
              </a:rPr>
              <a:t>windows</a:t>
            </a:r>
            <a:r>
              <a:rPr lang="en-US" altLang="zh-TW" sz="2800" dirty="0">
                <a:solidFill>
                  <a:srgbClr val="00B050"/>
                </a:solidFill>
              </a:rPr>
              <a:t/>
            </a:r>
            <a:br>
              <a:rPr lang="en-US" altLang="zh-TW" sz="2800" dirty="0">
                <a:solidFill>
                  <a:srgbClr val="00B050"/>
                </a:solidFill>
              </a:rPr>
            </a:br>
            <a:r>
              <a:rPr lang="en-US" altLang="zh-TW" sz="2800" dirty="0"/>
              <a:t>source activate python36 </a:t>
            </a:r>
            <a:r>
              <a:rPr lang="zh-TW" altLang="en-US" sz="2800" dirty="0" smtClean="0"/>
              <a:t>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#</a:t>
            </a:r>
            <a:r>
              <a:rPr lang="en-US" altLang="zh-TW" sz="2400" dirty="0">
                <a:solidFill>
                  <a:srgbClr val="00B050"/>
                </a:solidFill>
              </a:rPr>
              <a:t>L</a:t>
            </a:r>
            <a:r>
              <a:rPr lang="en-US" altLang="zh-TW" sz="2400" dirty="0" smtClean="0">
                <a:solidFill>
                  <a:srgbClr val="00B050"/>
                </a:solidFill>
              </a:rPr>
              <a:t>inux </a:t>
            </a:r>
            <a:endParaRPr lang="en-US" altLang="zh-TW" sz="2800" dirty="0">
              <a:solidFill>
                <a:srgbClr val="00B050"/>
              </a:solidFill>
            </a:endParaRPr>
          </a:p>
          <a:p>
            <a:r>
              <a:rPr lang="en-US" altLang="zh-TW" sz="2800" dirty="0"/>
              <a:t>python –V   #</a:t>
            </a:r>
            <a:r>
              <a:rPr lang="zh-TW" altLang="en-US" sz="2800" dirty="0"/>
              <a:t>檢查是否為</a:t>
            </a:r>
            <a:r>
              <a:rPr lang="en-US" altLang="zh-TW" sz="2800" dirty="0" smtClean="0"/>
              <a:t>3.6</a:t>
            </a:r>
          </a:p>
          <a:p>
            <a:r>
              <a:rPr lang="en-US" altLang="zh-TW" sz="2800" dirty="0">
                <a:solidFill>
                  <a:srgbClr val="0000FF"/>
                </a:solidFill>
              </a:rPr>
              <a:t>deactivate</a:t>
            </a:r>
            <a:r>
              <a:rPr lang="en-US" altLang="zh-TW" sz="2800" dirty="0" smtClean="0"/>
              <a:t> </a:t>
            </a:r>
          </a:p>
          <a:p>
            <a:r>
              <a:rPr lang="en-US" altLang="zh-TW" sz="2800" dirty="0" err="1" smtClean="0">
                <a:solidFill>
                  <a:srgbClr val="0000FF"/>
                </a:solidFill>
              </a:rPr>
              <a:t>conda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remove –n</a:t>
            </a:r>
            <a:r>
              <a:rPr lang="en-US" altLang="zh-TW" sz="2800" dirty="0"/>
              <a:t> python36 --all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7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52736"/>
            <a:ext cx="77819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47664" y="2564904"/>
            <a:ext cx="638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</a:rPr>
              <a:t>c</a:t>
            </a:r>
            <a:r>
              <a:rPr lang="en-US" altLang="zh-TW" dirty="0" err="1" smtClean="0">
                <a:solidFill>
                  <a:srgbClr val="FFFF00"/>
                </a:solidFill>
              </a:rPr>
              <a:t>onda</a:t>
            </a:r>
            <a:r>
              <a:rPr lang="en-US" altLang="zh-TW" dirty="0" smtClean="0">
                <a:solidFill>
                  <a:srgbClr val="FFFF00"/>
                </a:solidFill>
              </a:rPr>
              <a:t>  info  –e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顯示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目前所有</a:t>
            </a:r>
            <a:r>
              <a:rPr lang="en-US" altLang="zh-TW" dirty="0" err="1" smtClean="0">
                <a:solidFill>
                  <a:srgbClr val="FFFF00"/>
                </a:solidFill>
              </a:rPr>
              <a:t>env</a:t>
            </a:r>
            <a:r>
              <a:rPr lang="zh-TW" altLang="en-US" dirty="0" smtClean="0">
                <a:solidFill>
                  <a:srgbClr val="FFFF00"/>
                </a:solidFill>
              </a:rPr>
              <a:t>及目前在那一個</a:t>
            </a:r>
            <a:r>
              <a:rPr lang="en-US" altLang="zh-TW" dirty="0" err="1" smtClean="0">
                <a:solidFill>
                  <a:srgbClr val="FFFF00"/>
                </a:solidFill>
              </a:rPr>
              <a:t>env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8970" y="4180812"/>
            <a:ext cx="6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執行 </a:t>
            </a:r>
            <a:r>
              <a:rPr lang="en-US" altLang="zh-TW" dirty="0" smtClean="0">
                <a:solidFill>
                  <a:srgbClr val="FFFF00"/>
                </a:solidFill>
              </a:rPr>
              <a:t>active python2.7  </a:t>
            </a:r>
            <a:r>
              <a:rPr lang="zh-TW" altLang="en-US" dirty="0" smtClean="0">
                <a:solidFill>
                  <a:srgbClr val="FFFF00"/>
                </a:solidFill>
              </a:rPr>
              <a:t>進入名為</a:t>
            </a:r>
            <a:r>
              <a:rPr lang="en-US" altLang="zh-TW" dirty="0" smtClean="0">
                <a:solidFill>
                  <a:srgbClr val="FFFF00"/>
                </a:solidFill>
              </a:rPr>
              <a:t>python2.7</a:t>
            </a:r>
            <a:r>
              <a:rPr lang="zh-TW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TW" dirty="0" err="1" smtClean="0">
                <a:solidFill>
                  <a:srgbClr val="FFFF00"/>
                </a:solidFill>
              </a:rPr>
              <a:t>env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171" y="0"/>
            <a:ext cx="8229600" cy="848856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Anaconda Navigator</a:t>
            </a:r>
            <a:r>
              <a:rPr lang="zh-TW" altLang="en-US" dirty="0" smtClean="0"/>
              <a:t> 進行套件安裝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7" y="1196751"/>
            <a:ext cx="8324999" cy="504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3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2068" y="1556792"/>
            <a:ext cx="8424936" cy="2908622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sz="2800" dirty="0" smtClean="0"/>
              <a:t>  </a:t>
            </a:r>
            <a:r>
              <a:rPr lang="zh-TW" altLang="en-US" sz="2800" dirty="0" smtClean="0"/>
              <a:t>附錄二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Virtualenv</a:t>
            </a:r>
            <a:endParaRPr lang="en-US" altLang="zh-TW" sz="4000" dirty="0"/>
          </a:p>
        </p:txBody>
      </p:sp>
      <p:sp>
        <p:nvSpPr>
          <p:cNvPr id="5" name="AutoShape 6" descr="「工業技術研究院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virtualenv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virtualenv</a:t>
            </a:r>
            <a:r>
              <a:rPr lang="en-US" altLang="zh-TW" dirty="0"/>
              <a:t> is a tool to create isolated Python environments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 </a:t>
            </a:r>
            <a:r>
              <a:rPr lang="en-US" altLang="zh-TW" dirty="0" err="1" smtClean="0"/>
              <a:t>Virtualenv</a:t>
            </a:r>
            <a:r>
              <a:rPr lang="en-US" altLang="zh-TW" dirty="0" smtClean="0"/>
              <a:t> </a:t>
            </a:r>
            <a:r>
              <a:rPr lang="zh-TW" altLang="en-US" dirty="0"/>
              <a:t>可以隔離函數庫需求不同的專案，讓它們不會互相</a:t>
            </a:r>
            <a:r>
              <a:rPr lang="zh-TW" altLang="en-US" dirty="0" smtClean="0"/>
              <a:t>影響</a:t>
            </a:r>
            <a:endParaRPr lang="en-US" altLang="zh-TW" dirty="0" smtClean="0"/>
          </a:p>
          <a:p>
            <a:r>
              <a:rPr lang="en-US" altLang="zh-TW" sz="2400" dirty="0">
                <a:latin typeface="Batang" pitchFamily="18" charset="-127"/>
                <a:ea typeface="Batang" pitchFamily="18" charset="-127"/>
              </a:rPr>
              <a:t>pip install </a:t>
            </a:r>
            <a:r>
              <a:rPr lang="en-US" altLang="zh-TW" sz="2400" dirty="0" err="1">
                <a:latin typeface="Batang" pitchFamily="18" charset="-127"/>
                <a:ea typeface="Batang" pitchFamily="18" charset="-127"/>
              </a:rPr>
              <a:t>virtualenv</a:t>
            </a:r>
            <a:endParaRPr lang="en-US" altLang="zh-TW" sz="2400" dirty="0">
              <a:latin typeface="Batang" pitchFamily="18" charset="-127"/>
              <a:ea typeface="Batang" pitchFamily="18" charset="-127"/>
            </a:endParaRPr>
          </a:p>
          <a:p>
            <a:r>
              <a:rPr lang="en-US" altLang="zh-TW" dirty="0"/>
              <a:t>Create a directory to use for the </a:t>
            </a:r>
            <a:r>
              <a:rPr lang="en-US" altLang="zh-TW" dirty="0" err="1" smtClean="0"/>
              <a:t>virtualenv</a:t>
            </a:r>
            <a:r>
              <a:rPr lang="en-US" altLang="zh-TW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 err="1">
                <a:latin typeface="Batang" pitchFamily="18" charset="-127"/>
                <a:ea typeface="Batang" pitchFamily="18" charset="-127"/>
              </a:rPr>
              <a:t>mkdir</a:t>
            </a:r>
            <a:r>
              <a:rPr lang="en-US" altLang="zh-TW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zh-TW" dirty="0" smtClean="0">
                <a:latin typeface="Batang" pitchFamily="18" charset="-127"/>
                <a:ea typeface="Batang" pitchFamily="18" charset="-127"/>
              </a:rPr>
              <a:t>test-</a:t>
            </a:r>
            <a:r>
              <a:rPr lang="en-US" altLang="zh-TW" dirty="0" err="1" smtClean="0">
                <a:latin typeface="Batang" pitchFamily="18" charset="-127"/>
                <a:ea typeface="Batang" pitchFamily="18" charset="-127"/>
              </a:rPr>
              <a:t>venv</a:t>
            </a:r>
            <a:r>
              <a:rPr lang="en-US" altLang="zh-TW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 err="1" smtClean="0">
                <a:latin typeface="Batang" pitchFamily="18" charset="-127"/>
                <a:ea typeface="Batang" pitchFamily="18" charset="-127"/>
              </a:rPr>
              <a:t>virtualenv</a:t>
            </a:r>
            <a:r>
              <a:rPr lang="en-US" altLang="zh-TW" dirty="0" smtClean="0">
                <a:latin typeface="Batang" pitchFamily="18" charset="-127"/>
                <a:ea typeface="Batang" pitchFamily="18" charset="-127"/>
              </a:rPr>
              <a:t> ./test-</a:t>
            </a:r>
            <a:r>
              <a:rPr lang="en-US" altLang="zh-TW" dirty="0" err="1" smtClean="0">
                <a:latin typeface="Batang" pitchFamily="18" charset="-127"/>
                <a:ea typeface="Batang" pitchFamily="18" charset="-127"/>
              </a:rPr>
              <a:t>venv</a:t>
            </a:r>
            <a:endParaRPr lang="en-US" altLang="zh-TW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3200" dirty="0" smtClean="0"/>
              <a:t>activate</a:t>
            </a:r>
            <a:r>
              <a:rPr lang="en-US" altLang="zh-TW" dirty="0" smtClean="0"/>
              <a:t> </a:t>
            </a:r>
            <a:r>
              <a:rPr lang="en-US" altLang="zh-TW" dirty="0"/>
              <a:t>the </a:t>
            </a:r>
            <a:r>
              <a:rPr lang="en-US" altLang="zh-TW" dirty="0" err="1" smtClean="0"/>
              <a:t>virtualenv</a:t>
            </a:r>
            <a:r>
              <a:rPr lang="en-US" altLang="zh-TW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>
                <a:latin typeface="Batang" pitchFamily="18" charset="-127"/>
                <a:ea typeface="Batang" pitchFamily="18" charset="-127"/>
              </a:rPr>
              <a:t>source ./xxx-</a:t>
            </a:r>
            <a:r>
              <a:rPr lang="en-US" altLang="zh-TW" dirty="0" err="1">
                <a:latin typeface="Batang" pitchFamily="18" charset="-127"/>
                <a:ea typeface="Batang" pitchFamily="18" charset="-127"/>
              </a:rPr>
              <a:t>venv</a:t>
            </a:r>
            <a:r>
              <a:rPr lang="en-US" altLang="zh-TW" dirty="0">
                <a:latin typeface="Batang" pitchFamily="18" charset="-127"/>
                <a:ea typeface="Batang" pitchFamily="18" charset="-127"/>
              </a:rPr>
              <a:t>/bin/activate</a:t>
            </a:r>
          </a:p>
          <a:p>
            <a:pPr>
              <a:buFont typeface="Arial" pitchFamily="34" charset="0"/>
              <a:buChar char="•"/>
            </a:pPr>
            <a:endParaRPr lang="en-US" altLang="zh-TW" sz="3200" dirty="0" smtClean="0"/>
          </a:p>
          <a:p>
            <a:pPr>
              <a:buFont typeface="Arial" pitchFamily="34" charset="0"/>
              <a:buChar char="•"/>
            </a:pPr>
            <a:endParaRPr lang="en-US" altLang="zh-TW" sz="3200" dirty="0"/>
          </a:p>
          <a:p>
            <a:pPr>
              <a:buFont typeface="Arial" pitchFamily="34" charset="0"/>
              <a:buChar char="•"/>
            </a:pPr>
            <a:endParaRPr lang="en-US" altLang="zh-TW" sz="3200" dirty="0" smtClean="0"/>
          </a:p>
          <a:p>
            <a:pPr>
              <a:buFont typeface="Arial" pitchFamily="34" charset="0"/>
              <a:buChar char="•"/>
            </a:pPr>
            <a:endParaRPr lang="en-US" altLang="zh-TW" sz="3200" dirty="0"/>
          </a:p>
          <a:p>
            <a:pPr>
              <a:buFont typeface="Arial" pitchFamily="34" charset="0"/>
              <a:buChar char="•"/>
            </a:pPr>
            <a:endParaRPr lang="en-US" altLang="zh-TW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/>
              <a:t>you </a:t>
            </a:r>
            <a:r>
              <a:rPr lang="en-US" altLang="zh-TW" sz="3200" dirty="0"/>
              <a:t>can deactivate it afterwards, by simply running </a:t>
            </a:r>
            <a:r>
              <a:rPr lang="en-US" altLang="zh-TW" sz="2400" dirty="0">
                <a:latin typeface="Batang" pitchFamily="18" charset="-127"/>
                <a:ea typeface="Batang" pitchFamily="18" charset="-127"/>
              </a:rPr>
              <a:t>deactivate</a:t>
            </a:r>
            <a:endParaRPr lang="zh-TW" altLang="en-US" sz="2400" dirty="0">
              <a:latin typeface="Batang" pitchFamily="18" charset="-127"/>
              <a:ea typeface="Batang" pitchFamily="18" charset="-127"/>
            </a:endParaRPr>
          </a:p>
          <a:p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32" y="2276872"/>
            <a:ext cx="691276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&amp;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</a:p>
          <a:p>
            <a:pPr lvl="1">
              <a:buFont typeface="Arial" pitchFamily="34" charset="0"/>
              <a:buChar char="•"/>
            </a:pPr>
            <a:r>
              <a:rPr lang="zh-TW" altLang="zh-TW" dirty="0" smtClean="0"/>
              <a:t>提供了</a:t>
            </a:r>
            <a:r>
              <a:rPr lang="zh-TW" altLang="en-US" dirty="0" smtClean="0"/>
              <a:t>套件</a:t>
            </a:r>
            <a:r>
              <a:rPr lang="zh-TW" altLang="zh-TW" dirty="0" smtClean="0"/>
              <a:t>管理</a:t>
            </a:r>
            <a:r>
              <a:rPr lang="zh-TW" altLang="zh-TW" dirty="0"/>
              <a:t>功能</a:t>
            </a:r>
            <a:r>
              <a:rPr lang="zh-TW" altLang="zh-TW" dirty="0" smtClean="0"/>
              <a:t>，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python</a:t>
            </a:r>
            <a:r>
              <a:rPr lang="zh-TW" altLang="zh-TW" dirty="0" smtClean="0"/>
              <a:t>安裝</a:t>
            </a:r>
            <a:r>
              <a:rPr lang="zh-TW" altLang="en-US" dirty="0" smtClean="0"/>
              <a:t>套件</a:t>
            </a:r>
            <a:r>
              <a:rPr lang="zh-TW" altLang="en-US" dirty="0"/>
              <a:t>常</a:t>
            </a:r>
            <a:r>
              <a:rPr lang="zh-TW" altLang="zh-TW" dirty="0" smtClean="0"/>
              <a:t>失敗的</a:t>
            </a:r>
            <a:r>
              <a:rPr lang="zh-TW" altLang="en-US" dirty="0" smtClean="0"/>
              <a:t>問題 </a:t>
            </a:r>
            <a:endParaRPr lang="zh-TW" altLang="zh-TW" dirty="0"/>
          </a:p>
          <a:p>
            <a:pPr lvl="1">
              <a:buFont typeface="Arial" pitchFamily="34" charset="0"/>
              <a:buChar char="•"/>
            </a:pPr>
            <a:r>
              <a:rPr lang="zh-TW" altLang="zh-TW" dirty="0" smtClean="0"/>
              <a:t>提供</a:t>
            </a:r>
            <a:r>
              <a:rPr lang="zh-TW" altLang="en-US" dirty="0" smtClean="0"/>
              <a:t>類似</a:t>
            </a:r>
            <a:r>
              <a:rPr lang="en-US" altLang="zh-TW" dirty="0" err="1" smtClean="0"/>
              <a:t>virtualenv</a:t>
            </a:r>
            <a:r>
              <a:rPr lang="zh-TW" altLang="en-US" dirty="0" smtClean="0"/>
              <a:t>的功能</a:t>
            </a:r>
            <a:r>
              <a:rPr lang="en-US" altLang="zh-TW" dirty="0" smtClean="0"/>
              <a:t>,</a:t>
            </a:r>
            <a:r>
              <a:rPr lang="zh-TW" altLang="en-US" dirty="0" smtClean="0"/>
              <a:t> 解決</a:t>
            </a:r>
            <a:r>
              <a:rPr lang="zh-TW" altLang="en-US" dirty="0"/>
              <a:t>多版本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並存、切換的問題</a:t>
            </a:r>
            <a:endParaRPr lang="en-US" altLang="zh-TW" dirty="0" smtClean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smtClean="0"/>
              <a:t>notebook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Web</a:t>
            </a:r>
            <a:r>
              <a:rPr lang="zh-TW" altLang="en-US" dirty="0" smtClean="0"/>
              <a:t>版本的</a:t>
            </a:r>
            <a:r>
              <a:rPr lang="en-US" altLang="zh-TW" dirty="0" smtClean="0"/>
              <a:t>python IDE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Anaconda</a:t>
            </a:r>
            <a:r>
              <a:rPr lang="zh-TW" altLang="en-US" dirty="0" smtClean="0"/>
              <a:t> </a:t>
            </a:r>
            <a:r>
              <a:rPr lang="zh-TW" altLang="en-US" dirty="0"/>
              <a:t>已</a:t>
            </a:r>
            <a:r>
              <a:rPr lang="zh-TW" altLang="en-US" dirty="0" smtClean="0"/>
              <a:t>附帶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8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3.x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5816" y="101673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://www.anaconda.com/download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最新版之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(</a:t>
            </a:r>
            <a:r>
              <a:rPr lang="en-US" altLang="zh-TW" b="1" dirty="0" smtClean="0"/>
              <a:t>Python 3.x version</a:t>
            </a:r>
            <a:r>
              <a:rPr lang="en-US" altLang="zh-TW" b="1" dirty="0"/>
              <a:t>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96" y="2204864"/>
            <a:ext cx="6489923" cy="418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115610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下載完成後，雙點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</a:t>
            </a: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 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048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選擇安裝對象後點選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 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1520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cap="none" dirty="0" smtClean="0">
                <a:solidFill>
                  <a:schemeClr val="bg1"/>
                </a:solidFill>
              </a:rPr>
              <a:t>Anaconda 3 </a:t>
            </a:r>
            <a:r>
              <a:rPr lang="zh-TW" altLang="en-US" cap="none" dirty="0" smtClean="0">
                <a:solidFill>
                  <a:schemeClr val="bg1"/>
                </a:solidFill>
              </a:rPr>
              <a:t>安裝</a:t>
            </a:r>
            <a:endParaRPr lang="en-US" altLang="zh-TW" cap="none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0167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確認安裝路徑後點選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 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範本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11643</TotalTime>
  <Words>740</Words>
  <Application>Microsoft Office PowerPoint</Application>
  <PresentationFormat>如螢幕大小 (4:3)</PresentationFormat>
  <Paragraphs>166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講義範本檔</vt:lpstr>
      <vt:lpstr>  附錄一: Anaconda 3.x 安裝   </vt:lpstr>
      <vt:lpstr>Python的懶人包--Anaconda</vt:lpstr>
      <vt:lpstr>Jupyter notebook</vt:lpstr>
      <vt:lpstr>Anaconda &amp; Jupyter notebook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進入python原生的Interpreter</vt:lpstr>
      <vt:lpstr>進入ipython Interpreter</vt:lpstr>
      <vt:lpstr>ipython 的?及??</vt:lpstr>
      <vt:lpstr>PowerPoint 簡報</vt:lpstr>
      <vt:lpstr>PowerPoint 簡報</vt:lpstr>
      <vt:lpstr>登入Jupyter Server</vt:lpstr>
      <vt:lpstr>如何取得token?</vt:lpstr>
      <vt:lpstr>成功登入jupyter !</vt:lpstr>
      <vt:lpstr>寫第一個python程式</vt:lpstr>
      <vt:lpstr>寫第一個python程式 (cont.)</vt:lpstr>
      <vt:lpstr>更多關於Jupyter Notebook 的使用</vt:lpstr>
      <vt:lpstr>建置一個public jupyter notebook </vt:lpstr>
      <vt:lpstr>PowerPoint 簡報</vt:lpstr>
      <vt:lpstr>Juypter notebook 其他參數</vt:lpstr>
      <vt:lpstr>Windows Anaconda 預設登入目錄</vt:lpstr>
      <vt:lpstr>PowerPoint 簡報</vt:lpstr>
      <vt:lpstr>conda</vt:lpstr>
      <vt:lpstr>套件管理</vt:lpstr>
      <vt:lpstr>Example</vt:lpstr>
      <vt:lpstr>用Anaconda Navigator建立虛擬環境</vt:lpstr>
      <vt:lpstr>建立虛擬環境</vt:lpstr>
      <vt:lpstr>Example</vt:lpstr>
      <vt:lpstr>用Anaconda Navigator 進行套件安裝 </vt:lpstr>
      <vt:lpstr>  附錄二: Virtualenv</vt:lpstr>
      <vt:lpstr>virtualenv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joseph;hsin</dc:creator>
  <cp:lastModifiedBy>Joseph</cp:lastModifiedBy>
  <cp:revision>511</cp:revision>
  <cp:lastPrinted>2018-05-04T01:19:35Z</cp:lastPrinted>
  <dcterms:created xsi:type="dcterms:W3CDTF">2014-09-07T07:01:54Z</dcterms:created>
  <dcterms:modified xsi:type="dcterms:W3CDTF">2018-11-18T02:53:03Z</dcterms:modified>
</cp:coreProperties>
</file>