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65" r:id="rId7"/>
    <p:sldId id="266" r:id="rId8"/>
    <p:sldId id="267" r:id="rId9"/>
    <p:sldId id="268" r:id="rId10"/>
    <p:sldId id="455" r:id="rId11"/>
    <p:sldId id="263" r:id="rId12"/>
    <p:sldId id="444" r:id="rId13"/>
    <p:sldId id="448" r:id="rId14"/>
    <p:sldId id="454" r:id="rId15"/>
    <p:sldId id="449" r:id="rId16"/>
    <p:sldId id="450" r:id="rId17"/>
    <p:sldId id="464" r:id="rId18"/>
    <p:sldId id="264" r:id="rId19"/>
    <p:sldId id="269" r:id="rId20"/>
    <p:sldId id="457" r:id="rId21"/>
    <p:sldId id="458" r:id="rId22"/>
    <p:sldId id="459" r:id="rId23"/>
    <p:sldId id="460" r:id="rId24"/>
    <p:sldId id="461" r:id="rId25"/>
    <p:sldId id="462" r:id="rId26"/>
    <p:sldId id="45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8354E1D-3946-4FBD-A45F-95C6CD95A7D7}">
          <p14:sldIdLst>
            <p14:sldId id="256"/>
          </p14:sldIdLst>
        </p14:section>
        <p14:section name="Untitled Section" id="{AD07EEC8-7F5B-40A5-9115-0F618AA7CB16}">
          <p14:sldIdLst>
            <p14:sldId id="265"/>
            <p14:sldId id="266"/>
            <p14:sldId id="267"/>
            <p14:sldId id="268"/>
            <p14:sldId id="455"/>
            <p14:sldId id="263"/>
            <p14:sldId id="444"/>
            <p14:sldId id="448"/>
            <p14:sldId id="454"/>
            <p14:sldId id="449"/>
            <p14:sldId id="450"/>
            <p14:sldId id="464"/>
            <p14:sldId id="264"/>
            <p14:sldId id="269"/>
            <p14:sldId id="457"/>
            <p14:sldId id="458"/>
            <p14:sldId id="459"/>
            <p14:sldId id="460"/>
            <p14:sldId id="461"/>
            <p14:sldId id="462"/>
            <p14:sldId id="4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A04016-DE82-4CD9-B6A5-BEFF4DFB3A58}" v="1" dt="2022-08-02T01:08:56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727" autoAdjust="0"/>
  </p:normalViewPr>
  <p:slideViewPr>
    <p:cSldViewPr snapToGrid="0">
      <p:cViewPr varScale="1">
        <p:scale>
          <a:sx n="92" d="100"/>
          <a:sy n="92" d="100"/>
        </p:scale>
        <p:origin x="28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Pitman" userId="00bc91ea-ab4c-4aef-9188-fb0aa17c7fa5" providerId="ADAL" clId="{FAA04016-DE82-4CD9-B6A5-BEFF4DFB3A58}"/>
    <pc:docChg chg="custSel addSld delSld modSld modSection">
      <pc:chgData name="John Pitman" userId="00bc91ea-ab4c-4aef-9188-fb0aa17c7fa5" providerId="ADAL" clId="{FAA04016-DE82-4CD9-B6A5-BEFF4DFB3A58}" dt="2022-08-02T01:16:00.494" v="402" actId="47"/>
      <pc:docMkLst>
        <pc:docMk/>
      </pc:docMkLst>
      <pc:sldChg chg="addSp modSp new mod">
        <pc:chgData name="John Pitman" userId="00bc91ea-ab4c-4aef-9188-fb0aa17c7fa5" providerId="ADAL" clId="{FAA04016-DE82-4CD9-B6A5-BEFF4DFB3A58}" dt="2022-08-02T01:06:31.154" v="375" actId="1076"/>
        <pc:sldMkLst>
          <pc:docMk/>
          <pc:sldMk cId="398467619" sldId="455"/>
        </pc:sldMkLst>
        <pc:spChg chg="mod">
          <ac:chgData name="John Pitman" userId="00bc91ea-ab4c-4aef-9188-fb0aa17c7fa5" providerId="ADAL" clId="{FAA04016-DE82-4CD9-B6A5-BEFF4DFB3A58}" dt="2022-08-02T01:06:27.539" v="373" actId="14100"/>
          <ac:spMkLst>
            <pc:docMk/>
            <pc:sldMk cId="398467619" sldId="455"/>
            <ac:spMk id="2" creationId="{BF1629BD-D87A-D1BF-73D0-0EF027788F86}"/>
          </ac:spMkLst>
        </pc:spChg>
        <pc:spChg chg="mod">
          <ac:chgData name="John Pitman" userId="00bc91ea-ab4c-4aef-9188-fb0aa17c7fa5" providerId="ADAL" clId="{FAA04016-DE82-4CD9-B6A5-BEFF4DFB3A58}" dt="2022-08-02T01:06:29.542" v="374" actId="1076"/>
          <ac:spMkLst>
            <pc:docMk/>
            <pc:sldMk cId="398467619" sldId="455"/>
            <ac:spMk id="3" creationId="{5BD002B6-5837-20E2-F129-EC68BCA2875C}"/>
          </ac:spMkLst>
        </pc:spChg>
        <pc:picChg chg="add mod">
          <ac:chgData name="John Pitman" userId="00bc91ea-ab4c-4aef-9188-fb0aa17c7fa5" providerId="ADAL" clId="{FAA04016-DE82-4CD9-B6A5-BEFF4DFB3A58}" dt="2022-08-02T01:06:31.154" v="375" actId="1076"/>
          <ac:picMkLst>
            <pc:docMk/>
            <pc:sldMk cId="398467619" sldId="455"/>
            <ac:picMk id="5" creationId="{7AFA1E98-5A2D-0DCC-4358-265CC3C4110F}"/>
          </ac:picMkLst>
        </pc:picChg>
      </pc:sldChg>
      <pc:sldChg chg="addSp delSp new mod">
        <pc:chgData name="John Pitman" userId="00bc91ea-ab4c-4aef-9188-fb0aa17c7fa5" providerId="ADAL" clId="{FAA04016-DE82-4CD9-B6A5-BEFF4DFB3A58}" dt="2022-08-02T01:09:03.125" v="378" actId="478"/>
        <pc:sldMkLst>
          <pc:docMk/>
          <pc:sldMk cId="2281919176" sldId="456"/>
        </pc:sldMkLst>
        <pc:spChg chg="del">
          <ac:chgData name="John Pitman" userId="00bc91ea-ab4c-4aef-9188-fb0aa17c7fa5" providerId="ADAL" clId="{FAA04016-DE82-4CD9-B6A5-BEFF4DFB3A58}" dt="2022-08-02T01:09:03.125" v="378" actId="478"/>
          <ac:spMkLst>
            <pc:docMk/>
            <pc:sldMk cId="2281919176" sldId="456"/>
            <ac:spMk id="2" creationId="{9E5469A8-59AF-5C60-8CF3-272F9AF57FE9}"/>
          </ac:spMkLst>
        </pc:spChg>
        <pc:picChg chg="add">
          <ac:chgData name="John Pitman" userId="00bc91ea-ab4c-4aef-9188-fb0aa17c7fa5" providerId="ADAL" clId="{FAA04016-DE82-4CD9-B6A5-BEFF4DFB3A58}" dt="2022-08-02T01:08:56.696" v="377"/>
          <ac:picMkLst>
            <pc:docMk/>
            <pc:sldMk cId="2281919176" sldId="456"/>
            <ac:picMk id="4" creationId="{99996282-3499-0BB4-0B44-58136D1FFC6D}"/>
          </ac:picMkLst>
        </pc:picChg>
      </pc:sldChg>
      <pc:sldChg chg="addSp new mod">
        <pc:chgData name="John Pitman" userId="00bc91ea-ab4c-4aef-9188-fb0aa17c7fa5" providerId="ADAL" clId="{FAA04016-DE82-4CD9-B6A5-BEFF4DFB3A58}" dt="2022-08-02T01:09:44.537" v="380" actId="22"/>
        <pc:sldMkLst>
          <pc:docMk/>
          <pc:sldMk cId="299751368" sldId="457"/>
        </pc:sldMkLst>
        <pc:picChg chg="add">
          <ac:chgData name="John Pitman" userId="00bc91ea-ab4c-4aef-9188-fb0aa17c7fa5" providerId="ADAL" clId="{FAA04016-DE82-4CD9-B6A5-BEFF4DFB3A58}" dt="2022-08-02T01:09:44.537" v="380" actId="22"/>
          <ac:picMkLst>
            <pc:docMk/>
            <pc:sldMk cId="299751368" sldId="457"/>
            <ac:picMk id="5" creationId="{A8365E1A-D458-A9DE-B9E5-ED2E5896C19A}"/>
          </ac:picMkLst>
        </pc:picChg>
      </pc:sldChg>
      <pc:sldChg chg="addSp new mod">
        <pc:chgData name="John Pitman" userId="00bc91ea-ab4c-4aef-9188-fb0aa17c7fa5" providerId="ADAL" clId="{FAA04016-DE82-4CD9-B6A5-BEFF4DFB3A58}" dt="2022-08-02T01:10:18.752" v="382" actId="22"/>
        <pc:sldMkLst>
          <pc:docMk/>
          <pc:sldMk cId="3812489104" sldId="458"/>
        </pc:sldMkLst>
        <pc:picChg chg="add">
          <ac:chgData name="John Pitman" userId="00bc91ea-ab4c-4aef-9188-fb0aa17c7fa5" providerId="ADAL" clId="{FAA04016-DE82-4CD9-B6A5-BEFF4DFB3A58}" dt="2022-08-02T01:10:18.752" v="382" actId="22"/>
          <ac:picMkLst>
            <pc:docMk/>
            <pc:sldMk cId="3812489104" sldId="458"/>
            <ac:picMk id="5" creationId="{3F042DD9-5386-A1AD-1763-886253C13A5D}"/>
          </ac:picMkLst>
        </pc:picChg>
      </pc:sldChg>
      <pc:sldChg chg="addSp new mod">
        <pc:chgData name="John Pitman" userId="00bc91ea-ab4c-4aef-9188-fb0aa17c7fa5" providerId="ADAL" clId="{FAA04016-DE82-4CD9-B6A5-BEFF4DFB3A58}" dt="2022-08-02T01:10:46.750" v="384" actId="22"/>
        <pc:sldMkLst>
          <pc:docMk/>
          <pc:sldMk cId="434448466" sldId="459"/>
        </pc:sldMkLst>
        <pc:picChg chg="add">
          <ac:chgData name="John Pitman" userId="00bc91ea-ab4c-4aef-9188-fb0aa17c7fa5" providerId="ADAL" clId="{FAA04016-DE82-4CD9-B6A5-BEFF4DFB3A58}" dt="2022-08-02T01:10:46.750" v="384" actId="22"/>
          <ac:picMkLst>
            <pc:docMk/>
            <pc:sldMk cId="434448466" sldId="459"/>
            <ac:picMk id="5" creationId="{B0FD3F00-740D-1A39-7AB6-8CAF24492A05}"/>
          </ac:picMkLst>
        </pc:picChg>
      </pc:sldChg>
      <pc:sldChg chg="addSp modSp new mod">
        <pc:chgData name="John Pitman" userId="00bc91ea-ab4c-4aef-9188-fb0aa17c7fa5" providerId="ADAL" clId="{FAA04016-DE82-4CD9-B6A5-BEFF4DFB3A58}" dt="2022-08-02T01:12:41.871" v="394" actId="1076"/>
        <pc:sldMkLst>
          <pc:docMk/>
          <pc:sldMk cId="1710772792" sldId="460"/>
        </pc:sldMkLst>
        <pc:picChg chg="add mod">
          <ac:chgData name="John Pitman" userId="00bc91ea-ab4c-4aef-9188-fb0aa17c7fa5" providerId="ADAL" clId="{FAA04016-DE82-4CD9-B6A5-BEFF4DFB3A58}" dt="2022-08-02T01:12:34.417" v="389" actId="1076"/>
          <ac:picMkLst>
            <pc:docMk/>
            <pc:sldMk cId="1710772792" sldId="460"/>
            <ac:picMk id="5" creationId="{027042DF-4846-54C6-05F4-C9E4E46C6F80}"/>
          </ac:picMkLst>
        </pc:picChg>
        <pc:picChg chg="add mod">
          <ac:chgData name="John Pitman" userId="00bc91ea-ab4c-4aef-9188-fb0aa17c7fa5" providerId="ADAL" clId="{FAA04016-DE82-4CD9-B6A5-BEFF4DFB3A58}" dt="2022-08-02T01:12:41.871" v="394" actId="1076"/>
          <ac:picMkLst>
            <pc:docMk/>
            <pc:sldMk cId="1710772792" sldId="460"/>
            <ac:picMk id="7" creationId="{DF1BAC5D-BB1F-F319-2110-E83360BEDE89}"/>
          </ac:picMkLst>
        </pc:picChg>
      </pc:sldChg>
      <pc:sldChg chg="addSp new mod">
        <pc:chgData name="John Pitman" userId="00bc91ea-ab4c-4aef-9188-fb0aa17c7fa5" providerId="ADAL" clId="{FAA04016-DE82-4CD9-B6A5-BEFF4DFB3A58}" dt="2022-08-02T01:13:17.635" v="396" actId="22"/>
        <pc:sldMkLst>
          <pc:docMk/>
          <pc:sldMk cId="2260196823" sldId="461"/>
        </pc:sldMkLst>
        <pc:picChg chg="add">
          <ac:chgData name="John Pitman" userId="00bc91ea-ab4c-4aef-9188-fb0aa17c7fa5" providerId="ADAL" clId="{FAA04016-DE82-4CD9-B6A5-BEFF4DFB3A58}" dt="2022-08-02T01:13:17.635" v="396" actId="22"/>
          <ac:picMkLst>
            <pc:docMk/>
            <pc:sldMk cId="2260196823" sldId="461"/>
            <ac:picMk id="5" creationId="{F29DC2A9-2D5D-5457-3DD4-BB9BF8320356}"/>
          </ac:picMkLst>
        </pc:picChg>
      </pc:sldChg>
      <pc:sldChg chg="addSp new mod">
        <pc:chgData name="John Pitman" userId="00bc91ea-ab4c-4aef-9188-fb0aa17c7fa5" providerId="ADAL" clId="{FAA04016-DE82-4CD9-B6A5-BEFF4DFB3A58}" dt="2022-08-02T01:14:01.261" v="398" actId="22"/>
        <pc:sldMkLst>
          <pc:docMk/>
          <pc:sldMk cId="416844697" sldId="462"/>
        </pc:sldMkLst>
        <pc:picChg chg="add">
          <ac:chgData name="John Pitman" userId="00bc91ea-ab4c-4aef-9188-fb0aa17c7fa5" providerId="ADAL" clId="{FAA04016-DE82-4CD9-B6A5-BEFF4DFB3A58}" dt="2022-08-02T01:14:01.261" v="398" actId="22"/>
          <ac:picMkLst>
            <pc:docMk/>
            <pc:sldMk cId="416844697" sldId="462"/>
            <ac:picMk id="5" creationId="{87F9E555-4D9D-BF8F-FCD6-637779F0CBFD}"/>
          </ac:picMkLst>
        </pc:picChg>
      </pc:sldChg>
      <pc:sldChg chg="new del">
        <pc:chgData name="John Pitman" userId="00bc91ea-ab4c-4aef-9188-fb0aa17c7fa5" providerId="ADAL" clId="{FAA04016-DE82-4CD9-B6A5-BEFF4DFB3A58}" dt="2022-08-02T01:16:00.494" v="402" actId="47"/>
        <pc:sldMkLst>
          <pc:docMk/>
          <pc:sldMk cId="1176742577" sldId="463"/>
        </pc:sldMkLst>
      </pc:sldChg>
      <pc:sldChg chg="addSp new mod">
        <pc:chgData name="John Pitman" userId="00bc91ea-ab4c-4aef-9188-fb0aa17c7fa5" providerId="ADAL" clId="{FAA04016-DE82-4CD9-B6A5-BEFF4DFB3A58}" dt="2022-08-02T01:15:57.190" v="401" actId="22"/>
        <pc:sldMkLst>
          <pc:docMk/>
          <pc:sldMk cId="577207882" sldId="464"/>
        </pc:sldMkLst>
        <pc:picChg chg="add">
          <ac:chgData name="John Pitman" userId="00bc91ea-ab4c-4aef-9188-fb0aa17c7fa5" providerId="ADAL" clId="{FAA04016-DE82-4CD9-B6A5-BEFF4DFB3A58}" dt="2022-08-02T01:15:57.190" v="401" actId="22"/>
          <ac:picMkLst>
            <pc:docMk/>
            <pc:sldMk cId="577207882" sldId="464"/>
            <ac:picMk id="3" creationId="{BE21BDCA-8746-C96D-BF5C-C5348FE5814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4B2DFAA-0B98-4C45-92E3-179631BE4B85}"/>
              </a:ext>
            </a:extLst>
          </p:cNvPr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815A0-853B-4442-86F3-4DAE5A5643FC}"/>
              </a:ext>
            </a:extLst>
          </p:cNvPr>
          <p:cNvSpPr/>
          <p:nvPr userDrawn="1"/>
        </p:nvSpPr>
        <p:spPr>
          <a:xfrm>
            <a:off x="440575" y="440575"/>
            <a:ext cx="11310850" cy="5976850"/>
          </a:xfrm>
          <a:prstGeom prst="rect">
            <a:avLst/>
          </a:prstGeom>
          <a:solidFill>
            <a:srgbClr val="F5E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9D67F-E489-4D92-9185-D2043C5BD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0226" y="1421620"/>
            <a:ext cx="5074122" cy="2573397"/>
          </a:xfrm>
        </p:spPr>
        <p:txBody>
          <a:bodyPr anchor="b">
            <a:normAutofit/>
          </a:bodyPr>
          <a:lstStyle>
            <a:lvl1pPr algn="ctr">
              <a:defRPr sz="4800" cap="all" baseline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990CA-A07D-453F-803F-90FB52A7E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0225" y="4117427"/>
            <a:ext cx="5074123" cy="1318953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694F6C0D-54D1-48A8-8157-69ADC4B84F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100" y="1817852"/>
            <a:ext cx="3974600" cy="274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67D83-4195-4E44-A191-9C779BD0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19A9E-62B2-4C48-893F-5B84C8975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188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EDDF9E-A47A-4EC5-BA37-4FC12D969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A4F0D6-C6D1-4618-9103-8CD8E059C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471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8252-173A-4B03-8FFA-2DD352EC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6A38B-E101-494C-86AD-6126A263E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822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89BC-6735-4930-AEF3-9DDA9775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90DFA-99E2-4DDA-AA60-93D8F3C19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C1DF29-082B-4B8A-BE4E-EB0163636907}"/>
              </a:ext>
            </a:extLst>
          </p:cNvPr>
          <p:cNvSpPr/>
          <p:nvPr userDrawn="1"/>
        </p:nvSpPr>
        <p:spPr>
          <a:xfrm>
            <a:off x="10951057" y="6356351"/>
            <a:ext cx="402743" cy="372380"/>
          </a:xfrm>
          <a:prstGeom prst="rect">
            <a:avLst/>
          </a:prstGeom>
          <a:solidFill>
            <a:srgbClr val="F5E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55A57AF-DCC2-49B4-8033-FA9F41F8F00C}"/>
              </a:ext>
            </a:extLst>
          </p:cNvPr>
          <p:cNvSpPr txBox="1">
            <a:spLocks/>
          </p:cNvSpPr>
          <p:nvPr userDrawn="1"/>
        </p:nvSpPr>
        <p:spPr>
          <a:xfrm>
            <a:off x="9268691" y="6356350"/>
            <a:ext cx="2076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B5FEB6-C463-45C9-A447-047CBFFD614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5941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4932-B8FF-47A7-8F46-21A5A7D4E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C231C-4C33-40D6-9A92-E151320AB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3690C-D541-4E24-816C-56DCB370B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B49925-F98D-4CF2-A4C6-97D82A96BD44}"/>
              </a:ext>
            </a:extLst>
          </p:cNvPr>
          <p:cNvSpPr/>
          <p:nvPr userDrawn="1"/>
        </p:nvSpPr>
        <p:spPr>
          <a:xfrm>
            <a:off x="10951057" y="6356351"/>
            <a:ext cx="402743" cy="372380"/>
          </a:xfrm>
          <a:prstGeom prst="rect">
            <a:avLst/>
          </a:prstGeom>
          <a:solidFill>
            <a:srgbClr val="F5E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1F6DD81-846D-479B-88B2-BAE552CF8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2287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8B5FEB6-C463-45C9-A447-047CBFFD614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438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1815-231E-46C7-88CB-71429F793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A5E71-6DBC-4A3D-A7B7-EBF3CBD95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D35AC-4489-4EF5-A84F-8B5404470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F3705-E6C3-4FD2-B432-396A03679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4F098F-5FC3-4B20-AC7A-224E7916B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50ACA6-6F3B-4715-AEFD-2554E554E8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42059"/>
            <a:ext cx="1568893" cy="1937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D4A545B-D930-4D19-B23D-B483ECCB9CDC}"/>
              </a:ext>
            </a:extLst>
          </p:cNvPr>
          <p:cNvSpPr/>
          <p:nvPr userDrawn="1"/>
        </p:nvSpPr>
        <p:spPr>
          <a:xfrm>
            <a:off x="10951057" y="6356351"/>
            <a:ext cx="402743" cy="372380"/>
          </a:xfrm>
          <a:prstGeom prst="rect">
            <a:avLst/>
          </a:prstGeom>
          <a:solidFill>
            <a:srgbClr val="F5E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1BB21DD-55A0-41FE-8AE0-39400378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2287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8B5FEB6-C463-45C9-A447-047CBFFD614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106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09EC-702D-4C5F-AC85-F1FB9F24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506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97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BED6-31A8-4F28-B5D2-BD0A2C059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0EFDD-1CC4-4722-9B2A-A73351F64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7FFC7-DB7A-451C-BDCF-D6FBE8D7F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690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3C0E-5E67-4FA0-8AE1-D22C2989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33DE94-4041-4448-A9CA-093B23875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953B3-2247-401D-A3C8-2E2BB8ADC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744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52ABF3-AD36-4ED7-8A86-5236B3EF5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C6742-4B93-4FC7-8AE3-B134BCF3A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D1D053-C46C-4C36-8156-4FBB933D87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72" b="-2"/>
          <a:stretch/>
        </p:blipFill>
        <p:spPr>
          <a:xfrm>
            <a:off x="0" y="0"/>
            <a:ext cx="12192000" cy="149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EA9566E-56F9-49CC-9358-B4981A05E2B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42059"/>
            <a:ext cx="1568893" cy="19370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D871F07-F212-469A-9A95-08B9DD67997B}"/>
              </a:ext>
            </a:extLst>
          </p:cNvPr>
          <p:cNvSpPr/>
          <p:nvPr userDrawn="1"/>
        </p:nvSpPr>
        <p:spPr>
          <a:xfrm>
            <a:off x="10951057" y="6356351"/>
            <a:ext cx="402743" cy="372380"/>
          </a:xfrm>
          <a:prstGeom prst="rect">
            <a:avLst/>
          </a:prstGeom>
          <a:solidFill>
            <a:srgbClr val="F5E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7F350F1-E1B2-4DF6-8F86-F7A2BE67D20C}"/>
              </a:ext>
            </a:extLst>
          </p:cNvPr>
          <p:cNvSpPr txBox="1">
            <a:spLocks/>
          </p:cNvSpPr>
          <p:nvPr userDrawn="1"/>
        </p:nvSpPr>
        <p:spPr>
          <a:xfrm>
            <a:off x="10951057" y="6406228"/>
            <a:ext cx="394430" cy="27941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8B5FEB6-C463-45C9-A447-047CBFFD6143}" type="slidenum">
              <a:rPr lang="en-AU" sz="1200" smtClean="0"/>
              <a:pPr algn="ctr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479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08C14-1138-45FE-8852-19F6B5E484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Adelaide </a:t>
            </a:r>
            <a:r>
              <a:rPr lang="en-AU" dirty="0" err="1"/>
              <a:t>uni</a:t>
            </a:r>
            <a:r>
              <a:rPr lang="en-AU" dirty="0"/>
              <a:t> computer science projects</a:t>
            </a:r>
            <a:br>
              <a:rPr lang="en-AU" dirty="0"/>
            </a:br>
            <a:r>
              <a:rPr lang="en-AU" dirty="0"/>
              <a:t>extra info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3466E-0BDA-4509-9CB4-0BDF0E7123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2/08/2022</a:t>
            </a:r>
          </a:p>
          <a:p>
            <a:r>
              <a:rPr lang="en-AU" dirty="0"/>
              <a:t>John pitman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33860-C257-4559-8578-44E4ED981523}"/>
              </a:ext>
            </a:extLst>
          </p:cNvPr>
          <p:cNvSpPr txBox="1"/>
          <p:nvPr/>
        </p:nvSpPr>
        <p:spPr>
          <a:xfrm>
            <a:off x="1584960" y="5626608"/>
            <a:ext cx="9558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Confidential – Not for further distribution internally or externally to </a:t>
            </a:r>
            <a:r>
              <a:rPr lang="en-AU" dirty="0" err="1">
                <a:solidFill>
                  <a:srgbClr val="FF0000"/>
                </a:solidFill>
              </a:rPr>
              <a:t>AusCycling</a:t>
            </a:r>
            <a:r>
              <a:rPr lang="en-AU" dirty="0">
                <a:solidFill>
                  <a:srgbClr val="FF0000"/>
                </a:solidFill>
              </a:rPr>
              <a:t> without prior permission of the author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645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49"/>
          <a:stretch/>
        </p:blipFill>
        <p:spPr>
          <a:xfrm>
            <a:off x="0" y="0"/>
            <a:ext cx="8750968" cy="68557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0786" y="617925"/>
            <a:ext cx="6660613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20" b="1" dirty="0">
                <a:solidFill>
                  <a:srgbClr val="3DB149"/>
                </a:solidFill>
                <a:latin typeface="Arial" charset="0"/>
                <a:ea typeface="Arial" charset="0"/>
                <a:cs typeface="Arial" charset="0"/>
              </a:rPr>
              <a:t>Velodrome physics 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846B2F-B8AA-45FB-B35C-47A55ABDEA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76"/>
          <a:stretch/>
        </p:blipFill>
        <p:spPr>
          <a:xfrm>
            <a:off x="7756386" y="2287"/>
            <a:ext cx="4435614" cy="6855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EF614C-7440-46DF-91D0-49B076DE2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93" y="1392815"/>
            <a:ext cx="3162300" cy="4743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43350" y="1392815"/>
            <a:ext cx="6030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5740" indent="-20574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83A35"/>
                </a:solidFill>
                <a:latin typeface="Arial" charset="0"/>
                <a:ea typeface="Arial" charset="0"/>
                <a:cs typeface="Arial" charset="0"/>
              </a:rPr>
              <a:t>Bend entry</a:t>
            </a:r>
          </a:p>
          <a:p>
            <a:pPr marL="205740" indent="-20574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83A35"/>
                </a:solidFill>
                <a:latin typeface="Arial" charset="0"/>
                <a:ea typeface="Arial" charset="0"/>
                <a:cs typeface="Arial" charset="0"/>
              </a:rPr>
              <a:t>Trajectory of wheels and </a:t>
            </a:r>
            <a:r>
              <a:rPr lang="en-US" sz="1600" dirty="0" err="1">
                <a:solidFill>
                  <a:srgbClr val="383A35"/>
                </a:solidFill>
                <a:latin typeface="Arial" charset="0"/>
                <a:ea typeface="Arial" charset="0"/>
                <a:cs typeface="Arial" charset="0"/>
              </a:rPr>
              <a:t>CoM</a:t>
            </a:r>
            <a:r>
              <a:rPr lang="en-US" sz="1600" dirty="0">
                <a:solidFill>
                  <a:srgbClr val="383A35"/>
                </a:solidFill>
                <a:latin typeface="Arial" charset="0"/>
                <a:ea typeface="Arial" charset="0"/>
                <a:cs typeface="Arial" charset="0"/>
              </a:rPr>
              <a:t> begin to diverge</a:t>
            </a:r>
          </a:p>
          <a:p>
            <a:pPr marL="205740" indent="-20574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83A35"/>
                </a:solidFill>
                <a:latin typeface="Arial" charset="0"/>
                <a:ea typeface="Arial" charset="0"/>
                <a:cs typeface="Arial" charset="0"/>
              </a:rPr>
              <a:t>Rotation </a:t>
            </a:r>
            <a:r>
              <a:rPr lang="en-US" sz="1600" dirty="0" err="1">
                <a:solidFill>
                  <a:srgbClr val="383A35"/>
                </a:solidFill>
                <a:latin typeface="Arial" charset="0"/>
                <a:ea typeface="Arial" charset="0"/>
                <a:cs typeface="Arial" charset="0"/>
              </a:rPr>
              <a:t>centre</a:t>
            </a:r>
            <a:r>
              <a:rPr lang="en-US" sz="1600" dirty="0">
                <a:solidFill>
                  <a:srgbClr val="383A35"/>
                </a:solidFill>
                <a:latin typeface="Arial" charset="0"/>
                <a:ea typeface="Arial" charset="0"/>
                <a:cs typeface="Arial" charset="0"/>
              </a:rPr>
              <a:t>, angular velocity of </a:t>
            </a:r>
            <a:r>
              <a:rPr lang="en-US" sz="1600" dirty="0" err="1">
                <a:solidFill>
                  <a:srgbClr val="383A35"/>
                </a:solidFill>
                <a:latin typeface="Arial" charset="0"/>
                <a:ea typeface="Arial" charset="0"/>
                <a:cs typeface="Arial" charset="0"/>
              </a:rPr>
              <a:t>CoM</a:t>
            </a:r>
            <a:r>
              <a:rPr lang="en-US" sz="1600" dirty="0">
                <a:solidFill>
                  <a:srgbClr val="383A35"/>
                </a:solidFill>
                <a:latin typeface="Arial" charset="0"/>
                <a:ea typeface="Arial" charset="0"/>
                <a:cs typeface="Arial" charset="0"/>
              </a:rPr>
              <a:t> and wheels is not equal</a:t>
            </a:r>
          </a:p>
          <a:p>
            <a:pPr marL="633679" lvl="1" indent="-20574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83A35"/>
              </a:solidFill>
              <a:latin typeface="Arial" charset="0"/>
              <a:ea typeface="Arial" charset="0"/>
              <a:cs typeface="Arial" charset="0"/>
            </a:endParaRPr>
          </a:p>
          <a:p>
            <a:pPr marL="205740" indent="-20574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83A35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267C6E38-67D1-4622-83D3-4E7D85D31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860" y="2580917"/>
            <a:ext cx="3997954" cy="38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59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49"/>
          <a:stretch/>
        </p:blipFill>
        <p:spPr>
          <a:xfrm>
            <a:off x="0" y="0"/>
            <a:ext cx="8750968" cy="68557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0786" y="617925"/>
            <a:ext cx="6660613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20" b="1" dirty="0">
                <a:solidFill>
                  <a:srgbClr val="3DB149"/>
                </a:solidFill>
                <a:latin typeface="Arial" charset="0"/>
                <a:ea typeface="Arial" charset="0"/>
                <a:cs typeface="Arial" charset="0"/>
              </a:rPr>
              <a:t>Velodrome physics 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846B2F-B8AA-45FB-B35C-47A55ABDEA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76"/>
          <a:stretch/>
        </p:blipFill>
        <p:spPr>
          <a:xfrm>
            <a:off x="7756386" y="2287"/>
            <a:ext cx="4435614" cy="68557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1A5487-C99D-4E98-8AD0-3970F6ACF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29" y="1392815"/>
            <a:ext cx="3413095" cy="49140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03611" y="1392815"/>
            <a:ext cx="53705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5740" indent="-20574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83A35"/>
                </a:solidFill>
                <a:latin typeface="Arial" charset="0"/>
                <a:ea typeface="Arial" charset="0"/>
                <a:cs typeface="Arial" charset="0"/>
              </a:rPr>
              <a:t>Mid-bend</a:t>
            </a:r>
          </a:p>
          <a:p>
            <a:pPr marL="205740" indent="-20574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383A35"/>
                </a:solidFill>
                <a:latin typeface="Arial" charset="0"/>
                <a:ea typeface="Arial" charset="0"/>
                <a:cs typeface="Arial" charset="0"/>
              </a:rPr>
              <a:t>CoM</a:t>
            </a:r>
            <a:r>
              <a:rPr lang="en-US" sz="1600" dirty="0">
                <a:solidFill>
                  <a:srgbClr val="383A35"/>
                </a:solidFill>
                <a:latin typeface="Arial" charset="0"/>
                <a:ea typeface="Arial" charset="0"/>
                <a:cs typeface="Arial" charset="0"/>
              </a:rPr>
              <a:t> and wheels have similar angular velocity about common </a:t>
            </a:r>
            <a:r>
              <a:rPr lang="en-US" sz="1600" dirty="0" err="1">
                <a:solidFill>
                  <a:srgbClr val="383A35"/>
                </a:solidFill>
                <a:latin typeface="Arial" charset="0"/>
                <a:ea typeface="Arial" charset="0"/>
                <a:cs typeface="Arial" charset="0"/>
              </a:rPr>
              <a:t>centre</a:t>
            </a:r>
            <a:endParaRPr lang="en-US" sz="1600" dirty="0">
              <a:solidFill>
                <a:srgbClr val="383A35"/>
              </a:solidFill>
              <a:latin typeface="Arial" charset="0"/>
              <a:ea typeface="Arial" charset="0"/>
              <a:cs typeface="Arial" charset="0"/>
            </a:endParaRPr>
          </a:p>
          <a:p>
            <a:pPr marL="205740" indent="-20574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383A35"/>
                </a:solidFill>
                <a:latin typeface="Arial" charset="0"/>
                <a:ea typeface="Arial" charset="0"/>
                <a:cs typeface="Arial" charset="0"/>
              </a:rPr>
              <a:t>CoM</a:t>
            </a:r>
            <a:r>
              <a:rPr lang="en-US" sz="1600" dirty="0">
                <a:solidFill>
                  <a:srgbClr val="383A35"/>
                </a:solidFill>
                <a:latin typeface="Arial" charset="0"/>
                <a:ea typeface="Arial" charset="0"/>
                <a:cs typeface="Arial" charset="0"/>
              </a:rPr>
              <a:t> speed relative to wheel speed is now a function of lean angle</a:t>
            </a:r>
          </a:p>
          <a:p>
            <a:pPr marL="205740" indent="-20574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383A35"/>
                </a:solidFill>
                <a:latin typeface="Arial" charset="0"/>
                <a:ea typeface="Arial" charset="0"/>
                <a:cs typeface="Arial" charset="0"/>
              </a:rPr>
              <a:t>CoM</a:t>
            </a:r>
            <a:r>
              <a:rPr lang="en-US" sz="1600" dirty="0">
                <a:solidFill>
                  <a:srgbClr val="383A35"/>
                </a:solidFill>
                <a:latin typeface="Arial" charset="0"/>
                <a:ea typeface="Arial" charset="0"/>
                <a:cs typeface="Arial" charset="0"/>
              </a:rPr>
              <a:t> height is at a minimum</a:t>
            </a:r>
          </a:p>
          <a:p>
            <a:pPr marL="633679" lvl="1" indent="-20574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83A35"/>
              </a:solidFill>
              <a:latin typeface="Arial" charset="0"/>
              <a:ea typeface="Arial" charset="0"/>
              <a:cs typeface="Arial" charset="0"/>
            </a:endParaRPr>
          </a:p>
          <a:p>
            <a:pPr marL="205740" indent="-20574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83A35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658D63-903D-4BC6-82C5-E8645310C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721" y="3150358"/>
            <a:ext cx="5085355" cy="308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7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49"/>
          <a:stretch/>
        </p:blipFill>
        <p:spPr>
          <a:xfrm>
            <a:off x="0" y="0"/>
            <a:ext cx="8750968" cy="68557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0786" y="617925"/>
            <a:ext cx="6660613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20" b="1" dirty="0">
                <a:solidFill>
                  <a:srgbClr val="3DB149"/>
                </a:solidFill>
                <a:latin typeface="Arial" charset="0"/>
                <a:ea typeface="Arial" charset="0"/>
                <a:cs typeface="Arial" charset="0"/>
              </a:rPr>
              <a:t>Velodrome physics 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846B2F-B8AA-45FB-B35C-47A55ABDEA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76"/>
          <a:stretch/>
        </p:blipFill>
        <p:spPr>
          <a:xfrm>
            <a:off x="7756386" y="2287"/>
            <a:ext cx="4435614" cy="6855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4515AE-F9E3-49B8-BBCC-15A102EB3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91" y="1295399"/>
            <a:ext cx="3407957" cy="4848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33635" y="1392815"/>
            <a:ext cx="53405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5740" indent="-20574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83A35"/>
                </a:solidFill>
                <a:latin typeface="Arial" charset="0"/>
                <a:ea typeface="Arial" charset="0"/>
                <a:cs typeface="Arial" charset="0"/>
              </a:rPr>
              <a:t>Bend exit</a:t>
            </a:r>
          </a:p>
          <a:p>
            <a:pPr marL="205740" indent="-20574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83A35"/>
                </a:solidFill>
                <a:latin typeface="Arial" charset="0"/>
                <a:ea typeface="Arial" charset="0"/>
                <a:cs typeface="Arial" charset="0"/>
              </a:rPr>
              <a:t>As rider follows path of the track, reducing turn curvature means the (reducing) centrifugal force at each instant acts to reduce the effort the rider needs to lift their </a:t>
            </a:r>
            <a:r>
              <a:rPr lang="en-US" sz="1600" dirty="0" err="1">
                <a:solidFill>
                  <a:srgbClr val="383A35"/>
                </a:solidFill>
                <a:latin typeface="Arial" charset="0"/>
                <a:ea typeface="Arial" charset="0"/>
                <a:cs typeface="Arial" charset="0"/>
              </a:rPr>
              <a:t>centre</a:t>
            </a:r>
            <a:r>
              <a:rPr lang="en-US" sz="1600" dirty="0">
                <a:solidFill>
                  <a:srgbClr val="383A35"/>
                </a:solidFill>
                <a:latin typeface="Arial" charset="0"/>
                <a:ea typeface="Arial" charset="0"/>
                <a:cs typeface="Arial" charset="0"/>
              </a:rPr>
              <a:t> of mass back up again</a:t>
            </a:r>
          </a:p>
          <a:p>
            <a:pPr marL="205740" indent="-20574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83A35"/>
              </a:solidFill>
              <a:latin typeface="Arial" charset="0"/>
              <a:ea typeface="Arial" charset="0"/>
              <a:cs typeface="Arial" charset="0"/>
            </a:endParaRPr>
          </a:p>
          <a:p>
            <a:pPr marL="205740" indent="-20574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83A35"/>
              </a:solidFill>
              <a:latin typeface="Arial" charset="0"/>
              <a:ea typeface="Arial" charset="0"/>
              <a:cs typeface="Arial" charset="0"/>
            </a:endParaRPr>
          </a:p>
          <a:p>
            <a:pPr marL="633679" lvl="1" indent="-20574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83A35"/>
              </a:solidFill>
              <a:latin typeface="Arial" charset="0"/>
              <a:ea typeface="Arial" charset="0"/>
              <a:cs typeface="Arial" charset="0"/>
            </a:endParaRPr>
          </a:p>
          <a:p>
            <a:pPr marL="205740" indent="-20574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83A35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F56C8E-2A8C-47D7-8C6E-CC4F09590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838" y="2880898"/>
            <a:ext cx="5370110" cy="326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72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1BDCA-8746-C96D-BF5C-C5348FE58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9776"/>
            <a:ext cx="12192000" cy="557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07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29883-D0DB-92D4-C294-69039B483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0179"/>
            <a:ext cx="10515600" cy="1325563"/>
          </a:xfrm>
        </p:spPr>
        <p:txBody>
          <a:bodyPr/>
          <a:lstStyle/>
          <a:p>
            <a:r>
              <a:rPr lang="en-AU" dirty="0"/>
              <a:t>Project #2: Outdoor road TT prediction tool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2391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560F-CEAA-5DE6-CFC7-B4E2CD4D9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1F170-2446-2B32-3E55-DACFF0CAC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Best bike split</a:t>
            </a:r>
          </a:p>
          <a:p>
            <a:r>
              <a:rPr lang="en-AU" dirty="0"/>
              <a:t>Spreadsheet</a:t>
            </a:r>
          </a:p>
        </p:txBody>
      </p:sp>
    </p:spTree>
    <p:extLst>
      <p:ext uri="{BB962C8B-B14F-4D97-AF65-F5344CB8AC3E}">
        <p14:creationId xmlns:p14="http://schemas.microsoft.com/office/powerpoint/2010/main" val="1428679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931A-BC4D-046C-01FF-CE2D36505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2B1D2-B027-0E9C-8769-6D8CB71FE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65E1A-D458-A9DE-B9E5-ED2E5896C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690"/>
            <a:ext cx="12192000" cy="652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1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8237-A878-7AAC-4636-B64057DBF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3908E-AF0F-5161-6D60-E40BCBC42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042DD9-5386-A1AD-1763-886253C13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3765"/>
            <a:ext cx="12192000" cy="517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89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D688C-14E4-D656-F3B7-E54E6D0A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5BF0B-0DF7-970C-4D09-BE37BCC00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D3F00-740D-1A39-7AB6-8CAF24492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403" y="0"/>
            <a:ext cx="99211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48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D9CD-5D71-5BAF-4BE8-7239A753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5420-8DF2-0F74-8CE8-4C575C09A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7042DF-4846-54C6-05F4-C9E4E46C6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88515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1BAC5D-BB1F-F319-2110-E83360BED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763" y="3048980"/>
            <a:ext cx="4881941" cy="193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7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0668-4986-5F65-05B7-A7B41C1EC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5242"/>
            <a:ext cx="10515600" cy="1325563"/>
          </a:xfrm>
        </p:spPr>
        <p:txBody>
          <a:bodyPr/>
          <a:lstStyle/>
          <a:p>
            <a:r>
              <a:rPr lang="en-AU" dirty="0"/>
              <a:t>Basic modelling concepts</a:t>
            </a:r>
          </a:p>
        </p:txBody>
      </p:sp>
    </p:spTree>
    <p:extLst>
      <p:ext uri="{BB962C8B-B14F-4D97-AF65-F5344CB8AC3E}">
        <p14:creationId xmlns:p14="http://schemas.microsoft.com/office/powerpoint/2010/main" val="2144808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7576-E099-77DF-FCC8-A0CBD14F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AD061-0203-D49F-6E8D-E9A1CDADE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9DC2A9-2D5D-5457-3DD4-BB9BF8320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313"/>
            <a:ext cx="12192000" cy="448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96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FF47-C808-A612-8ED4-041BFAF04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E12C5-0615-16B7-3FFB-2DECA30AE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9E555-4D9D-BF8F-FCD6-637779F0C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80" y="0"/>
            <a:ext cx="9690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4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D31F8-1FE5-6919-40A3-C4B4A15A3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96282-3499-0BB4-0B44-58136D1FF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8132"/>
            <a:ext cx="12192000" cy="492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1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ABC3B-ADD0-9013-CDF1-178EA34E1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82" y="2651759"/>
            <a:ext cx="10190018" cy="3525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400" i="1" dirty="0"/>
              <a:t>“all models are wrong, some are useful”</a:t>
            </a:r>
          </a:p>
        </p:txBody>
      </p:sp>
    </p:spTree>
    <p:extLst>
      <p:ext uri="{BB962C8B-B14F-4D97-AF65-F5344CB8AC3E}">
        <p14:creationId xmlns:p14="http://schemas.microsoft.com/office/powerpoint/2010/main" val="416953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956A-1E37-42A5-BABC-C0BA6649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Energy balance eqn.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54518B-ED18-0B58-1719-F9E4FCCE8F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𝑃𝑜𝑤𝑒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𝑚𝑒𝑐h𝑎𝑛𝑖𝑐𝑎𝑙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𝑒𝑓𝑓𝑖𝑐𝑖𝑒𝑛𝑐𝑦</m:t>
                    </m:r>
                  </m:oMath>
                </a14:m>
                <a:endParaRPr lang="en-AU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𝑃𝑜𝑤𝑒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𝐾𝐸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𝑃𝑜𝑤𝑒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𝑃𝐸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𝑃𝑜𝑤𝑒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𝑎𝑒𝑟𝑜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𝑃𝑜𝑤𝑒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𝑟𝑜𝑙𝑙𝑖𝑛𝑔𝑟𝑒𝑠𝑖𝑠𝑡𝑎𝑛𝑐𝑒</m:t>
                          </m:r>
                        </m:sub>
                      </m:sSub>
                    </m:oMath>
                  </m:oMathPara>
                </a14:m>
                <a:endParaRPr lang="en-AU" b="0" dirty="0"/>
              </a:p>
              <a:p>
                <a:endParaRPr lang="en-AU" b="0" dirty="0"/>
              </a:p>
              <a:p>
                <a:endParaRPr lang="en-AU" b="0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b="0" dirty="0"/>
              </a:p>
              <a:p>
                <a:pPr marL="0" indent="0">
                  <a:buNone/>
                </a:pPr>
                <a:endParaRPr lang="en-AU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54518B-ED18-0B58-1719-F9E4FCCE8F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46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87B8D-8C60-3D32-5BD5-F70582B8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Forward integration over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F5707B-5DA1-C62D-C146-9E6F2489BF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</a:rPr>
                      <m:t>𝑎𝑐𝑐𝑒𝑙𝑒𝑟𝑎𝑡𝑖𝑜𝑛</m:t>
                    </m:r>
                    <m:r>
                      <a:rPr lang="en-AU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i="1">
                            <a:latin typeface="Cambria Math" panose="02040503050406030204" pitchFamily="18" charset="0"/>
                          </a:rPr>
                          <m:t>𝑓𝑜𝑟𝑐𝑒</m:t>
                        </m:r>
                      </m:num>
                      <m:den>
                        <m:r>
                          <a:rPr lang="en-AU" i="1">
                            <a:latin typeface="Cambria Math" panose="02040503050406030204" pitchFamily="18" charset="0"/>
                          </a:rPr>
                          <m:t>𝑚𝑎𝑠𝑠</m:t>
                        </m:r>
                      </m:den>
                    </m:f>
                  </m:oMath>
                </a14:m>
                <a:endParaRPr lang="en-AU" dirty="0"/>
              </a:p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𝑝𝑜𝑤𝑒𝑟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𝑓𝑜𝑟𝑐𝑒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𝑠𝑝𝑒𝑒𝑑</m:t>
                    </m:r>
                  </m:oMath>
                </a14:m>
                <a:endParaRPr lang="en-AU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𝑎𝑡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F5707B-5DA1-C62D-C146-9E6F2489BF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934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29BD-D87A-D1BF-73D0-0EF027788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8410"/>
          </a:xfrm>
        </p:spPr>
        <p:txBody>
          <a:bodyPr/>
          <a:lstStyle/>
          <a:p>
            <a:r>
              <a:rPr lang="en-AU" dirty="0"/>
              <a:t>Physiological supply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002B6-5837-20E2-F129-EC68BCA28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496" y="1351800"/>
            <a:ext cx="11315008" cy="4351338"/>
          </a:xfrm>
        </p:spPr>
        <p:txBody>
          <a:bodyPr/>
          <a:lstStyle/>
          <a:p>
            <a:r>
              <a:rPr lang="en-AU" dirty="0"/>
              <a:t>The weak link in the modelling process!</a:t>
            </a:r>
          </a:p>
          <a:p>
            <a:r>
              <a:rPr lang="en-AU" dirty="0"/>
              <a:t>We will use the Skiba critical power mode</a:t>
            </a:r>
          </a:p>
          <a:p>
            <a:r>
              <a:rPr lang="en-AU" dirty="0"/>
              <a:t>Basic concept – 2x ‘energy buckets’:</a:t>
            </a:r>
          </a:p>
          <a:p>
            <a:pPr lvl="1"/>
            <a:r>
              <a:rPr lang="en-AU" dirty="0"/>
              <a:t>Threshold power – sustainable for ~40min to 1 hour</a:t>
            </a:r>
          </a:p>
          <a:p>
            <a:pPr lvl="1"/>
            <a:r>
              <a:rPr lang="en-AU" dirty="0"/>
              <a:t>‘Over-threshold’ power – smaller bucket of energy that can be deployed over shorter durations – can be ‘recharged’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A1E98-5A2D-0DCC-4358-265CC3C4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335" y="4091404"/>
            <a:ext cx="7954934" cy="270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7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1035D-2623-D49F-FD07-1F54B36CA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767" y="2285365"/>
            <a:ext cx="10515600" cy="1325563"/>
          </a:xfrm>
        </p:spPr>
        <p:txBody>
          <a:bodyPr/>
          <a:lstStyle/>
          <a:p>
            <a:r>
              <a:rPr lang="en-AU" dirty="0"/>
              <a:t>Project #1: Team pursuit strategy tool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7235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49"/>
          <a:stretch/>
        </p:blipFill>
        <p:spPr>
          <a:xfrm>
            <a:off x="0" y="0"/>
            <a:ext cx="8750968" cy="68557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0786" y="617925"/>
            <a:ext cx="6660613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20" b="1" dirty="0">
                <a:solidFill>
                  <a:srgbClr val="3DB149"/>
                </a:solidFill>
                <a:latin typeface="Arial" charset="0"/>
                <a:ea typeface="Arial" charset="0"/>
                <a:cs typeface="Arial" charset="0"/>
              </a:rPr>
              <a:t>Velodrome physics 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846B2F-B8AA-45FB-B35C-47A55ABDEA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76"/>
          <a:stretch/>
        </p:blipFill>
        <p:spPr>
          <a:xfrm>
            <a:off x="7756386" y="2287"/>
            <a:ext cx="4435614" cy="6855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55D496-8083-4AAD-B995-7864FAB80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62" y="1266357"/>
            <a:ext cx="3133725" cy="50196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95725" y="1392815"/>
            <a:ext cx="60784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5740" indent="-20574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83A35"/>
                </a:solidFill>
                <a:latin typeface="Arial" charset="0"/>
                <a:ea typeface="Arial" charset="0"/>
                <a:cs typeface="Arial" charset="0"/>
              </a:rPr>
              <a:t>Middle of the straights</a:t>
            </a:r>
          </a:p>
          <a:p>
            <a:pPr marL="205740" indent="-20574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83A35"/>
                </a:solidFill>
                <a:latin typeface="Arial" charset="0"/>
                <a:ea typeface="Arial" charset="0"/>
                <a:cs typeface="Arial" charset="0"/>
              </a:rPr>
              <a:t>Only point on the track where they are upright</a:t>
            </a:r>
          </a:p>
          <a:p>
            <a:pPr marL="633679" lvl="1" indent="-20574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83A35"/>
              </a:solidFill>
              <a:latin typeface="Arial" charset="0"/>
              <a:ea typeface="Arial" charset="0"/>
              <a:cs typeface="Arial" charset="0"/>
            </a:endParaRPr>
          </a:p>
          <a:p>
            <a:pPr marL="205740" indent="-20574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83A35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635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49"/>
          <a:stretch/>
        </p:blipFill>
        <p:spPr>
          <a:xfrm>
            <a:off x="0" y="0"/>
            <a:ext cx="8750968" cy="68557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0786" y="617925"/>
            <a:ext cx="6660613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20" b="1" dirty="0">
                <a:solidFill>
                  <a:srgbClr val="3DB149"/>
                </a:solidFill>
                <a:latin typeface="Arial" charset="0"/>
                <a:ea typeface="Arial" charset="0"/>
                <a:cs typeface="Arial" charset="0"/>
              </a:rPr>
              <a:t>Velodrome physics 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846B2F-B8AA-45FB-B35C-47A55ABDEA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76"/>
          <a:stretch/>
        </p:blipFill>
        <p:spPr>
          <a:xfrm>
            <a:off x="7756386" y="2287"/>
            <a:ext cx="4435614" cy="68557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CDD5BB-AC96-4825-AE9A-FDAC012F8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37" y="1308589"/>
            <a:ext cx="2975539" cy="50067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61092" y="1332661"/>
            <a:ext cx="40637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5740" indent="-20574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83A35"/>
                </a:solidFill>
                <a:latin typeface="Arial" charset="0"/>
                <a:ea typeface="Arial" charset="0"/>
                <a:cs typeface="Arial" charset="0"/>
              </a:rPr>
              <a:t>Pre bend entry</a:t>
            </a:r>
          </a:p>
          <a:p>
            <a:pPr marL="205740" indent="-20574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83A35"/>
                </a:solidFill>
                <a:latin typeface="Arial" charset="0"/>
                <a:ea typeface="Arial" charset="0"/>
                <a:cs typeface="Arial" charset="0"/>
              </a:rPr>
              <a:t>Riders begin tipping into the bend</a:t>
            </a:r>
          </a:p>
          <a:p>
            <a:pPr marL="205740" indent="-20574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83A35"/>
                </a:solidFill>
                <a:latin typeface="Arial" charset="0"/>
                <a:ea typeface="Arial" charset="0"/>
                <a:cs typeface="Arial" charset="0"/>
              </a:rPr>
              <a:t>If </a:t>
            </a:r>
            <a:r>
              <a:rPr lang="en-US" sz="1600" dirty="0" err="1">
                <a:solidFill>
                  <a:srgbClr val="383A35"/>
                </a:solidFill>
                <a:latin typeface="Arial" charset="0"/>
                <a:ea typeface="Arial" charset="0"/>
                <a:cs typeface="Arial" charset="0"/>
              </a:rPr>
              <a:t>CoM</a:t>
            </a:r>
            <a:r>
              <a:rPr lang="en-US" sz="1600" dirty="0">
                <a:solidFill>
                  <a:srgbClr val="383A35"/>
                </a:solidFill>
                <a:latin typeface="Arial" charset="0"/>
                <a:ea typeface="Arial" charset="0"/>
                <a:cs typeface="Arial" charset="0"/>
              </a:rPr>
              <a:t> velocity is a pure function of the lean angle, this would imply they are slowing down at this point</a:t>
            </a:r>
          </a:p>
          <a:p>
            <a:pPr marL="205740" indent="-20574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83A35"/>
                </a:solidFill>
                <a:latin typeface="Arial" charset="0"/>
                <a:ea typeface="Arial" charset="0"/>
                <a:cs typeface="Arial" charset="0"/>
              </a:rPr>
              <a:t>Not the case</a:t>
            </a:r>
          </a:p>
          <a:p>
            <a:pPr marL="205740" indent="-20574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83A35"/>
                </a:solidFill>
                <a:latin typeface="Arial" charset="0"/>
                <a:ea typeface="Arial" charset="0"/>
                <a:cs typeface="Arial" charset="0"/>
              </a:rPr>
              <a:t>They are not in ‘balance’ during the transition</a:t>
            </a:r>
          </a:p>
          <a:p>
            <a:pPr marL="633679" lvl="1" indent="-20574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83A35"/>
              </a:solidFill>
              <a:latin typeface="Arial" charset="0"/>
              <a:ea typeface="Arial" charset="0"/>
              <a:cs typeface="Arial" charset="0"/>
            </a:endParaRPr>
          </a:p>
          <a:p>
            <a:pPr marL="205740" indent="-20574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83A35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B49795-1020-4FAB-B65C-55260D0EE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589" y="3681253"/>
            <a:ext cx="6307936" cy="238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25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0EADE124985C40A5F49B68A8042623" ma:contentTypeVersion="36" ma:contentTypeDescription="Create a new document." ma:contentTypeScope="" ma:versionID="3a41e1bf9e147d2a20afe8d405608fe5">
  <xsd:schema xmlns:xsd="http://www.w3.org/2001/XMLSchema" xmlns:xs="http://www.w3.org/2001/XMLSchema" xmlns:p="http://schemas.microsoft.com/office/2006/metadata/properties" xmlns:ns2="e92e0e96-e981-4986-b7ab-d2faa2db7e0d" xmlns:ns3="fb3e9b48-5bce-4e9f-bb41-d4e1a269a979" targetNamespace="http://schemas.microsoft.com/office/2006/metadata/properties" ma:root="true" ma:fieldsID="5702778df8fd6da87ac7979ee12338e4" ns2:_="" ns3:_="">
    <xsd:import namespace="e92e0e96-e981-4986-b7ab-d2faa2db7e0d"/>
    <xsd:import namespace="fb3e9b48-5bce-4e9f-bb41-d4e1a269a97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LengthInSecond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2e0e96-e981-4986-b7ab-d2faa2db7e0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6" nillable="true" ma:displayName="Taxonomy Catch All Column" ma:hidden="true" ma:list="{0b48a3ba-0e08-4084-9596-3c04006ea752}" ma:internalName="TaxCatchAll" ma:showField="CatchAllData" ma:web="e92e0e96-e981-4986-b7ab-d2faa2db7e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3e9b48-5bce-4e9f-bb41-d4e1a269a9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2c803d74-877f-4049-863d-1854da2ec7d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92e0e96-e981-4986-b7ab-d2faa2db7e0d">222U3PR6MZ3K-1758931593-327986</_dlc_DocId>
    <_dlc_DocIdUrl xmlns="e92e0e96-e981-4986-b7ab-d2faa2db7e0d">
      <Url>https://auscyclingorgau.sharepoint.com/sites/docs/_layouts/15/DocIdRedir.aspx?ID=222U3PR6MZ3K-1758931593-327986</Url>
      <Description>222U3PR6MZ3K-1758931593-327986</Description>
    </_dlc_DocIdUrl>
    <SharedWithUsers xmlns="e92e0e96-e981-4986-b7ab-d2faa2db7e0d">
      <UserInfo>
        <DisplayName>Lynne Munro</DisplayName>
        <AccountId>157</AccountId>
        <AccountType/>
      </UserInfo>
    </SharedWithUsers>
    <TaxCatchAll xmlns="e92e0e96-e981-4986-b7ab-d2faa2db7e0d" xsi:nil="true"/>
    <lcf76f155ced4ddcb4097134ff3c332f xmlns="fb3e9b48-5bce-4e9f-bb41-d4e1a269a97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FA3D824-A135-4DC7-903B-38B087A9E5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2e0e96-e981-4986-b7ab-d2faa2db7e0d"/>
    <ds:schemaRef ds:uri="fb3e9b48-5bce-4e9f-bb41-d4e1a269a9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7EB52A-FC66-4C49-B16A-22625AA2CDC1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548B186D-C1C7-4B07-A601-2866B150B902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9711CEFF-EAD1-49C8-8926-FD67B1695EA9}">
  <ds:schemaRefs>
    <ds:schemaRef ds:uri="http://schemas.microsoft.com/office/2006/metadata/properties"/>
    <ds:schemaRef ds:uri="http://schemas.microsoft.com/office/infopath/2007/PartnerControls"/>
    <ds:schemaRef ds:uri="e92e0e96-e981-4986-b7ab-d2faa2db7e0d"/>
    <ds:schemaRef ds:uri="fb3e9b48-5bce-4e9f-bb41-d4e1a269a97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935</TotalTime>
  <Words>326</Words>
  <Application>Microsoft Office PowerPoint</Application>
  <PresentationFormat>Widescreen</PresentationFormat>
  <Paragraphs>50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Adelaide uni computer science projects extra info</vt:lpstr>
      <vt:lpstr>Basic modelling concepts</vt:lpstr>
      <vt:lpstr>PowerPoint Presentation</vt:lpstr>
      <vt:lpstr>Energy balance eqn.</vt:lpstr>
      <vt:lpstr>Forward integration over time</vt:lpstr>
      <vt:lpstr>Physiological supply model</vt:lpstr>
      <vt:lpstr>Project #1: Team pursuit strategy 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#2: Outdoor road TT prediction tool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Hey</dc:creator>
  <cp:lastModifiedBy>John Pitman</cp:lastModifiedBy>
  <cp:revision>18</cp:revision>
  <dcterms:created xsi:type="dcterms:W3CDTF">2020-06-03T22:10:39Z</dcterms:created>
  <dcterms:modified xsi:type="dcterms:W3CDTF">2022-08-02T01:16:02Z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0x0101009C0EADE124985C40A5F49B68A8042623</vt:lpwstr>
  </property>
  <property fmtid="{D5CDD505-2E9C-101B-9397-08002B2CF9AE}" pid="3" name="_dlc_DocIdItemGuid">
    <vt:lpwstr>6d659aea-3c01-4635-a271-aeb6c7692848</vt:lpwstr>
  </property>
  <property fmtid="{D5CDD505-2E9C-101B-9397-08002B2CF9AE}" pid="4" name="MediaServiceImageTags">
    <vt:lpwstr/>
  </property>
</Properties>
</file>