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6" r:id="rId5"/>
    <p:sldId id="258" r:id="rId6"/>
    <p:sldId id="259" r:id="rId7"/>
    <p:sldId id="280" r:id="rId8"/>
    <p:sldId id="260" r:id="rId9"/>
    <p:sldId id="261" r:id="rId10"/>
    <p:sldId id="262" r:id="rId11"/>
    <p:sldId id="263" r:id="rId12"/>
    <p:sldId id="264" r:id="rId13"/>
    <p:sldId id="265" r:id="rId14"/>
    <p:sldId id="285" r:id="rId15"/>
    <p:sldId id="266" r:id="rId16"/>
    <p:sldId id="267" r:id="rId17"/>
    <p:sldId id="268" r:id="rId18"/>
    <p:sldId id="269" r:id="rId19"/>
    <p:sldId id="272" r:id="rId20"/>
    <p:sldId id="270" r:id="rId21"/>
    <p:sldId id="273" r:id="rId22"/>
    <p:sldId id="271" r:id="rId23"/>
    <p:sldId id="282" r:id="rId24"/>
    <p:sldId id="289" r:id="rId25"/>
    <p:sldId id="274" r:id="rId26"/>
    <p:sldId id="275" r:id="rId27"/>
    <p:sldId id="278" r:id="rId28"/>
    <p:sldId id="287" r:id="rId29"/>
    <p:sldId id="279" r:id="rId30"/>
    <p:sldId id="276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1C1C1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1" autoAdjust="0"/>
    <p:restoredTop sz="86364" autoAdjust="0"/>
  </p:normalViewPr>
  <p:slideViewPr>
    <p:cSldViewPr>
      <p:cViewPr varScale="1">
        <p:scale>
          <a:sx n="60" d="100"/>
          <a:sy n="60" d="100"/>
        </p:scale>
        <p:origin x="-10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6.wmf"/><Relationship Id="rId1" Type="http://schemas.openxmlformats.org/officeDocument/2006/relationships/image" Target="../media/image48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1.wmf"/><Relationship Id="rId1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78.wmf"/><Relationship Id="rId1" Type="http://schemas.openxmlformats.org/officeDocument/2006/relationships/image" Target="../media/image80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4.wmf"/><Relationship Id="rId1" Type="http://schemas.openxmlformats.org/officeDocument/2006/relationships/image" Target="../media/image105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8.wmf"/><Relationship Id="rId7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5580F-16E1-41EB-A41A-F1E401810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348C0-3044-4A8C-91DF-A021551D5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34C99-A37D-401B-9477-5FC3A49C04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CF88-4F07-4803-9DBE-3BF529EEC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984EC-B314-43A6-B60A-683902B9E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AC64B-263D-4729-99B3-83572CE32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2F5D5-6D19-436E-AD01-99B7AB926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DB862-EB80-4187-A696-44E385BFE0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787D5-565A-4DC0-918F-8E1552787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14D62-5F64-4EC2-8C83-700142E38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2DF9B-5464-4433-924A-C71A6DA5C6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5EB3D-7D7C-4E71-A06D-12BF36AE0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A1C5B-9467-4605-A6A6-BB5B17789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6E990-2925-475B-81DB-9BD574376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AB80CAC-2144-4FCD-B8B0-62309C0FF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tx1"/>
                </a:solidFill>
              </a:rPr>
              <a:t>第一部分：常微分方程的数值解法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764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楷体_GB2312" pitchFamily="49" charset="-122"/>
              </a:rPr>
              <a:t>第一节     欧拉方法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50825" y="981075"/>
            <a:ext cx="7866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宋体" pitchFamily="2" charset="-122"/>
              </a:rPr>
              <a:t>第一步</a:t>
            </a:r>
            <a:r>
              <a:rPr lang="zh-CN" altLang="en-US">
                <a:latin typeface="楷体_GB2312" pitchFamily="49" charset="-122"/>
                <a:ea typeface="宋体" pitchFamily="2" charset="-122"/>
              </a:rPr>
              <a:t>，对问题</a:t>
            </a:r>
            <a:r>
              <a:rPr lang="en-US" altLang="zh-CN">
                <a:latin typeface="楷体_GB2312" pitchFamily="49" charset="-122"/>
                <a:ea typeface="宋体" pitchFamily="2" charset="-122"/>
              </a:rPr>
              <a:t>(*)</a:t>
            </a:r>
            <a:r>
              <a:rPr lang="zh-CN" altLang="en-US">
                <a:latin typeface="楷体_GB2312" pitchFamily="49" charset="-122"/>
                <a:ea typeface="宋体" pitchFamily="2" charset="-122"/>
              </a:rPr>
              <a:t>的求解区域作一致网格剖分，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23850" y="1628775"/>
            <a:ext cx="7586663" cy="555625"/>
            <a:chOff x="204" y="1026"/>
            <a:chExt cx="4779" cy="350"/>
          </a:xfrm>
        </p:grpSpPr>
        <p:graphicFrame>
          <p:nvGraphicFramePr>
            <p:cNvPr id="8197" name="Object 6"/>
            <p:cNvGraphicFramePr>
              <a:graphicFrameLocks noChangeAspect="1"/>
            </p:cNvGraphicFramePr>
            <p:nvPr/>
          </p:nvGraphicFramePr>
          <p:xfrm>
            <a:off x="2100" y="1053"/>
            <a:ext cx="2883" cy="323"/>
          </p:xfrm>
          <a:graphic>
            <a:graphicData uri="http://schemas.openxmlformats.org/presentationml/2006/ole">
              <p:oleObj spid="_x0000_s8197" name="公式" r:id="rId3" imgW="2044440" imgH="228600" progId="Equation.3">
                <p:embed/>
              </p:oleObj>
            </a:graphicData>
          </a:graphic>
        </p:graphicFrame>
        <p:sp>
          <p:nvSpPr>
            <p:cNvPr id="8205" name="Rectangle 9"/>
            <p:cNvSpPr>
              <a:spLocks noChangeArrowheads="1"/>
            </p:cNvSpPr>
            <p:nvPr/>
          </p:nvSpPr>
          <p:spPr bwMode="auto">
            <a:xfrm>
              <a:off x="204" y="1026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得到一致网格节点</a:t>
              </a:r>
            </a:p>
          </p:txBody>
        </p:sp>
      </p:grp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50825" y="2276475"/>
            <a:ext cx="8893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第二步</a:t>
            </a:r>
            <a:r>
              <a:rPr lang="zh-CN" altLang="en-US"/>
              <a:t>，对连续方程作节点离散，得到节点离散方程。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>
            <p:ph/>
          </p:nvPr>
        </p:nvGraphicFramePr>
        <p:xfrm>
          <a:off x="1835150" y="2852738"/>
          <a:ext cx="5432425" cy="1500187"/>
        </p:xfrm>
        <a:graphic>
          <a:graphicData uri="http://schemas.openxmlformats.org/presentationml/2006/ole">
            <p:oleObj spid="_x0000_s8194" name="公式" r:id="rId4" imgW="2666880" imgH="736560" progId="Equation.3">
              <p:embed/>
            </p:oleObj>
          </a:graphicData>
        </a:graphic>
      </p:graphicFrame>
      <p:sp>
        <p:nvSpPr>
          <p:cNvPr id="8201" name="Rectangle 1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46063" y="4983163"/>
          <a:ext cx="8653462" cy="688975"/>
        </p:xfrm>
        <a:graphic>
          <a:graphicData uri="http://schemas.openxmlformats.org/presentationml/2006/ole">
            <p:oleObj spid="_x0000_s8195" name="公式" r:id="rId5" imgW="5574960" imgH="444240" progId="Equation.3">
              <p:embed/>
            </p:oleObj>
          </a:graphicData>
        </a:graphic>
      </p:graphicFrame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23850" y="4437063"/>
            <a:ext cx="3398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第三步，由泰勒公式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50825" y="57340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改写上式为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2124075" y="5734050"/>
          <a:ext cx="6840538" cy="646113"/>
        </p:xfrm>
        <a:graphic>
          <a:graphicData uri="http://schemas.openxmlformats.org/presentationml/2006/ole">
            <p:oleObj spid="_x0000_s8196" name="公式" r:id="rId6" imgW="4698720" imgH="444240" progId="Equation.3">
              <p:embed/>
            </p:oleObj>
          </a:graphicData>
        </a:graphic>
      </p:graphicFrame>
      <p:sp>
        <p:nvSpPr>
          <p:cNvPr id="8204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88913"/>
            <a:ext cx="5616575" cy="706437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一、欧拉方法</a:t>
            </a:r>
            <a:r>
              <a:rPr lang="en-US" altLang="zh-CN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欧拉折线法</a:t>
            </a:r>
            <a:r>
              <a:rPr lang="en-US" altLang="zh-CN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3" grpId="0"/>
      <p:bldP spid="13328" grpId="0"/>
      <p:bldP spid="133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2303463" cy="576262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同样地，有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68313" y="692150"/>
          <a:ext cx="7993062" cy="766763"/>
        </p:xfrm>
        <a:graphic>
          <a:graphicData uri="http://schemas.openxmlformats.org/presentationml/2006/ole">
            <p:oleObj spid="_x0000_s9218" name="公式" r:id="rId3" imgW="4635360" imgH="444240" progId="Equation.3">
              <p:embed/>
            </p:oleObj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588125" y="148431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900113" y="2133600"/>
          <a:ext cx="5976937" cy="901700"/>
        </p:xfrm>
        <a:graphic>
          <a:graphicData uri="http://schemas.openxmlformats.org/presentationml/2006/ole">
            <p:oleObj spid="_x0000_s9219" name="公式" r:id="rId4" imgW="2666880" imgH="406080" progId="Equation.3">
              <p:embed/>
            </p:oleObj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68313" y="1484313"/>
            <a:ext cx="5830887" cy="560387"/>
            <a:chOff x="295" y="935"/>
            <a:chExt cx="3673" cy="353"/>
          </a:xfrm>
        </p:grpSpPr>
        <p:graphicFrame>
          <p:nvGraphicFramePr>
            <p:cNvPr id="9224" name="Object 10"/>
            <p:cNvGraphicFramePr>
              <a:graphicFrameLocks noChangeAspect="1"/>
            </p:cNvGraphicFramePr>
            <p:nvPr/>
          </p:nvGraphicFramePr>
          <p:xfrm>
            <a:off x="1973" y="959"/>
            <a:ext cx="1995" cy="329"/>
          </p:xfrm>
          <a:graphic>
            <a:graphicData uri="http://schemas.openxmlformats.org/presentationml/2006/ole">
              <p:oleObj spid="_x0000_s9224" name="公式" r:id="rId5" imgW="1384200" imgH="228600" progId="Equation.3">
                <p:embed/>
              </p:oleObj>
            </a:graphicData>
          </a:graphic>
        </p:graphicFrame>
        <p:sp>
          <p:nvSpPr>
            <p:cNvPr id="9234" name="Text Box 13"/>
            <p:cNvSpPr txBox="1">
              <a:spLocks noChangeArrowheads="1"/>
            </p:cNvSpPr>
            <p:nvPr/>
          </p:nvSpPr>
          <p:spPr bwMode="auto">
            <a:xfrm>
              <a:off x="295" y="935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由离散节点方程</a:t>
              </a:r>
            </a:p>
          </p:txBody>
        </p:sp>
      </p:grp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68313" y="3141663"/>
            <a:ext cx="2328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  <a:ea typeface="宋体" pitchFamily="2" charset="-122"/>
              </a:rPr>
              <a:t>忽略高阶项</a:t>
            </a:r>
            <a:r>
              <a:rPr lang="en-US" altLang="zh-CN">
                <a:latin typeface="楷体_GB2312" pitchFamily="49" charset="-122"/>
                <a:ea typeface="宋体" pitchFamily="2" charset="-122"/>
              </a:rPr>
              <a:t>, 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2627313" y="3933825"/>
          <a:ext cx="3146425" cy="987425"/>
        </p:xfrm>
        <a:graphic>
          <a:graphicData uri="http://schemas.openxmlformats.org/presentationml/2006/ole">
            <p:oleObj spid="_x0000_s9220" name="公式" r:id="rId6" imgW="1307880" imgH="406080" progId="Equation.3">
              <p:embed/>
            </p:oleObj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555875" y="3097213"/>
            <a:ext cx="5545138" cy="593725"/>
            <a:chOff x="1674" y="2042"/>
            <a:chExt cx="3493" cy="374"/>
          </a:xfrm>
        </p:grpSpPr>
        <p:graphicFrame>
          <p:nvGraphicFramePr>
            <p:cNvPr id="9222" name="Object 17"/>
            <p:cNvGraphicFramePr>
              <a:graphicFrameLocks noChangeAspect="1"/>
            </p:cNvGraphicFramePr>
            <p:nvPr/>
          </p:nvGraphicFramePr>
          <p:xfrm>
            <a:off x="3324" y="2061"/>
            <a:ext cx="608" cy="351"/>
          </p:xfrm>
          <a:graphic>
            <a:graphicData uri="http://schemas.openxmlformats.org/presentationml/2006/ole">
              <p:oleObj spid="_x0000_s9222" name="公式" r:id="rId7" imgW="393480" imgH="228600" progId="Equation.3">
                <p:embed/>
              </p:oleObj>
            </a:graphicData>
          </a:graphic>
        </p:graphicFrame>
        <p:graphicFrame>
          <p:nvGraphicFramePr>
            <p:cNvPr id="9223" name="Object 18"/>
            <p:cNvGraphicFramePr>
              <a:graphicFrameLocks noChangeAspect="1"/>
            </p:cNvGraphicFramePr>
            <p:nvPr/>
          </p:nvGraphicFramePr>
          <p:xfrm>
            <a:off x="2145" y="2042"/>
            <a:ext cx="276" cy="363"/>
          </p:xfrm>
          <a:graphic>
            <a:graphicData uri="http://schemas.openxmlformats.org/presentationml/2006/ole">
              <p:oleObj spid="_x0000_s9223" name="公式" r:id="rId8" imgW="177480" imgH="228600" progId="Equation.3">
                <p:embed/>
              </p:oleObj>
            </a:graphicData>
          </a:graphic>
        </p:graphicFrame>
        <p:sp>
          <p:nvSpPr>
            <p:cNvPr id="9233" name="Rectangle 19"/>
            <p:cNvSpPr>
              <a:spLocks noChangeArrowheads="1"/>
            </p:cNvSpPr>
            <p:nvPr/>
          </p:nvSpPr>
          <p:spPr bwMode="auto">
            <a:xfrm>
              <a:off x="1674" y="2089"/>
              <a:ext cx="34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cs typeface="Times New Roman" pitchFamily="18" charset="0"/>
                </a:rPr>
                <a:t>并用  作为真解      </a:t>
              </a:r>
              <a:r>
                <a:rPr lang="zh-CN" altLang="en-US">
                  <a:cs typeface="Times New Roman" pitchFamily="18" charset="0"/>
                </a:rPr>
                <a:t>的近似值</a:t>
              </a:r>
              <a:r>
                <a:rPr lang="en-US" altLang="zh-CN">
                  <a:cs typeface="Times New Roman" pitchFamily="18" charset="0"/>
                </a:rPr>
                <a:t>,</a:t>
              </a:r>
            </a:p>
          </p:txBody>
        </p:sp>
      </p:grp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331913" y="5084763"/>
          <a:ext cx="6137275" cy="550862"/>
        </p:xfrm>
        <a:graphic>
          <a:graphicData uri="http://schemas.openxmlformats.org/presentationml/2006/ole">
            <p:oleObj spid="_x0000_s9221" name="公式" r:id="rId9" imgW="2552400" imgH="228600" progId="Equation.3">
              <p:embed/>
            </p:oleObj>
          </a:graphicData>
        </a:graphic>
      </p:graphicFrame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39750" y="40767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得差分方程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39750" y="501332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sp>
        <p:nvSpPr>
          <p:cNvPr id="9232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75" grpId="0"/>
      <p:bldP spid="15384" grpId="0"/>
      <p:bldP spid="153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68313" y="908050"/>
            <a:ext cx="691197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3068638"/>
            <a:ext cx="6256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以上方法称为</a:t>
            </a:r>
            <a:r>
              <a:rPr lang="zh-CN" altLang="en-US">
                <a:solidFill>
                  <a:srgbClr val="FF3300"/>
                </a:solidFill>
              </a:rPr>
              <a:t>欧拉方法或欧拉折线法</a:t>
            </a:r>
            <a:r>
              <a:rPr lang="zh-CN" altLang="en-US"/>
              <a:t>。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900113" y="1052513"/>
          <a:ext cx="6137275" cy="550862"/>
        </p:xfrm>
        <a:graphic>
          <a:graphicData uri="http://schemas.openxmlformats.org/presentationml/2006/ole">
            <p:oleObj spid="_x0000_s10242" name="公式" r:id="rId3" imgW="2552400" imgH="228600" progId="Equation.3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971550" y="1700213"/>
          <a:ext cx="1635125" cy="500062"/>
        </p:xfrm>
        <a:graphic>
          <a:graphicData uri="http://schemas.openxmlformats.org/presentationml/2006/ole">
            <p:oleObj spid="_x0000_s10243" name="公式" r:id="rId4" imgW="749160" imgH="228600" progId="Equation.3">
              <p:embed/>
            </p:oleObj>
          </a:graphicData>
        </a:graphic>
      </p:graphicFrame>
      <p:sp>
        <p:nvSpPr>
          <p:cNvPr id="19463" name="AutoShape 7"/>
          <p:cNvSpPr>
            <a:spLocks/>
          </p:cNvSpPr>
          <p:nvPr/>
        </p:nvSpPr>
        <p:spPr bwMode="auto">
          <a:xfrm>
            <a:off x="755650" y="1268413"/>
            <a:ext cx="71438" cy="792162"/>
          </a:xfrm>
          <a:prstGeom prst="leftBrace">
            <a:avLst>
              <a:gd name="adj1" fmla="val 92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95288" y="2420938"/>
            <a:ext cx="5199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这就是著名的</a:t>
            </a:r>
            <a:r>
              <a:rPr lang="zh-CN" altLang="en-US">
                <a:solidFill>
                  <a:srgbClr val="FF3300"/>
                </a:solidFill>
              </a:rPr>
              <a:t>欧拉</a:t>
            </a:r>
            <a:r>
              <a:rPr lang="en-US" altLang="zh-CN">
                <a:solidFill>
                  <a:srgbClr val="FF3300"/>
                </a:solidFill>
              </a:rPr>
              <a:t>(Euler)</a:t>
            </a:r>
            <a:r>
              <a:rPr lang="zh-CN" altLang="en-US">
                <a:solidFill>
                  <a:srgbClr val="FF3300"/>
                </a:solidFill>
              </a:rPr>
              <a:t>公式</a:t>
            </a:r>
            <a:r>
              <a:rPr lang="zh-CN" altLang="en-US"/>
              <a:t>。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1306513" cy="72548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总的，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0" grpId="0"/>
      <p:bldP spid="19463" grpId="0" animBg="1"/>
      <p:bldP spid="19464" grpId="0"/>
      <p:bldP spid="194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692150"/>
            <a:ext cx="7489825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23850" y="260350"/>
            <a:ext cx="244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欧拉折线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4464050" cy="56197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欧拉折线法名称的由来：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900113" y="908050"/>
            <a:ext cx="4176712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66" name="Object 9"/>
          <p:cNvGraphicFramePr>
            <a:graphicFrameLocks noChangeAspect="1"/>
          </p:cNvGraphicFramePr>
          <p:nvPr/>
        </p:nvGraphicFramePr>
        <p:xfrm>
          <a:off x="1331913" y="1052513"/>
          <a:ext cx="3694112" cy="550862"/>
        </p:xfrm>
        <a:graphic>
          <a:graphicData uri="http://schemas.openxmlformats.org/presentationml/2006/ole">
            <p:oleObj spid="_x0000_s11266" name="公式" r:id="rId3" imgW="1536480" imgH="228600" progId="Equation.3">
              <p:embed/>
            </p:oleObj>
          </a:graphicData>
        </a:graphic>
      </p:graphicFrame>
      <p:graphicFrame>
        <p:nvGraphicFramePr>
          <p:cNvPr id="11267" name="Object 10"/>
          <p:cNvGraphicFramePr>
            <a:graphicFrameLocks noChangeAspect="1"/>
          </p:cNvGraphicFramePr>
          <p:nvPr/>
        </p:nvGraphicFramePr>
        <p:xfrm>
          <a:off x="1403350" y="1700213"/>
          <a:ext cx="1635125" cy="500062"/>
        </p:xfrm>
        <a:graphic>
          <a:graphicData uri="http://schemas.openxmlformats.org/presentationml/2006/ole">
            <p:oleObj spid="_x0000_s11267" name="公式" r:id="rId4" imgW="749160" imgH="228600" progId="Equation.3">
              <p:embed/>
            </p:oleObj>
          </a:graphicData>
        </a:graphic>
      </p:graphicFrame>
      <p:sp>
        <p:nvSpPr>
          <p:cNvPr id="11274" name="AutoShape 11"/>
          <p:cNvSpPr>
            <a:spLocks/>
          </p:cNvSpPr>
          <p:nvPr/>
        </p:nvSpPr>
        <p:spPr bwMode="auto">
          <a:xfrm>
            <a:off x="1187450" y="1268413"/>
            <a:ext cx="71438" cy="792162"/>
          </a:xfrm>
          <a:prstGeom prst="leftBrace">
            <a:avLst>
              <a:gd name="adj1" fmla="val 92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5" name="Group 53"/>
          <p:cNvGrpSpPr>
            <a:grpSpLocks/>
          </p:cNvGrpSpPr>
          <p:nvPr/>
        </p:nvGrpSpPr>
        <p:grpSpPr bwMode="auto">
          <a:xfrm>
            <a:off x="1474788" y="2492375"/>
            <a:ext cx="5108575" cy="4176713"/>
            <a:chOff x="929" y="1570"/>
            <a:chExt cx="3218" cy="2631"/>
          </a:xfrm>
        </p:grpSpPr>
        <p:sp>
          <p:nvSpPr>
            <p:cNvPr id="11277" name="Line 15"/>
            <p:cNvSpPr>
              <a:spLocks noChangeShapeType="1"/>
            </p:cNvSpPr>
            <p:nvPr/>
          </p:nvSpPr>
          <p:spPr bwMode="auto">
            <a:xfrm>
              <a:off x="1020" y="3838"/>
              <a:ext cx="30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16"/>
            <p:cNvSpPr>
              <a:spLocks noChangeShapeType="1"/>
            </p:cNvSpPr>
            <p:nvPr/>
          </p:nvSpPr>
          <p:spPr bwMode="auto">
            <a:xfrm flipV="1">
              <a:off x="1201" y="1616"/>
              <a:ext cx="0" cy="2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17"/>
            <p:cNvSpPr>
              <a:spLocks noChangeShapeType="1"/>
            </p:cNvSpPr>
            <p:nvPr/>
          </p:nvSpPr>
          <p:spPr bwMode="auto">
            <a:xfrm flipV="1">
              <a:off x="1428" y="35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18"/>
            <p:cNvSpPr>
              <a:spLocks/>
            </p:cNvSpPr>
            <p:nvPr/>
          </p:nvSpPr>
          <p:spPr bwMode="auto">
            <a:xfrm>
              <a:off x="1383" y="1842"/>
              <a:ext cx="1995" cy="1769"/>
            </a:xfrm>
            <a:custGeom>
              <a:avLst/>
              <a:gdLst>
                <a:gd name="T0" fmla="*/ 0 w 1995"/>
                <a:gd name="T1" fmla="*/ 1769 h 1769"/>
                <a:gd name="T2" fmla="*/ 544 w 1995"/>
                <a:gd name="T3" fmla="*/ 998 h 1769"/>
                <a:gd name="T4" fmla="*/ 1360 w 1995"/>
                <a:gd name="T5" fmla="*/ 771 h 1769"/>
                <a:gd name="T6" fmla="*/ 1723 w 1995"/>
                <a:gd name="T7" fmla="*/ 545 h 1769"/>
                <a:gd name="T8" fmla="*/ 1995 w 1995"/>
                <a:gd name="T9" fmla="*/ 0 h 1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5"/>
                <a:gd name="T16" fmla="*/ 0 h 1769"/>
                <a:gd name="T17" fmla="*/ 1995 w 1995"/>
                <a:gd name="T18" fmla="*/ 1769 h 17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5" h="1769">
                  <a:moveTo>
                    <a:pt x="0" y="1769"/>
                  </a:moveTo>
                  <a:cubicBezTo>
                    <a:pt x="158" y="1466"/>
                    <a:pt x="317" y="1164"/>
                    <a:pt x="544" y="998"/>
                  </a:cubicBezTo>
                  <a:cubicBezTo>
                    <a:pt x="771" y="832"/>
                    <a:pt x="1164" y="846"/>
                    <a:pt x="1360" y="771"/>
                  </a:cubicBezTo>
                  <a:cubicBezTo>
                    <a:pt x="1556" y="696"/>
                    <a:pt x="1617" y="673"/>
                    <a:pt x="1723" y="545"/>
                  </a:cubicBezTo>
                  <a:cubicBezTo>
                    <a:pt x="1829" y="417"/>
                    <a:pt x="1912" y="208"/>
                    <a:pt x="199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Text Box 19"/>
            <p:cNvSpPr txBox="1">
              <a:spLocks noChangeArrowheads="1"/>
            </p:cNvSpPr>
            <p:nvPr/>
          </p:nvSpPr>
          <p:spPr bwMode="auto">
            <a:xfrm>
              <a:off x="1292" y="374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  <p:graphicFrame>
          <p:nvGraphicFramePr>
            <p:cNvPr id="11269" name="Object 20"/>
            <p:cNvGraphicFramePr>
              <a:graphicFrameLocks noChangeAspect="1"/>
            </p:cNvGraphicFramePr>
            <p:nvPr/>
          </p:nvGraphicFramePr>
          <p:xfrm>
            <a:off x="1564" y="3838"/>
            <a:ext cx="205" cy="249"/>
          </p:xfrm>
          <a:graphic>
            <a:graphicData uri="http://schemas.openxmlformats.org/presentationml/2006/ole">
              <p:oleObj spid="_x0000_s11269" name="公式" r:id="rId5" imgW="177480" imgH="215640" progId="Equation.3">
                <p:embed/>
              </p:oleObj>
            </a:graphicData>
          </a:graphic>
        </p:graphicFrame>
        <p:graphicFrame>
          <p:nvGraphicFramePr>
            <p:cNvPr id="11270" name="Object 21"/>
            <p:cNvGraphicFramePr>
              <a:graphicFrameLocks noChangeAspect="1"/>
            </p:cNvGraphicFramePr>
            <p:nvPr/>
          </p:nvGraphicFramePr>
          <p:xfrm>
            <a:off x="1791" y="3838"/>
            <a:ext cx="240" cy="272"/>
          </p:xfrm>
          <a:graphic>
            <a:graphicData uri="http://schemas.openxmlformats.org/presentationml/2006/ole">
              <p:oleObj spid="_x0000_s11270" name="公式" r:id="rId6" imgW="190440" imgH="215640" progId="Equation.3">
                <p:embed/>
              </p:oleObj>
            </a:graphicData>
          </a:graphic>
        </p:graphicFrame>
        <p:sp>
          <p:nvSpPr>
            <p:cNvPr id="11282" name="Line 22"/>
            <p:cNvSpPr>
              <a:spLocks noChangeShapeType="1"/>
            </p:cNvSpPr>
            <p:nvPr/>
          </p:nvSpPr>
          <p:spPr bwMode="auto">
            <a:xfrm flipV="1">
              <a:off x="1655" y="302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23"/>
            <p:cNvSpPr>
              <a:spLocks noChangeShapeType="1"/>
            </p:cNvSpPr>
            <p:nvPr/>
          </p:nvSpPr>
          <p:spPr bwMode="auto">
            <a:xfrm flipV="1">
              <a:off x="1428" y="3022"/>
              <a:ext cx="227" cy="49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Text Box 24"/>
            <p:cNvSpPr txBox="1">
              <a:spLocks noChangeArrowheads="1"/>
            </p:cNvSpPr>
            <p:nvPr/>
          </p:nvSpPr>
          <p:spPr bwMode="auto">
            <a:xfrm>
              <a:off x="1201" y="3294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i="1"/>
                <a:t>P</a:t>
              </a:r>
              <a:r>
                <a:rPr lang="en-US" altLang="zh-CN" sz="1800" baseline="-25000"/>
                <a:t>0</a:t>
              </a:r>
              <a:endParaRPr lang="en-US" altLang="zh-CN" sz="1800"/>
            </a:p>
          </p:txBody>
        </p:sp>
        <p:sp>
          <p:nvSpPr>
            <p:cNvPr id="11285" name="Line 25"/>
            <p:cNvSpPr>
              <a:spLocks noChangeShapeType="1"/>
            </p:cNvSpPr>
            <p:nvPr/>
          </p:nvSpPr>
          <p:spPr bwMode="auto">
            <a:xfrm>
              <a:off x="1201" y="352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26"/>
            <p:cNvSpPr>
              <a:spLocks noChangeShapeType="1"/>
            </p:cNvSpPr>
            <p:nvPr/>
          </p:nvSpPr>
          <p:spPr bwMode="auto">
            <a:xfrm flipV="1">
              <a:off x="1882" y="2704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27"/>
            <p:cNvSpPr>
              <a:spLocks noChangeShapeType="1"/>
            </p:cNvSpPr>
            <p:nvPr/>
          </p:nvSpPr>
          <p:spPr bwMode="auto">
            <a:xfrm flipV="1">
              <a:off x="2108" y="2568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 flipV="1">
              <a:off x="1655" y="2704"/>
              <a:ext cx="227" cy="31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 flipV="1">
              <a:off x="1882" y="2568"/>
              <a:ext cx="226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 flipV="1">
              <a:off x="2335" y="2477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31"/>
            <p:cNvSpPr>
              <a:spLocks noChangeShapeType="1"/>
            </p:cNvSpPr>
            <p:nvPr/>
          </p:nvSpPr>
          <p:spPr bwMode="auto">
            <a:xfrm flipV="1">
              <a:off x="2562" y="2432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32"/>
            <p:cNvSpPr>
              <a:spLocks noChangeShapeType="1"/>
            </p:cNvSpPr>
            <p:nvPr/>
          </p:nvSpPr>
          <p:spPr bwMode="auto">
            <a:xfrm flipV="1">
              <a:off x="2789" y="2341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33"/>
            <p:cNvSpPr>
              <a:spLocks noChangeShapeType="1"/>
            </p:cNvSpPr>
            <p:nvPr/>
          </p:nvSpPr>
          <p:spPr bwMode="auto">
            <a:xfrm flipV="1">
              <a:off x="3016" y="2160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34"/>
            <p:cNvSpPr>
              <a:spLocks noChangeShapeType="1"/>
            </p:cNvSpPr>
            <p:nvPr/>
          </p:nvSpPr>
          <p:spPr bwMode="auto">
            <a:xfrm flipV="1">
              <a:off x="2108" y="2477"/>
              <a:ext cx="227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35"/>
            <p:cNvSpPr>
              <a:spLocks noChangeShapeType="1"/>
            </p:cNvSpPr>
            <p:nvPr/>
          </p:nvSpPr>
          <p:spPr bwMode="auto">
            <a:xfrm flipV="1">
              <a:off x="2335" y="2432"/>
              <a:ext cx="227" cy="4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36"/>
            <p:cNvSpPr>
              <a:spLocks noChangeShapeType="1"/>
            </p:cNvSpPr>
            <p:nvPr/>
          </p:nvSpPr>
          <p:spPr bwMode="auto">
            <a:xfrm flipV="1">
              <a:off x="2562" y="2341"/>
              <a:ext cx="227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7"/>
            <p:cNvSpPr>
              <a:spLocks noChangeShapeType="1"/>
            </p:cNvSpPr>
            <p:nvPr/>
          </p:nvSpPr>
          <p:spPr bwMode="auto">
            <a:xfrm flipV="1">
              <a:off x="2789" y="2160"/>
              <a:ext cx="227" cy="1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1" name="Object 38"/>
            <p:cNvGraphicFramePr>
              <a:graphicFrameLocks noChangeAspect="1"/>
            </p:cNvGraphicFramePr>
            <p:nvPr/>
          </p:nvGraphicFramePr>
          <p:xfrm>
            <a:off x="2844" y="3793"/>
            <a:ext cx="368" cy="288"/>
          </p:xfrm>
          <a:graphic>
            <a:graphicData uri="http://schemas.openxmlformats.org/presentationml/2006/ole">
              <p:oleObj spid="_x0000_s11271" name="公式" r:id="rId7" imgW="291960" imgH="228600" progId="Equation.3">
                <p:embed/>
              </p:oleObj>
            </a:graphicData>
          </a:graphic>
        </p:graphicFrame>
        <p:sp>
          <p:nvSpPr>
            <p:cNvPr id="11298" name="Text Box 39"/>
            <p:cNvSpPr txBox="1">
              <a:spLocks noChangeArrowheads="1"/>
            </p:cNvSpPr>
            <p:nvPr/>
          </p:nvSpPr>
          <p:spPr bwMode="auto">
            <a:xfrm>
              <a:off x="3215" y="379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b</a:t>
              </a:r>
            </a:p>
          </p:txBody>
        </p:sp>
        <p:sp>
          <p:nvSpPr>
            <p:cNvPr id="11299" name="Line 40"/>
            <p:cNvSpPr>
              <a:spLocks noChangeShapeType="1"/>
            </p:cNvSpPr>
            <p:nvPr/>
          </p:nvSpPr>
          <p:spPr bwMode="auto">
            <a:xfrm flipV="1">
              <a:off x="3242" y="1752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41"/>
            <p:cNvSpPr>
              <a:spLocks noChangeShapeType="1"/>
            </p:cNvSpPr>
            <p:nvPr/>
          </p:nvSpPr>
          <p:spPr bwMode="auto">
            <a:xfrm flipV="1">
              <a:off x="3016" y="1706"/>
              <a:ext cx="272" cy="45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Text Box 42"/>
            <p:cNvSpPr txBox="1">
              <a:spLocks noChangeArrowheads="1"/>
            </p:cNvSpPr>
            <p:nvPr/>
          </p:nvSpPr>
          <p:spPr bwMode="auto">
            <a:xfrm>
              <a:off x="1428" y="2886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i="1"/>
                <a:t>P</a:t>
              </a:r>
              <a:r>
                <a:rPr lang="en-US" altLang="zh-CN" sz="1800" baseline="-25000"/>
                <a:t>1</a:t>
              </a:r>
              <a:endParaRPr lang="en-US" altLang="zh-CN" sz="1800"/>
            </a:p>
          </p:txBody>
        </p:sp>
        <p:sp>
          <p:nvSpPr>
            <p:cNvPr id="11302" name="Text Box 43"/>
            <p:cNvSpPr txBox="1">
              <a:spLocks noChangeArrowheads="1"/>
            </p:cNvSpPr>
            <p:nvPr/>
          </p:nvSpPr>
          <p:spPr bwMode="auto">
            <a:xfrm>
              <a:off x="1700" y="2477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i="1"/>
                <a:t>P</a:t>
              </a:r>
              <a:r>
                <a:rPr lang="en-US" altLang="zh-CN" sz="1800" baseline="-25000"/>
                <a:t>2</a:t>
              </a:r>
              <a:endParaRPr lang="en-US" altLang="zh-CN" sz="1800"/>
            </a:p>
          </p:txBody>
        </p:sp>
        <p:sp>
          <p:nvSpPr>
            <p:cNvPr id="11303" name="Text Box 44"/>
            <p:cNvSpPr txBox="1">
              <a:spLocks noChangeArrowheads="1"/>
            </p:cNvSpPr>
            <p:nvPr/>
          </p:nvSpPr>
          <p:spPr bwMode="auto">
            <a:xfrm>
              <a:off x="2789" y="1933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i="1"/>
                <a:t>P</a:t>
              </a:r>
              <a:r>
                <a:rPr lang="en-US" altLang="zh-CN" sz="1800" baseline="-25000"/>
                <a:t>n-1</a:t>
              </a:r>
              <a:endParaRPr lang="en-US" altLang="zh-CN" sz="1800"/>
            </a:p>
          </p:txBody>
        </p:sp>
        <p:sp>
          <p:nvSpPr>
            <p:cNvPr id="11304" name="Text Box 45"/>
            <p:cNvSpPr txBox="1">
              <a:spLocks noChangeArrowheads="1"/>
            </p:cNvSpPr>
            <p:nvPr/>
          </p:nvSpPr>
          <p:spPr bwMode="auto">
            <a:xfrm>
              <a:off x="3016" y="1570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i="1"/>
                <a:t>P</a:t>
              </a:r>
              <a:r>
                <a:rPr lang="en-US" altLang="zh-CN" sz="1800" baseline="-25000"/>
                <a:t>n</a:t>
              </a:r>
              <a:endParaRPr lang="en-US" altLang="zh-CN" sz="1800"/>
            </a:p>
          </p:txBody>
        </p:sp>
        <p:sp>
          <p:nvSpPr>
            <p:cNvPr id="11305" name="Text Box 46"/>
            <p:cNvSpPr txBox="1">
              <a:spLocks noChangeArrowheads="1"/>
            </p:cNvSpPr>
            <p:nvPr/>
          </p:nvSpPr>
          <p:spPr bwMode="auto">
            <a:xfrm>
              <a:off x="3275" y="1959"/>
              <a:ext cx="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 = y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  <p:sp>
          <p:nvSpPr>
            <p:cNvPr id="11306" name="Text Box 47"/>
            <p:cNvSpPr txBox="1">
              <a:spLocks noChangeArrowheads="1"/>
            </p:cNvSpPr>
            <p:nvPr/>
          </p:nvSpPr>
          <p:spPr bwMode="auto">
            <a:xfrm>
              <a:off x="929" y="3793"/>
              <a:ext cx="1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0" i="1"/>
                <a:t>O</a:t>
              </a:r>
            </a:p>
          </p:txBody>
        </p:sp>
        <p:sp>
          <p:nvSpPr>
            <p:cNvPr id="11307" name="Text Box 48"/>
            <p:cNvSpPr txBox="1">
              <a:spLocks noChangeArrowheads="1"/>
            </p:cNvSpPr>
            <p:nvPr/>
          </p:nvSpPr>
          <p:spPr bwMode="auto">
            <a:xfrm>
              <a:off x="3877" y="3793"/>
              <a:ext cx="1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x</a:t>
              </a:r>
            </a:p>
          </p:txBody>
        </p:sp>
        <p:sp>
          <p:nvSpPr>
            <p:cNvPr id="11308" name="Text Box 49"/>
            <p:cNvSpPr txBox="1">
              <a:spLocks noChangeArrowheads="1"/>
            </p:cNvSpPr>
            <p:nvPr/>
          </p:nvSpPr>
          <p:spPr bwMode="auto">
            <a:xfrm>
              <a:off x="1020" y="1570"/>
              <a:ext cx="2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y</a:t>
              </a:r>
            </a:p>
          </p:txBody>
        </p:sp>
      </p:grpSp>
      <p:sp>
        <p:nvSpPr>
          <p:cNvPr id="11276" name="Text Box 50"/>
          <p:cNvSpPr txBox="1">
            <a:spLocks noChangeArrowheads="1"/>
          </p:cNvSpPr>
          <p:nvPr/>
        </p:nvSpPr>
        <p:spPr bwMode="auto">
          <a:xfrm>
            <a:off x="5292725" y="242093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欧拉折线</a:t>
            </a:r>
          </a:p>
        </p:txBody>
      </p:sp>
      <p:graphicFrame>
        <p:nvGraphicFramePr>
          <p:cNvPr id="11268" name="Object 51"/>
          <p:cNvGraphicFramePr>
            <a:graphicFrameLocks noChangeAspect="1"/>
          </p:cNvGraphicFramePr>
          <p:nvPr>
            <p:ph idx="1"/>
          </p:nvPr>
        </p:nvGraphicFramePr>
        <p:xfrm>
          <a:off x="5292725" y="260350"/>
          <a:ext cx="3384550" cy="1363663"/>
        </p:xfrm>
        <a:graphic>
          <a:graphicData uri="http://schemas.openxmlformats.org/presentationml/2006/ole">
            <p:oleObj spid="_x0000_s11268" name="公式" r:id="rId8" imgW="163800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1162050" cy="652462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1.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1187450" y="260350"/>
            <a:ext cx="6435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  <a:ea typeface="宋体" pitchFamily="2" charset="-122"/>
              </a:rPr>
              <a:t>利用欧拉方法求解常微分方程初值问题 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090613" y="908050"/>
          <a:ext cx="3724275" cy="1501775"/>
        </p:xfrm>
        <a:graphic>
          <a:graphicData uri="http://schemas.openxmlformats.org/presentationml/2006/ole">
            <p:oleObj spid="_x0000_s12290" name="公式" r:id="rId3" imgW="1701720" imgH="685800" progId="Equation.3">
              <p:embed/>
            </p:oleObj>
          </a:graphicData>
        </a:graphic>
      </p:graphicFrame>
      <p:sp>
        <p:nvSpPr>
          <p:cNvPr id="12297" name="Rectangle 6"/>
          <p:cNvSpPr>
            <a:spLocks noChangeArrowheads="1"/>
          </p:cNvSpPr>
          <p:nvPr/>
        </p:nvSpPr>
        <p:spPr bwMode="auto">
          <a:xfrm>
            <a:off x="4859338" y="1412875"/>
            <a:ext cx="304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42900" algn="l"/>
              </a:tabLst>
            </a:pPr>
            <a:r>
              <a:rPr lang="zh-CN" altLang="en-US">
                <a:latin typeface="楷体_GB2312" pitchFamily="49" charset="-122"/>
              </a:rPr>
              <a:t>， 取步长为</a:t>
            </a:r>
            <a:r>
              <a:rPr lang="en-US" altLang="zh-CN">
                <a:latin typeface="楷体_GB2312" pitchFamily="49" charset="-122"/>
              </a:rPr>
              <a:t>0.1</a:t>
            </a:r>
            <a:r>
              <a:rPr lang="zh-CN" altLang="en-US">
                <a:latin typeface="楷体_GB2312" pitchFamily="49" charset="-122"/>
              </a:rPr>
              <a:t>。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76238" y="2584450"/>
            <a:ext cx="117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187450" y="2636838"/>
            <a:ext cx="7127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latin typeface="楷体_GB2312" pitchFamily="49" charset="-122"/>
                <a:ea typeface="宋体" pitchFamily="2" charset="-122"/>
              </a:rPr>
              <a:t> </a:t>
            </a:r>
            <a:r>
              <a:rPr lang="zh-CN" altLang="en-US">
                <a:latin typeface="楷体_GB2312" pitchFamily="49" charset="-122"/>
                <a:ea typeface="宋体" pitchFamily="2" charset="-122"/>
              </a:rPr>
              <a:t>因步长为</a:t>
            </a:r>
            <a:r>
              <a:rPr lang="en-US" altLang="zh-CN">
                <a:ea typeface="宋体" pitchFamily="2" charset="-122"/>
              </a:rPr>
              <a:t>0.1</a:t>
            </a:r>
            <a:r>
              <a:rPr lang="en-US" altLang="zh-CN">
                <a:latin typeface="楷体_GB2312" pitchFamily="49" charset="-122"/>
                <a:ea typeface="宋体" pitchFamily="2" charset="-122"/>
              </a:rPr>
              <a:t>, </a:t>
            </a:r>
            <a:r>
              <a:rPr lang="zh-CN" altLang="en-US">
                <a:latin typeface="楷体_GB2312" pitchFamily="49" charset="-122"/>
                <a:ea typeface="宋体" pitchFamily="2" charset="-122"/>
              </a:rPr>
              <a:t>故对</a:t>
            </a:r>
            <a:r>
              <a:rPr lang="en-US" altLang="zh-CN">
                <a:ea typeface="宋体" pitchFamily="2" charset="-122"/>
              </a:rPr>
              <a:t>[0,1]</a:t>
            </a:r>
            <a:r>
              <a:rPr lang="zh-CN" altLang="en-US">
                <a:latin typeface="楷体_GB2312" pitchFamily="49" charset="-122"/>
                <a:ea typeface="宋体" pitchFamily="2" charset="-122"/>
              </a:rPr>
              <a:t>等距剖分</a:t>
            </a:r>
            <a:r>
              <a:rPr lang="en-US" altLang="zh-CN">
                <a:ea typeface="宋体" pitchFamily="2" charset="-122"/>
              </a:rPr>
              <a:t>10 </a:t>
            </a:r>
            <a:r>
              <a:rPr lang="zh-CN" altLang="en-US">
                <a:latin typeface="楷体_GB2312" pitchFamily="49" charset="-122"/>
                <a:ea typeface="宋体" pitchFamily="2" charset="-122"/>
              </a:rPr>
              <a:t>份，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700338" y="3068638"/>
          <a:ext cx="3584575" cy="917575"/>
        </p:xfrm>
        <a:graphic>
          <a:graphicData uri="http://schemas.openxmlformats.org/presentationml/2006/ole">
            <p:oleObj spid="_x0000_s12291" name="公式" r:id="rId4" imgW="1574640" imgH="406080" progId="Equation.3">
              <p:embed/>
            </p:oleObj>
          </a:graphicData>
        </a:graphic>
      </p:graphicFrame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39750" y="3284538"/>
            <a:ext cx="2160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得节点坐标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395288" y="4437063"/>
          <a:ext cx="5878512" cy="1000125"/>
        </p:xfrm>
        <a:graphic>
          <a:graphicData uri="http://schemas.openxmlformats.org/presentationml/2006/ole">
            <p:oleObj spid="_x0000_s12292" name="公式" r:id="rId5" imgW="2590560" imgH="444240" progId="Equation.3">
              <p:embed/>
            </p:oleObj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6516688" y="4724400"/>
          <a:ext cx="1743075" cy="452438"/>
        </p:xfrm>
        <a:graphic>
          <a:graphicData uri="http://schemas.openxmlformats.org/presentationml/2006/ole">
            <p:oleObj spid="_x0000_s12293" name="公式" r:id="rId6" imgW="774360" imgH="203040" progId="Equation.3">
              <p:embed/>
            </p:oleObj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395288" y="5300663"/>
          <a:ext cx="1920875" cy="515937"/>
        </p:xfrm>
        <a:graphic>
          <a:graphicData uri="http://schemas.openxmlformats.org/presentationml/2006/ole">
            <p:oleObj spid="_x0000_s12294" name="公式" r:id="rId7" imgW="774360" imgH="228600" progId="Equation.3">
              <p:embed/>
            </p:oleObj>
          </a:graphicData>
        </a:graphic>
      </p:graphicFrame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468313" y="4005263"/>
            <a:ext cx="447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  <a:ea typeface="宋体" pitchFamily="2" charset="-122"/>
              </a:rPr>
              <a:t>利用欧拉方法得差分方程为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68313" y="5876925"/>
            <a:ext cx="3167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数值结果见下表。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3" grpId="0"/>
      <p:bldP spid="21514" grpId="0"/>
      <p:bldP spid="21518" grpId="0"/>
      <p:bldP spid="215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48038" y="5445125"/>
          <a:ext cx="1873250" cy="538163"/>
        </p:xfrm>
        <a:graphic>
          <a:graphicData uri="http://schemas.openxmlformats.org/presentationml/2006/ole">
            <p:oleObj spid="_x0000_s13314" name="公式" r:id="rId3" imgW="825480" imgH="241200" progId="Equation.3">
              <p:embed/>
            </p:oleObj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07963" y="6021388"/>
            <a:ext cx="8936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  <a:ea typeface="宋体" pitchFamily="2" charset="-122"/>
              </a:rPr>
              <a:t>（原方程为伯努利方程，常微教材中有精确求解方法） </a:t>
            </a:r>
          </a:p>
        </p:txBody>
      </p:sp>
      <p:grpSp>
        <p:nvGrpSpPr>
          <p:cNvPr id="13320" name="Group 362"/>
          <p:cNvGrpSpPr>
            <a:grpSpLocks/>
          </p:cNvGrpSpPr>
          <p:nvPr/>
        </p:nvGrpSpPr>
        <p:grpSpPr bwMode="auto">
          <a:xfrm>
            <a:off x="1258888" y="403225"/>
            <a:ext cx="5878512" cy="620713"/>
            <a:chOff x="1127" y="845"/>
            <a:chExt cx="3703" cy="391"/>
          </a:xfrm>
        </p:grpSpPr>
        <p:graphicFrame>
          <p:nvGraphicFramePr>
            <p:cNvPr id="13315" name="Object 10"/>
            <p:cNvGraphicFramePr>
              <a:graphicFrameLocks noChangeAspect="1"/>
            </p:cNvGraphicFramePr>
            <p:nvPr/>
          </p:nvGraphicFramePr>
          <p:xfrm>
            <a:off x="1127" y="845"/>
            <a:ext cx="226" cy="338"/>
          </p:xfrm>
          <a:graphic>
            <a:graphicData uri="http://schemas.openxmlformats.org/presentationml/2006/ole">
              <p:oleObj spid="_x0000_s13315" name="公式" r:id="rId4" imgW="177480" imgH="228600" progId="Equation.3">
                <p:embed/>
              </p:oleObj>
            </a:graphicData>
          </a:graphic>
        </p:graphicFrame>
        <p:graphicFrame>
          <p:nvGraphicFramePr>
            <p:cNvPr id="13316" name="Object 9"/>
            <p:cNvGraphicFramePr>
              <a:graphicFrameLocks noChangeAspect="1"/>
            </p:cNvGraphicFramePr>
            <p:nvPr/>
          </p:nvGraphicFramePr>
          <p:xfrm>
            <a:off x="2128" y="845"/>
            <a:ext cx="208" cy="316"/>
          </p:xfrm>
          <a:graphic>
            <a:graphicData uri="http://schemas.openxmlformats.org/presentationml/2006/ole">
              <p:oleObj spid="_x0000_s13316" name="公式" r:id="rId5" imgW="177480" imgH="228600" progId="Equation.3">
                <p:embed/>
              </p:oleObj>
            </a:graphicData>
          </a:graphic>
        </p:graphicFrame>
        <p:graphicFrame>
          <p:nvGraphicFramePr>
            <p:cNvPr id="13317" name="Object 8"/>
            <p:cNvGraphicFramePr>
              <a:graphicFrameLocks noChangeAspect="1"/>
            </p:cNvGraphicFramePr>
            <p:nvPr/>
          </p:nvGraphicFramePr>
          <p:xfrm>
            <a:off x="3107" y="866"/>
            <a:ext cx="550" cy="296"/>
          </p:xfrm>
          <a:graphic>
            <a:graphicData uri="http://schemas.openxmlformats.org/presentationml/2006/ole">
              <p:oleObj spid="_x0000_s13317" name="公式" r:id="rId6" imgW="406080" imgH="228600" progId="Equation.3">
                <p:embed/>
              </p:oleObj>
            </a:graphicData>
          </a:graphic>
        </p:graphicFrame>
        <p:graphicFrame>
          <p:nvGraphicFramePr>
            <p:cNvPr id="13318" name="Object 7"/>
            <p:cNvGraphicFramePr>
              <a:graphicFrameLocks noChangeAspect="1"/>
            </p:cNvGraphicFramePr>
            <p:nvPr/>
          </p:nvGraphicFramePr>
          <p:xfrm>
            <a:off x="4105" y="883"/>
            <a:ext cx="725" cy="307"/>
          </p:xfrm>
          <a:graphic>
            <a:graphicData uri="http://schemas.openxmlformats.org/presentationml/2006/ole">
              <p:oleObj spid="_x0000_s13318" name="公式" r:id="rId7" imgW="711000" imgH="253800" progId="Equation.3">
                <p:embed/>
              </p:oleObj>
            </a:graphicData>
          </a:graphic>
        </p:graphicFrame>
        <p:sp>
          <p:nvSpPr>
            <p:cNvPr id="13389" name="Rectangle 13"/>
            <p:cNvSpPr>
              <a:spLocks noChangeArrowheads="1"/>
            </p:cNvSpPr>
            <p:nvPr/>
          </p:nvSpPr>
          <p:spPr bwMode="auto">
            <a:xfrm>
              <a:off x="3878" y="100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1800">
                <a:latin typeface="Arial" charset="0"/>
                <a:ea typeface="宋体" pitchFamily="2" charset="-122"/>
              </a:endParaRPr>
            </a:p>
          </p:txBody>
        </p:sp>
      </p:grpSp>
      <p:graphicFrame>
        <p:nvGraphicFramePr>
          <p:cNvPr id="22886" name="Group 358"/>
          <p:cNvGraphicFramePr>
            <a:graphicFrameLocks noGrp="1"/>
          </p:cNvGraphicFramePr>
          <p:nvPr/>
        </p:nvGraphicFramePr>
        <p:xfrm>
          <a:off x="611188" y="476250"/>
          <a:ext cx="6553200" cy="4790440"/>
        </p:xfrm>
        <a:graphic>
          <a:graphicData uri="http://schemas.openxmlformats.org/drawingml/2006/table">
            <a:tbl>
              <a:tblPr/>
              <a:tblGrid>
                <a:gridCol w="1238250"/>
                <a:gridCol w="1773237"/>
                <a:gridCol w="1771650"/>
                <a:gridCol w="17700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节点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欧拉方法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精确解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误差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1.00000000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1.00000000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0.00000000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1.10000000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1.09544512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0.00455488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1.19181818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1.18321596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0.00860223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1.27743783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1.26491106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0.01252677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1.35821260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1.34164079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0.01657181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1.43513292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1.41421356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0.02091936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1.50896625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1.48323970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0.02572656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1.58033824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1.54919334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0.03114490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1.64978343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1.61245155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0.03733188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1.71777935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1.67332005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0.04445929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1.78477083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1.73205081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0.05272002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887" name="Rectangle 359"/>
          <p:cNvSpPr>
            <a:spLocks noGrp="1" noChangeArrowheads="1"/>
          </p:cNvSpPr>
          <p:nvPr>
            <p:ph type="title"/>
          </p:nvPr>
        </p:nvSpPr>
        <p:spPr>
          <a:xfrm>
            <a:off x="250825" y="5373688"/>
            <a:ext cx="3384550" cy="69373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原方程的精确解为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8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2665413" cy="652462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二、梯形方法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403350" y="1463675"/>
          <a:ext cx="4681538" cy="747713"/>
        </p:xfrm>
        <a:graphic>
          <a:graphicData uri="http://schemas.openxmlformats.org/presentationml/2006/ole">
            <p:oleObj spid="_x0000_s14338" name="公式" r:id="rId3" imgW="2209680" imgH="355320" progId="Equation.3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3850" y="908050"/>
            <a:ext cx="8496300" cy="550863"/>
            <a:chOff x="113" y="572"/>
            <a:chExt cx="5352" cy="347"/>
          </a:xfrm>
        </p:grpSpPr>
        <p:graphicFrame>
          <p:nvGraphicFramePr>
            <p:cNvPr id="14342" name="Object 5"/>
            <p:cNvGraphicFramePr>
              <a:graphicFrameLocks noChangeAspect="1"/>
            </p:cNvGraphicFramePr>
            <p:nvPr/>
          </p:nvGraphicFramePr>
          <p:xfrm>
            <a:off x="3696" y="599"/>
            <a:ext cx="1769" cy="320"/>
          </p:xfrm>
          <a:graphic>
            <a:graphicData uri="http://schemas.openxmlformats.org/presentationml/2006/ole">
              <p:oleObj spid="_x0000_s14342" name="公式" r:id="rId4" imgW="1282680" imgH="228600" progId="Equation.3">
                <p:embed/>
              </p:oleObj>
            </a:graphicData>
          </a:graphic>
        </p:graphicFrame>
        <p:sp>
          <p:nvSpPr>
            <p:cNvPr id="14350" name="Rectangle 7"/>
            <p:cNvSpPr>
              <a:spLocks noChangeArrowheads="1"/>
            </p:cNvSpPr>
            <p:nvPr/>
          </p:nvSpPr>
          <p:spPr bwMode="auto">
            <a:xfrm>
              <a:off x="113" y="572"/>
              <a:ext cx="36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宋体" pitchFamily="2" charset="-122"/>
                </a:rPr>
                <a:t>我们可以直接对</a:t>
              </a:r>
              <a:r>
                <a:rPr lang="en-US" altLang="zh-CN">
                  <a:latin typeface="楷体_GB2312" pitchFamily="49" charset="-122"/>
                  <a:ea typeface="宋体" pitchFamily="2" charset="-122"/>
                </a:rPr>
                <a:t>(*)</a:t>
              </a:r>
              <a:r>
                <a:rPr lang="zh-CN" altLang="en-US">
                  <a:latin typeface="楷体_GB2312" pitchFamily="49" charset="-122"/>
                  <a:ea typeface="宋体" pitchFamily="2" charset="-122"/>
                </a:rPr>
                <a:t>中的方程两边从</a:t>
              </a:r>
            </a:p>
          </p:txBody>
        </p:sp>
      </p:grp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50825" y="2276475"/>
            <a:ext cx="589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若利用左矩形公式计算右端积分，即</a:t>
            </a:r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547813" y="2852738"/>
          <a:ext cx="5184775" cy="819150"/>
        </p:xfrm>
        <a:graphic>
          <a:graphicData uri="http://schemas.openxmlformats.org/presentationml/2006/ole">
            <p:oleObj spid="_x0000_s14339" name="公式" r:id="rId5" imgW="2234880" imgH="355320" progId="Equation.3">
              <p:embed/>
            </p:oleObj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3228975" y="4481513"/>
          <a:ext cx="3624263" cy="584200"/>
        </p:xfrm>
        <a:graphic>
          <a:graphicData uri="http://schemas.openxmlformats.org/presentationml/2006/ole">
            <p:oleObj spid="_x0000_s14340" name="公式" r:id="rId6" imgW="1422360" imgH="228600" progId="Equation.3">
              <p:embed/>
            </p:oleObj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>
            <p:ph idx="1"/>
          </p:nvPr>
        </p:nvGraphicFramePr>
        <p:xfrm>
          <a:off x="1476375" y="3716338"/>
          <a:ext cx="4895850" cy="544512"/>
        </p:xfrm>
        <a:graphic>
          <a:graphicData uri="http://schemas.openxmlformats.org/presentationml/2006/ole">
            <p:oleObj spid="_x0000_s14341" name="公式" r:id="rId7" imgW="2057400" imgH="228600" progId="Equation.3">
              <p:embed/>
            </p:oleObj>
          </a:graphicData>
        </a:graphic>
      </p:graphicFrame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611188" y="37163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则得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11188" y="4508500"/>
            <a:ext cx="309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从而得欧拉方法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50825" y="5157788"/>
            <a:ext cx="856932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</a:t>
            </a:r>
            <a:r>
              <a:rPr lang="zh-CN" altLang="en-US"/>
              <a:t>欧拉法的精度之所以很低是由于采用低精度的矩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形公式计算右端积分的结果。　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/>
      <p:bldP spid="23571" grpId="0"/>
      <p:bldP spid="23572" grpId="0"/>
      <p:bldP spid="235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若利用右矩形公式计算右端积分，即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403350" y="908050"/>
          <a:ext cx="5815013" cy="847725"/>
        </p:xfrm>
        <a:graphic>
          <a:graphicData uri="http://schemas.openxmlformats.org/presentationml/2006/ole">
            <p:oleObj spid="_x0000_s15362" name="公式" r:id="rId3" imgW="2425680" imgH="355320" progId="Equation.3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476375" y="3235325"/>
          <a:ext cx="4103688" cy="596900"/>
        </p:xfrm>
        <a:graphic>
          <a:graphicData uri="http://schemas.openxmlformats.org/presentationml/2006/ole">
            <p:oleObj spid="_x0000_s15363" name="公式" r:id="rId4" imgW="1574640" imgH="228600" progId="Equation.3">
              <p:embed/>
            </p:oleObj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692275" y="1916113"/>
          <a:ext cx="5694363" cy="576262"/>
        </p:xfrm>
        <a:graphic>
          <a:graphicData uri="http://schemas.openxmlformats.org/presentationml/2006/ole">
            <p:oleObj spid="_x0000_s15364" name="公式" r:id="rId5" imgW="2260440" imgH="228600" progId="Equation.3">
              <p:embed/>
            </p:oleObj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11188" y="19018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则得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11188" y="2636838"/>
            <a:ext cx="4968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从而得</a:t>
            </a:r>
            <a:r>
              <a:rPr lang="zh-CN" altLang="en-US">
                <a:solidFill>
                  <a:srgbClr val="FF3300"/>
                </a:solidFill>
              </a:rPr>
              <a:t>后退（隐式）欧拉方法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900113" y="4171950"/>
            <a:ext cx="604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Q1</a:t>
            </a:r>
            <a:r>
              <a:rPr lang="zh-CN" altLang="en-US"/>
              <a:t>：后退的欧拉方法将如何求解？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900113" y="5013325"/>
            <a:ext cx="6767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Q2</a:t>
            </a:r>
            <a:r>
              <a:rPr lang="zh-CN" altLang="en-US"/>
              <a:t>：通过以上思路，有更好的办法吗？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80" grpId="0"/>
      <p:bldP spid="28681" grpId="0"/>
      <p:bldP spid="28682" grpId="0"/>
      <p:bldP spid="286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468313" y="3141663"/>
            <a:ext cx="7616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  <a:cs typeface="Times New Roman" pitchFamily="18" charset="0"/>
              </a:rPr>
              <a:t>其中</a:t>
            </a:r>
            <a:r>
              <a:rPr lang="en-US" altLang="zh-CN">
                <a:latin typeface="楷体_GB2312" pitchFamily="49" charset="-122"/>
                <a:cs typeface="Times New Roman" pitchFamily="18" charset="0"/>
              </a:rPr>
              <a:t>, </a:t>
            </a:r>
            <a:r>
              <a:rPr lang="en-US" altLang="zh-CN" i="1">
                <a:cs typeface="Times New Roman" pitchFamily="18" charset="0"/>
              </a:rPr>
              <a:t>f</a:t>
            </a:r>
            <a:r>
              <a:rPr lang="en-US" altLang="zh-CN">
                <a:latin typeface="楷体_GB2312" pitchFamily="49" charset="-122"/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x</a:t>
            </a:r>
            <a:r>
              <a:rPr lang="en-US" altLang="zh-CN">
                <a:latin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>
                <a:cs typeface="Times New Roman" pitchFamily="18" charset="0"/>
              </a:rPr>
              <a:t>y</a:t>
            </a:r>
            <a:r>
              <a:rPr lang="en-US" altLang="zh-CN">
                <a:latin typeface="楷体_GB2312" pitchFamily="49" charset="-122"/>
                <a:cs typeface="Times New Roman" pitchFamily="18" charset="0"/>
              </a:rPr>
              <a:t>)</a:t>
            </a:r>
            <a:r>
              <a:rPr lang="zh-CN" altLang="en-US">
                <a:latin typeface="楷体_GB2312" pitchFamily="49" charset="-122"/>
                <a:cs typeface="Times New Roman" pitchFamily="18" charset="0"/>
              </a:rPr>
              <a:t>为已知函数，</a:t>
            </a:r>
            <a:r>
              <a:rPr lang="en-US" altLang="zh-CN" i="1">
                <a:cs typeface="Times New Roman" pitchFamily="18" charset="0"/>
              </a:rPr>
              <a:t>y</a:t>
            </a:r>
            <a:r>
              <a:rPr lang="en-US" altLang="zh-CN" baseline="-25000">
                <a:cs typeface="Times New Roman" pitchFamily="18" charset="0"/>
              </a:rPr>
              <a:t>0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zh-CN" altLang="en-US">
                <a:latin typeface="楷体_GB2312" pitchFamily="49" charset="-122"/>
                <a:cs typeface="Times New Roman" pitchFamily="18" charset="0"/>
              </a:rPr>
              <a:t>为给定的初始值，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95288" y="4437063"/>
            <a:ext cx="8351837" cy="18192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>
                <a:latin typeface="Arial" charset="0"/>
                <a:ea typeface="宋体" pitchFamily="2" charset="-122"/>
              </a:rPr>
              <a:t>      It is the exception rather than a rule when a differential equation of the above general form can be solved exactly and explicitly by elementary methods.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468313" y="2492375"/>
            <a:ext cx="4967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在区间</a:t>
            </a:r>
            <a:r>
              <a:rPr lang="zh-CN" altLang="en-US" sz="1400">
                <a:latin typeface="楷体_GB2312" pitchFamily="49" charset="-122"/>
              </a:rPr>
              <a:t> </a:t>
            </a:r>
            <a:r>
              <a:rPr lang="en-US" altLang="zh-CN" i="1"/>
              <a:t>I</a:t>
            </a:r>
            <a:r>
              <a:rPr lang="en-US" altLang="zh-CN" sz="1400" i="1"/>
              <a:t> </a:t>
            </a:r>
            <a:r>
              <a:rPr lang="zh-CN" altLang="en-US">
                <a:latin typeface="楷体_GB2312" pitchFamily="49" charset="-122"/>
              </a:rPr>
              <a:t>上的解，此处不妨设</a:t>
            </a:r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5219700" y="2565400"/>
          <a:ext cx="2736850" cy="479425"/>
        </p:xfrm>
        <a:graphic>
          <a:graphicData uri="http://schemas.openxmlformats.org/presentationml/2006/ole">
            <p:oleObj spid="_x0000_s1026" name="公式" r:id="rId3" imgW="1307880" imgH="228600" progId="Equation.3">
              <p:embed/>
            </p:oleObj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787900" y="908050"/>
            <a:ext cx="3816350" cy="1416050"/>
            <a:chOff x="3061" y="618"/>
            <a:chExt cx="2358" cy="801"/>
          </a:xfrm>
        </p:grpSpPr>
        <p:graphicFrame>
          <p:nvGraphicFramePr>
            <p:cNvPr id="1027" name="Object 5"/>
            <p:cNvGraphicFramePr>
              <a:graphicFrameLocks noChangeAspect="1"/>
            </p:cNvGraphicFramePr>
            <p:nvPr/>
          </p:nvGraphicFramePr>
          <p:xfrm>
            <a:off x="3061" y="618"/>
            <a:ext cx="1996" cy="801"/>
          </p:xfrm>
          <a:graphic>
            <a:graphicData uri="http://schemas.openxmlformats.org/presentationml/2006/ole">
              <p:oleObj spid="_x0000_s1027" name="公式" r:id="rId4" imgW="1638000" imgH="660240" progId="Equation.3">
                <p:embed/>
              </p:oleObj>
            </a:graphicData>
          </a:graphic>
        </p:graphicFrame>
        <p:sp>
          <p:nvSpPr>
            <p:cNvPr id="1035" name="Rectangle 20"/>
            <p:cNvSpPr>
              <a:spLocks noChangeArrowheads="1"/>
            </p:cNvSpPr>
            <p:nvPr/>
          </p:nvSpPr>
          <p:spPr bwMode="auto">
            <a:xfrm>
              <a:off x="4921" y="816"/>
              <a:ext cx="498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1800">
                  <a:latin typeface="Arial" charset="0"/>
                  <a:ea typeface="宋体" pitchFamily="2" charset="-122"/>
                </a:rPr>
                <a:t> </a:t>
              </a:r>
              <a:r>
                <a:rPr lang="en-US" altLang="zh-CN">
                  <a:latin typeface="楷体_GB2312" pitchFamily="49" charset="-122"/>
                </a:rPr>
                <a:t>(*)</a:t>
              </a:r>
            </a:p>
          </p:txBody>
        </p:sp>
      </p:grp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323850" y="1412875"/>
            <a:ext cx="467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求一阶常微分方程初值问题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468313" y="3789363"/>
            <a:ext cx="4506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设上述问题的精确解为 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).</a:t>
            </a:r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2459038" cy="725487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研究的对象：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/>
      <p:bldP spid="3084" grpId="0" animBg="1"/>
      <p:bldP spid="3085" grpId="0"/>
      <p:bldP spid="3093" grpId="0"/>
      <p:bldP spid="3094" grpId="0"/>
      <p:bldP spid="30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4608513" cy="725488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一个比较直接自然的想法，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43438" y="361950"/>
            <a:ext cx="417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如果改用梯形公式计算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23850" y="981075"/>
            <a:ext cx="7056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右端的积分，可期望得到较高的精度。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227763" y="984250"/>
            <a:ext cx="181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即，</a:t>
            </a:r>
            <a:r>
              <a:rPr lang="zh-CN" altLang="en-US" sz="1000">
                <a:latin typeface="Arial" charset="0"/>
                <a:ea typeface="宋体" pitchFamily="2" charset="-122"/>
              </a:rPr>
              <a:t>	</a:t>
            </a: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95288" y="1628775"/>
          <a:ext cx="8113712" cy="923925"/>
        </p:xfrm>
        <a:graphic>
          <a:graphicData uri="http://schemas.openxmlformats.org/presentationml/2006/ole">
            <p:oleObj spid="_x0000_s16386" name="公式" r:id="rId3" imgW="3543120" imgH="406080" progId="Equation.3">
              <p:embed/>
            </p:oleObj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23850" y="3573463"/>
            <a:ext cx="4824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从而可以得到差分格式：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042988" y="4221163"/>
          <a:ext cx="6026150" cy="971550"/>
        </p:xfrm>
        <a:graphic>
          <a:graphicData uri="http://schemas.openxmlformats.org/presentationml/2006/ole">
            <p:oleObj spid="_x0000_s16387" name="公式" r:id="rId4" imgW="2501640" imgH="406080" progId="Equation.3">
              <p:embed/>
            </p:oleObj>
          </a:graphicData>
        </a:graphic>
      </p:graphicFrame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23850" y="5229225"/>
            <a:ext cx="4916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这个方法称为</a:t>
            </a:r>
            <a:r>
              <a:rPr lang="zh-CN" altLang="en-US">
                <a:solidFill>
                  <a:srgbClr val="FF3300"/>
                </a:solidFill>
              </a:rPr>
              <a:t>梯形方法</a:t>
            </a:r>
            <a:r>
              <a:rPr lang="zh-CN" altLang="en-US"/>
              <a:t>。　　 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47675" y="28003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>
            <p:ph idx="1"/>
          </p:nvPr>
        </p:nvGraphicFramePr>
        <p:xfrm>
          <a:off x="971550" y="2565400"/>
          <a:ext cx="7632700" cy="960438"/>
        </p:xfrm>
        <a:graphic>
          <a:graphicData uri="http://schemas.openxmlformats.org/presentationml/2006/ole">
            <p:oleObj spid="_x0000_s16388" name="公式" r:id="rId5" imgW="322560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4" grpId="0"/>
      <p:bldP spid="25605" grpId="0"/>
      <p:bldP spid="25607" grpId="0"/>
      <p:bldP spid="25608" grpId="0"/>
      <p:bldP spid="25612" grpId="0"/>
      <p:bldP spid="256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50825" y="260350"/>
            <a:ext cx="5761038" cy="652463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这样，我们有以下三种数值方法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2124075" y="1196975"/>
          <a:ext cx="2881313" cy="476250"/>
        </p:xfrm>
        <a:graphic>
          <a:graphicData uri="http://schemas.openxmlformats.org/presentationml/2006/ole">
            <p:oleObj spid="_x0000_s17410" name="公式" r:id="rId3" imgW="1384200" imgH="228600" progId="Equation.3">
              <p:embed/>
            </p:oleObj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2916238" y="1989138"/>
          <a:ext cx="3384550" cy="490537"/>
        </p:xfrm>
        <a:graphic>
          <a:graphicData uri="http://schemas.openxmlformats.org/presentationml/2006/ole">
            <p:oleObj spid="_x0000_s17411" name="公式" r:id="rId4" imgW="1574640" imgH="228600" progId="Equation.3">
              <p:embed/>
            </p:oleObj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2051050" y="2636838"/>
          <a:ext cx="5038725" cy="819150"/>
        </p:xfrm>
        <a:graphic>
          <a:graphicData uri="http://schemas.openxmlformats.org/presentationml/2006/ole">
            <p:oleObj spid="_x0000_s17412" name="公式" r:id="rId5" imgW="2501640" imgH="406080" progId="Equation.3">
              <p:embed/>
            </p:oleObj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04800" y="1166813"/>
            <a:ext cx="1731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u="sng"/>
              <a:t>欧拉方法</a:t>
            </a:r>
            <a:r>
              <a:rPr lang="en-US" altLang="zh-CN" u="sng"/>
              <a:t>: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50825" y="2011363"/>
            <a:ext cx="2446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u="sng"/>
              <a:t>后退欧拉方法</a:t>
            </a:r>
            <a:r>
              <a:rPr lang="en-US" altLang="zh-CN" u="sng"/>
              <a:t>: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50825" y="2803525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u="sng"/>
              <a:t>梯形方法</a:t>
            </a:r>
            <a:r>
              <a:rPr lang="en-US" altLang="zh-CN" u="sng"/>
              <a:t>: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85750" y="3500438"/>
            <a:ext cx="8424863" cy="539750"/>
            <a:chOff x="189" y="2205"/>
            <a:chExt cx="5307" cy="340"/>
          </a:xfrm>
        </p:grpSpPr>
        <p:sp>
          <p:nvSpPr>
            <p:cNvPr id="17427" name="Rectangle 41"/>
            <p:cNvSpPr>
              <a:spLocks noChangeArrowheads="1"/>
            </p:cNvSpPr>
            <p:nvPr/>
          </p:nvSpPr>
          <p:spPr bwMode="auto">
            <a:xfrm>
              <a:off x="4649" y="2205"/>
              <a:ext cx="68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4" name="Object 21"/>
            <p:cNvGraphicFramePr>
              <a:graphicFrameLocks noChangeAspect="1"/>
            </p:cNvGraphicFramePr>
            <p:nvPr/>
          </p:nvGraphicFramePr>
          <p:xfrm>
            <a:off x="189" y="2205"/>
            <a:ext cx="5307" cy="340"/>
          </p:xfrm>
          <a:graphic>
            <a:graphicData uri="http://schemas.openxmlformats.org/presentationml/2006/ole">
              <p:oleObj spid="_x0000_s17414" name="公式" r:id="rId6" imgW="3492360" imgH="241200" progId="Equation.3">
                <p:embed/>
              </p:oleObj>
            </a:graphicData>
          </a:graphic>
        </p:graphicFrame>
      </p:grp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6156325" y="112553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显式方法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6732588" y="1916113"/>
            <a:ext cx="184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隐式方法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7092950" y="2781300"/>
            <a:ext cx="184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隐式方法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323850" y="4221163"/>
            <a:ext cx="661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显式的单步法</a:t>
            </a:r>
            <a:r>
              <a:rPr lang="zh-CN" altLang="en-US"/>
              <a:t>可以</a:t>
            </a:r>
            <a:r>
              <a:rPr lang="zh-CN" altLang="en-US">
                <a:solidFill>
                  <a:srgbClr val="FF3300"/>
                </a:solidFill>
              </a:rPr>
              <a:t>逐层求解</a:t>
            </a:r>
            <a:r>
              <a:rPr lang="zh-CN" altLang="en-US"/>
              <a:t>，简单方便；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23850" y="4941888"/>
            <a:ext cx="8396288" cy="555625"/>
            <a:chOff x="204" y="3113"/>
            <a:chExt cx="5289" cy="350"/>
          </a:xfrm>
        </p:grpSpPr>
        <p:sp>
          <p:nvSpPr>
            <p:cNvPr id="17426" name="Text Box 35"/>
            <p:cNvSpPr txBox="1">
              <a:spLocks noChangeArrowheads="1"/>
            </p:cNvSpPr>
            <p:nvPr/>
          </p:nvSpPr>
          <p:spPr bwMode="auto">
            <a:xfrm>
              <a:off x="204" y="3113"/>
              <a:ext cx="52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隐式的单步法</a:t>
              </a:r>
              <a:r>
                <a:rPr lang="zh-CN" altLang="en-US"/>
                <a:t>需要解含有        的方程式，很不方便，</a:t>
              </a:r>
            </a:p>
          </p:txBody>
        </p:sp>
        <p:graphicFrame>
          <p:nvGraphicFramePr>
            <p:cNvPr id="17413" name="Object 38"/>
            <p:cNvGraphicFramePr>
              <a:graphicFrameLocks noChangeAspect="1"/>
            </p:cNvGraphicFramePr>
            <p:nvPr/>
          </p:nvGraphicFramePr>
          <p:xfrm>
            <a:off x="2744" y="3113"/>
            <a:ext cx="409" cy="350"/>
          </p:xfrm>
          <a:graphic>
            <a:graphicData uri="http://schemas.openxmlformats.org/presentationml/2006/ole">
              <p:oleObj spid="_x0000_s17413" name="公式" r:id="rId7" imgW="266400" imgH="228600" progId="Equation.3">
                <p:embed/>
              </p:oleObj>
            </a:graphicData>
          </a:graphic>
        </p:graphicFrame>
      </p:grp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323850" y="5516563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常用</a:t>
            </a:r>
            <a:r>
              <a:rPr lang="zh-CN" altLang="en-US">
                <a:solidFill>
                  <a:srgbClr val="FF3300"/>
                </a:solidFill>
              </a:rPr>
              <a:t>迭代法求解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0" grpId="0"/>
      <p:bldP spid="29701" grpId="0"/>
      <p:bldP spid="29702" grpId="0"/>
      <p:bldP spid="29727" grpId="0"/>
      <p:bldP spid="29728" grpId="0"/>
      <p:bldP spid="29729" grpId="0"/>
      <p:bldP spid="29730" grpId="0"/>
      <p:bldP spid="297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23850" y="3429000"/>
          <a:ext cx="8351838" cy="1377950"/>
        </p:xfrm>
        <a:graphic>
          <a:graphicData uri="http://schemas.openxmlformats.org/presentationml/2006/ole">
            <p:oleObj spid="_x0000_s18434" name="公式" r:id="rId3" imgW="3771720" imgH="622080" progId="Equation.3">
              <p:embed/>
            </p:oleObj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9388" y="5013325"/>
            <a:ext cx="8964612" cy="519113"/>
            <a:chOff x="0" y="3521"/>
            <a:chExt cx="5647" cy="327"/>
          </a:xfrm>
        </p:grpSpPr>
        <p:sp>
          <p:nvSpPr>
            <p:cNvPr id="18443" name="Rectangle 7"/>
            <p:cNvSpPr>
              <a:spLocks noChangeArrowheads="1"/>
            </p:cNvSpPr>
            <p:nvPr/>
          </p:nvSpPr>
          <p:spPr bwMode="auto">
            <a:xfrm>
              <a:off x="0" y="3521"/>
              <a:ext cx="56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>
                  <a:latin typeface="宋体" pitchFamily="2" charset="-122"/>
                  <a:cs typeface="Times New Roman" pitchFamily="18" charset="0"/>
                </a:rPr>
                <a:t>使用迭代法时需要设立迭代误差限  </a:t>
              </a:r>
              <a:r>
                <a:rPr lang="zh-CN" altLang="en-US">
                  <a:cs typeface="Times New Roman" pitchFamily="18" charset="0"/>
                </a:rPr>
                <a:t>以控制迭代步数。 </a:t>
              </a:r>
              <a:endParaRPr lang="zh-CN" altLang="en-US">
                <a:latin typeface="Arial" charset="0"/>
                <a:cs typeface="Times New Roman" pitchFamily="18" charset="0"/>
              </a:endParaRPr>
            </a:p>
          </p:txBody>
        </p:sp>
        <p:graphicFrame>
          <p:nvGraphicFramePr>
            <p:cNvPr id="18436" name="Object 6"/>
            <p:cNvGraphicFramePr>
              <a:graphicFrameLocks noChangeAspect="1"/>
            </p:cNvGraphicFramePr>
            <p:nvPr/>
          </p:nvGraphicFramePr>
          <p:xfrm>
            <a:off x="3444" y="3566"/>
            <a:ext cx="218" cy="272"/>
          </p:xfrm>
          <a:graphic>
            <a:graphicData uri="http://schemas.openxmlformats.org/presentationml/2006/ole">
              <p:oleObj spid="_x0000_s18436" name="公式" r:id="rId4" imgW="114120" imgH="139680" progId="Equation.3">
                <p:embed/>
              </p:oleObj>
            </a:graphicData>
          </a:graphic>
        </p:graphicFrame>
      </p:grp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900113" y="1700213"/>
          <a:ext cx="5616575" cy="912812"/>
        </p:xfrm>
        <a:graphic>
          <a:graphicData uri="http://schemas.openxmlformats.org/presentationml/2006/ole">
            <p:oleObj spid="_x0000_s18435" name="公式" r:id="rId5" imgW="2501640" imgH="406080" progId="Equation.3">
              <p:embed/>
            </p:oleObj>
          </a:graphicData>
        </a:graphic>
      </p:graphicFrame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95288" y="1196975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梯形方法：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6804025" y="1916113"/>
            <a:ext cx="184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隐式方法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7350" y="2781300"/>
            <a:ext cx="875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梯形方法迭代的初值由欧拉方法提供，即有</a:t>
            </a:r>
            <a:r>
              <a:rPr lang="zh-CN" altLang="en-US">
                <a:solidFill>
                  <a:srgbClr val="FF3300"/>
                </a:solidFill>
              </a:rPr>
              <a:t>迭代公式</a:t>
            </a:r>
            <a:r>
              <a:rPr lang="zh-CN" altLang="en-US"/>
              <a:t>：</a:t>
            </a:r>
          </a:p>
        </p:txBody>
      </p:sp>
      <p:sp>
        <p:nvSpPr>
          <p:cNvPr id="18442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0350"/>
            <a:ext cx="4043363" cy="725488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隐式方法的迭代求解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/>
      <p:bldP spid="26638" grpId="0"/>
      <p:bldP spid="266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349500"/>
            <a:ext cx="5184775" cy="5683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梯形方法迭代公式的收敛性：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772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可以证明，如果 </a:t>
            </a:r>
            <a:r>
              <a:rPr lang="en-US" altLang="zh-CN" i="1"/>
              <a:t>f </a:t>
            </a:r>
            <a:r>
              <a:rPr lang="zh-CN" altLang="en-US"/>
              <a:t>关于 </a:t>
            </a:r>
            <a:r>
              <a:rPr lang="en-US" altLang="zh-CN" i="1"/>
              <a:t>y </a:t>
            </a:r>
            <a:r>
              <a:rPr lang="zh-CN" altLang="en-US"/>
              <a:t>是</a:t>
            </a:r>
            <a:r>
              <a:rPr lang="en-US" altLang="zh-CN"/>
              <a:t>Lipschitz</a:t>
            </a:r>
            <a:r>
              <a:rPr lang="zh-CN" altLang="en-US"/>
              <a:t>连续的，则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50825" y="3500438"/>
            <a:ext cx="6989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只要步长 </a:t>
            </a:r>
            <a:r>
              <a:rPr lang="en-US" altLang="zh-CN" i="1"/>
              <a:t>h </a:t>
            </a:r>
            <a:r>
              <a:rPr lang="zh-CN" altLang="en-US"/>
              <a:t>取得适当小，迭代序列就收敛。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339975" y="188913"/>
          <a:ext cx="4833938" cy="819150"/>
        </p:xfrm>
        <a:graphic>
          <a:graphicData uri="http://schemas.openxmlformats.org/presentationml/2006/ole">
            <p:oleObj spid="_x0000_s19458" name="公式" r:id="rId3" imgW="2400120" imgH="406080" progId="Equation.3">
              <p:embed/>
            </p:oleObj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466725" y="355600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u="sng"/>
              <a:t>梯形方法</a:t>
            </a:r>
            <a:r>
              <a:rPr lang="en-US" altLang="zh-CN" u="sng"/>
              <a:t>: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684213" y="981075"/>
          <a:ext cx="7416800" cy="1223963"/>
        </p:xfrm>
        <a:graphic>
          <a:graphicData uri="http://schemas.openxmlformats.org/presentationml/2006/ole">
            <p:oleObj spid="_x0000_s19459" name="公式" r:id="rId4" imgW="3771720" imgH="622080" progId="Equation.3">
              <p:embed/>
            </p:oleObj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50825" y="40767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简证：</a:t>
            </a:r>
          </a:p>
        </p:txBody>
      </p:sp>
      <p:sp>
        <p:nvSpPr>
          <p:cNvPr id="19471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2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3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2771775" y="4724400"/>
          <a:ext cx="3511550" cy="995363"/>
        </p:xfrm>
        <a:graphic>
          <a:graphicData uri="http://schemas.openxmlformats.org/presentationml/2006/ole">
            <p:oleObj spid="_x0000_s19460" name="公式" r:id="rId5" imgW="1650960" imgH="469800" progId="Equation.3">
              <p:embed/>
            </p:oleObj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1331913" y="3933825"/>
          <a:ext cx="6169025" cy="866775"/>
        </p:xfrm>
        <a:graphic>
          <a:graphicData uri="http://schemas.openxmlformats.org/presentationml/2006/ole">
            <p:oleObj spid="_x0000_s19461" name="公式" r:id="rId6" imgW="2869920" imgH="406080" progId="Equation.3">
              <p:embed/>
            </p:oleObj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95288" y="4797425"/>
          <a:ext cx="2484437" cy="860425"/>
        </p:xfrm>
        <a:graphic>
          <a:graphicData uri="http://schemas.openxmlformats.org/presentationml/2006/ole">
            <p:oleObj spid="_x0000_s19462" name="公式" r:id="rId7" imgW="1168200" imgH="40608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95288" y="5699125"/>
            <a:ext cx="6911975" cy="860425"/>
            <a:chOff x="249" y="3590"/>
            <a:chExt cx="4354" cy="542"/>
          </a:xfrm>
        </p:grpSpPr>
        <p:graphicFrame>
          <p:nvGraphicFramePr>
            <p:cNvPr id="19463" name="Object 16"/>
            <p:cNvGraphicFramePr>
              <a:graphicFrameLocks noChangeAspect="1"/>
            </p:cNvGraphicFramePr>
            <p:nvPr/>
          </p:nvGraphicFramePr>
          <p:xfrm>
            <a:off x="3288" y="3702"/>
            <a:ext cx="1315" cy="360"/>
          </p:xfrm>
          <a:graphic>
            <a:graphicData uri="http://schemas.openxmlformats.org/presentationml/2006/ole">
              <p:oleObj spid="_x0000_s19463" name="公式" r:id="rId8" imgW="876240" imgH="241200" progId="Equation.3">
                <p:embed/>
              </p:oleObj>
            </a:graphicData>
          </a:graphic>
        </p:graphicFrame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249" y="3702"/>
              <a:ext cx="33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取            </a:t>
              </a:r>
              <a:r>
                <a:rPr lang="en-US" altLang="zh-CN">
                  <a:sym typeface="Symbol" pitchFamily="18" charset="2"/>
                </a:rPr>
                <a:t>,  </a:t>
              </a:r>
              <a:r>
                <a:rPr lang="zh-CN" altLang="en-US">
                  <a:sym typeface="Symbol" pitchFamily="18" charset="2"/>
                </a:rPr>
                <a:t>当              时，就有</a:t>
              </a:r>
              <a:endParaRPr lang="zh-CN" altLang="en-US">
                <a:latin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19464" name="Object 18"/>
            <p:cNvGraphicFramePr>
              <a:graphicFrameLocks noChangeAspect="1"/>
            </p:cNvGraphicFramePr>
            <p:nvPr/>
          </p:nvGraphicFramePr>
          <p:xfrm>
            <a:off x="1610" y="3715"/>
            <a:ext cx="771" cy="292"/>
          </p:xfrm>
          <a:graphic>
            <a:graphicData uri="http://schemas.openxmlformats.org/presentationml/2006/ole">
              <p:oleObj spid="_x0000_s19464" name="公式" r:id="rId9" imgW="469800" imgH="177480" progId="Equation.3">
                <p:embed/>
              </p:oleObj>
            </a:graphicData>
          </a:graphic>
        </p:graphicFrame>
        <p:graphicFrame>
          <p:nvGraphicFramePr>
            <p:cNvPr id="19465" name="Object 19"/>
            <p:cNvGraphicFramePr>
              <a:graphicFrameLocks noChangeAspect="1"/>
            </p:cNvGraphicFramePr>
            <p:nvPr/>
          </p:nvGraphicFramePr>
          <p:xfrm>
            <a:off x="521" y="3590"/>
            <a:ext cx="680" cy="542"/>
          </p:xfrm>
          <a:graphic>
            <a:graphicData uri="http://schemas.openxmlformats.org/presentationml/2006/ole">
              <p:oleObj spid="_x0000_s19465" name="公式" r:id="rId10" imgW="507960" imgH="4060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08" grpId="0"/>
      <p:bldP spid="47110" grpId="0"/>
      <p:bldP spid="471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990600" cy="5191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920750" cy="509588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1187450" y="260350"/>
            <a:ext cx="640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  <a:ea typeface="宋体" pitchFamily="2" charset="-122"/>
              </a:rPr>
              <a:t>利用梯形方法求解常微分方程初值问题 </a:t>
            </a:r>
          </a:p>
        </p:txBody>
      </p:sp>
      <p:graphicFrame>
        <p:nvGraphicFramePr>
          <p:cNvPr id="20482" name="Object 11"/>
          <p:cNvGraphicFramePr>
            <a:graphicFrameLocks noChangeAspect="1"/>
          </p:cNvGraphicFramePr>
          <p:nvPr/>
        </p:nvGraphicFramePr>
        <p:xfrm>
          <a:off x="827088" y="836613"/>
          <a:ext cx="3724275" cy="1501775"/>
        </p:xfrm>
        <a:graphic>
          <a:graphicData uri="http://schemas.openxmlformats.org/presentationml/2006/ole">
            <p:oleObj spid="_x0000_s20482" name="公式" r:id="rId3" imgW="1701720" imgH="685800" progId="Equation.3">
              <p:embed/>
            </p:oleObj>
          </a:graphicData>
        </a:graphic>
      </p:graphicFrame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4859338" y="1412875"/>
            <a:ext cx="304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42900" algn="l"/>
              </a:tabLst>
            </a:pPr>
            <a:r>
              <a:rPr lang="zh-CN" altLang="en-US">
                <a:latin typeface="楷体_GB2312" pitchFamily="49" charset="-122"/>
              </a:rPr>
              <a:t>， 取步长为</a:t>
            </a:r>
            <a:r>
              <a:rPr lang="en-US" altLang="zh-CN">
                <a:latin typeface="楷体_GB2312" pitchFamily="49" charset="-122"/>
              </a:rPr>
              <a:t>0.1</a:t>
            </a:r>
            <a:r>
              <a:rPr lang="zh-CN" altLang="en-US">
                <a:latin typeface="楷体_GB2312" pitchFamily="49" charset="-122"/>
              </a:rPr>
              <a:t>。</a:t>
            </a:r>
          </a:p>
        </p:txBody>
      </p:sp>
      <p:sp>
        <p:nvSpPr>
          <p:cNvPr id="20488" name="Text Box 13"/>
          <p:cNvSpPr txBox="1">
            <a:spLocks noChangeArrowheads="1"/>
          </p:cNvSpPr>
          <p:nvPr/>
        </p:nvSpPr>
        <p:spPr bwMode="auto">
          <a:xfrm>
            <a:off x="663575" y="2533650"/>
            <a:ext cx="4700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/>
              <a:t>要求迭代误差限为               </a:t>
            </a:r>
            <a:r>
              <a:rPr lang="en-US" altLang="zh-CN"/>
              <a:t>.</a:t>
            </a:r>
          </a:p>
        </p:txBody>
      </p:sp>
      <p:graphicFrame>
        <p:nvGraphicFramePr>
          <p:cNvPr id="20483" name="Object 14"/>
          <p:cNvGraphicFramePr>
            <a:graphicFrameLocks noChangeAspect="1"/>
          </p:cNvGraphicFramePr>
          <p:nvPr/>
        </p:nvGraphicFramePr>
        <p:xfrm>
          <a:off x="3602038" y="2492375"/>
          <a:ext cx="1295400" cy="495300"/>
        </p:xfrm>
        <a:graphic>
          <a:graphicData uri="http://schemas.openxmlformats.org/presentationml/2006/ole">
            <p:oleObj spid="_x0000_s20483" name="公式" r:id="rId4" imgW="520560" imgH="203040" progId="Equation.3">
              <p:embed/>
            </p:oleObj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>
            <p:ph idx="1"/>
          </p:nvPr>
        </p:nvGraphicFramePr>
        <p:xfrm>
          <a:off x="1116013" y="3898900"/>
          <a:ext cx="7056437" cy="1649413"/>
        </p:xfrm>
        <a:graphic>
          <a:graphicData uri="http://schemas.openxmlformats.org/presentationml/2006/ole">
            <p:oleObj spid="_x0000_s20484" name="公式" r:id="rId5" imgW="3695400" imgH="863280" progId="Equation.3">
              <p:embed/>
            </p:oleObj>
          </a:graphicData>
        </a:graphic>
      </p:graphicFrame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68313" y="3213100"/>
            <a:ext cx="2684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解：迭代公式为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468313" y="5876925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数值结果见下表。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/>
      <p:bldP spid="379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0" name="Group 341"/>
          <p:cNvGrpSpPr>
            <a:grpSpLocks/>
          </p:cNvGrpSpPr>
          <p:nvPr/>
        </p:nvGrpSpPr>
        <p:grpSpPr bwMode="auto">
          <a:xfrm>
            <a:off x="1260475" y="620713"/>
            <a:ext cx="5562600" cy="496887"/>
            <a:chOff x="794" y="391"/>
            <a:chExt cx="3504" cy="313"/>
          </a:xfrm>
        </p:grpSpPr>
        <p:graphicFrame>
          <p:nvGraphicFramePr>
            <p:cNvPr id="21506" name="Object 7"/>
            <p:cNvGraphicFramePr>
              <a:graphicFrameLocks noChangeAspect="1"/>
            </p:cNvGraphicFramePr>
            <p:nvPr/>
          </p:nvGraphicFramePr>
          <p:xfrm>
            <a:off x="794" y="391"/>
            <a:ext cx="205" cy="308"/>
          </p:xfrm>
          <a:graphic>
            <a:graphicData uri="http://schemas.openxmlformats.org/presentationml/2006/ole">
              <p:oleObj spid="_x0000_s21506" name="公式" r:id="rId3" imgW="152334" imgH="228501" progId="Equation.3">
                <p:embed/>
              </p:oleObj>
            </a:graphicData>
          </a:graphic>
        </p:graphicFrame>
        <p:graphicFrame>
          <p:nvGraphicFramePr>
            <p:cNvPr id="21507" name="Object 6"/>
            <p:cNvGraphicFramePr>
              <a:graphicFrameLocks noChangeAspect="1"/>
            </p:cNvGraphicFramePr>
            <p:nvPr/>
          </p:nvGraphicFramePr>
          <p:xfrm>
            <a:off x="1792" y="422"/>
            <a:ext cx="192" cy="272"/>
          </p:xfrm>
          <a:graphic>
            <a:graphicData uri="http://schemas.openxmlformats.org/presentationml/2006/ole">
              <p:oleObj spid="_x0000_s21507" name="公式" r:id="rId4" imgW="165028" imgH="228501" progId="Equation.3">
                <p:embed/>
              </p:oleObj>
            </a:graphicData>
          </a:graphic>
        </p:graphicFrame>
        <p:graphicFrame>
          <p:nvGraphicFramePr>
            <p:cNvPr id="21508" name="Object 5"/>
            <p:cNvGraphicFramePr>
              <a:graphicFrameLocks noChangeAspect="1"/>
            </p:cNvGraphicFramePr>
            <p:nvPr/>
          </p:nvGraphicFramePr>
          <p:xfrm>
            <a:off x="2790" y="453"/>
            <a:ext cx="408" cy="251"/>
          </p:xfrm>
          <a:graphic>
            <a:graphicData uri="http://schemas.openxmlformats.org/presentationml/2006/ole">
              <p:oleObj spid="_x0000_s21508" name="公式" r:id="rId5" imgW="368300" imgH="228600" progId="Equation.3">
                <p:embed/>
              </p:oleObj>
            </a:graphicData>
          </a:graphic>
        </p:graphicFrame>
        <p:graphicFrame>
          <p:nvGraphicFramePr>
            <p:cNvPr id="21509" name="Object 4"/>
            <p:cNvGraphicFramePr>
              <a:graphicFrameLocks noChangeAspect="1"/>
            </p:cNvGraphicFramePr>
            <p:nvPr/>
          </p:nvGraphicFramePr>
          <p:xfrm>
            <a:off x="3606" y="436"/>
            <a:ext cx="692" cy="252"/>
          </p:xfrm>
          <a:graphic>
            <a:graphicData uri="http://schemas.openxmlformats.org/presentationml/2006/ole">
              <p:oleObj spid="_x0000_s21509" name="公式" r:id="rId6" imgW="711000" imgH="253800" progId="Equation.3">
                <p:embed/>
              </p:oleObj>
            </a:graphicData>
          </a:graphic>
        </p:graphicFrame>
        <p:sp>
          <p:nvSpPr>
            <p:cNvPr id="21579" name="Rectangle 10"/>
            <p:cNvSpPr>
              <a:spLocks noChangeArrowheads="1"/>
            </p:cNvSpPr>
            <p:nvPr/>
          </p:nvSpPr>
          <p:spPr bwMode="auto">
            <a:xfrm>
              <a:off x="1429" y="43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cs typeface="Times New Roman" pitchFamily="18" charset="0"/>
                </a:rPr>
                <a:t>梯形</a:t>
              </a:r>
              <a:endParaRPr lang="zh-CN" altLang="en-US" sz="2000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21580" name="Rectangle 12"/>
            <p:cNvSpPr>
              <a:spLocks noChangeArrowheads="1"/>
            </p:cNvSpPr>
            <p:nvPr/>
          </p:nvSpPr>
          <p:spPr bwMode="auto">
            <a:xfrm>
              <a:off x="2246" y="43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cs typeface="Times New Roman" pitchFamily="18" charset="0"/>
                </a:rPr>
                <a:t>精确解</a:t>
              </a:r>
              <a:endParaRPr lang="zh-CN" altLang="en-US" sz="2000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21581" name="Rectangle 14"/>
            <p:cNvSpPr>
              <a:spLocks noChangeArrowheads="1"/>
            </p:cNvSpPr>
            <p:nvPr/>
          </p:nvSpPr>
          <p:spPr bwMode="auto">
            <a:xfrm>
              <a:off x="3244" y="43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cs typeface="Times New Roman" pitchFamily="18" charset="0"/>
                </a:rPr>
                <a:t>误差</a:t>
              </a:r>
              <a:endParaRPr lang="zh-CN" altLang="en-US" sz="2000">
                <a:latin typeface="Arial" charset="0"/>
                <a:cs typeface="Times New Roman" pitchFamily="18" charset="0"/>
              </a:endParaRPr>
            </a:p>
          </p:txBody>
        </p:sp>
      </p:grpSp>
      <p:graphicFrame>
        <p:nvGraphicFramePr>
          <p:cNvPr id="40303" name="Group 367"/>
          <p:cNvGraphicFramePr>
            <a:graphicFrameLocks noGrp="1"/>
          </p:cNvGraphicFramePr>
          <p:nvPr/>
        </p:nvGraphicFramePr>
        <p:xfrm>
          <a:off x="900113" y="549275"/>
          <a:ext cx="5903912" cy="5017453"/>
        </p:xfrm>
        <a:graphic>
          <a:graphicData uri="http://schemas.openxmlformats.org/drawingml/2006/table">
            <a:tbl>
              <a:tblPr/>
              <a:tblGrid>
                <a:gridCol w="1211262"/>
                <a:gridCol w="1514475"/>
                <a:gridCol w="1587500"/>
                <a:gridCol w="1590675"/>
              </a:tblGrid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1.00000000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1.00000000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0.00000000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1.09565670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1.09544512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0.00021158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1.18359554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1.18321596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0.00037958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1.26544355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1.26491106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0.00053248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1.34232674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1.34164079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0.00068595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1.41506392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1.41421356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0.00085035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1.48427357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1.48323970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0.00103388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1.55043740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1.54919334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0.00124407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1.61394766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1.61245155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0.00149611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1.67511178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1.67332005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0.00179173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1.73419169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1.73205081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0.00214088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276" name="Text Box 340"/>
          <p:cNvSpPr txBox="1">
            <a:spLocks noChangeArrowheads="1"/>
          </p:cNvSpPr>
          <p:nvPr/>
        </p:nvSpPr>
        <p:spPr bwMode="auto">
          <a:xfrm>
            <a:off x="663575" y="5753100"/>
            <a:ext cx="707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易见，梯形方法的结果优于欧拉方法。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3"/>
          <p:cNvSpPr>
            <a:spLocks noChangeArrowheads="1"/>
          </p:cNvSpPr>
          <p:nvPr/>
        </p:nvSpPr>
        <p:spPr bwMode="auto">
          <a:xfrm>
            <a:off x="421005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286248" y="285728"/>
          <a:ext cx="4581525" cy="1101725"/>
        </p:xfrm>
        <a:graphic>
          <a:graphicData uri="http://schemas.openxmlformats.org/presentationml/2006/ole">
            <p:oleObj spid="_x0000_s22530" name="Equation" r:id="rId3" imgW="1485720" imgH="469800" progId="Equation.DSMT4">
              <p:embed/>
            </p:oleObj>
          </a:graphicData>
        </a:graphic>
      </p:graphicFrame>
      <p:sp>
        <p:nvSpPr>
          <p:cNvPr id="22537" name="Text Box 5"/>
          <p:cNvSpPr txBox="1">
            <a:spLocks noChangeArrowheads="1"/>
          </p:cNvSpPr>
          <p:nvPr/>
        </p:nvSpPr>
        <p:spPr bwMode="auto">
          <a:xfrm>
            <a:off x="307975" y="1341438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证明用梯形公式求得的近似解为 </a:t>
            </a:r>
          </a:p>
        </p:txBody>
      </p:sp>
      <p:sp>
        <p:nvSpPr>
          <p:cNvPr id="22538" name="Rectangle 6"/>
          <p:cNvSpPr>
            <a:spLocks noChangeArrowheads="1"/>
          </p:cNvSpPr>
          <p:nvPr/>
        </p:nvSpPr>
        <p:spPr bwMode="auto">
          <a:xfrm>
            <a:off x="4129088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2531" name="Object 7"/>
          <p:cNvGraphicFramePr>
            <a:graphicFrameLocks noChangeAspect="1"/>
          </p:cNvGraphicFramePr>
          <p:nvPr/>
        </p:nvGraphicFramePr>
        <p:xfrm>
          <a:off x="5651500" y="1052513"/>
          <a:ext cx="2303463" cy="1019175"/>
        </p:xfrm>
        <a:graphic>
          <a:graphicData uri="http://schemas.openxmlformats.org/presentationml/2006/ole">
            <p:oleObj spid="_x0000_s22531" name="公式" r:id="rId4" imgW="901440" imgH="469800" progId="Equation.3">
              <p:embed/>
            </p:oleObj>
          </a:graphicData>
        </a:graphic>
      </p:graphicFrame>
      <p:sp>
        <p:nvSpPr>
          <p:cNvPr id="22539" name="Rectangle 8"/>
          <p:cNvSpPr>
            <a:spLocks noChangeArrowheads="1"/>
          </p:cNvSpPr>
          <p:nvPr/>
        </p:nvSpPr>
        <p:spPr bwMode="auto">
          <a:xfrm>
            <a:off x="457200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79388" y="2852738"/>
            <a:ext cx="6248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latin typeface="楷体_GB2312" pitchFamily="49" charset="-122"/>
              </a:rPr>
              <a:t>证明</a:t>
            </a:r>
            <a:r>
              <a:rPr kumimoji="1" lang="en-US" altLang="zh-CN">
                <a:latin typeface="楷体_GB2312" pitchFamily="49" charset="-122"/>
              </a:rPr>
              <a:t>: </a:t>
            </a:r>
            <a:r>
              <a:rPr kumimoji="1" lang="zh-CN" altLang="en-US">
                <a:latin typeface="楷体_GB2312" pitchFamily="49" charset="-122"/>
              </a:rPr>
              <a:t>由解初值问题的梯形公式  </a:t>
            </a:r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445770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2532" name="Object 12"/>
          <p:cNvGraphicFramePr>
            <a:graphicFrameLocks noChangeAspect="1"/>
          </p:cNvGraphicFramePr>
          <p:nvPr/>
        </p:nvGraphicFramePr>
        <p:xfrm>
          <a:off x="6616700" y="2032000"/>
          <a:ext cx="720725" cy="525463"/>
        </p:xfrm>
        <a:graphic>
          <a:graphicData uri="http://schemas.openxmlformats.org/presentationml/2006/ole">
            <p:oleObj spid="_x0000_s22532" name="公式" r:id="rId5" imgW="241200" imgH="203040" progId="Equation.3">
              <p:embed/>
            </p:oleObj>
          </a:graphicData>
        </a:graphic>
      </p:graphicFrame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335280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1730375" y="3441700"/>
          <a:ext cx="5033963" cy="879475"/>
        </p:xfrm>
        <a:graphic>
          <a:graphicData uri="http://schemas.openxmlformats.org/presentationml/2006/ole">
            <p:oleObj spid="_x0000_s22533" name="Equation" r:id="rId6" imgW="2286000" imgH="406080" progId="Equation.DSMT4">
              <p:embed/>
            </p:oleObj>
          </a:graphicData>
        </a:graphic>
      </p:graphicFrame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15766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4" name="Rectangle 18"/>
          <p:cNvSpPr>
            <a:spLocks noChangeArrowheads="1"/>
          </p:cNvSpPr>
          <p:nvPr/>
        </p:nvSpPr>
        <p:spPr bwMode="auto">
          <a:xfrm>
            <a:off x="377190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2124075" y="4306888"/>
          <a:ext cx="3095625" cy="904875"/>
        </p:xfrm>
        <a:graphic>
          <a:graphicData uri="http://schemas.openxmlformats.org/presentationml/2006/ole">
            <p:oleObj spid="_x0000_s22534" name="公式" r:id="rId7" imgW="1536480" imgH="406080" progId="Equation.3">
              <p:embed/>
            </p:oleObj>
          </a:graphicData>
        </a:graphic>
      </p:graphicFrame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116013" y="45227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即 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684213" y="5673725"/>
            <a:ext cx="2592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整理成显式为 </a:t>
            </a:r>
          </a:p>
        </p:txBody>
      </p:sp>
      <p:sp>
        <p:nvSpPr>
          <p:cNvPr id="22547" name="Rectangle 22"/>
          <p:cNvSpPr>
            <a:spLocks noChangeArrowheads="1"/>
          </p:cNvSpPr>
          <p:nvPr/>
        </p:nvSpPr>
        <p:spPr bwMode="auto">
          <a:xfrm>
            <a:off x="403860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8" name="Rectangle 25"/>
          <p:cNvSpPr>
            <a:spLocks noChangeArrowheads="1"/>
          </p:cNvSpPr>
          <p:nvPr/>
        </p:nvSpPr>
        <p:spPr bwMode="auto">
          <a:xfrm>
            <a:off x="247650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9" name="Rectangle 27"/>
          <p:cNvSpPr>
            <a:spLocks noChangeArrowheads="1"/>
          </p:cNvSpPr>
          <p:nvPr/>
        </p:nvSpPr>
        <p:spPr bwMode="auto">
          <a:xfrm>
            <a:off x="413861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0" name="Rectangle 32"/>
          <p:cNvSpPr>
            <a:spLocks noChangeArrowheads="1"/>
          </p:cNvSpPr>
          <p:nvPr/>
        </p:nvSpPr>
        <p:spPr bwMode="auto">
          <a:xfrm>
            <a:off x="323850" y="2060575"/>
            <a:ext cx="7240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并证明当步长 </a:t>
            </a:r>
            <a:r>
              <a:rPr kumimoji="1" lang="en-US" altLang="zh-CN" i="1"/>
              <a:t>h</a:t>
            </a:r>
            <a:r>
              <a:rPr kumimoji="1" lang="en-US" altLang="zh-CN">
                <a:sym typeface="Symbol" pitchFamily="18" charset="2"/>
              </a:rPr>
              <a:t></a:t>
            </a:r>
            <a:r>
              <a:rPr kumimoji="1" lang="en-US" altLang="zh-CN"/>
              <a:t>0 </a:t>
            </a:r>
            <a:r>
              <a:rPr kumimoji="1" lang="zh-CN" altLang="en-US"/>
              <a:t>时</a:t>
            </a:r>
            <a:r>
              <a:rPr kumimoji="1" lang="en-US" altLang="zh-CN"/>
              <a:t>,</a:t>
            </a:r>
            <a:r>
              <a:rPr kumimoji="1" lang="en-US" altLang="zh-CN" i="1"/>
              <a:t>  y</a:t>
            </a:r>
            <a:r>
              <a:rPr kumimoji="1" lang="en-US" altLang="zh-CN" i="1" baseline="-25000"/>
              <a:t>n </a:t>
            </a:r>
            <a:r>
              <a:rPr kumimoji="1" lang="zh-CN" altLang="en-US"/>
              <a:t>收敛于精确解         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43041" name="Object 33"/>
          <p:cNvGraphicFramePr>
            <a:graphicFrameLocks noChangeAspect="1"/>
          </p:cNvGraphicFramePr>
          <p:nvPr/>
        </p:nvGraphicFramePr>
        <p:xfrm>
          <a:off x="3132138" y="5456238"/>
          <a:ext cx="2952750" cy="852487"/>
        </p:xfrm>
        <a:graphic>
          <a:graphicData uri="http://schemas.openxmlformats.org/presentationml/2006/ole">
            <p:oleObj spid="_x0000_s22535" name="公式" r:id="rId8" imgW="1396800" imgH="406080" progId="Equation.3">
              <p:embed/>
            </p:oleObj>
          </a:graphicData>
        </a:graphic>
      </p:graphicFrame>
      <p:sp>
        <p:nvSpPr>
          <p:cNvPr id="22551" name="Rectangle 34"/>
          <p:cNvSpPr>
            <a:spLocks noChangeArrowheads="1"/>
          </p:cNvSpPr>
          <p:nvPr/>
        </p:nvSpPr>
        <p:spPr bwMode="auto">
          <a:xfrm>
            <a:off x="2268538" y="549275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对初值问题</a:t>
            </a:r>
          </a:p>
        </p:txBody>
      </p:sp>
      <p:sp>
        <p:nvSpPr>
          <p:cNvPr id="22552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0350"/>
            <a:ext cx="1800225" cy="652463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kumimoji="1"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书后习题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8" grpId="0"/>
      <p:bldP spid="43028" grpId="0"/>
      <p:bldP spid="430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11188" y="148431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反复迭代</a:t>
            </a:r>
            <a:r>
              <a:rPr kumimoji="1" lang="en-US" altLang="zh-CN">
                <a:latin typeface="楷体_GB2312" pitchFamily="49" charset="-122"/>
              </a:rPr>
              <a:t>,</a:t>
            </a:r>
            <a:r>
              <a:rPr kumimoji="1" lang="zh-CN" altLang="en-US">
                <a:latin typeface="楷体_GB2312" pitchFamily="49" charset="-122"/>
              </a:rPr>
              <a:t>得到 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1090613" cy="652462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116013" y="2133600"/>
          <a:ext cx="6985000" cy="1004888"/>
        </p:xfrm>
        <a:graphic>
          <a:graphicData uri="http://schemas.openxmlformats.org/presentationml/2006/ole">
            <p:oleObj spid="_x0000_s23554" name="公式" r:id="rId3" imgW="3263760" imgH="469800" progId="Equation.3">
              <p:embed/>
            </p:oleObj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1979613" y="260350"/>
          <a:ext cx="2520950" cy="1076325"/>
        </p:xfrm>
        <a:graphic>
          <a:graphicData uri="http://schemas.openxmlformats.org/presentationml/2006/ole">
            <p:oleObj spid="_x0000_s23555" name="公式" r:id="rId4" imgW="1041120" imgH="444240" progId="Equation.3">
              <p:embed/>
            </p:oleObj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1476375" y="3573463"/>
          <a:ext cx="1252538" cy="523875"/>
        </p:xfrm>
        <a:graphic>
          <a:graphicData uri="http://schemas.openxmlformats.org/presentationml/2006/ole">
            <p:oleObj spid="_x0000_s23556" name="公式" r:id="rId5" imgW="545760" imgH="228600" progId="Equation.3">
              <p:embed/>
            </p:oleObj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3348038" y="3284538"/>
          <a:ext cx="3371850" cy="1022350"/>
        </p:xfrm>
        <a:graphic>
          <a:graphicData uri="http://schemas.openxmlformats.org/presentationml/2006/ole">
            <p:oleObj spid="_x0000_s23557" name="公式" r:id="rId6" imgW="1028520" imgH="469800" progId="Equation.3">
              <p:embed/>
            </p:oleObj>
          </a:graphicData>
        </a:graphic>
      </p:graphicFrame>
      <p:graphicFrame>
        <p:nvGraphicFramePr>
          <p:cNvPr id="67601" name="Object 17"/>
          <p:cNvGraphicFramePr>
            <a:graphicFrameLocks noChangeAspect="1"/>
          </p:cNvGraphicFramePr>
          <p:nvPr>
            <p:ph sz="quarter" idx="3"/>
          </p:nvPr>
        </p:nvGraphicFramePr>
        <p:xfrm>
          <a:off x="1042988" y="4437063"/>
          <a:ext cx="3097212" cy="755650"/>
        </p:xfrm>
        <a:graphic>
          <a:graphicData uri="http://schemas.openxmlformats.org/presentationml/2006/ole">
            <p:oleObj spid="_x0000_s23558" name="公式" r:id="rId7" imgW="119376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4348163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327660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539750" y="1412875"/>
          <a:ext cx="3600450" cy="1192213"/>
        </p:xfrm>
        <a:graphic>
          <a:graphicData uri="http://schemas.openxmlformats.org/presentationml/2006/ole">
            <p:oleObj spid="_x0000_s24578" name="公式" r:id="rId3" imgW="1346040" imgH="469800" progId="Equation.3">
              <p:embed/>
            </p:oleObj>
          </a:graphicData>
        </a:graphic>
      </p:graphicFrame>
      <p:sp>
        <p:nvSpPr>
          <p:cNvPr id="24585" name="Rectangle 7"/>
          <p:cNvSpPr>
            <a:spLocks noChangeArrowheads="1"/>
          </p:cNvSpPr>
          <p:nvPr/>
        </p:nvSpPr>
        <p:spPr bwMode="auto">
          <a:xfrm>
            <a:off x="4052888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4186238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611188" y="333375"/>
          <a:ext cx="3097212" cy="755650"/>
        </p:xfrm>
        <a:graphic>
          <a:graphicData uri="http://schemas.openxmlformats.org/presentationml/2006/ole">
            <p:oleObj spid="_x0000_s24579" name="公式" r:id="rId4" imgW="1193760" imgH="291960" progId="Equation.3">
              <p:embed/>
            </p:oleObj>
          </a:graphicData>
        </a:graphic>
      </p:graphicFrame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1619250" y="2852738"/>
          <a:ext cx="6121400" cy="2925762"/>
        </p:xfrm>
        <a:graphic>
          <a:graphicData uri="http://schemas.openxmlformats.org/presentationml/2006/ole">
            <p:oleObj spid="_x0000_s24580" name="公式" r:id="rId5" imgW="2311200" imgH="1104840" progId="Equation.3">
              <p:embed/>
            </p:oleObj>
          </a:graphicData>
        </a:graphic>
      </p:graphicFrame>
      <p:graphicFrame>
        <p:nvGraphicFramePr>
          <p:cNvPr id="44051" name="Object 19"/>
          <p:cNvGraphicFramePr>
            <a:graphicFrameLocks noChangeAspect="1"/>
          </p:cNvGraphicFramePr>
          <p:nvPr/>
        </p:nvGraphicFramePr>
        <p:xfrm>
          <a:off x="4140200" y="1268413"/>
          <a:ext cx="2447925" cy="1389062"/>
        </p:xfrm>
        <a:graphic>
          <a:graphicData uri="http://schemas.openxmlformats.org/presentationml/2006/ole">
            <p:oleObj spid="_x0000_s24581" name="公式" r:id="rId6" imgW="939600" imgH="533160" progId="Equation.3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067175" y="838200"/>
            <a:ext cx="1009650" cy="1150938"/>
            <a:chOff x="2562" y="528"/>
            <a:chExt cx="636" cy="725"/>
          </a:xfrm>
        </p:grpSpPr>
        <p:graphicFrame>
          <p:nvGraphicFramePr>
            <p:cNvPr id="24582" name="Object 4"/>
            <p:cNvGraphicFramePr>
              <a:graphicFrameLocks noChangeAspect="1"/>
            </p:cNvGraphicFramePr>
            <p:nvPr/>
          </p:nvGraphicFramePr>
          <p:xfrm>
            <a:off x="2562" y="528"/>
            <a:ext cx="636" cy="292"/>
          </p:xfrm>
          <a:graphic>
            <a:graphicData uri="http://schemas.openxmlformats.org/presentationml/2006/ole">
              <p:oleObj spid="_x0000_s24582" name="公式" r:id="rId7" imgW="482400" imgH="203040" progId="Equation.3">
                <p:embed/>
              </p:oleObj>
            </a:graphicData>
          </a:graphic>
        </p:graphicFrame>
        <p:sp>
          <p:nvSpPr>
            <p:cNvPr id="24588" name="Line 20"/>
            <p:cNvSpPr>
              <a:spLocks noChangeShapeType="1"/>
            </p:cNvSpPr>
            <p:nvPr/>
          </p:nvSpPr>
          <p:spPr bwMode="auto">
            <a:xfrm flipH="1">
              <a:off x="2744" y="845"/>
              <a:ext cx="4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79388" y="1268413"/>
            <a:ext cx="896461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</a:t>
            </a:r>
            <a:r>
              <a:rPr lang="zh-CN" altLang="en-US"/>
              <a:t>这是微积分的发明者之一莱布尼兹（</a:t>
            </a:r>
            <a:r>
              <a:rPr lang="en-US" altLang="zh-CN"/>
              <a:t>Leibniz</a:t>
            </a:r>
            <a:r>
              <a:rPr lang="zh-CN" altLang="en-US"/>
              <a:t>）在</a:t>
            </a:r>
          </a:p>
          <a:p>
            <a:pPr>
              <a:lnSpc>
                <a:spcPct val="120000"/>
              </a:lnSpc>
            </a:pPr>
            <a:r>
              <a:rPr lang="en-US" altLang="zh-CN"/>
              <a:t>1686</a:t>
            </a:r>
            <a:r>
              <a:rPr lang="zh-CN" altLang="en-US"/>
              <a:t>年让当时数学界人士求解的一个一阶微分方程，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它吸引了许多数学家的注意，却无人能解，大约经过</a:t>
            </a:r>
          </a:p>
          <a:p>
            <a:pPr>
              <a:lnSpc>
                <a:spcPct val="120000"/>
              </a:lnSpc>
            </a:pPr>
            <a:r>
              <a:rPr lang="en-US" altLang="zh-CN"/>
              <a:t>150</a:t>
            </a:r>
            <a:r>
              <a:rPr lang="zh-CN" altLang="en-US"/>
              <a:t>年的探索一直到</a:t>
            </a:r>
            <a:r>
              <a:rPr lang="en-US" altLang="zh-CN"/>
              <a:t>1838</a:t>
            </a:r>
            <a:r>
              <a:rPr lang="zh-CN" altLang="en-US"/>
              <a:t>年，刘维尔（</a:t>
            </a:r>
            <a:r>
              <a:rPr lang="en-US" altLang="zh-CN"/>
              <a:t>Liouville</a:t>
            </a:r>
            <a:r>
              <a:rPr lang="zh-CN" altLang="en-US"/>
              <a:t>）在理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论上证明了这个微分方程（形式上很简单的非线性微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分方程）不能用初等积分法求解，得借助于数值方法。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3384550" cy="796925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引例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Riccati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方程：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3995738" y="188913"/>
          <a:ext cx="2160587" cy="1047750"/>
        </p:xfrm>
        <a:graphic>
          <a:graphicData uri="http://schemas.openxmlformats.org/presentationml/2006/ole">
            <p:oleObj spid="_x0000_s2050" name="公式" r:id="rId3" imgW="838080" imgH="406080" progId="Equation.3">
              <p:embed/>
            </p:oleObj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50825" y="4724400"/>
            <a:ext cx="3382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一般的</a:t>
            </a:r>
            <a:r>
              <a:rPr lang="en-US" altLang="zh-CN"/>
              <a:t>Riccati</a:t>
            </a:r>
            <a:r>
              <a:rPr lang="zh-CN" altLang="en-US"/>
              <a:t>方程：</a:t>
            </a:r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3635375" y="4508500"/>
          <a:ext cx="4105275" cy="931863"/>
        </p:xfrm>
        <a:graphic>
          <a:graphicData uri="http://schemas.openxmlformats.org/presentationml/2006/ole">
            <p:oleObj spid="_x0000_s2051" name="公式" r:id="rId4" imgW="1790640" imgH="406080" progId="Equation.3">
              <p:embed/>
            </p:oleObj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66725" y="5389563"/>
            <a:ext cx="80073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/>
              <a:t>应用：曾用于证明贝塞尔方程的解不是初等函数；</a:t>
            </a:r>
          </a:p>
          <a:p>
            <a:pPr>
              <a:lnSpc>
                <a:spcPct val="115000"/>
              </a:lnSpc>
            </a:pPr>
            <a:r>
              <a:rPr lang="zh-CN" altLang="en-US"/>
              <a:t>             现代控制论、向量场分支理论等。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  <p:bldP spid="71685" grpId="0" animBg="1"/>
      <p:bldP spid="71688" grpId="0"/>
      <p:bldP spid="716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260350"/>
            <a:ext cx="1811338" cy="652463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作业</a:t>
            </a:r>
          </a:p>
        </p:txBody>
      </p:sp>
      <p:graphicFrame>
        <p:nvGraphicFramePr>
          <p:cNvPr id="25602" name="Object 399"/>
          <p:cNvGraphicFramePr>
            <a:graphicFrameLocks noChangeAspect="1"/>
          </p:cNvGraphicFramePr>
          <p:nvPr/>
        </p:nvGraphicFramePr>
        <p:xfrm>
          <a:off x="1062038" y="1712913"/>
          <a:ext cx="4170362" cy="1430337"/>
        </p:xfrm>
        <a:graphic>
          <a:graphicData uri="http://schemas.openxmlformats.org/presentationml/2006/ole">
            <p:oleObj spid="_x0000_s25602" name="Equation" r:id="rId3" imgW="1879560" imgH="647640" progId="Equation.DSMT4">
              <p:embed/>
            </p:oleObj>
          </a:graphicData>
        </a:graphic>
      </p:graphicFrame>
      <p:graphicFrame>
        <p:nvGraphicFramePr>
          <p:cNvPr id="25603" name="Object 398"/>
          <p:cNvGraphicFramePr>
            <a:graphicFrameLocks noChangeAspect="1"/>
          </p:cNvGraphicFramePr>
          <p:nvPr/>
        </p:nvGraphicFramePr>
        <p:xfrm>
          <a:off x="1547813" y="3500438"/>
          <a:ext cx="1223962" cy="407987"/>
        </p:xfrm>
        <a:graphic>
          <a:graphicData uri="http://schemas.openxmlformats.org/presentationml/2006/ole">
            <p:oleObj spid="_x0000_s25603" name="公式" r:id="rId4" imgW="545760" imgH="177480" progId="Equation.3">
              <p:embed/>
            </p:oleObj>
          </a:graphicData>
        </a:graphic>
      </p:graphicFrame>
      <p:sp>
        <p:nvSpPr>
          <p:cNvPr id="25606" name="Rectangle 400"/>
          <p:cNvSpPr>
            <a:spLocks noChangeArrowheads="1"/>
          </p:cNvSpPr>
          <p:nvPr/>
        </p:nvSpPr>
        <p:spPr bwMode="auto">
          <a:xfrm>
            <a:off x="468313" y="1052513"/>
            <a:ext cx="6553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latin typeface="楷体_GB2312" pitchFamily="49" charset="-122"/>
              </a:rPr>
              <a:t>1.</a:t>
            </a:r>
            <a:r>
              <a:rPr lang="zh-CN" altLang="en-US">
                <a:latin typeface="楷体_GB2312" pitchFamily="49" charset="-122"/>
              </a:rPr>
              <a:t>用欧拉方法求解常微分方程初值问题		</a:t>
            </a:r>
          </a:p>
        </p:txBody>
      </p:sp>
      <p:sp>
        <p:nvSpPr>
          <p:cNvPr id="25607" name="Rectangle 401"/>
          <p:cNvSpPr>
            <a:spLocks noChangeArrowheads="1"/>
          </p:cNvSpPr>
          <p:nvPr/>
        </p:nvSpPr>
        <p:spPr bwMode="auto">
          <a:xfrm>
            <a:off x="323850" y="34290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  <a:cs typeface="Times New Roman" pitchFamily="18" charset="0"/>
              </a:rPr>
              <a:t>取步长</a:t>
            </a:r>
          </a:p>
        </p:txBody>
      </p:sp>
      <p:sp>
        <p:nvSpPr>
          <p:cNvPr id="25608" name="Rectangle 402"/>
          <p:cNvSpPr>
            <a:spLocks noChangeArrowheads="1"/>
          </p:cNvSpPr>
          <p:nvPr/>
        </p:nvSpPr>
        <p:spPr bwMode="auto">
          <a:xfrm>
            <a:off x="2771775" y="3429000"/>
            <a:ext cx="5399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楷体_GB2312" pitchFamily="49" charset="-122"/>
                <a:cs typeface="Times New Roman" pitchFamily="18" charset="0"/>
              </a:rPr>
              <a:t>，保留六位小数。</a:t>
            </a:r>
            <a:r>
              <a:rPr lang="zh-CN" altLang="en-US">
                <a:cs typeface="Times New Roman" pitchFamily="18" charset="0"/>
              </a:rPr>
              <a:t>请将计算结果</a:t>
            </a:r>
          </a:p>
        </p:txBody>
      </p:sp>
      <p:sp>
        <p:nvSpPr>
          <p:cNvPr id="25609" name="Rectangle 404"/>
          <p:cNvSpPr>
            <a:spLocks noChangeArrowheads="1"/>
          </p:cNvSpPr>
          <p:nvPr/>
        </p:nvSpPr>
        <p:spPr bwMode="auto">
          <a:xfrm>
            <a:off x="395288" y="4076700"/>
            <a:ext cx="7685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列表与真解（你自己能算出真解来吗？）比较。</a:t>
            </a:r>
          </a:p>
        </p:txBody>
      </p:sp>
      <p:sp>
        <p:nvSpPr>
          <p:cNvPr id="25610" name="Rectangle 407"/>
          <p:cNvSpPr>
            <a:spLocks noChangeArrowheads="1"/>
          </p:cNvSpPr>
          <p:nvPr/>
        </p:nvSpPr>
        <p:spPr bwMode="auto">
          <a:xfrm>
            <a:off x="468313" y="4941888"/>
            <a:ext cx="625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用梯形方法求解上题，迭代误差限为</a:t>
            </a:r>
          </a:p>
        </p:txBody>
      </p:sp>
      <p:sp>
        <p:nvSpPr>
          <p:cNvPr id="25611" name="Rectangle 4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408"/>
          <p:cNvGraphicFramePr>
            <a:graphicFrameLocks noChangeAspect="1"/>
          </p:cNvGraphicFramePr>
          <p:nvPr/>
        </p:nvGraphicFramePr>
        <p:xfrm>
          <a:off x="6659563" y="4897438"/>
          <a:ext cx="1468437" cy="522287"/>
        </p:xfrm>
        <a:graphic>
          <a:graphicData uri="http://schemas.openxmlformats.org/presentationml/2006/ole">
            <p:oleObj spid="_x0000_s25604" name="公式" r:id="rId5" imgW="558720" imgH="203040" progId="Equation.3">
              <p:embed/>
            </p:oleObj>
          </a:graphicData>
        </a:graphic>
      </p:graphicFrame>
      <p:sp>
        <p:nvSpPr>
          <p:cNvPr id="25612" name="Text Box 410"/>
          <p:cNvSpPr txBox="1">
            <a:spLocks noChangeArrowheads="1"/>
          </p:cNvSpPr>
          <p:nvPr/>
        </p:nvSpPr>
        <p:spPr bwMode="auto">
          <a:xfrm>
            <a:off x="755650" y="5516563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其余要求同上题。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50825" y="5373688"/>
            <a:ext cx="8208963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 </a:t>
            </a:r>
            <a:r>
              <a:rPr lang="zh-CN" altLang="en-US"/>
              <a:t>可见，用求解析的方法来找微分方程的解有时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是不适宜的，必须研究微分方程的数值解法。 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4716463" y="260350"/>
          <a:ext cx="2232025" cy="1162050"/>
        </p:xfrm>
        <a:graphic>
          <a:graphicData uri="http://schemas.openxmlformats.org/presentationml/2006/ole">
            <p:oleObj spid="_x0000_s3074" name="公式" r:id="rId3" imgW="901440" imgH="469800" progId="Equation.3">
              <p:embed/>
            </p:oleObj>
          </a:graphicData>
        </a:graphic>
      </p:graphicFrame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2274888" y="749300"/>
          <a:ext cx="114300" cy="215900"/>
        </p:xfrm>
        <a:graphic>
          <a:graphicData uri="http://schemas.openxmlformats.org/presentationml/2006/ole">
            <p:oleObj spid="_x0000_s3075" name="公式" r:id="rId4" imgW="114120" imgH="215640" progId="Equation.3">
              <p:embed/>
            </p:oleObj>
          </a:graphicData>
        </a:graphic>
      </p:graphicFrame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619250" y="476250"/>
            <a:ext cx="3313113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latin typeface="Arial" charset="0"/>
              </a:rPr>
              <a:t>一阶线性微分方程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79388" y="3284538"/>
            <a:ext cx="551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利用公式或常数变易法可得通解为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5951538" y="3933825"/>
          <a:ext cx="2405062" cy="801688"/>
        </p:xfrm>
        <a:graphic>
          <a:graphicData uri="http://schemas.openxmlformats.org/presentationml/2006/ole">
            <p:oleObj spid="_x0000_s3076" name="公式" r:id="rId5" imgW="990360" imgH="330120" progId="Equation.3">
              <p:embed/>
            </p:oleObj>
          </a:graphicData>
        </a:graphic>
      </p:graphicFrame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50825" y="4724400"/>
            <a:ext cx="7345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为具体计算出函数值，还需要数值积分方法。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11188" y="148590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latin typeface="楷体_GB2312" pitchFamily="49" charset="-122"/>
              </a:rPr>
              <a:t>一般的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方程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179388" y="4076700"/>
            <a:ext cx="6192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你会求出符合初值条件的特解来吗？</a:t>
            </a:r>
          </a:p>
        </p:txBody>
      </p:sp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5656263" y="3187700"/>
          <a:ext cx="3273425" cy="709613"/>
        </p:xfrm>
        <a:graphic>
          <a:graphicData uri="http://schemas.openxmlformats.org/presentationml/2006/ole">
            <p:oleObj spid="_x0000_s3077" name="公式" r:id="rId6" imgW="1346040" imgH="291960" progId="Equation.3">
              <p:embed/>
            </p:oleObj>
          </a:graphicData>
        </a:graphic>
      </p:graphicFrame>
      <p:sp>
        <p:nvSpPr>
          <p:cNvPr id="3086" name="Rectangle 19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1450975" cy="581025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再例：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000375" y="1285875"/>
            <a:ext cx="4911725" cy="1068388"/>
            <a:chOff x="3000364" y="1285860"/>
            <a:chExt cx="4912482" cy="1068387"/>
          </a:xfrm>
        </p:grpSpPr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6143636" y="1524314"/>
              <a:ext cx="176921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</a:rPr>
                <a:t>的通解为</a:t>
              </a:r>
            </a:p>
          </p:txBody>
        </p:sp>
        <p:graphicFrame>
          <p:nvGraphicFramePr>
            <p:cNvPr id="3078" name="Object 6"/>
            <p:cNvGraphicFramePr>
              <a:graphicFrameLocks noChangeAspect="1"/>
            </p:cNvGraphicFramePr>
            <p:nvPr/>
          </p:nvGraphicFramePr>
          <p:xfrm>
            <a:off x="3000364" y="1285860"/>
            <a:ext cx="3144837" cy="1068387"/>
          </p:xfrm>
          <a:graphic>
            <a:graphicData uri="http://schemas.openxmlformats.org/presentationml/2006/ole">
              <p:oleObj spid="_x0000_s3078" name="Equation" r:id="rId7" imgW="1269720" imgH="431640" progId="Equation.DSMT4">
                <p:embed/>
              </p:oleObj>
            </a:graphicData>
          </a:graphic>
        </p:graphicFrame>
      </p:grpSp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1357313" y="2214563"/>
          <a:ext cx="5689600" cy="1004887"/>
        </p:xfrm>
        <a:graphic>
          <a:graphicData uri="http://schemas.openxmlformats.org/presentationml/2006/ole">
            <p:oleObj spid="_x0000_s3079" name="Equation" r:id="rId8" imgW="22986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  <p:bldP spid="58376" grpId="0"/>
      <p:bldP spid="58377" grpId="0"/>
      <p:bldP spid="58379" grpId="0"/>
      <p:bldP spid="58380" grpId="0" autoUpdateAnimBg="0"/>
      <p:bldP spid="583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1"/>
          <p:cNvGraphicFramePr>
            <a:graphicFrameLocks noChangeAspect="1"/>
          </p:cNvGraphicFramePr>
          <p:nvPr/>
        </p:nvGraphicFramePr>
        <p:xfrm>
          <a:off x="4787900" y="1125538"/>
          <a:ext cx="2832100" cy="425450"/>
        </p:xfrm>
        <a:graphic>
          <a:graphicData uri="http://schemas.openxmlformats.org/presentationml/2006/ole">
            <p:oleObj spid="_x0000_s4098" name="公式" r:id="rId3" imgW="1333440" imgH="203040" progId="Equation.3">
              <p:embed/>
            </p:oleObj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4243388" y="2222500"/>
          <a:ext cx="544512" cy="481013"/>
        </p:xfrm>
        <a:graphic>
          <a:graphicData uri="http://schemas.openxmlformats.org/presentationml/2006/ole">
            <p:oleObj spid="_x0000_s4099" name="公式" r:id="rId4" imgW="215640" imgH="190440" progId="Equation.3">
              <p:embed/>
            </p:oleObj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6489700" y="2222500"/>
          <a:ext cx="981075" cy="484188"/>
        </p:xfrm>
        <a:graphic>
          <a:graphicData uri="http://schemas.openxmlformats.org/presentationml/2006/ole">
            <p:oleObj spid="_x0000_s4100" name="公式" r:id="rId5" imgW="444240" imgH="215640" progId="Equation.3">
              <p:embed/>
            </p:oleObj>
          </a:graphicData>
        </a:graphic>
      </p:graphicFrame>
      <p:graphicFrame>
        <p:nvGraphicFramePr>
          <p:cNvPr id="4101" name="Object 6"/>
          <p:cNvGraphicFramePr>
            <a:graphicFrameLocks noChangeAspect="1"/>
          </p:cNvGraphicFramePr>
          <p:nvPr/>
        </p:nvGraphicFramePr>
        <p:xfrm>
          <a:off x="671513" y="2852738"/>
          <a:ext cx="962025" cy="457200"/>
        </p:xfrm>
        <a:graphic>
          <a:graphicData uri="http://schemas.openxmlformats.org/presentationml/2006/ole">
            <p:oleObj spid="_x0000_s4101" name="公式" r:id="rId6" imgW="457200" imgH="215640" progId="Equation.3">
              <p:embed/>
            </p:oleObj>
          </a:graphicData>
        </a:graphic>
      </p:graphicFrame>
      <p:graphicFrame>
        <p:nvGraphicFramePr>
          <p:cNvPr id="4102" name="Object 5"/>
          <p:cNvGraphicFramePr>
            <a:graphicFrameLocks noChangeAspect="1"/>
          </p:cNvGraphicFramePr>
          <p:nvPr/>
        </p:nvGraphicFramePr>
        <p:xfrm>
          <a:off x="2627313" y="2781300"/>
          <a:ext cx="4802187" cy="539750"/>
        </p:xfrm>
        <a:graphic>
          <a:graphicData uri="http://schemas.openxmlformats.org/presentationml/2006/ole">
            <p:oleObj spid="_x0000_s4102" name="公式" r:id="rId7" imgW="2171520" imgH="241200" progId="Equation.3">
              <p:embed/>
            </p:oleObj>
          </a:graphicData>
        </a:graphic>
      </p:graphicFrame>
      <p:graphicFrame>
        <p:nvGraphicFramePr>
          <p:cNvPr id="4103" name="Object 4"/>
          <p:cNvGraphicFramePr>
            <a:graphicFrameLocks noChangeAspect="1"/>
          </p:cNvGraphicFramePr>
          <p:nvPr/>
        </p:nvGraphicFramePr>
        <p:xfrm>
          <a:off x="3276600" y="3544888"/>
          <a:ext cx="765175" cy="450850"/>
        </p:xfrm>
        <a:graphic>
          <a:graphicData uri="http://schemas.openxmlformats.org/presentationml/2006/ole">
            <p:oleObj spid="_x0000_s4103" name="公式" r:id="rId8" imgW="342720" imgH="203040" progId="Equation.3">
              <p:embed/>
            </p:oleObj>
          </a:graphicData>
        </a:graphic>
      </p:graphicFrame>
      <p:sp>
        <p:nvSpPr>
          <p:cNvPr id="4105" name="Rectangle 18"/>
          <p:cNvSpPr>
            <a:spLocks noChangeArrowheads="1"/>
          </p:cNvSpPr>
          <p:nvPr/>
        </p:nvSpPr>
        <p:spPr bwMode="auto">
          <a:xfrm>
            <a:off x="4643438" y="2205038"/>
            <a:ext cx="2160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楷体_GB2312" pitchFamily="49" charset="-122"/>
                <a:ea typeface="宋体" pitchFamily="2" charset="-122"/>
              </a:rPr>
              <a:t>内任意两点</a:t>
            </a:r>
          </a:p>
        </p:txBody>
      </p:sp>
      <p:sp>
        <p:nvSpPr>
          <p:cNvPr id="4106" name="Rectangle 19"/>
          <p:cNvSpPr>
            <a:spLocks noChangeArrowheads="1"/>
          </p:cNvSpPr>
          <p:nvPr/>
        </p:nvSpPr>
        <p:spPr bwMode="auto">
          <a:xfrm>
            <a:off x="7451725" y="21494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  <a:ea typeface="宋体" pitchFamily="2" charset="-122"/>
              </a:rPr>
              <a:t>与</a:t>
            </a:r>
          </a:p>
        </p:txBody>
      </p:sp>
      <p:sp>
        <p:nvSpPr>
          <p:cNvPr id="4107" name="Rectangle 20"/>
          <p:cNvSpPr>
            <a:spLocks noChangeArrowheads="1"/>
          </p:cNvSpPr>
          <p:nvPr/>
        </p:nvSpPr>
        <p:spPr bwMode="auto">
          <a:xfrm>
            <a:off x="1619250" y="2781300"/>
            <a:ext cx="1296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latin typeface="楷体_GB2312" pitchFamily="49" charset="-122"/>
                <a:ea typeface="宋体" pitchFamily="2" charset="-122"/>
              </a:rPr>
              <a:t>,</a:t>
            </a:r>
            <a:r>
              <a:rPr lang="zh-CN" altLang="en-US">
                <a:latin typeface="楷体_GB2312" pitchFamily="49" charset="-122"/>
                <a:ea typeface="宋体" pitchFamily="2" charset="-122"/>
              </a:rPr>
              <a:t>恒有</a:t>
            </a:r>
          </a:p>
        </p:txBody>
      </p:sp>
      <p:sp>
        <p:nvSpPr>
          <p:cNvPr id="4108" name="Rectangle 21"/>
          <p:cNvSpPr>
            <a:spLocks noChangeArrowheads="1"/>
          </p:cNvSpPr>
          <p:nvPr/>
        </p:nvSpPr>
        <p:spPr bwMode="auto">
          <a:xfrm>
            <a:off x="568325" y="3500438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楷体_GB2312" pitchFamily="49" charset="-122"/>
                <a:ea typeface="宋体" pitchFamily="2" charset="-122"/>
              </a:rPr>
              <a:t>则初值问题</a:t>
            </a:r>
            <a:r>
              <a:rPr lang="en-US" altLang="zh-CN">
                <a:latin typeface="楷体_GB2312" pitchFamily="49" charset="-122"/>
                <a:ea typeface="宋体" pitchFamily="2" charset="-122"/>
              </a:rPr>
              <a:t>(*)</a:t>
            </a:r>
            <a:r>
              <a:rPr lang="zh-CN" altLang="en-US">
                <a:latin typeface="楷体_GB2312" pitchFamily="49" charset="-122"/>
                <a:ea typeface="宋体" pitchFamily="2" charset="-122"/>
              </a:rPr>
              <a:t>的    解</a:t>
            </a:r>
            <a:r>
              <a:rPr lang="zh-CN" altLang="en-US">
                <a:ea typeface="宋体" pitchFamily="2" charset="-122"/>
              </a:rPr>
              <a:t>存在并且唯一。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323850" y="4221163"/>
            <a:ext cx="83534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  <a:ea typeface="宋体" pitchFamily="2" charset="-122"/>
              </a:rPr>
              <a:t>证：此定理的证明可在普通的</a:t>
            </a:r>
            <a:r>
              <a:rPr lang="en-US" altLang="zh-CN">
                <a:latin typeface="楷体_GB2312" pitchFamily="49" charset="-122"/>
                <a:ea typeface="宋体" pitchFamily="2" charset="-122"/>
              </a:rPr>
              <a:t>《</a:t>
            </a:r>
            <a:r>
              <a:rPr lang="zh-CN" altLang="en-US">
                <a:latin typeface="楷体_GB2312" pitchFamily="49" charset="-122"/>
                <a:ea typeface="宋体" pitchFamily="2" charset="-122"/>
              </a:rPr>
              <a:t>常微分方程</a:t>
            </a:r>
            <a:r>
              <a:rPr lang="en-US" altLang="zh-CN">
                <a:latin typeface="楷体_GB2312" pitchFamily="49" charset="-122"/>
                <a:ea typeface="宋体" pitchFamily="2" charset="-122"/>
              </a:rPr>
              <a:t>》</a:t>
            </a:r>
            <a:r>
              <a:rPr lang="zh-CN" altLang="en-US">
                <a:latin typeface="楷体_GB2312" pitchFamily="49" charset="-122"/>
                <a:ea typeface="宋体" pitchFamily="2" charset="-122"/>
              </a:rPr>
              <a:t>教材 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  <a:ea typeface="宋体" pitchFamily="2" charset="-122"/>
              </a:rPr>
              <a:t>    上找到，故略。</a:t>
            </a:r>
          </a:p>
        </p:txBody>
      </p:sp>
      <p:sp>
        <p:nvSpPr>
          <p:cNvPr id="4110" name="Rectangle 23"/>
          <p:cNvSpPr>
            <a:spLocks noChangeArrowheads="1"/>
          </p:cNvSpPr>
          <p:nvPr/>
        </p:nvSpPr>
        <p:spPr bwMode="auto">
          <a:xfrm>
            <a:off x="468313" y="1052513"/>
            <a:ext cx="8496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定理   设函数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在区域                                 连续，</a:t>
            </a:r>
          </a:p>
        </p:txBody>
      </p:sp>
      <p:sp>
        <p:nvSpPr>
          <p:cNvPr id="4111" name="Rectangle 24"/>
          <p:cNvSpPr>
            <a:spLocks noChangeArrowheads="1"/>
          </p:cNvSpPr>
          <p:nvPr/>
        </p:nvSpPr>
        <p:spPr bwMode="auto">
          <a:xfrm>
            <a:off x="395288" y="1628775"/>
            <a:ext cx="8135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且在 </a:t>
            </a:r>
            <a:r>
              <a:rPr lang="en-US" altLang="zh-CN" i="1"/>
              <a:t>D </a:t>
            </a:r>
            <a:r>
              <a:rPr lang="zh-CN" altLang="en-US"/>
              <a:t>内关于</a:t>
            </a:r>
            <a:r>
              <a:rPr lang="en-US" altLang="zh-CN" i="1"/>
              <a:t>y </a:t>
            </a:r>
            <a:r>
              <a:rPr lang="zh-CN" altLang="en-US"/>
              <a:t>满足李普希兹</a:t>
            </a:r>
            <a:r>
              <a:rPr lang="en-US" altLang="zh-CN"/>
              <a:t>(Lipschitz)</a:t>
            </a:r>
            <a:r>
              <a:rPr lang="zh-CN" altLang="en-US"/>
              <a:t>条件，即</a:t>
            </a:r>
          </a:p>
        </p:txBody>
      </p:sp>
      <p:sp>
        <p:nvSpPr>
          <p:cNvPr id="4112" name="Rectangle 25"/>
          <p:cNvSpPr>
            <a:spLocks noChangeArrowheads="1"/>
          </p:cNvSpPr>
          <p:nvPr/>
        </p:nvSpPr>
        <p:spPr bwMode="auto">
          <a:xfrm>
            <a:off x="468313" y="2205038"/>
            <a:ext cx="4391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存在正数 </a:t>
            </a:r>
            <a:r>
              <a:rPr lang="en-US" altLang="zh-CN" i="1"/>
              <a:t>L </a:t>
            </a:r>
            <a:r>
              <a:rPr lang="zh-CN" altLang="en-US"/>
              <a:t>，使得对于</a:t>
            </a:r>
          </a:p>
        </p:txBody>
      </p:sp>
      <p:sp>
        <p:nvSpPr>
          <p:cNvPr id="4113" name="Rectangle 27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5256213" cy="709612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(*)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解的存在唯一性定理</a:t>
            </a:r>
          </a:p>
        </p:txBody>
      </p:sp>
      <p:graphicFrame>
        <p:nvGraphicFramePr>
          <p:cNvPr id="4104" name="Object 29"/>
          <p:cNvGraphicFramePr>
            <a:graphicFrameLocks noChangeAspect="1"/>
          </p:cNvGraphicFramePr>
          <p:nvPr/>
        </p:nvGraphicFramePr>
        <p:xfrm>
          <a:off x="3995738" y="4868863"/>
          <a:ext cx="3673475" cy="1474787"/>
        </p:xfrm>
        <a:graphic>
          <a:graphicData uri="http://schemas.openxmlformats.org/presentationml/2006/ole">
            <p:oleObj spid="_x0000_s4104" name="公式" r:id="rId9" imgW="1638000" imgH="660240" progId="Equation.3">
              <p:embed/>
            </p:oleObj>
          </a:graphicData>
        </a:graphic>
      </p:graphicFrame>
      <p:sp>
        <p:nvSpPr>
          <p:cNvPr id="4114" name="Rectangle 30"/>
          <p:cNvSpPr>
            <a:spLocks noChangeArrowheads="1"/>
          </p:cNvSpPr>
          <p:nvPr/>
        </p:nvSpPr>
        <p:spPr bwMode="auto">
          <a:xfrm>
            <a:off x="7667625" y="5300663"/>
            <a:ext cx="790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800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楷体_GB2312" pitchFamily="49" charset="-122"/>
              </a:rPr>
              <a:t>(*)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1476375" y="1662113"/>
          <a:ext cx="823913" cy="455612"/>
        </p:xfrm>
        <a:graphic>
          <a:graphicData uri="http://schemas.openxmlformats.org/presentationml/2006/ole">
            <p:oleObj spid="_x0000_s5122" name="公式" r:id="rId3" imgW="330120" imgH="177480" progId="Equation.3">
              <p:embed/>
            </p:oleObj>
          </a:graphicData>
        </a:graphic>
      </p:graphicFrame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3419475" y="1628775"/>
          <a:ext cx="4900613" cy="577850"/>
        </p:xfrm>
        <a:graphic>
          <a:graphicData uri="http://schemas.openxmlformats.org/presentationml/2006/ole">
            <p:oleObj spid="_x0000_s5123" name="公式" r:id="rId4" imgW="1942920" imgH="228600" progId="Equation.3">
              <p:embed/>
            </p:oleObj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5003800" y="3836988"/>
          <a:ext cx="439738" cy="576262"/>
        </p:xfrm>
        <a:graphic>
          <a:graphicData uri="http://schemas.openxmlformats.org/presentationml/2006/ole">
            <p:oleObj spid="_x0000_s5124" name="公式" r:id="rId5" imgW="177480" imgH="228600" progId="Equation.3">
              <p:embed/>
            </p:oleObj>
          </a:graphicData>
        </a:graphic>
      </p:graphicFrame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395288" y="3829050"/>
          <a:ext cx="1000125" cy="576263"/>
        </p:xfrm>
        <a:graphic>
          <a:graphicData uri="http://schemas.openxmlformats.org/presentationml/2006/ole">
            <p:oleObj spid="_x0000_s5125" name="公式" r:id="rId6" imgW="393480" imgH="228600" progId="Equation.3">
              <p:embed/>
            </p:oleObj>
          </a:graphicData>
        </a:graphic>
      </p:graphicFrame>
      <p:graphicFrame>
        <p:nvGraphicFramePr>
          <p:cNvPr id="5126" name="Object 5"/>
          <p:cNvGraphicFramePr>
            <a:graphicFrameLocks noChangeAspect="1"/>
          </p:cNvGraphicFramePr>
          <p:nvPr/>
        </p:nvGraphicFramePr>
        <p:xfrm>
          <a:off x="6804025" y="3284538"/>
          <a:ext cx="438150" cy="576262"/>
        </p:xfrm>
        <a:graphic>
          <a:graphicData uri="http://schemas.openxmlformats.org/presentationml/2006/ole">
            <p:oleObj spid="_x0000_s5126" name="公式" r:id="rId7" imgW="177480" imgH="228600" progId="Equation.3">
              <p:embed/>
            </p:oleObj>
          </a:graphicData>
        </a:graphic>
      </p:graphicFrame>
      <p:graphicFrame>
        <p:nvGraphicFramePr>
          <p:cNvPr id="5127" name="Object 4"/>
          <p:cNvGraphicFramePr>
            <a:graphicFrameLocks noChangeAspect="1"/>
          </p:cNvGraphicFramePr>
          <p:nvPr/>
        </p:nvGraphicFramePr>
        <p:xfrm>
          <a:off x="1547813" y="4384675"/>
          <a:ext cx="490537" cy="628650"/>
        </p:xfrm>
        <a:graphic>
          <a:graphicData uri="http://schemas.openxmlformats.org/presentationml/2006/ole">
            <p:oleObj spid="_x0000_s5127" name="公式" r:id="rId8" imgW="177480" imgH="228600" progId="Equation.3">
              <p:embed/>
            </p:oleObj>
          </a:graphicData>
        </a:graphic>
      </p:graphicFrame>
      <p:sp>
        <p:nvSpPr>
          <p:cNvPr id="5128" name="Rectangle 12"/>
          <p:cNvSpPr>
            <a:spLocks noChangeArrowheads="1"/>
          </p:cNvSpPr>
          <p:nvPr/>
        </p:nvSpPr>
        <p:spPr bwMode="auto">
          <a:xfrm>
            <a:off x="323850" y="1628775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上任取</a:t>
            </a:r>
          </a:p>
        </p:txBody>
      </p:sp>
      <p:sp>
        <p:nvSpPr>
          <p:cNvPr id="5129" name="Rectangle 13"/>
          <p:cNvSpPr>
            <a:spLocks noChangeArrowheads="1"/>
          </p:cNvSpPr>
          <p:nvPr/>
        </p:nvSpPr>
        <p:spPr bwMode="auto">
          <a:xfrm>
            <a:off x="2187575" y="1628775"/>
            <a:ext cx="1512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个节点</a:t>
            </a:r>
          </a:p>
        </p:txBody>
      </p:sp>
      <p:sp>
        <p:nvSpPr>
          <p:cNvPr id="5130" name="Rectangle 14"/>
          <p:cNvSpPr>
            <a:spLocks noChangeArrowheads="1"/>
          </p:cNvSpPr>
          <p:nvPr/>
        </p:nvSpPr>
        <p:spPr bwMode="auto">
          <a:xfrm>
            <a:off x="250825" y="2205038"/>
            <a:ext cx="842486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  <a:cs typeface="Times New Roman" pitchFamily="18" charset="0"/>
              </a:rPr>
              <a:t>在这些节点上采用离散化方法（通常用数值积分、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  <a:cs typeface="Times New Roman" pitchFamily="18" charset="0"/>
              </a:rPr>
              <a:t>微分、泰勒公式等）将上述初值问题化成关于离散变量的相应问题，并且将所得离散问题的解</a:t>
            </a:r>
          </a:p>
        </p:txBody>
      </p:sp>
      <p:sp>
        <p:nvSpPr>
          <p:cNvPr id="5131" name="Rectangle 15"/>
          <p:cNvSpPr>
            <a:spLocks noChangeArrowheads="1"/>
          </p:cNvSpPr>
          <p:nvPr/>
        </p:nvSpPr>
        <p:spPr bwMode="auto">
          <a:xfrm>
            <a:off x="7164388" y="33147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  <a:cs typeface="Times New Roman" pitchFamily="18" charset="0"/>
              </a:rPr>
              <a:t>作为真解</a:t>
            </a:r>
          </a:p>
        </p:txBody>
      </p:sp>
      <p:sp>
        <p:nvSpPr>
          <p:cNvPr id="5132" name="Rectangle 16"/>
          <p:cNvSpPr>
            <a:spLocks noChangeArrowheads="1"/>
          </p:cNvSpPr>
          <p:nvPr/>
        </p:nvSpPr>
        <p:spPr bwMode="auto">
          <a:xfrm>
            <a:off x="1331913" y="3836988"/>
            <a:ext cx="3756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  <a:cs typeface="Times New Roman" pitchFamily="18" charset="0"/>
              </a:rPr>
              <a:t>的近似值，这样求得的</a:t>
            </a:r>
          </a:p>
        </p:txBody>
      </p:sp>
      <p:sp>
        <p:nvSpPr>
          <p:cNvPr id="5133" name="Rectangle 17"/>
          <p:cNvSpPr>
            <a:spLocks noChangeArrowheads="1"/>
          </p:cNvSpPr>
          <p:nvPr/>
        </p:nvSpPr>
        <p:spPr bwMode="auto">
          <a:xfrm>
            <a:off x="395288" y="4413250"/>
            <a:ext cx="417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楷体_GB2312" pitchFamily="49" charset="-122"/>
                <a:cs typeface="Times New Roman" pitchFamily="18" charset="0"/>
              </a:rPr>
              <a:t>在节点   </a:t>
            </a:r>
            <a:r>
              <a:rPr lang="zh-CN" altLang="en-US">
                <a:cs typeface="Times New Roman" pitchFamily="18" charset="0"/>
              </a:rPr>
              <a:t>上的数值解。</a:t>
            </a:r>
          </a:p>
        </p:txBody>
      </p:sp>
      <p:sp>
        <p:nvSpPr>
          <p:cNvPr id="5134" name="Rectangle 19"/>
          <p:cNvSpPr>
            <a:spLocks noChangeArrowheads="1"/>
          </p:cNvSpPr>
          <p:nvPr/>
        </p:nvSpPr>
        <p:spPr bwMode="auto">
          <a:xfrm>
            <a:off x="755650" y="1052513"/>
            <a:ext cx="813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求解问题</a:t>
            </a:r>
            <a:r>
              <a:rPr lang="en-US" altLang="zh-CN">
                <a:latin typeface="楷体_GB2312" pitchFamily="49" charset="-122"/>
              </a:rPr>
              <a:t>(*)</a:t>
            </a:r>
            <a:r>
              <a:rPr lang="zh-CN" altLang="en-US"/>
              <a:t>数值方法的基本思想是在求解区域 </a:t>
            </a:r>
            <a:r>
              <a:rPr lang="en-US" altLang="zh-CN" i="1"/>
              <a:t>I</a:t>
            </a:r>
          </a:p>
        </p:txBody>
      </p:sp>
      <p:sp>
        <p:nvSpPr>
          <p:cNvPr id="5135" name="Rectangle 23"/>
          <p:cNvSpPr>
            <a:spLocks noChangeArrowheads="1"/>
          </p:cNvSpPr>
          <p:nvPr/>
        </p:nvSpPr>
        <p:spPr bwMode="auto">
          <a:xfrm>
            <a:off x="5437188" y="3838575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就是上述初值问题</a:t>
            </a:r>
          </a:p>
        </p:txBody>
      </p:sp>
      <p:sp>
        <p:nvSpPr>
          <p:cNvPr id="5136" name="Rectangle 24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6048375" cy="725488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求解问题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(*)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数值方法的基本思想</a:t>
            </a:r>
          </a:p>
        </p:txBody>
      </p:sp>
      <p:sp>
        <p:nvSpPr>
          <p:cNvPr id="5137" name="Rectangle 31"/>
          <p:cNvSpPr>
            <a:spLocks noChangeArrowheads="1"/>
          </p:cNvSpPr>
          <p:nvPr/>
        </p:nvSpPr>
        <p:spPr bwMode="auto">
          <a:xfrm>
            <a:off x="395288" y="5084763"/>
            <a:ext cx="828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一般说来，不同的离散过程将导致不同的方法，</a:t>
            </a:r>
          </a:p>
        </p:txBody>
      </p:sp>
      <p:sp>
        <p:nvSpPr>
          <p:cNvPr id="5138" name="Rectangle 32"/>
          <p:cNvSpPr>
            <a:spLocks noChangeArrowheads="1"/>
          </p:cNvSpPr>
          <p:nvPr/>
        </p:nvSpPr>
        <p:spPr bwMode="auto">
          <a:xfrm>
            <a:off x="250825" y="5661025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从而得到不同的解。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2"/>
          <p:cNvGrpSpPr>
            <a:grpSpLocks/>
          </p:cNvGrpSpPr>
          <p:nvPr/>
        </p:nvGrpSpPr>
        <p:grpSpPr bwMode="auto">
          <a:xfrm>
            <a:off x="266700" y="304800"/>
            <a:ext cx="8820150" cy="5664200"/>
            <a:chOff x="168" y="192"/>
            <a:chExt cx="5556" cy="3568"/>
          </a:xfrm>
        </p:grpSpPr>
        <p:pic>
          <p:nvPicPr>
            <p:cNvPr id="28675" name="Picture 5" descr="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8" y="192"/>
              <a:ext cx="5556" cy="3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76" name="Text Box 6"/>
            <p:cNvSpPr txBox="1">
              <a:spLocks noChangeArrowheads="1"/>
            </p:cNvSpPr>
            <p:nvPr/>
          </p:nvSpPr>
          <p:spPr bwMode="auto">
            <a:xfrm>
              <a:off x="576" y="799"/>
              <a:ext cx="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333333"/>
                  </a:solidFill>
                </a:rPr>
                <a:t>原问题</a:t>
              </a:r>
              <a:r>
                <a:rPr lang="en-US" altLang="zh-CN" sz="2400">
                  <a:solidFill>
                    <a:srgbClr val="333333"/>
                  </a:solidFill>
                </a:rPr>
                <a:t>(</a:t>
              </a:r>
              <a:r>
                <a:rPr lang="en-US" altLang="zh-CN" sz="2400">
                  <a:solidFill>
                    <a:srgbClr val="333333"/>
                  </a:solidFill>
                  <a:latin typeface="楷体_GB2312" pitchFamily="49" charset="-122"/>
                </a:rPr>
                <a:t>*</a:t>
              </a:r>
              <a:r>
                <a:rPr lang="en-US" altLang="zh-CN" sz="2400">
                  <a:solidFill>
                    <a:srgbClr val="333333"/>
                  </a:solidFill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23850" y="4365625"/>
          <a:ext cx="2382838" cy="960438"/>
        </p:xfrm>
        <a:graphic>
          <a:graphicData uri="http://schemas.openxmlformats.org/presentationml/2006/ole">
            <p:oleObj spid="_x0000_s6146" name="公式" r:id="rId3" imgW="1002960" imgH="406080" progId="Equation.3">
              <p:embed/>
            </p:oleObj>
          </a:graphicData>
        </a:graphic>
      </p:graphicFrame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539750" y="1125538"/>
            <a:ext cx="7685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u="sng">
                <a:solidFill>
                  <a:srgbClr val="FF3300"/>
                </a:solidFill>
              </a:rPr>
              <a:t>第一步，网格剖分</a:t>
            </a:r>
            <a:r>
              <a:rPr lang="zh-CN" altLang="en-US" u="sng"/>
              <a:t>（在解区域上作网格剖分）：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50825" y="2420938"/>
            <a:ext cx="8604250" cy="596900"/>
            <a:chOff x="171" y="1516"/>
            <a:chExt cx="5420" cy="376"/>
          </a:xfrm>
        </p:grpSpPr>
        <p:graphicFrame>
          <p:nvGraphicFramePr>
            <p:cNvPr id="6151" name="Object 12"/>
            <p:cNvGraphicFramePr>
              <a:graphicFrameLocks noChangeAspect="1"/>
            </p:cNvGraphicFramePr>
            <p:nvPr/>
          </p:nvGraphicFramePr>
          <p:xfrm>
            <a:off x="171" y="1525"/>
            <a:ext cx="1291" cy="353"/>
          </p:xfrm>
          <a:graphic>
            <a:graphicData uri="http://schemas.openxmlformats.org/presentationml/2006/ole">
              <p:oleObj spid="_x0000_s6151" name="公式" r:id="rId4" imgW="838080" imgH="228600" progId="Equation.3">
                <p:embed/>
              </p:oleObj>
            </a:graphicData>
          </a:graphic>
        </p:graphicFrame>
        <p:graphicFrame>
          <p:nvGraphicFramePr>
            <p:cNvPr id="6152" name="Object 10"/>
            <p:cNvGraphicFramePr>
              <a:graphicFrameLocks noChangeAspect="1"/>
            </p:cNvGraphicFramePr>
            <p:nvPr/>
          </p:nvGraphicFramePr>
          <p:xfrm>
            <a:off x="1882" y="1533"/>
            <a:ext cx="1179" cy="359"/>
          </p:xfrm>
          <a:graphic>
            <a:graphicData uri="http://schemas.openxmlformats.org/presentationml/2006/ole">
              <p:oleObj spid="_x0000_s6152" name="公式" r:id="rId5" imgW="761760" imgH="228600" progId="Equation.3">
                <p:embed/>
              </p:oleObj>
            </a:graphicData>
          </a:graphic>
        </p:graphicFrame>
        <p:graphicFrame>
          <p:nvGraphicFramePr>
            <p:cNvPr id="6153" name="Object 9"/>
            <p:cNvGraphicFramePr>
              <a:graphicFrameLocks noChangeAspect="1"/>
            </p:cNvGraphicFramePr>
            <p:nvPr/>
          </p:nvGraphicFramePr>
          <p:xfrm>
            <a:off x="3969" y="1552"/>
            <a:ext cx="1622" cy="331"/>
          </p:xfrm>
          <a:graphic>
            <a:graphicData uri="http://schemas.openxmlformats.org/presentationml/2006/ole">
              <p:oleObj spid="_x0000_s6153" name="公式" r:id="rId6" imgW="977760" imgH="203040" progId="Equation.3">
                <p:embed/>
              </p:oleObj>
            </a:graphicData>
          </a:graphic>
        </p:graphicFrame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1383" y="1516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称为</a:t>
              </a:r>
              <a:endParaRPr lang="zh-CN" altLang="en-US">
                <a:latin typeface="Arial" charset="0"/>
              </a:endParaRPr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3061" y="1525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的步长，</a:t>
              </a: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79388" y="3141663"/>
            <a:ext cx="8424862" cy="574675"/>
            <a:chOff x="113" y="1979"/>
            <a:chExt cx="5307" cy="362"/>
          </a:xfrm>
        </p:grpSpPr>
        <p:graphicFrame>
          <p:nvGraphicFramePr>
            <p:cNvPr id="6150" name="Object 8"/>
            <p:cNvGraphicFramePr>
              <a:graphicFrameLocks noChangeAspect="1"/>
            </p:cNvGraphicFramePr>
            <p:nvPr/>
          </p:nvGraphicFramePr>
          <p:xfrm>
            <a:off x="676" y="1979"/>
            <a:ext cx="259" cy="362"/>
          </p:xfrm>
          <a:graphic>
            <a:graphicData uri="http://schemas.openxmlformats.org/presentationml/2006/ole">
              <p:oleObj spid="_x0000_s6150" name="公式" r:id="rId7" imgW="152280" imgH="228600" progId="Equation.3">
                <p:embed/>
              </p:oleObj>
            </a:graphicData>
          </a:graphic>
        </p:graphicFrame>
        <p:sp>
          <p:nvSpPr>
            <p:cNvPr id="6164" name="Rectangle 23"/>
            <p:cNvSpPr>
              <a:spLocks noChangeArrowheads="1"/>
            </p:cNvSpPr>
            <p:nvPr/>
          </p:nvSpPr>
          <p:spPr bwMode="auto">
            <a:xfrm>
              <a:off x="113" y="1979"/>
              <a:ext cx="53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/>
                <a:t>这些     可以不相等，但有时为了计算方便，特别是</a:t>
              </a:r>
            </a:p>
          </p:txBody>
        </p:sp>
      </p:grp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250825" y="3716338"/>
            <a:ext cx="8042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为编写程序方便，一般取成相等，此时就有等步长</a:t>
            </a:r>
            <a:endParaRPr lang="zh-CN" altLang="en-US">
              <a:latin typeface="Arial" charset="0"/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2843213" y="4581525"/>
            <a:ext cx="5976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这样得到的剖分网格称为</a:t>
            </a:r>
            <a:r>
              <a:rPr lang="zh-CN" altLang="en-US">
                <a:solidFill>
                  <a:srgbClr val="FF3300"/>
                </a:solidFill>
              </a:rPr>
              <a:t>一致网格</a:t>
            </a:r>
            <a:r>
              <a:rPr lang="zh-CN" altLang="en-US"/>
              <a:t>，</a:t>
            </a:r>
            <a:endParaRPr lang="zh-CN" altLang="en-US">
              <a:latin typeface="Arial" charset="0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95288" y="5373688"/>
            <a:ext cx="3148012" cy="577850"/>
            <a:chOff x="229" y="3475"/>
            <a:chExt cx="1983" cy="364"/>
          </a:xfrm>
        </p:grpSpPr>
        <p:graphicFrame>
          <p:nvGraphicFramePr>
            <p:cNvPr id="6149" name="Object 6"/>
            <p:cNvGraphicFramePr>
              <a:graphicFrameLocks noChangeAspect="1"/>
            </p:cNvGraphicFramePr>
            <p:nvPr/>
          </p:nvGraphicFramePr>
          <p:xfrm>
            <a:off x="229" y="3476"/>
            <a:ext cx="282" cy="363"/>
          </p:xfrm>
          <a:graphic>
            <a:graphicData uri="http://schemas.openxmlformats.org/presentationml/2006/ole">
              <p:oleObj spid="_x0000_s6149" name="公式" r:id="rId8" imgW="177480" imgH="228600" progId="Equation.3">
                <p:embed/>
              </p:oleObj>
            </a:graphicData>
          </a:graphic>
        </p:graphicFrame>
        <p:sp>
          <p:nvSpPr>
            <p:cNvPr id="6163" name="Rectangle 26"/>
            <p:cNvSpPr>
              <a:spLocks noChangeArrowheads="1"/>
            </p:cNvSpPr>
            <p:nvPr/>
          </p:nvSpPr>
          <p:spPr bwMode="auto">
            <a:xfrm>
              <a:off x="521" y="3475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称为网格节点。</a:t>
              </a: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23850" y="1744663"/>
            <a:ext cx="8658225" cy="577850"/>
            <a:chOff x="204" y="1099"/>
            <a:chExt cx="5454" cy="364"/>
          </a:xfrm>
        </p:grpSpPr>
        <p:graphicFrame>
          <p:nvGraphicFramePr>
            <p:cNvPr id="6147" name="Object 27"/>
            <p:cNvGraphicFramePr>
              <a:graphicFrameLocks noChangeAspect="1"/>
            </p:cNvGraphicFramePr>
            <p:nvPr/>
          </p:nvGraphicFramePr>
          <p:xfrm>
            <a:off x="1373" y="1102"/>
            <a:ext cx="519" cy="287"/>
          </p:xfrm>
          <a:graphic>
            <a:graphicData uri="http://schemas.openxmlformats.org/presentationml/2006/ole">
              <p:oleObj spid="_x0000_s6147" name="公式" r:id="rId9" imgW="330120" imgH="177480" progId="Equation.3">
                <p:embed/>
              </p:oleObj>
            </a:graphicData>
          </a:graphic>
        </p:graphicFrame>
        <p:graphicFrame>
          <p:nvGraphicFramePr>
            <p:cNvPr id="6148" name="Object 28"/>
            <p:cNvGraphicFramePr>
              <a:graphicFrameLocks noChangeAspect="1"/>
            </p:cNvGraphicFramePr>
            <p:nvPr/>
          </p:nvGraphicFramePr>
          <p:xfrm>
            <a:off x="2571" y="1099"/>
            <a:ext cx="3087" cy="364"/>
          </p:xfrm>
          <a:graphic>
            <a:graphicData uri="http://schemas.openxmlformats.org/presentationml/2006/ole">
              <p:oleObj spid="_x0000_s6148" name="公式" r:id="rId10" imgW="1942920" imgH="228600" progId="Equation.3">
                <p:embed/>
              </p:oleObj>
            </a:graphicData>
          </a:graphic>
        </p:graphicFrame>
        <p:sp>
          <p:nvSpPr>
            <p:cNvPr id="6162" name="Rectangle 31"/>
            <p:cNvSpPr>
              <a:spLocks noChangeArrowheads="1"/>
            </p:cNvSpPr>
            <p:nvPr/>
          </p:nvSpPr>
          <p:spPr bwMode="auto">
            <a:xfrm>
              <a:off x="204" y="1117"/>
              <a:ext cx="3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/>
                <a:t>在 </a:t>
              </a:r>
              <a:r>
                <a:rPr lang="en-US" altLang="zh-CN" i="1"/>
                <a:t>I </a:t>
              </a:r>
              <a:r>
                <a:rPr lang="zh-CN" altLang="en-US"/>
                <a:t>上任取          个节点</a:t>
              </a:r>
            </a:p>
          </p:txBody>
        </p:sp>
      </p:grpSp>
      <p:sp>
        <p:nvSpPr>
          <p:cNvPr id="6161" name="Rectangle 3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968875" cy="725487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数值方法的具体操作过程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16" grpId="0"/>
      <p:bldP spid="82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23850" y="1484313"/>
            <a:ext cx="828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FF3300"/>
                </a:solidFill>
              </a:rPr>
              <a:t>第三步，</a:t>
            </a:r>
            <a:r>
              <a:rPr lang="zh-CN" altLang="en-US"/>
              <a:t>在节点上采用离散化方法（忽略高阶项）</a:t>
            </a:r>
            <a:r>
              <a:rPr lang="en-US" altLang="zh-CN"/>
              <a:t>,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23850" y="260350"/>
            <a:ext cx="85693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       </a:t>
            </a:r>
            <a:r>
              <a:rPr lang="zh-CN" altLang="en-US"/>
              <a:t>对连续方程作节点离散，使连续方程仅在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离散节点上成立，从而得到</a:t>
            </a:r>
            <a:r>
              <a:rPr lang="zh-CN" altLang="en-US">
                <a:solidFill>
                  <a:srgbClr val="FF3300"/>
                </a:solidFill>
              </a:rPr>
              <a:t>节点离散方程</a:t>
            </a:r>
            <a:r>
              <a:rPr lang="zh-CN" altLang="en-US"/>
              <a:t>。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63713" y="1984375"/>
            <a:ext cx="5641975" cy="588963"/>
            <a:chOff x="1111" y="1250"/>
            <a:chExt cx="3554" cy="371"/>
          </a:xfrm>
        </p:grpSpPr>
        <p:graphicFrame>
          <p:nvGraphicFramePr>
            <p:cNvPr id="7172" name="Object 12"/>
            <p:cNvGraphicFramePr>
              <a:graphicFrameLocks noChangeAspect="1"/>
            </p:cNvGraphicFramePr>
            <p:nvPr/>
          </p:nvGraphicFramePr>
          <p:xfrm>
            <a:off x="2850" y="1270"/>
            <a:ext cx="608" cy="351"/>
          </p:xfrm>
          <a:graphic>
            <a:graphicData uri="http://schemas.openxmlformats.org/presentationml/2006/ole">
              <p:oleObj spid="_x0000_s7172" name="公式" r:id="rId3" imgW="393480" imgH="228600" progId="Equation.3">
                <p:embed/>
              </p:oleObj>
            </a:graphicData>
          </a:graphic>
        </p:graphicFrame>
        <p:graphicFrame>
          <p:nvGraphicFramePr>
            <p:cNvPr id="7173" name="Object 13"/>
            <p:cNvGraphicFramePr>
              <a:graphicFrameLocks noChangeAspect="1"/>
            </p:cNvGraphicFramePr>
            <p:nvPr/>
          </p:nvGraphicFramePr>
          <p:xfrm>
            <a:off x="1642" y="1250"/>
            <a:ext cx="277" cy="363"/>
          </p:xfrm>
          <a:graphic>
            <a:graphicData uri="http://schemas.openxmlformats.org/presentationml/2006/ole">
              <p:oleObj spid="_x0000_s7173" name="公式" r:id="rId4" imgW="177480" imgH="228600" progId="Equation.3">
                <p:embed/>
              </p:oleObj>
            </a:graphicData>
          </a:graphic>
        </p:graphicFrame>
        <p:sp>
          <p:nvSpPr>
            <p:cNvPr id="7184" name="Rectangle 14"/>
            <p:cNvSpPr>
              <a:spLocks noChangeArrowheads="1"/>
            </p:cNvSpPr>
            <p:nvPr/>
          </p:nvSpPr>
          <p:spPr bwMode="auto">
            <a:xfrm>
              <a:off x="1111" y="1271"/>
              <a:ext cx="18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cs typeface="Times New Roman" pitchFamily="18" charset="0"/>
                </a:rPr>
                <a:t>并用   作为真解</a:t>
              </a:r>
            </a:p>
          </p:txBody>
        </p:sp>
        <p:sp>
          <p:nvSpPr>
            <p:cNvPr id="7185" name="Rectangle 15"/>
            <p:cNvSpPr>
              <a:spLocks noChangeArrowheads="1"/>
            </p:cNvSpPr>
            <p:nvPr/>
          </p:nvSpPr>
          <p:spPr bwMode="auto">
            <a:xfrm>
              <a:off x="3424" y="1253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cs typeface="Times New Roman" pitchFamily="18" charset="0"/>
                </a:rPr>
                <a:t>的近似值，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763713" y="2522538"/>
            <a:ext cx="5832475" cy="576262"/>
            <a:chOff x="1111" y="1589"/>
            <a:chExt cx="3674" cy="363"/>
          </a:xfrm>
        </p:grpSpPr>
        <p:sp>
          <p:nvSpPr>
            <p:cNvPr id="7183" name="Rectangle 17"/>
            <p:cNvSpPr>
              <a:spLocks noChangeArrowheads="1"/>
            </p:cNvSpPr>
            <p:nvPr/>
          </p:nvSpPr>
          <p:spPr bwMode="auto">
            <a:xfrm>
              <a:off x="1111" y="1616"/>
              <a:ext cx="36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可得含有     差分格式或</a:t>
              </a:r>
              <a:r>
                <a:rPr lang="zh-CN" altLang="en-US">
                  <a:solidFill>
                    <a:srgbClr val="FF3300"/>
                  </a:solidFill>
                </a:rPr>
                <a:t>差分方程</a:t>
              </a:r>
              <a:r>
                <a:rPr lang="zh-CN" altLang="en-US"/>
                <a:t>。</a:t>
              </a:r>
            </a:p>
          </p:txBody>
        </p:sp>
        <p:graphicFrame>
          <p:nvGraphicFramePr>
            <p:cNvPr id="7171" name="Object 18"/>
            <p:cNvGraphicFramePr>
              <a:graphicFrameLocks noChangeAspect="1"/>
            </p:cNvGraphicFramePr>
            <p:nvPr/>
          </p:nvGraphicFramePr>
          <p:xfrm>
            <a:off x="2054" y="1589"/>
            <a:ext cx="277" cy="363"/>
          </p:xfrm>
          <a:graphic>
            <a:graphicData uri="http://schemas.openxmlformats.org/presentationml/2006/ole">
              <p:oleObj spid="_x0000_s7171" name="公式" r:id="rId5" imgW="177480" imgH="228600" progId="Equation.3">
                <p:embed/>
              </p:oleObj>
            </a:graphicData>
          </a:graphic>
        </p:graphicFrame>
      </p:grp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323850" y="4149725"/>
            <a:ext cx="842486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rgbClr val="FF3300"/>
                </a:solidFill>
              </a:rPr>
              <a:t>第五步，</a:t>
            </a:r>
            <a:r>
              <a:rPr lang="zh-CN" altLang="en-US"/>
              <a:t>从</a:t>
            </a:r>
            <a:r>
              <a:rPr lang="zh-CN" altLang="en-US">
                <a:solidFill>
                  <a:srgbClr val="FF3300"/>
                </a:solidFill>
              </a:rPr>
              <a:t>理论上研究</a:t>
            </a:r>
            <a:r>
              <a:rPr lang="zh-CN" altLang="en-US"/>
              <a:t>数值格式的局部截断误差（即</a:t>
            </a:r>
          </a:p>
          <a:p>
            <a:pPr>
              <a:lnSpc>
                <a:spcPct val="115000"/>
              </a:lnSpc>
            </a:pPr>
            <a:r>
              <a:rPr lang="zh-CN" altLang="en-US"/>
              <a:t>                相容性）、稳定性以及收敛性与整体误差。 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323850" y="5300663"/>
            <a:ext cx="82804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rgbClr val="FF3300"/>
                </a:solidFill>
              </a:rPr>
              <a:t>第六步，</a:t>
            </a:r>
            <a:r>
              <a:rPr lang="zh-CN" altLang="en-US"/>
              <a:t>分析数值结果与理论分析是否一致，</a:t>
            </a:r>
            <a:r>
              <a:rPr lang="zh-CN" altLang="en-US">
                <a:solidFill>
                  <a:srgbClr val="FF3300"/>
                </a:solidFill>
              </a:rPr>
              <a:t>考察</a:t>
            </a:r>
          </a:p>
          <a:p>
            <a:pPr>
              <a:lnSpc>
                <a:spcPct val="115000"/>
              </a:lnSpc>
            </a:pPr>
            <a:r>
              <a:rPr lang="zh-CN" altLang="en-US">
                <a:solidFill>
                  <a:srgbClr val="FF3300"/>
                </a:solidFill>
              </a:rPr>
              <a:t>                有无局限性及可改进的方法</a:t>
            </a:r>
            <a:r>
              <a:rPr lang="zh-CN" altLang="en-US"/>
              <a:t>。</a:t>
            </a: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68313" y="3068638"/>
            <a:ext cx="8042275" cy="1073150"/>
            <a:chOff x="204" y="1933"/>
            <a:chExt cx="5066" cy="676"/>
          </a:xfrm>
        </p:grpSpPr>
        <p:sp>
          <p:nvSpPr>
            <p:cNvPr id="7182" name="Rectangle 20"/>
            <p:cNvSpPr>
              <a:spLocks noChangeArrowheads="1"/>
            </p:cNvSpPr>
            <p:nvPr/>
          </p:nvSpPr>
          <p:spPr bwMode="auto">
            <a:xfrm>
              <a:off x="204" y="1933"/>
              <a:ext cx="5066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zh-CN" altLang="en-US">
                  <a:solidFill>
                    <a:srgbClr val="FF3300"/>
                  </a:solidFill>
                </a:rPr>
                <a:t>第四步，</a:t>
              </a:r>
              <a:r>
                <a:rPr lang="zh-CN" altLang="en-US"/>
                <a:t>将差分方程改写为线性方程组的形式并求</a:t>
              </a:r>
            </a:p>
            <a:p>
              <a:pPr>
                <a:lnSpc>
                  <a:spcPct val="115000"/>
                </a:lnSpc>
              </a:pPr>
              <a:r>
                <a:rPr lang="zh-CN" altLang="en-US"/>
                <a:t>                解，</a:t>
              </a:r>
              <a:r>
                <a:rPr lang="zh-CN" altLang="en-US">
                  <a:solidFill>
                    <a:srgbClr val="FF3300"/>
                  </a:solidFill>
                </a:rPr>
                <a:t>解出</a:t>
              </a:r>
              <a:endParaRPr lang="zh-CN" altLang="en-US"/>
            </a:p>
          </p:txBody>
        </p:sp>
        <p:graphicFrame>
          <p:nvGraphicFramePr>
            <p:cNvPr id="7170" name="Object 27"/>
            <p:cNvGraphicFramePr>
              <a:graphicFrameLocks noChangeAspect="1"/>
            </p:cNvGraphicFramePr>
            <p:nvPr/>
          </p:nvGraphicFramePr>
          <p:xfrm>
            <a:off x="2064" y="2297"/>
            <a:ext cx="287" cy="304"/>
          </p:xfrm>
          <a:graphic>
            <a:graphicData uri="http://schemas.openxmlformats.org/presentationml/2006/ole">
              <p:oleObj spid="_x0000_s7170" name="公式" r:id="rId6" imgW="215640" imgH="228600" progId="Equation.3">
                <p:embed/>
              </p:oleObj>
            </a:graphicData>
          </a:graphic>
        </p:graphicFrame>
      </p:grpSp>
      <p:sp>
        <p:nvSpPr>
          <p:cNvPr id="7181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0350"/>
            <a:ext cx="1728788" cy="652463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第二步，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  <p:bldP spid="9239" grpId="0"/>
      <p:bldP spid="924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1345</Words>
  <Application>Microsoft Office PowerPoint</Application>
  <PresentationFormat>全屏显示(4:3)</PresentationFormat>
  <Paragraphs>273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默认设计模板</vt:lpstr>
      <vt:lpstr>公式</vt:lpstr>
      <vt:lpstr>Equation</vt:lpstr>
      <vt:lpstr>MathType 6.0 Equation</vt:lpstr>
      <vt:lpstr>第一部分：常微分方程的数值解法</vt:lpstr>
      <vt:lpstr>研究的对象：</vt:lpstr>
      <vt:lpstr>引例 Riccati 方程：</vt:lpstr>
      <vt:lpstr>再例：</vt:lpstr>
      <vt:lpstr>1.问题(*)解的存在唯一性定理</vt:lpstr>
      <vt:lpstr>2.求解问题(*)数值方法的基本思想</vt:lpstr>
      <vt:lpstr>幻灯片 7</vt:lpstr>
      <vt:lpstr>3. 数值方法的具体操作过程</vt:lpstr>
      <vt:lpstr>第二步，</vt:lpstr>
      <vt:lpstr>第一节     欧拉方法</vt:lpstr>
      <vt:lpstr>一、欧拉方法(欧拉折线法)</vt:lpstr>
      <vt:lpstr>同样地，有</vt:lpstr>
      <vt:lpstr>总的，</vt:lpstr>
      <vt:lpstr>幻灯片 14</vt:lpstr>
      <vt:lpstr>欧拉折线法名称的由来：</vt:lpstr>
      <vt:lpstr>例1.</vt:lpstr>
      <vt:lpstr>原方程的精确解为</vt:lpstr>
      <vt:lpstr>二、梯形方法</vt:lpstr>
      <vt:lpstr>幻灯片 19</vt:lpstr>
      <vt:lpstr>一个比较直接自然的想法，</vt:lpstr>
      <vt:lpstr>这样，我们有以下三种数值方法</vt:lpstr>
      <vt:lpstr>隐式方法的迭代求解</vt:lpstr>
      <vt:lpstr>梯形方法迭代公式的收敛性：</vt:lpstr>
      <vt:lpstr>幻灯片 24</vt:lpstr>
      <vt:lpstr>例2.</vt:lpstr>
      <vt:lpstr>幻灯片 26</vt:lpstr>
      <vt:lpstr>书后习题</vt:lpstr>
      <vt:lpstr>即</vt:lpstr>
      <vt:lpstr>幻灯片 29</vt:lpstr>
      <vt:lpstr>作业</vt:lpstr>
    </vt:vector>
  </TitlesOfParts>
  <Company>biti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huady</dc:creator>
  <cp:lastModifiedBy>huady</cp:lastModifiedBy>
  <cp:revision>82</cp:revision>
  <dcterms:created xsi:type="dcterms:W3CDTF">2010-03-01T14:51:28Z</dcterms:created>
  <dcterms:modified xsi:type="dcterms:W3CDTF">2014-10-23T01:03:59Z</dcterms:modified>
</cp:coreProperties>
</file>