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9" r:id="rId4"/>
    <p:sldId id="262" r:id="rId5"/>
    <p:sldId id="275" r:id="rId6"/>
    <p:sldId id="310" r:id="rId7"/>
    <p:sldId id="281" r:id="rId8"/>
    <p:sldId id="311" r:id="rId9"/>
    <p:sldId id="312" r:id="rId10"/>
    <p:sldId id="329" r:id="rId11"/>
    <p:sldId id="32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00"/>
    <a:srgbClr val="6600FF"/>
    <a:srgbClr val="000066"/>
    <a:srgbClr val="FF00FF"/>
    <a:srgbClr val="00FF00"/>
    <a:srgbClr val="0099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31" autoAdjust="0"/>
  </p:normalViewPr>
  <p:slideViewPr>
    <p:cSldViewPr>
      <p:cViewPr varScale="1">
        <p:scale>
          <a:sx n="67" d="100"/>
          <a:sy n="67" d="100"/>
        </p:scale>
        <p:origin x="-6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927FA5-E418-44A2-B5E5-20A67F6F4FC2}" type="datetimeFigureOut">
              <a:rPr lang="zh-CN" altLang="en-US"/>
              <a:pPr>
                <a:defRPr/>
              </a:pPr>
              <a:t>2014/12/11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AD18BE-71CF-424A-BC3F-67820C2418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ADDA8-7EAB-4B5E-A682-CBF678C07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38993-427B-4C7A-9211-48D3BB749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53612-E683-4BBB-BD6F-BD3E4FA4F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86CCB-7106-4B08-974F-3923B840F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301BA-409A-4CFF-AC47-C5975DEC9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907C-4C2E-4F62-8845-47AF56CB4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E58A-482C-4DC8-8584-AF8F020EA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B2460-00DD-45DD-BDD2-DD340CBB9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7159-C52C-4888-8240-8AB0EFB04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3A1F0-BECA-4F45-A13A-06BF3EA16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2006-80A3-4C9E-B835-951997C75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B76F-DFD8-4D37-BF9F-E10464948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D133BB8-CE0C-4456-83F4-1B71C8F1D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10" y="714356"/>
            <a:ext cx="6956450" cy="3938606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抛物型方程</a:t>
            </a:r>
            <a:r>
              <a:rPr lang="zh-CN" altLang="en-US" b="1" dirty="0" smtClean="0"/>
              <a:t>差分法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（习题、实践课）</a:t>
            </a:r>
            <a:endParaRPr lang="zh-CN" altLang="en-US" b="1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0" y="1830388"/>
          <a:ext cx="2151063" cy="4064000"/>
        </p:xfrm>
        <a:graphic>
          <a:graphicData uri="http://schemas.openxmlformats.org/presentationml/2006/ole">
            <p:oleObj spid="_x0000_s1026" name="公式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285728"/>
            <a:ext cx="85924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u="sng" dirty="0" smtClean="0">
                <a:solidFill>
                  <a:schemeClr val="accent2"/>
                </a:solidFill>
              </a:rPr>
              <a:t>要求</a:t>
            </a:r>
            <a:r>
              <a:rPr lang="en-US" u="sng" dirty="0" smtClean="0">
                <a:solidFill>
                  <a:schemeClr val="accent2"/>
                </a:solidFill>
              </a:rPr>
              <a:t>2 </a:t>
            </a:r>
            <a:r>
              <a:rPr lang="zh-CN" altLang="en-US" dirty="0" smtClean="0"/>
              <a:t>： 用向前欧拉显格式设计算法，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= 0</a:t>
            </a:r>
            <a:r>
              <a:rPr lang="zh-CN" altLang="en-US" dirty="0" smtClean="0"/>
              <a:t>处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r>
              <a:rPr lang="zh-CN" altLang="en-US" dirty="0" smtClean="0"/>
              <a:t>界</a:t>
            </a:r>
            <a:r>
              <a:rPr lang="zh-CN" altLang="en-US" dirty="0" smtClean="0"/>
              <a:t>条件用向前差分，</a:t>
            </a:r>
            <a:r>
              <a:rPr lang="en-US" dirty="0" smtClean="0"/>
              <a:t>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= </a:t>
            </a:r>
            <a:r>
              <a:rPr lang="en-US" altLang="zh-CN" dirty="0" smtClean="0"/>
              <a:t>1</a:t>
            </a:r>
            <a:r>
              <a:rPr lang="zh-CN" altLang="en-US" dirty="0" smtClean="0"/>
              <a:t>处</a:t>
            </a:r>
            <a:r>
              <a:rPr lang="zh-CN" altLang="en-US" dirty="0" smtClean="0"/>
              <a:t>的边界条件用向后差分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83888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solidFill>
                  <a:schemeClr val="accent2"/>
                </a:solidFill>
              </a:rPr>
              <a:t>要求</a:t>
            </a:r>
            <a:r>
              <a:rPr lang="en-US" u="sng" dirty="0" smtClean="0">
                <a:solidFill>
                  <a:schemeClr val="accent2"/>
                </a:solidFill>
              </a:rPr>
              <a:t>3 </a:t>
            </a:r>
            <a:r>
              <a:rPr lang="zh-CN" altLang="en-US" dirty="0" smtClean="0"/>
              <a:t>： 用</a:t>
            </a:r>
            <a:r>
              <a:rPr lang="en-US" dirty="0" smtClean="0"/>
              <a:t>Crank-Nicolson</a:t>
            </a:r>
            <a:r>
              <a:rPr lang="zh-CN" altLang="en-US" dirty="0" smtClean="0"/>
              <a:t>格式设计算法，</a:t>
            </a:r>
            <a:r>
              <a:rPr lang="zh-CN" altLang="en-US" dirty="0" smtClean="0"/>
              <a:t>边界条件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 smtClean="0"/>
              <a:t>中心差分。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335756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自行完成。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561975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三、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数值算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endParaRPr lang="zh-CN" altLang="en-US" sz="32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928662" y="2000240"/>
          <a:ext cx="6786610" cy="2784944"/>
        </p:xfrm>
        <a:graphic>
          <a:graphicData uri="http://schemas.openxmlformats.org/presentationml/2006/ole">
            <p:oleObj spid="_x0000_s76807" name="Equation" r:id="rId3" imgW="3187440" imgH="130788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7158" y="928670"/>
            <a:ext cx="8568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按照前面的三种要求分别设计差分格式求解下面的</a:t>
            </a:r>
            <a:endParaRPr lang="en-US" altLang="zh-CN" dirty="0" smtClean="0"/>
          </a:p>
          <a:p>
            <a:r>
              <a:rPr lang="zh-CN" altLang="en-US" dirty="0" smtClean="0"/>
              <a:t>抛物型方程初边值问题：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179388" y="188913"/>
            <a:ext cx="2952750" cy="65246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一、研究对象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14282" y="928670"/>
            <a:ext cx="8763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>
                <a:latin typeface="Arial" charset="0"/>
              </a:rPr>
              <a:t>研究的对象</a:t>
            </a:r>
            <a:r>
              <a:rPr lang="en-US" altLang="zh-CN" dirty="0">
                <a:latin typeface="Arial" charset="0"/>
              </a:rPr>
              <a:t>——  </a:t>
            </a:r>
            <a:r>
              <a:rPr lang="zh-CN" altLang="en-US" dirty="0">
                <a:latin typeface="Symbol" pitchFamily="18" charset="2"/>
              </a:rPr>
              <a:t>抛物型</a:t>
            </a:r>
            <a:r>
              <a:rPr lang="zh-CN" altLang="en-US" dirty="0" smtClean="0">
                <a:latin typeface="Symbol" pitchFamily="18" charset="2"/>
              </a:rPr>
              <a:t>方程</a:t>
            </a:r>
            <a:r>
              <a:rPr lang="zh-CN" altLang="en-US" dirty="0" smtClean="0">
                <a:solidFill>
                  <a:schemeClr val="accent2"/>
                </a:solidFill>
                <a:latin typeface="Symbol" pitchFamily="18" charset="2"/>
              </a:rPr>
              <a:t>带导数</a:t>
            </a:r>
            <a:r>
              <a:rPr lang="zh-CN" altLang="en-US" dirty="0" smtClean="0">
                <a:latin typeface="Symbol" pitchFamily="18" charset="2"/>
              </a:rPr>
              <a:t>的初</a:t>
            </a:r>
            <a:r>
              <a:rPr lang="zh-CN" altLang="en-US" dirty="0" smtClean="0">
                <a:latin typeface="Symbol" pitchFamily="18" charset="2"/>
              </a:rPr>
              <a:t>边值问题：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57158" y="1643050"/>
          <a:ext cx="8344327" cy="2214578"/>
        </p:xfrm>
        <a:graphic>
          <a:graphicData uri="http://schemas.openxmlformats.org/presentationml/2006/ole">
            <p:oleObj spid="_x0000_s2059" name="Equation" r:id="rId3" imgW="4178160" imgH="110484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8596" y="421481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为讨论方便，设常数</a:t>
            </a:r>
            <a:endParaRPr lang="zh-CN" altLang="en-US" dirty="0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4000496" y="4286256"/>
          <a:ext cx="2293843" cy="500042"/>
        </p:xfrm>
        <a:graphic>
          <a:graphicData uri="http://schemas.openxmlformats.org/presentationml/2006/ole">
            <p:oleObj spid="_x0000_s2061" name="Equation" r:id="rId4" imgW="9144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14282" y="785794"/>
            <a:ext cx="4546600" cy="581025"/>
          </a:xfrm>
          <a:noFill/>
        </p:spPr>
        <p:txBody>
          <a:bodyPr anchor="b"/>
          <a:lstStyle/>
          <a:p>
            <a:pPr eaLnBrk="1" hangingPunct="1"/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区域剖分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区域离散）</a:t>
            </a:r>
            <a:r>
              <a:rPr lang="zh-CN" altLang="en-US" sz="2800" dirty="0" smtClean="0"/>
              <a:t> 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786063" y="1368425"/>
          <a:ext cx="4430712" cy="1060450"/>
        </p:xfrm>
        <a:graphic>
          <a:graphicData uri="http://schemas.openxmlformats.org/presentationml/2006/ole">
            <p:oleObj spid="_x0000_s4098" name="Equation" r:id="rId3" imgW="2044440" imgH="482400" progId="Equation.DSMT4">
              <p:embed/>
            </p:oleObj>
          </a:graphicData>
        </a:graphic>
      </p:graphicFrame>
      <p:sp>
        <p:nvSpPr>
          <p:cNvPr id="5219" name="Text Box 99"/>
          <p:cNvSpPr txBox="1">
            <a:spLocks noChangeArrowheads="1"/>
          </p:cNvSpPr>
          <p:nvPr/>
        </p:nvSpPr>
        <p:spPr bwMode="auto">
          <a:xfrm>
            <a:off x="357158" y="1643050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用两族平行线</a:t>
            </a:r>
          </a:p>
        </p:txBody>
      </p:sp>
      <p:sp>
        <p:nvSpPr>
          <p:cNvPr id="5220" name="Text Box 100"/>
          <p:cNvSpPr txBox="1">
            <a:spLocks noChangeArrowheads="1"/>
          </p:cNvSpPr>
          <p:nvPr/>
        </p:nvSpPr>
        <p:spPr bwMode="auto">
          <a:xfrm>
            <a:off x="285720" y="2571744"/>
            <a:ext cx="697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将原方程的求解区域分割成矩形一致网格。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5214942" y="4429132"/>
            <a:ext cx="3094037" cy="519113"/>
            <a:chOff x="3606" y="1616"/>
            <a:chExt cx="1949" cy="327"/>
          </a:xfrm>
        </p:grpSpPr>
        <p:sp>
          <p:nvSpPr>
            <p:cNvPr id="4141" name="Text Box 103"/>
            <p:cNvSpPr txBox="1">
              <a:spLocks noChangeArrowheads="1"/>
            </p:cNvSpPr>
            <p:nvPr/>
          </p:nvSpPr>
          <p:spPr bwMode="auto">
            <a:xfrm>
              <a:off x="4195" y="1616"/>
              <a:ext cx="1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— </a:t>
              </a:r>
              <a:r>
                <a:rPr lang="zh-CN" altLang="en-US"/>
                <a:t>网格节点</a:t>
              </a:r>
            </a:p>
          </p:txBody>
        </p:sp>
        <p:graphicFrame>
          <p:nvGraphicFramePr>
            <p:cNvPr id="4111" name="Object 104"/>
            <p:cNvGraphicFramePr>
              <a:graphicFrameLocks noChangeAspect="1"/>
            </p:cNvGraphicFramePr>
            <p:nvPr/>
          </p:nvGraphicFramePr>
          <p:xfrm>
            <a:off x="3606" y="1616"/>
            <a:ext cx="635" cy="309"/>
          </p:xfrm>
          <a:graphic>
            <a:graphicData uri="http://schemas.openxmlformats.org/presentationml/2006/ole">
              <p:oleObj spid="_x0000_s4111" name="公式" r:id="rId4" imgW="469800" imgH="228600" progId="Equation.3">
                <p:embed/>
              </p:oleObj>
            </a:graphicData>
          </a:graphic>
        </p:graphicFrame>
      </p:grpSp>
      <p:sp>
        <p:nvSpPr>
          <p:cNvPr id="5225" name="Text Box 105"/>
          <p:cNvSpPr txBox="1">
            <a:spLocks noChangeArrowheads="1"/>
          </p:cNvSpPr>
          <p:nvPr/>
        </p:nvSpPr>
        <p:spPr bwMode="auto">
          <a:xfrm>
            <a:off x="5072066" y="3429000"/>
            <a:ext cx="290656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i="1" dirty="0">
                <a:sym typeface="Symbol" pitchFamily="18" charset="2"/>
              </a:rPr>
              <a:t>h </a:t>
            </a:r>
            <a:r>
              <a:rPr lang="en-US" altLang="zh-CN" dirty="0"/>
              <a:t>— </a:t>
            </a:r>
            <a:r>
              <a:rPr lang="zh-CN" altLang="en-US" dirty="0"/>
              <a:t>空间步长，</a:t>
            </a:r>
            <a:r>
              <a:rPr lang="zh-CN" altLang="en-US" i="1" dirty="0">
                <a:sym typeface="Symbol" pitchFamily="18" charset="2"/>
              </a:rPr>
              <a:t> </a:t>
            </a:r>
            <a:endParaRPr lang="en-US" altLang="zh-CN" i="1" dirty="0" smtClean="0">
              <a:sym typeface="Symbol" pitchFamily="18" charset="2"/>
            </a:endParaRPr>
          </a:p>
          <a:p>
            <a:r>
              <a:rPr lang="zh-CN" altLang="en-US" i="1" dirty="0" smtClean="0">
                <a:latin typeface="Symbol" pitchFamily="18" charset="2"/>
                <a:sym typeface="Symbol" pitchFamily="18" charset="2"/>
              </a:rPr>
              <a:t> </a:t>
            </a:r>
            <a:r>
              <a:rPr lang="en-US" altLang="zh-CN" i="1" dirty="0" smtClean="0">
                <a:latin typeface="Symbol" pitchFamily="18" charset="2"/>
                <a:sym typeface="Symbol" pitchFamily="18" charset="2"/>
              </a:rPr>
              <a:t>  </a:t>
            </a:r>
            <a:r>
              <a:rPr lang="en-US" altLang="zh-CN" dirty="0" smtClean="0"/>
              <a:t>— </a:t>
            </a:r>
            <a:r>
              <a:rPr lang="zh-CN" altLang="en-US" dirty="0"/>
              <a:t>时间步长，</a:t>
            </a:r>
          </a:p>
        </p:txBody>
      </p: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1169988" y="3673475"/>
            <a:ext cx="3022600" cy="2808288"/>
            <a:chOff x="1247" y="2432"/>
            <a:chExt cx="1904" cy="1769"/>
          </a:xfrm>
        </p:grpSpPr>
        <p:grpSp>
          <p:nvGrpSpPr>
            <p:cNvPr id="4134" name="Group 111"/>
            <p:cNvGrpSpPr>
              <a:grpSpLocks/>
            </p:cNvGrpSpPr>
            <p:nvPr/>
          </p:nvGrpSpPr>
          <p:grpSpPr bwMode="auto">
            <a:xfrm>
              <a:off x="1247" y="3929"/>
              <a:ext cx="1904" cy="272"/>
              <a:chOff x="1202" y="3929"/>
              <a:chExt cx="1904" cy="272"/>
            </a:xfrm>
          </p:grpSpPr>
          <p:graphicFrame>
            <p:nvGraphicFramePr>
              <p:cNvPr id="4106" name="Object 93"/>
              <p:cNvGraphicFramePr>
                <a:graphicFrameLocks noChangeAspect="1"/>
              </p:cNvGraphicFramePr>
              <p:nvPr/>
            </p:nvGraphicFramePr>
            <p:xfrm>
              <a:off x="1202" y="3929"/>
              <a:ext cx="187" cy="227"/>
            </p:xfrm>
            <a:graphic>
              <a:graphicData uri="http://schemas.openxmlformats.org/presentationml/2006/ole">
                <p:oleObj spid="_x0000_s4106" name="公式" r:id="rId5" imgW="177480" imgH="215640" progId="Equation.3">
                  <p:embed/>
                </p:oleObj>
              </a:graphicData>
            </a:graphic>
          </p:graphicFrame>
          <p:graphicFrame>
            <p:nvGraphicFramePr>
              <p:cNvPr id="4107" name="Object 95"/>
              <p:cNvGraphicFramePr>
                <a:graphicFrameLocks noChangeAspect="1"/>
              </p:cNvGraphicFramePr>
              <p:nvPr/>
            </p:nvGraphicFramePr>
            <p:xfrm>
              <a:off x="1519" y="3929"/>
              <a:ext cx="200" cy="226"/>
            </p:xfrm>
            <a:graphic>
              <a:graphicData uri="http://schemas.openxmlformats.org/presentationml/2006/ole">
                <p:oleObj spid="_x0000_s4107" name="公式" r:id="rId6" imgW="190440" imgH="215640" progId="Equation.3">
                  <p:embed/>
                </p:oleObj>
              </a:graphicData>
            </a:graphic>
          </p:graphicFrame>
          <p:graphicFrame>
            <p:nvGraphicFramePr>
              <p:cNvPr id="4108" name="Object 97"/>
              <p:cNvGraphicFramePr>
                <a:graphicFrameLocks noChangeAspect="1"/>
              </p:cNvGraphicFramePr>
              <p:nvPr/>
            </p:nvGraphicFramePr>
            <p:xfrm>
              <a:off x="2789" y="3929"/>
              <a:ext cx="317" cy="272"/>
            </p:xfrm>
            <a:graphic>
              <a:graphicData uri="http://schemas.openxmlformats.org/presentationml/2006/ole">
                <p:oleObj spid="_x0000_s4108" name="公式" r:id="rId7" imgW="266400" imgH="228600" progId="Equation.3">
                  <p:embed/>
                </p:oleObj>
              </a:graphicData>
            </a:graphic>
          </p:graphicFrame>
          <p:graphicFrame>
            <p:nvGraphicFramePr>
              <p:cNvPr id="4109" name="Object 108"/>
              <p:cNvGraphicFramePr>
                <a:graphicFrameLocks noChangeAspect="1"/>
              </p:cNvGraphicFramePr>
              <p:nvPr/>
            </p:nvGraphicFramePr>
            <p:xfrm>
              <a:off x="2109" y="3929"/>
              <a:ext cx="317" cy="272"/>
            </p:xfrm>
            <a:graphic>
              <a:graphicData uri="http://schemas.openxmlformats.org/presentationml/2006/ole">
                <p:oleObj spid="_x0000_s4109" name="公式" r:id="rId8" imgW="266400" imgH="228600" progId="Equation.3">
                  <p:embed/>
                </p:oleObj>
              </a:graphicData>
            </a:graphic>
          </p:graphicFrame>
          <p:graphicFrame>
            <p:nvGraphicFramePr>
              <p:cNvPr id="4110" name="Object 110"/>
              <p:cNvGraphicFramePr>
                <a:graphicFrameLocks noChangeAspect="1"/>
              </p:cNvGraphicFramePr>
              <p:nvPr/>
            </p:nvGraphicFramePr>
            <p:xfrm>
              <a:off x="2472" y="3929"/>
              <a:ext cx="199" cy="255"/>
            </p:xfrm>
            <a:graphic>
              <a:graphicData uri="http://schemas.openxmlformats.org/presentationml/2006/ole">
                <p:oleObj spid="_x0000_s4110" name="公式" r:id="rId9" imgW="177480" imgH="228600" progId="Equation.3">
                  <p:embed/>
                </p:oleObj>
              </a:graphicData>
            </a:graphic>
          </p:graphicFrame>
        </p:grpSp>
        <p:sp>
          <p:nvSpPr>
            <p:cNvPr id="4135" name="Line 119"/>
            <p:cNvSpPr>
              <a:spLocks noChangeShapeType="1"/>
            </p:cNvSpPr>
            <p:nvPr/>
          </p:nvSpPr>
          <p:spPr bwMode="auto">
            <a:xfrm flipV="1">
              <a:off x="1337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120"/>
            <p:cNvSpPr>
              <a:spLocks noChangeShapeType="1"/>
            </p:cNvSpPr>
            <p:nvPr/>
          </p:nvSpPr>
          <p:spPr bwMode="auto">
            <a:xfrm flipV="1">
              <a:off x="1655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121"/>
            <p:cNvSpPr>
              <a:spLocks noChangeShapeType="1"/>
            </p:cNvSpPr>
            <p:nvPr/>
          </p:nvSpPr>
          <p:spPr bwMode="auto">
            <a:xfrm flipV="1">
              <a:off x="2290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22"/>
            <p:cNvSpPr>
              <a:spLocks noChangeShapeType="1"/>
            </p:cNvSpPr>
            <p:nvPr/>
          </p:nvSpPr>
          <p:spPr bwMode="auto">
            <a:xfrm flipV="1">
              <a:off x="2607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Line 123"/>
            <p:cNvSpPr>
              <a:spLocks noChangeShapeType="1"/>
            </p:cNvSpPr>
            <p:nvPr/>
          </p:nvSpPr>
          <p:spPr bwMode="auto">
            <a:xfrm flipV="1">
              <a:off x="2925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Line 124"/>
            <p:cNvSpPr>
              <a:spLocks noChangeShapeType="1"/>
            </p:cNvSpPr>
            <p:nvPr/>
          </p:nvSpPr>
          <p:spPr bwMode="auto">
            <a:xfrm flipV="1">
              <a:off x="1972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357188" y="3748088"/>
            <a:ext cx="3743325" cy="2273300"/>
            <a:chOff x="703" y="2478"/>
            <a:chExt cx="2358" cy="1432"/>
          </a:xfrm>
        </p:grpSpPr>
        <p:sp>
          <p:nvSpPr>
            <p:cNvPr id="4128" name="Line 114"/>
            <p:cNvSpPr>
              <a:spLocks noChangeShapeType="1"/>
            </p:cNvSpPr>
            <p:nvPr/>
          </p:nvSpPr>
          <p:spPr bwMode="auto">
            <a:xfrm>
              <a:off x="975" y="352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115"/>
            <p:cNvSpPr>
              <a:spLocks noChangeShapeType="1"/>
            </p:cNvSpPr>
            <p:nvPr/>
          </p:nvSpPr>
          <p:spPr bwMode="auto">
            <a:xfrm>
              <a:off x="975" y="3294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117"/>
            <p:cNvSpPr>
              <a:spLocks noChangeShapeType="1"/>
            </p:cNvSpPr>
            <p:nvPr/>
          </p:nvSpPr>
          <p:spPr bwMode="auto">
            <a:xfrm>
              <a:off x="975" y="3748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126"/>
            <p:cNvSpPr>
              <a:spLocks noChangeShapeType="1"/>
            </p:cNvSpPr>
            <p:nvPr/>
          </p:nvSpPr>
          <p:spPr bwMode="auto">
            <a:xfrm>
              <a:off x="975" y="3067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127"/>
            <p:cNvSpPr>
              <a:spLocks noChangeShapeType="1"/>
            </p:cNvSpPr>
            <p:nvPr/>
          </p:nvSpPr>
          <p:spPr bwMode="auto">
            <a:xfrm>
              <a:off x="975" y="2840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128"/>
            <p:cNvSpPr>
              <a:spLocks noChangeShapeType="1"/>
            </p:cNvSpPr>
            <p:nvPr/>
          </p:nvSpPr>
          <p:spPr bwMode="auto">
            <a:xfrm>
              <a:off x="975" y="2614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1" name="Object 129"/>
            <p:cNvGraphicFramePr>
              <a:graphicFrameLocks noChangeAspect="1"/>
            </p:cNvGraphicFramePr>
            <p:nvPr/>
          </p:nvGraphicFramePr>
          <p:xfrm>
            <a:off x="793" y="3657"/>
            <a:ext cx="176" cy="253"/>
          </p:xfrm>
          <a:graphic>
            <a:graphicData uri="http://schemas.openxmlformats.org/presentationml/2006/ole">
              <p:oleObj spid="_x0000_s4101" name="公式" r:id="rId10" imgW="139680" imgH="215640" progId="Equation.3">
                <p:embed/>
              </p:oleObj>
            </a:graphicData>
          </a:graphic>
        </p:graphicFrame>
        <p:graphicFrame>
          <p:nvGraphicFramePr>
            <p:cNvPr id="4102" name="Object 130"/>
            <p:cNvGraphicFramePr>
              <a:graphicFrameLocks noChangeAspect="1"/>
            </p:cNvGraphicFramePr>
            <p:nvPr/>
          </p:nvGraphicFramePr>
          <p:xfrm>
            <a:off x="793" y="3385"/>
            <a:ext cx="170" cy="245"/>
          </p:xfrm>
          <a:graphic>
            <a:graphicData uri="http://schemas.openxmlformats.org/presentationml/2006/ole">
              <p:oleObj spid="_x0000_s4102" name="公式" r:id="rId11" imgW="139680" imgH="215640" progId="Equation.3">
                <p:embed/>
              </p:oleObj>
            </a:graphicData>
          </a:graphic>
        </p:graphicFrame>
        <p:graphicFrame>
          <p:nvGraphicFramePr>
            <p:cNvPr id="4103" name="Object 131"/>
            <p:cNvGraphicFramePr>
              <a:graphicFrameLocks noChangeAspect="1"/>
            </p:cNvGraphicFramePr>
            <p:nvPr/>
          </p:nvGraphicFramePr>
          <p:xfrm>
            <a:off x="793" y="2750"/>
            <a:ext cx="182" cy="254"/>
          </p:xfrm>
          <a:graphic>
            <a:graphicData uri="http://schemas.openxmlformats.org/presentationml/2006/ole">
              <p:oleObj spid="_x0000_s4103" name="公式" r:id="rId12" imgW="152280" imgH="228600" progId="Equation.3">
                <p:embed/>
              </p:oleObj>
            </a:graphicData>
          </a:graphic>
        </p:graphicFrame>
        <p:graphicFrame>
          <p:nvGraphicFramePr>
            <p:cNvPr id="4104" name="Object 132"/>
            <p:cNvGraphicFramePr>
              <a:graphicFrameLocks noChangeAspect="1"/>
            </p:cNvGraphicFramePr>
            <p:nvPr/>
          </p:nvGraphicFramePr>
          <p:xfrm>
            <a:off x="703" y="2478"/>
            <a:ext cx="311" cy="260"/>
          </p:xfrm>
          <a:graphic>
            <a:graphicData uri="http://schemas.openxmlformats.org/presentationml/2006/ole">
              <p:oleObj spid="_x0000_s4104" name="公式" r:id="rId13" imgW="253800" imgH="228600" progId="Equation.3">
                <p:embed/>
              </p:oleObj>
            </a:graphicData>
          </a:graphic>
        </p:graphicFrame>
        <p:graphicFrame>
          <p:nvGraphicFramePr>
            <p:cNvPr id="4105" name="Object 133"/>
            <p:cNvGraphicFramePr>
              <a:graphicFrameLocks noChangeAspect="1"/>
            </p:cNvGraphicFramePr>
            <p:nvPr/>
          </p:nvGraphicFramePr>
          <p:xfrm>
            <a:off x="703" y="2976"/>
            <a:ext cx="272" cy="227"/>
          </p:xfrm>
          <a:graphic>
            <a:graphicData uri="http://schemas.openxmlformats.org/presentationml/2006/ole">
              <p:oleObj spid="_x0000_s4105" name="公式" r:id="rId14" imgW="253800" imgH="228600" progId="Equation.3">
                <p:embed/>
              </p:oleObj>
            </a:graphicData>
          </a:graphic>
        </p:graphicFrame>
      </p:grp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500063" y="3387725"/>
            <a:ext cx="4608512" cy="3184525"/>
            <a:chOff x="1316" y="1071"/>
            <a:chExt cx="2903" cy="2006"/>
          </a:xfrm>
        </p:grpSpPr>
        <p:sp>
          <p:nvSpPr>
            <p:cNvPr id="4123" name="Line 135"/>
            <p:cNvSpPr>
              <a:spLocks noChangeShapeType="1"/>
            </p:cNvSpPr>
            <p:nvPr/>
          </p:nvSpPr>
          <p:spPr bwMode="auto">
            <a:xfrm>
              <a:off x="1365" y="2795"/>
              <a:ext cx="25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136"/>
            <p:cNvSpPr>
              <a:spLocks noChangeShapeType="1"/>
            </p:cNvSpPr>
            <p:nvPr/>
          </p:nvSpPr>
          <p:spPr bwMode="auto">
            <a:xfrm flipV="1">
              <a:off x="1511" y="1071"/>
              <a:ext cx="8" cy="1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Text Box 137"/>
            <p:cNvSpPr txBox="1">
              <a:spLocks noChangeArrowheads="1"/>
            </p:cNvSpPr>
            <p:nvPr/>
          </p:nvSpPr>
          <p:spPr bwMode="auto">
            <a:xfrm>
              <a:off x="3766" y="2750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0" i="1">
                  <a:ea typeface="宋体" pitchFamily="2" charset="-122"/>
                </a:rPr>
                <a:t>x</a:t>
              </a:r>
            </a:p>
          </p:txBody>
        </p:sp>
        <p:sp>
          <p:nvSpPr>
            <p:cNvPr id="4126" name="Text Box 138"/>
            <p:cNvSpPr txBox="1">
              <a:spLocks noChangeArrowheads="1"/>
            </p:cNvSpPr>
            <p:nvPr/>
          </p:nvSpPr>
          <p:spPr bwMode="auto">
            <a:xfrm>
              <a:off x="1338" y="107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 i="1">
                  <a:ea typeface="宋体" pitchFamily="2" charset="-122"/>
                </a:rPr>
                <a:t>t</a:t>
              </a:r>
            </a:p>
          </p:txBody>
        </p:sp>
        <p:sp>
          <p:nvSpPr>
            <p:cNvPr id="4127" name="Text Box 139"/>
            <p:cNvSpPr txBox="1">
              <a:spLocks noChangeArrowheads="1"/>
            </p:cNvSpPr>
            <p:nvPr/>
          </p:nvSpPr>
          <p:spPr bwMode="auto">
            <a:xfrm>
              <a:off x="1316" y="275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i="1">
                  <a:ea typeface="宋体" pitchFamily="2" charset="-122"/>
                </a:rPr>
                <a:t>O</a:t>
              </a:r>
            </a:p>
          </p:txBody>
        </p:sp>
      </p:grp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3279775" y="3963988"/>
            <a:ext cx="965200" cy="414337"/>
            <a:chOff x="2517" y="2568"/>
            <a:chExt cx="590" cy="243"/>
          </a:xfrm>
        </p:grpSpPr>
        <p:sp>
          <p:nvSpPr>
            <p:cNvPr id="4122" name="Oval 20"/>
            <p:cNvSpPr>
              <a:spLocks noChangeArrowheads="1"/>
            </p:cNvSpPr>
            <p:nvPr/>
          </p:nvSpPr>
          <p:spPr bwMode="auto">
            <a:xfrm>
              <a:off x="2517" y="275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0" name="Object 141"/>
            <p:cNvGraphicFramePr>
              <a:graphicFrameLocks noChangeAspect="1"/>
            </p:cNvGraphicFramePr>
            <p:nvPr/>
          </p:nvGraphicFramePr>
          <p:xfrm>
            <a:off x="2608" y="2568"/>
            <a:ext cx="499" cy="243"/>
          </p:xfrm>
          <a:graphic>
            <a:graphicData uri="http://schemas.openxmlformats.org/presentationml/2006/ole">
              <p:oleObj spid="_x0000_s4100" name="公式" r:id="rId15" imgW="469800" imgH="228600" progId="Equation.3">
                <p:embed/>
              </p:oleObj>
            </a:graphicData>
          </a:graphic>
        </p:graphicFrame>
      </p:grpSp>
      <p:sp>
        <p:nvSpPr>
          <p:cNvPr id="46" name="标题 1"/>
          <p:cNvSpPr txBox="1">
            <a:spLocks/>
          </p:cNvSpPr>
          <p:nvPr/>
        </p:nvSpPr>
        <p:spPr bwMode="auto">
          <a:xfrm>
            <a:off x="214313" y="214313"/>
            <a:ext cx="5357819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</a:t>
            </a:r>
            <a:r>
              <a:rPr lang="zh-CN" alt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、按照要求建立差分格式</a:t>
            </a:r>
            <a:endParaRPr lang="zh-CN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219" grpId="0"/>
      <p:bldP spid="5220" grpId="0"/>
      <p:bldP spid="52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142844" y="142852"/>
            <a:ext cx="5929354" cy="6477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2.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原方程弱化为节点处的离散方程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14282" y="714356"/>
            <a:ext cx="1988045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ymbol" pitchFamily="18" charset="2"/>
              </a:rPr>
              <a:t>原连续方程</a:t>
            </a:r>
            <a:endParaRPr lang="zh-CN" altLang="en-US" dirty="0">
              <a:latin typeface="Symbol" pitchFamily="18" charset="2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285720" y="3429000"/>
            <a:ext cx="160655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Symbol" pitchFamily="18" charset="2"/>
              </a:rPr>
              <a:t>离散方程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500034" y="4000504"/>
          <a:ext cx="8429684" cy="2580727"/>
        </p:xfrm>
        <a:graphic>
          <a:graphicData uri="http://schemas.openxmlformats.org/presentationml/2006/ole">
            <p:oleObj spid="_x0000_s5131" name="Equation" r:id="rId3" imgW="4228920" imgH="1295280" progId="Equation.DSMT4">
              <p:embed/>
            </p:oleObj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500034" y="1214422"/>
          <a:ext cx="8343900" cy="2214562"/>
        </p:xfrm>
        <a:graphic>
          <a:graphicData uri="http://schemas.openxmlformats.org/presentationml/2006/ole">
            <p:oleObj spid="_x0000_s5133" name="Equation" r:id="rId4" imgW="4178160" imgH="1104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52" grpId="0" animBg="1"/>
      <p:bldP spid="133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14"/>
          <p:cNvGraphicFramePr>
            <a:graphicFrameLocks noChangeAspect="1"/>
          </p:cNvGraphicFramePr>
          <p:nvPr/>
        </p:nvGraphicFramePr>
        <p:xfrm>
          <a:off x="1071511" y="2428854"/>
          <a:ext cx="4445000" cy="1100138"/>
        </p:xfrm>
        <a:graphic>
          <a:graphicData uri="http://schemas.openxmlformats.org/presentationml/2006/ole">
            <p:oleObj spid="_x0000_s6147" name="Equation" r:id="rId3" imgW="1955520" imgH="482400" progId="Equation.DSMT4">
              <p:embed/>
            </p:oleObj>
          </a:graphicData>
        </a:graphic>
      </p:graphicFrame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466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ea typeface="宋体" pitchFamily="2" charset="-122"/>
              </a:rPr>
              <a:t>  </a:t>
            </a:r>
            <a:endParaRPr lang="en-US" altLang="zh-CN"/>
          </a:p>
        </p:txBody>
      </p:sp>
      <p:sp>
        <p:nvSpPr>
          <p:cNvPr id="6154" name="TextBox 16"/>
          <p:cNvSpPr txBox="1">
            <a:spLocks noChangeArrowheads="1"/>
          </p:cNvSpPr>
          <p:nvPr/>
        </p:nvSpPr>
        <p:spPr bwMode="auto">
          <a:xfrm>
            <a:off x="714348" y="1714488"/>
            <a:ext cx="63161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关于时间的一阶</a:t>
            </a:r>
            <a:r>
              <a:rPr lang="zh-CN" altLang="en-US" dirty="0" smtClean="0"/>
              <a:t>偏导数向前差商近似</a:t>
            </a:r>
            <a:r>
              <a:rPr lang="zh-CN" altLang="en-US" dirty="0"/>
              <a:t>，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5857848" y="2714613"/>
            <a:ext cx="2143126" cy="528637"/>
            <a:chOff x="5643570" y="2786058"/>
            <a:chExt cx="2143141" cy="528641"/>
          </a:xfrm>
        </p:grpSpPr>
        <p:sp>
          <p:nvSpPr>
            <p:cNvPr id="6161" name="TextBox 17"/>
            <p:cNvSpPr txBox="1">
              <a:spLocks noChangeArrowheads="1"/>
            </p:cNvSpPr>
            <p:nvPr/>
          </p:nvSpPr>
          <p:spPr bwMode="auto">
            <a:xfrm>
              <a:off x="5643570" y="2786058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误差为</a:t>
              </a:r>
            </a:p>
          </p:txBody>
        </p:sp>
        <p:graphicFrame>
          <p:nvGraphicFramePr>
            <p:cNvPr id="6150" name="Object 4"/>
            <p:cNvGraphicFramePr>
              <a:graphicFrameLocks noChangeAspect="1"/>
            </p:cNvGraphicFramePr>
            <p:nvPr/>
          </p:nvGraphicFramePr>
          <p:xfrm>
            <a:off x="6929455" y="2814632"/>
            <a:ext cx="857256" cy="500067"/>
          </p:xfrm>
          <a:graphic>
            <a:graphicData uri="http://schemas.openxmlformats.org/presentationml/2006/ole">
              <p:oleObj spid="_x0000_s6150" name="Equation" r:id="rId4" imgW="342720" imgH="203040" progId="Equation.DSMT4">
                <p:embed/>
              </p:oleObj>
            </a:graphicData>
          </a:graphic>
        </p:graphicFrame>
      </p:grpSp>
      <p:sp>
        <p:nvSpPr>
          <p:cNvPr id="615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5720" y="428604"/>
            <a:ext cx="8358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  </a:t>
            </a:r>
            <a:r>
              <a:rPr lang="zh-CN" altLang="en-US" u="sng" dirty="0" smtClean="0">
                <a:solidFill>
                  <a:schemeClr val="accent2"/>
                </a:solidFill>
              </a:rPr>
              <a:t>要求</a:t>
            </a:r>
            <a:r>
              <a:rPr lang="en-US" u="sng" dirty="0" smtClean="0">
                <a:solidFill>
                  <a:schemeClr val="accent2"/>
                </a:solidFill>
              </a:rPr>
              <a:t>1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/>
              <a:t>：用向前欧拉显格式设计算法，边界条件用</a:t>
            </a:r>
            <a:r>
              <a:rPr lang="zh-CN" altLang="en-US" dirty="0" smtClean="0"/>
              <a:t>中心差商。</a:t>
            </a:r>
            <a:endParaRPr lang="zh-CN" altLang="en-US" dirty="0" smtClean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14282" y="3786190"/>
          <a:ext cx="6433913" cy="1143008"/>
        </p:xfrm>
        <a:graphic>
          <a:graphicData uri="http://schemas.openxmlformats.org/presentationml/2006/ole">
            <p:oleObj spid="_x0000_s6153" name="Equation" r:id="rId5" imgW="2844720" imgH="507960" progId="Equation.DSMT4">
              <p:embed/>
            </p:oleObj>
          </a:graphicData>
        </a:graphic>
      </p:graphicFrame>
      <p:grpSp>
        <p:nvGrpSpPr>
          <p:cNvPr id="19" name="组合 26"/>
          <p:cNvGrpSpPr>
            <a:grpSpLocks/>
          </p:cNvGrpSpPr>
          <p:nvPr/>
        </p:nvGrpSpPr>
        <p:grpSpPr bwMode="auto">
          <a:xfrm>
            <a:off x="6643702" y="4071942"/>
            <a:ext cx="2238375" cy="561975"/>
            <a:chOff x="5643570" y="2784466"/>
            <a:chExt cx="2238391" cy="561979"/>
          </a:xfrm>
        </p:grpSpPr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5643570" y="2786058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6834204" y="2784466"/>
            <a:ext cx="1047757" cy="561979"/>
          </p:xfrm>
          <a:graphic>
            <a:graphicData uri="http://schemas.openxmlformats.org/presentationml/2006/ole">
              <p:oleObj spid="_x0000_s6155" name="Equation" r:id="rId6" imgW="419040" imgH="228600" progId="Equation.DSMT4">
                <p:embed/>
              </p:oleObj>
            </a:graphicData>
          </a:graphic>
        </p:graphicFrame>
      </p:grpSp>
      <p:sp>
        <p:nvSpPr>
          <p:cNvPr id="23" name="TextBox 22"/>
          <p:cNvSpPr txBox="1"/>
          <p:nvPr/>
        </p:nvSpPr>
        <p:spPr>
          <a:xfrm>
            <a:off x="357158" y="535782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边界条件用中心差商，即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  <p:bldP spid="18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85720" y="214290"/>
          <a:ext cx="4429156" cy="1072025"/>
        </p:xfrm>
        <a:graphic>
          <a:graphicData uri="http://schemas.openxmlformats.org/presentationml/2006/ole">
            <p:oleObj spid="_x0000_s55303" name="Equation" r:id="rId3" imgW="1993680" imgH="482400" progId="Equation.DSMT4">
              <p:embed/>
            </p:oleObj>
          </a:graphicData>
        </a:graphic>
      </p:graphicFrame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285720" y="1357298"/>
          <a:ext cx="4636723" cy="1000132"/>
        </p:xfrm>
        <a:graphic>
          <a:graphicData uri="http://schemas.openxmlformats.org/presentationml/2006/ole">
            <p:oleObj spid="_x0000_s55305" name="Equation" r:id="rId4" imgW="2222280" imgH="482400" progId="Equation.DSMT4">
              <p:embed/>
            </p:oleObj>
          </a:graphicData>
        </a:graphic>
      </p:graphicFrame>
      <p:grpSp>
        <p:nvGrpSpPr>
          <p:cNvPr id="17" name="组合 26"/>
          <p:cNvGrpSpPr>
            <a:grpSpLocks/>
          </p:cNvGrpSpPr>
          <p:nvPr/>
        </p:nvGrpSpPr>
        <p:grpSpPr bwMode="auto">
          <a:xfrm>
            <a:off x="5643570" y="928670"/>
            <a:ext cx="2238375" cy="561975"/>
            <a:chOff x="5643570" y="2784466"/>
            <a:chExt cx="2238391" cy="561979"/>
          </a:xfrm>
        </p:grpSpPr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643570" y="2786058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19" name="Object 4"/>
            <p:cNvGraphicFramePr>
              <a:graphicFrameLocks noChangeAspect="1"/>
            </p:cNvGraphicFramePr>
            <p:nvPr/>
          </p:nvGraphicFramePr>
          <p:xfrm>
            <a:off x="6834204" y="2784466"/>
            <a:ext cx="1047757" cy="561979"/>
          </p:xfrm>
          <a:graphic>
            <a:graphicData uri="http://schemas.openxmlformats.org/presentationml/2006/ole">
              <p:oleObj spid="_x0000_s55307" name="Equation" r:id="rId5" imgW="419040" imgH="228600" progId="Equation.DSMT4">
                <p:embed/>
              </p:oleObj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285720" y="2357430"/>
            <a:ext cx="8140700" cy="1114664"/>
            <a:chOff x="500063" y="2786063"/>
            <a:chExt cx="8140700" cy="1114664"/>
          </a:xfrm>
        </p:grpSpPr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14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以下差分格式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4343400" y="2857500"/>
            <a:ext cx="1277938" cy="523875"/>
          </p:xfrm>
          <a:graphic>
            <a:graphicData uri="http://schemas.openxmlformats.org/presentationml/2006/ole">
              <p:oleObj spid="_x0000_s55308" name="Equation" r:id="rId6" imgW="558720" imgH="228600" progId="Equation.DSMT4">
                <p:embed/>
              </p:oleObj>
            </a:graphicData>
          </a:graphic>
        </p:graphicFrame>
        <p:graphicFrame>
          <p:nvGraphicFramePr>
            <p:cNvPr id="23" name="Object 15"/>
            <p:cNvGraphicFramePr>
              <a:graphicFrameLocks noChangeAspect="1"/>
            </p:cNvGraphicFramePr>
            <p:nvPr/>
          </p:nvGraphicFramePr>
          <p:xfrm>
            <a:off x="2071688" y="2816225"/>
            <a:ext cx="436562" cy="552450"/>
          </p:xfrm>
          <a:graphic>
            <a:graphicData uri="http://schemas.openxmlformats.org/presentationml/2006/ole">
              <p:oleObj spid="_x0000_s55309" name="Equation" r:id="rId7" imgW="190440" imgH="241200" progId="Equation.DSMT4">
                <p:embed/>
              </p:oleObj>
            </a:graphicData>
          </a:graphic>
        </p:graphicFrame>
      </p:grp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214282" y="3571876"/>
          <a:ext cx="8716689" cy="2143140"/>
        </p:xfrm>
        <a:graphic>
          <a:graphicData uri="http://schemas.openxmlformats.org/presentationml/2006/ole">
            <p:oleObj spid="_x0000_s55310" name="Equation" r:id="rId8" imgW="4419360" imgH="1117440" progId="Equation.DSMT4">
              <p:embed/>
            </p:oleObj>
          </a:graphicData>
        </a:graphic>
      </p:graphicFrame>
      <p:grpSp>
        <p:nvGrpSpPr>
          <p:cNvPr id="26" name="组合 24"/>
          <p:cNvGrpSpPr>
            <a:grpSpLocks/>
          </p:cNvGrpSpPr>
          <p:nvPr/>
        </p:nvGrpSpPr>
        <p:grpSpPr bwMode="auto">
          <a:xfrm>
            <a:off x="428596" y="5929313"/>
            <a:ext cx="6802467" cy="561975"/>
            <a:chOff x="642910" y="6131181"/>
            <a:chExt cx="6802504" cy="561975"/>
          </a:xfrm>
        </p:grpSpPr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可见上述格式的局部截断误差为</a:t>
              </a:r>
            </a:p>
          </p:txBody>
        </p:sp>
        <p:graphicFrame>
          <p:nvGraphicFramePr>
            <p:cNvPr id="28" name="Object 16"/>
            <p:cNvGraphicFramePr>
              <a:graphicFrameLocks noChangeAspect="1"/>
            </p:cNvGraphicFramePr>
            <p:nvPr/>
          </p:nvGraphicFramePr>
          <p:xfrm>
            <a:off x="5857905" y="6131181"/>
            <a:ext cx="1587509" cy="561975"/>
          </p:xfrm>
          <a:graphic>
            <a:graphicData uri="http://schemas.openxmlformats.org/presentationml/2006/ole">
              <p:oleObj spid="_x0000_s55312" name="Equation" r:id="rId9" imgW="63468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5720" y="250030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需要处理越界项。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14282" y="214290"/>
          <a:ext cx="8716962" cy="2143125"/>
        </p:xfrm>
        <a:graphic>
          <a:graphicData uri="http://schemas.openxmlformats.org/presentationml/2006/ole">
            <p:oleObj spid="_x0000_s7181" name="Equation" r:id="rId3" imgW="4419360" imgH="1117440" progId="Equation.DSMT4">
              <p:embed/>
            </p:oleObj>
          </a:graphicData>
        </a:graphic>
      </p:graphicFrame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357290" y="3214686"/>
          <a:ext cx="5414048" cy="500066"/>
        </p:xfrm>
        <a:graphic>
          <a:graphicData uri="http://schemas.openxmlformats.org/presentationml/2006/ole">
            <p:oleObj spid="_x0000_s7182" name="Equation" r:id="rId4" imgW="2577960" imgH="241200" progId="Equation.DSMT4">
              <p:embed/>
            </p:oleObj>
          </a:graphicData>
        </a:graphic>
      </p:graphicFrame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1357290" y="3857628"/>
          <a:ext cx="3557588" cy="500062"/>
        </p:xfrm>
        <a:graphic>
          <a:graphicData uri="http://schemas.openxmlformats.org/presentationml/2006/ole">
            <p:oleObj spid="_x0000_s7184" name="Equation" r:id="rId5" imgW="1726920" imgH="241200" progId="Equation.DSMT4">
              <p:embed/>
            </p:oleObj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785786" y="5286388"/>
          <a:ext cx="7613679" cy="523877"/>
        </p:xfrm>
        <a:graphic>
          <a:graphicData uri="http://schemas.openxmlformats.org/presentationml/2006/ole">
            <p:oleObj spid="_x0000_s7186" name="Equation" r:id="rId6" imgW="3454200" imgH="2412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8596" y="450057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720" y="250030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同理，</a:t>
            </a:r>
            <a:endParaRPr lang="zh-CN" altLang="en-US" dirty="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00100" y="3071810"/>
          <a:ext cx="6786610" cy="579062"/>
        </p:xfrm>
        <a:graphic>
          <a:graphicData uri="http://schemas.openxmlformats.org/presentationml/2006/ole">
            <p:oleObj spid="_x0000_s57352" name="Equation" r:id="rId3" imgW="2793960" imgH="241200" progId="Equation.DSMT4">
              <p:embed/>
            </p:oleObj>
          </a:graphicData>
        </a:graphic>
      </p:graphicFrame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1000100" y="3786190"/>
          <a:ext cx="4659664" cy="571504"/>
        </p:xfrm>
        <a:graphic>
          <a:graphicData uri="http://schemas.openxmlformats.org/presentationml/2006/ole">
            <p:oleObj spid="_x0000_s57354" name="Equation" r:id="rId4" imgW="1981080" imgH="241200" progId="Equation.DSMT4">
              <p:embed/>
            </p:oleObj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214282" y="214290"/>
          <a:ext cx="8716962" cy="2143125"/>
        </p:xfrm>
        <a:graphic>
          <a:graphicData uri="http://schemas.openxmlformats.org/presentationml/2006/ole">
            <p:oleObj spid="_x0000_s57356" name="Equation" r:id="rId5" imgW="4419360" imgH="11174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8596" y="464344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可得</a:t>
            </a:r>
            <a:endParaRPr lang="zh-CN" altLang="en-US" dirty="0"/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428596" y="5357826"/>
          <a:ext cx="8001056" cy="507252"/>
        </p:xfrm>
        <a:graphic>
          <a:graphicData uri="http://schemas.openxmlformats.org/presentationml/2006/ole">
            <p:oleObj spid="_x0000_s57357" name="Equation" r:id="rId6" imgW="37591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2786058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这是一个显格式，可以直接求解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28572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综上可得以下差分格式：</a:t>
            </a:r>
            <a:endParaRPr lang="zh-CN" altLang="en-US" dirty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28596" y="928670"/>
          <a:ext cx="8255000" cy="1714500"/>
        </p:xfrm>
        <a:graphic>
          <a:graphicData uri="http://schemas.openxmlformats.org/presentationml/2006/ole">
            <p:oleObj spid="_x0000_s58373" name="Equation" r:id="rId3" imgW="4597200" imgH="952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259</Words>
  <Application>Microsoft Office PowerPoint</Application>
  <PresentationFormat>全屏显示(4:3)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默认设计模板</vt:lpstr>
      <vt:lpstr>公式</vt:lpstr>
      <vt:lpstr>Equation</vt:lpstr>
      <vt:lpstr>MathType 6.0 Equation</vt:lpstr>
      <vt:lpstr>抛物型方程差分法  （习题、实践课）</vt:lpstr>
      <vt:lpstr>一、研究对象</vt:lpstr>
      <vt:lpstr>1. 区域剖分(区域离散） </vt:lpstr>
      <vt:lpstr>2. 原方程弱化为节点处的离散方程</vt:lpstr>
      <vt:lpstr>幻灯片 5</vt:lpstr>
      <vt:lpstr>幻灯片 6</vt:lpstr>
      <vt:lpstr>幻灯片 7</vt:lpstr>
      <vt:lpstr>幻灯片 8</vt:lpstr>
      <vt:lpstr>幻灯片 9</vt:lpstr>
      <vt:lpstr>幻灯片 10</vt:lpstr>
      <vt:lpstr>三、数值算例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抛物型方程差分法</dc:title>
  <dc:creator>番茄花园</dc:creator>
  <cp:lastModifiedBy>huady</cp:lastModifiedBy>
  <cp:revision>254</cp:revision>
  <dcterms:created xsi:type="dcterms:W3CDTF">2009-11-26T11:49:36Z</dcterms:created>
  <dcterms:modified xsi:type="dcterms:W3CDTF">2014-12-11T05:54:39Z</dcterms:modified>
</cp:coreProperties>
</file>