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60" r:id="rId3"/>
    <p:sldId id="310" r:id="rId4"/>
    <p:sldId id="256" r:id="rId5"/>
    <p:sldId id="262" r:id="rId6"/>
    <p:sldId id="275" r:id="rId7"/>
    <p:sldId id="281" r:id="rId8"/>
    <p:sldId id="266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4" r:id="rId20"/>
    <p:sldId id="323" r:id="rId21"/>
    <p:sldId id="321" r:id="rId22"/>
    <p:sldId id="327" r:id="rId23"/>
    <p:sldId id="326" r:id="rId24"/>
    <p:sldId id="325" r:id="rId25"/>
    <p:sldId id="322" r:id="rId26"/>
    <p:sldId id="328" r:id="rId27"/>
    <p:sldId id="329" r:id="rId28"/>
    <p:sldId id="332" r:id="rId29"/>
    <p:sldId id="331" r:id="rId30"/>
    <p:sldId id="330" r:id="rId31"/>
    <p:sldId id="267" r:id="rId32"/>
    <p:sldId id="268" r:id="rId33"/>
    <p:sldId id="333" r:id="rId34"/>
    <p:sldId id="334" r:id="rId35"/>
    <p:sldId id="335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00"/>
    <a:srgbClr val="6600FF"/>
    <a:srgbClr val="000066"/>
    <a:srgbClr val="FF00FF"/>
    <a:srgbClr val="00FF00"/>
    <a:srgbClr val="009900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7" autoAdjust="0"/>
    <p:restoredTop sz="94631" autoAdjust="0"/>
  </p:normalViewPr>
  <p:slideViewPr>
    <p:cSldViewPr>
      <p:cViewPr varScale="1">
        <p:scale>
          <a:sx n="67" d="100"/>
          <a:sy n="67" d="100"/>
        </p:scale>
        <p:origin x="-6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1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3.wmf"/><Relationship Id="rId4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28.wmf"/><Relationship Id="rId1" Type="http://schemas.openxmlformats.org/officeDocument/2006/relationships/image" Target="../media/image24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55.wmf"/><Relationship Id="rId1" Type="http://schemas.openxmlformats.org/officeDocument/2006/relationships/image" Target="../media/image41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4.wmf"/><Relationship Id="rId1" Type="http://schemas.openxmlformats.org/officeDocument/2006/relationships/image" Target="../media/image58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7.wmf"/><Relationship Id="rId5" Type="http://schemas.openxmlformats.org/officeDocument/2006/relationships/image" Target="../media/image28.wmf"/><Relationship Id="rId4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4.wmf"/><Relationship Id="rId1" Type="http://schemas.openxmlformats.org/officeDocument/2006/relationships/image" Target="../media/image76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7.wmf"/><Relationship Id="rId4" Type="http://schemas.openxmlformats.org/officeDocument/2006/relationships/image" Target="../media/image8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1.wmf"/><Relationship Id="rId1" Type="http://schemas.openxmlformats.org/officeDocument/2006/relationships/image" Target="../media/image82.wmf"/><Relationship Id="rId5" Type="http://schemas.openxmlformats.org/officeDocument/2006/relationships/image" Target="../media/image84.wmf"/><Relationship Id="rId4" Type="http://schemas.openxmlformats.org/officeDocument/2006/relationships/image" Target="../media/image7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28.wmf"/><Relationship Id="rId1" Type="http://schemas.openxmlformats.org/officeDocument/2006/relationships/image" Target="../media/image24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2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6.wmf"/><Relationship Id="rId1" Type="http://schemas.openxmlformats.org/officeDocument/2006/relationships/image" Target="../media/image7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2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2927FA5-E418-44A2-B5E5-20A67F6F4FC2}" type="datetimeFigureOut">
              <a:rPr lang="zh-CN" altLang="en-US"/>
              <a:pPr>
                <a:defRPr/>
              </a:pPr>
              <a:t>2014/12/18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BAD18BE-71CF-424A-BC3F-67820C2418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ADDA8-7EAB-4B5E-A682-CBF678C077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38993-427B-4C7A-9211-48D3BB7493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53612-E683-4BBB-BD6F-BD3E4FA4FA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86CCB-7106-4B08-974F-3923B840F5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301BA-409A-4CFF-AC47-C5975DEC98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C907C-4C2E-4F62-8845-47AF56CB47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7E58A-482C-4DC8-8584-AF8F020EAF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B2460-00DD-45DD-BDD2-DD340CBB95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B7159-C52C-4888-8240-8AB0EFB04B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3A1F0-BECA-4F45-A13A-06BF3EA169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E2006-80A3-4C9E-B835-951997C751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7B76F-DFD8-4D37-BF9F-E104649485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5D133BB8-CE0C-4456-83F4-1B71C8F1D8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2.bin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8.bin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92.bin"/><Relationship Id="rId4" Type="http://schemas.openxmlformats.org/officeDocument/2006/relationships/oleObject" Target="../embeddings/oleObject9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6.bin"/><Relationship Id="rId5" Type="http://schemas.openxmlformats.org/officeDocument/2006/relationships/oleObject" Target="../embeddings/oleObject95.bin"/><Relationship Id="rId4" Type="http://schemas.openxmlformats.org/officeDocument/2006/relationships/oleObject" Target="../embeddings/oleObject9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1.bin"/><Relationship Id="rId5" Type="http://schemas.openxmlformats.org/officeDocument/2006/relationships/oleObject" Target="../embeddings/oleObject100.bin"/><Relationship Id="rId4" Type="http://schemas.openxmlformats.org/officeDocument/2006/relationships/oleObject" Target="../embeddings/oleObject9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05.bin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10.bin"/><Relationship Id="rId5" Type="http://schemas.openxmlformats.org/officeDocument/2006/relationships/oleObject" Target="../embeddings/oleObject109.bin"/><Relationship Id="rId4" Type="http://schemas.openxmlformats.org/officeDocument/2006/relationships/oleObject" Target="../embeddings/oleObject10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4.bin"/><Relationship Id="rId5" Type="http://schemas.openxmlformats.org/officeDocument/2006/relationships/oleObject" Target="../embeddings/oleObject113.bin"/><Relationship Id="rId4" Type="http://schemas.openxmlformats.org/officeDocument/2006/relationships/oleObject" Target="../embeddings/oleObject11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0.bin"/><Relationship Id="rId5" Type="http://schemas.openxmlformats.org/officeDocument/2006/relationships/oleObject" Target="../embeddings/oleObject119.bin"/><Relationship Id="rId4" Type="http://schemas.openxmlformats.org/officeDocument/2006/relationships/oleObject" Target="../embeddings/oleObject11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12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127.bin"/><Relationship Id="rId4" Type="http://schemas.openxmlformats.org/officeDocument/2006/relationships/oleObject" Target="../embeddings/oleObject12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31.bin"/><Relationship Id="rId5" Type="http://schemas.openxmlformats.org/officeDocument/2006/relationships/oleObject" Target="../embeddings/oleObject130.bin"/><Relationship Id="rId4" Type="http://schemas.openxmlformats.org/officeDocument/2006/relationships/oleObject" Target="../embeddings/oleObject12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37.bin"/><Relationship Id="rId5" Type="http://schemas.openxmlformats.org/officeDocument/2006/relationships/oleObject" Target="../embeddings/oleObject136.bin"/><Relationship Id="rId4" Type="http://schemas.openxmlformats.org/officeDocument/2006/relationships/oleObject" Target="../embeddings/oleObject135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141.bin"/><Relationship Id="rId4" Type="http://schemas.openxmlformats.org/officeDocument/2006/relationships/oleObject" Target="../embeddings/oleObject14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2133600"/>
            <a:ext cx="6481763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对流方程的差分法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0" y="1830388"/>
          <a:ext cx="2151063" cy="4064000"/>
        </p:xfrm>
        <a:graphic>
          <a:graphicData uri="http://schemas.openxmlformats.org/presentationml/2006/ole">
            <p:oleObj spid="_x0000_s1026" name="公式" r:id="rId3" imgW="1141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428596" y="357166"/>
          <a:ext cx="8267700" cy="914400"/>
        </p:xfrm>
        <a:graphic>
          <a:graphicData uri="http://schemas.openxmlformats.org/presentationml/2006/ole">
            <p:oleObj spid="_x0000_s59394" name="Equation" r:id="rId3" imgW="3720960" imgH="40608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158" y="135729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易见，</a:t>
            </a:r>
            <a:endParaRPr lang="zh-CN" altLang="en-US" dirty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1500166" y="1285860"/>
          <a:ext cx="5214974" cy="586870"/>
        </p:xfrm>
        <a:graphic>
          <a:graphicData uri="http://schemas.openxmlformats.org/presentationml/2006/ole">
            <p:oleObj spid="_x0000_s59395" name="Equation" r:id="rId4" imgW="2222280" imgH="2538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1472" y="207167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从而</a:t>
            </a:r>
            <a:endParaRPr lang="zh-CN" altLang="en-US" dirty="0"/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1571604" y="2071678"/>
          <a:ext cx="6067176" cy="500042"/>
        </p:xfrm>
        <a:graphic>
          <a:graphicData uri="http://schemas.openxmlformats.org/presentationml/2006/ole">
            <p:oleObj spid="_x0000_s59397" name="Equation" r:id="rId5" imgW="2882880" imgH="228600" progId="Equation.DSMT4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357158" y="2786058"/>
            <a:ext cx="8215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为使数值格式稳定，则增长因子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 </a:t>
            </a:r>
            <a:r>
              <a:rPr lang="zh-CN" altLang="en-US" dirty="0" smtClean="0"/>
              <a:t>必须满足</a:t>
            </a:r>
            <a:endParaRPr lang="zh-CN" altLang="en-US" dirty="0"/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1285852" y="3429000"/>
          <a:ext cx="5572164" cy="1156306"/>
        </p:xfrm>
        <a:graphic>
          <a:graphicData uri="http://schemas.openxmlformats.org/presentationml/2006/ole">
            <p:oleObj spid="_x0000_s59399" name="Equation" r:id="rId6" imgW="2412720" imgH="50796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71472" y="4786322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从而获得原格式的稳定性条件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5429256" y="4786322"/>
          <a:ext cx="1833487" cy="500042"/>
        </p:xfrm>
        <a:graphic>
          <a:graphicData uri="http://schemas.openxmlformats.org/presentationml/2006/ole">
            <p:oleObj spid="_x0000_s59401" name="Equation" r:id="rId7" imgW="660240" imgH="177480" progId="Equation.DSMT4">
              <p:embed/>
            </p:oleObj>
          </a:graphicData>
        </a:graphic>
      </p:graphicFrame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28596" y="5572140"/>
            <a:ext cx="3357586" cy="523220"/>
            <a:chOff x="428596" y="5786454"/>
            <a:chExt cx="3357586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428596" y="5786454"/>
              <a:ext cx="2162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即            </a:t>
              </a:r>
              <a:r>
                <a:rPr lang="zh-CN" altLang="en-US" dirty="0" smtClean="0"/>
                <a:t>且  </a:t>
              </a:r>
              <a:endParaRPr lang="zh-CN" altLang="en-US" dirty="0"/>
            </a:p>
          </p:txBody>
        </p:sp>
        <p:graphicFrame>
          <p:nvGraphicFramePr>
            <p:cNvPr id="59403" name="Object 11"/>
            <p:cNvGraphicFramePr>
              <a:graphicFrameLocks noChangeAspect="1"/>
            </p:cNvGraphicFramePr>
            <p:nvPr/>
          </p:nvGraphicFramePr>
          <p:xfrm>
            <a:off x="1000100" y="5823138"/>
            <a:ext cx="857256" cy="440213"/>
          </p:xfrm>
          <a:graphic>
            <a:graphicData uri="http://schemas.openxmlformats.org/presentationml/2006/ole">
              <p:oleObj spid="_x0000_s59403" name="Equation" r:id="rId8" imgW="355320" imgH="177480" progId="Equation.DSMT4">
                <p:embed/>
              </p:oleObj>
            </a:graphicData>
          </a:graphic>
        </p:graphicFrame>
        <p:graphicFrame>
          <p:nvGraphicFramePr>
            <p:cNvPr id="59405" name="Object 13"/>
            <p:cNvGraphicFramePr>
              <a:graphicFrameLocks noChangeAspect="1"/>
            </p:cNvGraphicFramePr>
            <p:nvPr/>
          </p:nvGraphicFramePr>
          <p:xfrm>
            <a:off x="2428860" y="5828700"/>
            <a:ext cx="1357322" cy="457795"/>
          </p:xfrm>
          <a:graphic>
            <a:graphicData uri="http://schemas.openxmlformats.org/presentationml/2006/ole">
              <p:oleObj spid="_x0000_s59405" name="Equation" r:id="rId9" imgW="533160" imgH="17748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7158" y="285728"/>
            <a:ext cx="848020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②：关于</a:t>
            </a:r>
            <a:r>
              <a:rPr lang="zh-CN" altLang="en-US" dirty="0" smtClean="0"/>
              <a:t>时间、空间的一阶偏导数分别利用一阶向前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差商和一阶向后差商近似，即有</a:t>
            </a:r>
            <a:endParaRPr lang="zh-CN" altLang="en-US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714348" y="1571612"/>
          <a:ext cx="4594013" cy="1143008"/>
        </p:xfrm>
        <a:graphic>
          <a:graphicData uri="http://schemas.openxmlformats.org/presentationml/2006/ole">
            <p:oleObj spid="_x0000_s60418" name="Equation" r:id="rId3" imgW="1993680" imgH="495000" progId="Equation.DSMT4">
              <p:embed/>
            </p:oleObj>
          </a:graphicData>
        </a:graphic>
      </p:graphicFrame>
      <p:graphicFrame>
        <p:nvGraphicFramePr>
          <p:cNvPr id="60417" name="Object 1"/>
          <p:cNvGraphicFramePr>
            <a:graphicFrameLocks noChangeAspect="1"/>
          </p:cNvGraphicFramePr>
          <p:nvPr/>
        </p:nvGraphicFramePr>
        <p:xfrm>
          <a:off x="785786" y="2786058"/>
          <a:ext cx="4500594" cy="1119765"/>
        </p:xfrm>
        <a:graphic>
          <a:graphicData uri="http://schemas.openxmlformats.org/presentationml/2006/ole">
            <p:oleObj spid="_x0000_s60417" name="Equation" r:id="rId4" imgW="1993680" imgH="495000" progId="Equation.DSMT4">
              <p:embed/>
            </p:oleObj>
          </a:graphicData>
        </a:graphic>
      </p:graphicFrame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495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，  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11" name="组合 26"/>
          <p:cNvGrpSpPr>
            <a:grpSpLocks/>
          </p:cNvGrpSpPr>
          <p:nvPr/>
        </p:nvGrpSpPr>
        <p:grpSpPr bwMode="auto">
          <a:xfrm>
            <a:off x="6000760" y="1785926"/>
            <a:ext cx="2143125" cy="528638"/>
            <a:chOff x="5643570" y="2786058"/>
            <a:chExt cx="2143140" cy="528642"/>
          </a:xfrm>
        </p:grpSpPr>
        <p:sp>
          <p:nvSpPr>
            <p:cNvPr id="12" name="TextBox 17"/>
            <p:cNvSpPr txBox="1">
              <a:spLocks noChangeArrowheads="1"/>
            </p:cNvSpPr>
            <p:nvPr/>
          </p:nvSpPr>
          <p:spPr bwMode="auto">
            <a:xfrm>
              <a:off x="5643570" y="2786058"/>
              <a:ext cx="126669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误差为</a:t>
              </a:r>
            </a:p>
          </p:txBody>
        </p:sp>
        <p:graphicFrame>
          <p:nvGraphicFramePr>
            <p:cNvPr id="13" name="Object 4"/>
            <p:cNvGraphicFramePr>
              <a:graphicFrameLocks noChangeAspect="1"/>
            </p:cNvGraphicFramePr>
            <p:nvPr/>
          </p:nvGraphicFramePr>
          <p:xfrm>
            <a:off x="6929454" y="2814634"/>
            <a:ext cx="857256" cy="500066"/>
          </p:xfrm>
          <a:graphic>
            <a:graphicData uri="http://schemas.openxmlformats.org/presentationml/2006/ole">
              <p:oleObj spid="_x0000_s60421" name="Equation" r:id="rId5" imgW="342720" imgH="203040" progId="Equation.DSMT4">
                <p:embed/>
              </p:oleObj>
            </a:graphicData>
          </a:graphic>
        </p:graphicFrame>
      </p:grpSp>
      <p:grpSp>
        <p:nvGrpSpPr>
          <p:cNvPr id="14" name="组合 25"/>
          <p:cNvGrpSpPr>
            <a:grpSpLocks/>
          </p:cNvGrpSpPr>
          <p:nvPr/>
        </p:nvGrpSpPr>
        <p:grpSpPr bwMode="auto">
          <a:xfrm>
            <a:off x="6072197" y="3173411"/>
            <a:ext cx="2158989" cy="523227"/>
            <a:chOff x="6429388" y="4643439"/>
            <a:chExt cx="2158975" cy="523227"/>
          </a:xfrm>
        </p:grpSpPr>
        <p:sp>
          <p:nvSpPr>
            <p:cNvPr id="15" name="TextBox 23"/>
            <p:cNvSpPr txBox="1">
              <a:spLocks noChangeArrowheads="1"/>
            </p:cNvSpPr>
            <p:nvPr/>
          </p:nvSpPr>
          <p:spPr bwMode="auto">
            <a:xfrm>
              <a:off x="6429388" y="4643446"/>
              <a:ext cx="126669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误差为</a:t>
              </a:r>
            </a:p>
          </p:txBody>
        </p:sp>
        <p:graphicFrame>
          <p:nvGraphicFramePr>
            <p:cNvPr id="16" name="Object 17"/>
            <p:cNvGraphicFramePr>
              <a:graphicFrameLocks noChangeAspect="1"/>
            </p:cNvGraphicFramePr>
            <p:nvPr/>
          </p:nvGraphicFramePr>
          <p:xfrm>
            <a:off x="7699369" y="4643439"/>
            <a:ext cx="888994" cy="500062"/>
          </p:xfrm>
          <a:graphic>
            <a:graphicData uri="http://schemas.openxmlformats.org/presentationml/2006/ole">
              <p:oleObj spid="_x0000_s60422" name="Equation" r:id="rId6" imgW="355320" imgH="203040" progId="Equation.DSMT4">
                <p:embed/>
              </p:oleObj>
            </a:graphicData>
          </a:graphic>
        </p:graphicFrame>
      </p:grpSp>
      <p:sp>
        <p:nvSpPr>
          <p:cNvPr id="17" name="TextBox 16"/>
          <p:cNvSpPr txBox="1"/>
          <p:nvPr/>
        </p:nvSpPr>
        <p:spPr>
          <a:xfrm>
            <a:off x="214282" y="3929066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再将上述近似代入离散方程，可得</a:t>
            </a:r>
            <a:endParaRPr lang="zh-CN" altLang="en-US" dirty="0"/>
          </a:p>
        </p:txBody>
      </p:sp>
      <p:graphicFrame>
        <p:nvGraphicFramePr>
          <p:cNvPr id="21" name="Object 13"/>
          <p:cNvGraphicFramePr>
            <a:graphicFrameLocks noChangeAspect="1"/>
          </p:cNvGraphicFramePr>
          <p:nvPr/>
        </p:nvGraphicFramePr>
        <p:xfrm>
          <a:off x="428596" y="4411662"/>
          <a:ext cx="8026400" cy="2446338"/>
        </p:xfrm>
        <a:graphic>
          <a:graphicData uri="http://schemas.openxmlformats.org/presentationml/2006/ole">
            <p:oleObj spid="_x0000_s60425" name="Equation" r:id="rId7" imgW="3670200" imgH="1117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57158" y="214290"/>
            <a:ext cx="8140700" cy="1169551"/>
            <a:chOff x="500063" y="2786063"/>
            <a:chExt cx="8140700" cy="1169551"/>
          </a:xfrm>
        </p:grpSpPr>
        <p:sp>
          <p:nvSpPr>
            <p:cNvPr id="6" name="Text Box 20"/>
            <p:cNvSpPr txBox="1">
              <a:spLocks noChangeArrowheads="1"/>
            </p:cNvSpPr>
            <p:nvPr/>
          </p:nvSpPr>
          <p:spPr bwMode="auto">
            <a:xfrm>
              <a:off x="500063" y="2786063"/>
              <a:ext cx="8140700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/>
                <a:t>将数值解      代替精确解                并忽略高阶小项，则可以建立</a:t>
              </a:r>
              <a:r>
                <a:rPr lang="zh-CN" altLang="en-US" dirty="0" smtClean="0"/>
                <a:t>以下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差分格式</a:t>
              </a:r>
              <a:r>
                <a:rPr lang="zh-CN" altLang="en-US" dirty="0"/>
                <a:t>：</a:t>
              </a:r>
            </a:p>
          </p:txBody>
        </p:sp>
        <p:graphicFrame>
          <p:nvGraphicFramePr>
            <p:cNvPr id="7" name="Object 21"/>
            <p:cNvGraphicFramePr>
              <a:graphicFrameLocks noChangeAspect="1"/>
            </p:cNvGraphicFramePr>
            <p:nvPr/>
          </p:nvGraphicFramePr>
          <p:xfrm>
            <a:off x="4329113" y="2843213"/>
            <a:ext cx="1306512" cy="552450"/>
          </p:xfrm>
          <a:graphic>
            <a:graphicData uri="http://schemas.openxmlformats.org/presentationml/2006/ole">
              <p:oleObj spid="_x0000_s61442" name="Equation" r:id="rId3" imgW="571320" imgH="241200" progId="Equation.DSMT4">
                <p:embed/>
              </p:oleObj>
            </a:graphicData>
          </a:graphic>
        </p:graphicFrame>
        <p:graphicFrame>
          <p:nvGraphicFramePr>
            <p:cNvPr id="8" name="Object 15"/>
            <p:cNvGraphicFramePr>
              <a:graphicFrameLocks noChangeAspect="1"/>
            </p:cNvGraphicFramePr>
            <p:nvPr/>
          </p:nvGraphicFramePr>
          <p:xfrm>
            <a:off x="2071688" y="2801938"/>
            <a:ext cx="436562" cy="582612"/>
          </p:xfrm>
          <a:graphic>
            <a:graphicData uri="http://schemas.openxmlformats.org/presentationml/2006/ole">
              <p:oleObj spid="_x0000_s61443" name="Equation" r:id="rId4" imgW="190440" imgH="253800" progId="Equation.DSMT4">
                <p:embed/>
              </p:oleObj>
            </a:graphicData>
          </a:graphic>
        </p:graphicFrame>
      </p:grpSp>
      <p:grpSp>
        <p:nvGrpSpPr>
          <p:cNvPr id="9" name="组合 24"/>
          <p:cNvGrpSpPr>
            <a:grpSpLocks/>
          </p:cNvGrpSpPr>
          <p:nvPr/>
        </p:nvGrpSpPr>
        <p:grpSpPr bwMode="auto">
          <a:xfrm>
            <a:off x="500005" y="3441441"/>
            <a:ext cx="6723120" cy="523220"/>
            <a:chOff x="642910" y="6143644"/>
            <a:chExt cx="6723157" cy="523220"/>
          </a:xfrm>
        </p:grpSpPr>
        <p:sp>
          <p:nvSpPr>
            <p:cNvPr id="10" name="TextBox 20"/>
            <p:cNvSpPr txBox="1">
              <a:spLocks noChangeArrowheads="1"/>
            </p:cNvSpPr>
            <p:nvPr/>
          </p:nvSpPr>
          <p:spPr bwMode="auto">
            <a:xfrm>
              <a:off x="642910" y="6143644"/>
              <a:ext cx="523412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可见上述格式的局部截断误差为</a:t>
              </a:r>
            </a:p>
          </p:txBody>
        </p:sp>
        <p:graphicFrame>
          <p:nvGraphicFramePr>
            <p:cNvPr id="11" name="Object 16"/>
            <p:cNvGraphicFramePr>
              <a:graphicFrameLocks noChangeAspect="1"/>
            </p:cNvGraphicFramePr>
            <p:nvPr/>
          </p:nvGraphicFramePr>
          <p:xfrm>
            <a:off x="5937309" y="6161366"/>
            <a:ext cx="1428758" cy="500062"/>
          </p:xfrm>
          <a:graphic>
            <a:graphicData uri="http://schemas.openxmlformats.org/presentationml/2006/ole">
              <p:oleObj spid="_x0000_s61444" name="Equation" r:id="rId5" imgW="571320" imgH="203040" progId="Equation.DSMT4">
                <p:embed/>
              </p:oleObj>
            </a:graphicData>
          </a:graphic>
        </p:graphicFrame>
      </p:grp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785757" y="1428731"/>
          <a:ext cx="6197478" cy="1714512"/>
        </p:xfrm>
        <a:graphic>
          <a:graphicData uri="http://schemas.openxmlformats.org/presentationml/2006/ole">
            <p:oleObj spid="_x0000_s61445" name="Equation" r:id="rId6" imgW="2641320" imgH="736560" progId="Equation.DSMT4">
              <p:embed/>
            </p:oleObj>
          </a:graphicData>
        </a:graphic>
      </p:graphicFrame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642910" y="4643446"/>
          <a:ext cx="6789939" cy="542927"/>
        </p:xfrm>
        <a:graphic>
          <a:graphicData uri="http://schemas.openxmlformats.org/presentationml/2006/ole">
            <p:oleObj spid="_x0000_s61446" name="Equation" r:id="rId7" imgW="3213000" imgH="25380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71472" y="4000504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上述格式还可简写为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7158" y="5429264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也不难得到此格式的增长因子为</a:t>
            </a:r>
            <a:endParaRPr lang="zh-CN" altLang="en-US" dirty="0"/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571472" y="6072206"/>
          <a:ext cx="7048253" cy="571480"/>
        </p:xfrm>
        <a:graphic>
          <a:graphicData uri="http://schemas.openxmlformats.org/presentationml/2006/ole">
            <p:oleObj spid="_x0000_s61448" name="Equation" r:id="rId8" imgW="293364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1428736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从而有稳定性条件要求</a:t>
            </a:r>
            <a:endParaRPr lang="zh-CN" altLang="en-US" dirty="0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2465" name="Object 1"/>
          <p:cNvGraphicFramePr>
            <a:graphicFrameLocks noChangeAspect="1"/>
          </p:cNvGraphicFramePr>
          <p:nvPr/>
        </p:nvGraphicFramePr>
        <p:xfrm>
          <a:off x="857224" y="214290"/>
          <a:ext cx="4965700" cy="1039813"/>
        </p:xfrm>
        <a:graphic>
          <a:graphicData uri="http://schemas.openxmlformats.org/presentationml/2006/ole">
            <p:oleObj spid="_x0000_s62465" name="Equation" r:id="rId3" imgW="2400120" imgH="507960" progId="Equation.DSMT4">
              <p:embed/>
            </p:oleObj>
          </a:graphicData>
        </a:graphic>
      </p:graphicFrame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4286248" y="1466054"/>
          <a:ext cx="1428760" cy="462723"/>
        </p:xfrm>
        <a:graphic>
          <a:graphicData uri="http://schemas.openxmlformats.org/presentationml/2006/ole">
            <p:oleObj spid="_x0000_s62467" name="Equation" r:id="rId4" imgW="558720" imgH="177480" progId="Equation.DSMT4">
              <p:embed/>
            </p:oleObj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785786" y="2143116"/>
            <a:ext cx="3644927" cy="523220"/>
            <a:chOff x="785786" y="2143116"/>
            <a:chExt cx="3644927" cy="523220"/>
          </a:xfrm>
        </p:grpSpPr>
        <p:sp>
          <p:nvSpPr>
            <p:cNvPr id="10" name="TextBox 9"/>
            <p:cNvSpPr txBox="1"/>
            <p:nvPr/>
          </p:nvSpPr>
          <p:spPr>
            <a:xfrm>
              <a:off x="785786" y="2143116"/>
              <a:ext cx="24320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即               且  </a:t>
              </a:r>
              <a:endParaRPr lang="zh-CN" altLang="en-US" dirty="0"/>
            </a:p>
          </p:txBody>
        </p:sp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1357290" y="2143116"/>
            <a:ext cx="928694" cy="476897"/>
          </p:xfrm>
          <a:graphic>
            <a:graphicData uri="http://schemas.openxmlformats.org/presentationml/2006/ole">
              <p:oleObj spid="_x0000_s62469" name="Equation" r:id="rId5" imgW="355320" imgH="177480" progId="Equation.DSMT4">
                <p:embed/>
              </p:oleObj>
            </a:graphicData>
          </a:graphic>
        </p:graphicFrame>
        <p:graphicFrame>
          <p:nvGraphicFramePr>
            <p:cNvPr id="12" name="Object 13"/>
            <p:cNvGraphicFramePr>
              <a:graphicFrameLocks noChangeAspect="1"/>
            </p:cNvGraphicFramePr>
            <p:nvPr/>
          </p:nvGraphicFramePr>
          <p:xfrm>
            <a:off x="3195638" y="2143125"/>
            <a:ext cx="1235075" cy="500063"/>
          </p:xfrm>
          <a:graphic>
            <a:graphicData uri="http://schemas.openxmlformats.org/presentationml/2006/ole">
              <p:oleObj spid="_x0000_s62470" name="Equation" r:id="rId6" imgW="444240" imgH="177480" progId="Equation.DSMT4">
                <p:embed/>
              </p:oleObj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357158" y="3071810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综上，我们有以下迎风格式：</a:t>
            </a:r>
            <a:endParaRPr lang="zh-CN" altLang="en-US" dirty="0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1857356" y="3714752"/>
          <a:ext cx="5196350" cy="1436693"/>
        </p:xfrm>
        <a:graphic>
          <a:graphicData uri="http://schemas.openxmlformats.org/presentationml/2006/ole">
            <p:oleObj spid="_x0000_s62471" name="Equation" r:id="rId7" imgW="2641320" imgH="73656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28596" y="4214818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a </a:t>
            </a:r>
            <a:r>
              <a:rPr lang="en-US" altLang="zh-CN" dirty="0" smtClean="0"/>
              <a:t>&lt; 0</a:t>
            </a:r>
            <a:r>
              <a:rPr lang="zh-CN" altLang="en-US" dirty="0" smtClean="0"/>
              <a:t>时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8596" y="5643578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a &gt;</a:t>
            </a:r>
            <a:r>
              <a:rPr lang="en-US" altLang="zh-CN" dirty="0" smtClean="0"/>
              <a:t> 0</a:t>
            </a:r>
            <a:r>
              <a:rPr lang="zh-CN" altLang="en-US" dirty="0" smtClean="0"/>
              <a:t>时</a:t>
            </a:r>
            <a:endParaRPr lang="zh-CN" altLang="en-US" dirty="0"/>
          </a:p>
        </p:txBody>
      </p:sp>
      <p:graphicFrame>
        <p:nvGraphicFramePr>
          <p:cNvPr id="62473" name="Object 9"/>
          <p:cNvGraphicFramePr>
            <a:graphicFrameLocks noChangeAspect="1"/>
          </p:cNvGraphicFramePr>
          <p:nvPr/>
        </p:nvGraphicFramePr>
        <p:xfrm>
          <a:off x="1928794" y="5214950"/>
          <a:ext cx="5143536" cy="1422904"/>
        </p:xfrm>
        <a:graphic>
          <a:graphicData uri="http://schemas.openxmlformats.org/presentationml/2006/ole">
            <p:oleObj spid="_x0000_s62473" name="Equation" r:id="rId8" imgW="2641320" imgH="736560" progId="Equation.DSMT4">
              <p:embed/>
            </p:oleObj>
          </a:graphicData>
        </a:graphic>
      </p:graphicFrame>
      <p:sp>
        <p:nvSpPr>
          <p:cNvPr id="19" name="矩形 18"/>
          <p:cNvSpPr/>
          <p:nvPr/>
        </p:nvSpPr>
        <p:spPr>
          <a:xfrm>
            <a:off x="6000760" y="4714884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且稳定性条件为</a:t>
            </a:r>
            <a:endParaRPr lang="zh-CN" altLang="en-US" dirty="0"/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2474" name="Object 10"/>
          <p:cNvGraphicFramePr>
            <a:graphicFrameLocks noChangeAspect="1"/>
          </p:cNvGraphicFramePr>
          <p:nvPr/>
        </p:nvGraphicFramePr>
        <p:xfrm>
          <a:off x="7429520" y="5286388"/>
          <a:ext cx="1217780" cy="428604"/>
        </p:xfrm>
        <a:graphic>
          <a:graphicData uri="http://schemas.openxmlformats.org/presentationml/2006/ole">
            <p:oleObj spid="_x0000_s62474" name="Equation" r:id="rId9" imgW="5713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6" grpId="0"/>
      <p:bldP spid="17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428604"/>
            <a:ext cx="8566769" cy="601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      这样我们可以根据原方程中系数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zh-CN" altLang="en-US" dirty="0" smtClean="0"/>
              <a:t>的符号来选取恰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当的步长及合适的数值格式。迎风格式实际上是在双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曲型方程离散的过程中将关于空间的偏导数用在特征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方向一侧的单边差商来代替，体现了原方程中波的传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播方向，它们都是一阶格式。事实上，原方程含有未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知函数关于空间的一阶偏导数项，也就是对流项，尽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管在数学理论上对这个一阶偏导数进行离散是没有什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么特殊困难的，但在物理过程看却不是这样，因为对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流作用带有强烈的方向性，所以对流项的离散是否合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适直接影响数值格式的性能，这也就说明了迎风格式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之所以有效是因为使用了单边差商。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357166"/>
            <a:ext cx="811953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③：前面</a:t>
            </a:r>
            <a:r>
              <a:rPr lang="zh-CN" altLang="en-US" dirty="0" smtClean="0"/>
              <a:t>讨论了关于时间和空间的一阶偏导数均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一阶</a:t>
            </a:r>
            <a:r>
              <a:rPr lang="zh-CN" altLang="en-US" dirty="0" smtClean="0"/>
              <a:t>差商近似的情况，接下来容易想到可以对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的偏导数</a:t>
            </a:r>
            <a:r>
              <a:rPr lang="zh-CN" altLang="en-US" dirty="0" smtClean="0"/>
              <a:t>采用二阶中心差分来近似，从而有</a:t>
            </a: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785786" y="2071678"/>
          <a:ext cx="4594013" cy="1143008"/>
        </p:xfrm>
        <a:graphic>
          <a:graphicData uri="http://schemas.openxmlformats.org/presentationml/2006/ole">
            <p:oleObj spid="_x0000_s63491" name="Equation" r:id="rId3" imgW="1993680" imgH="495000" progId="Equation.DSMT4">
              <p:embed/>
            </p:oleObj>
          </a:graphicData>
        </a:graphic>
      </p:graphicFrame>
      <p:graphicFrame>
        <p:nvGraphicFramePr>
          <p:cNvPr id="9" name="Object 1"/>
          <p:cNvGraphicFramePr>
            <a:graphicFrameLocks noChangeAspect="1"/>
          </p:cNvGraphicFramePr>
          <p:nvPr/>
        </p:nvGraphicFramePr>
        <p:xfrm>
          <a:off x="857224" y="3143248"/>
          <a:ext cx="4729163" cy="1119188"/>
        </p:xfrm>
        <a:graphic>
          <a:graphicData uri="http://schemas.openxmlformats.org/presentationml/2006/ole">
            <p:oleObj spid="_x0000_s63492" name="Equation" r:id="rId4" imgW="2095200" imgH="495000" progId="Equation.DSMT4">
              <p:embed/>
            </p:oleObj>
          </a:graphicData>
        </a:graphic>
      </p:graphicFrame>
      <p:grpSp>
        <p:nvGrpSpPr>
          <p:cNvPr id="10" name="组合 26"/>
          <p:cNvGrpSpPr>
            <a:grpSpLocks/>
          </p:cNvGrpSpPr>
          <p:nvPr/>
        </p:nvGrpSpPr>
        <p:grpSpPr bwMode="auto">
          <a:xfrm>
            <a:off x="6072198" y="2285992"/>
            <a:ext cx="2143125" cy="528638"/>
            <a:chOff x="5643570" y="2786058"/>
            <a:chExt cx="2143140" cy="528642"/>
          </a:xfrm>
        </p:grpSpPr>
        <p:sp>
          <p:nvSpPr>
            <p:cNvPr id="11" name="TextBox 17"/>
            <p:cNvSpPr txBox="1">
              <a:spLocks noChangeArrowheads="1"/>
            </p:cNvSpPr>
            <p:nvPr/>
          </p:nvSpPr>
          <p:spPr bwMode="auto">
            <a:xfrm>
              <a:off x="5643570" y="2786058"/>
              <a:ext cx="126669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误差为</a:t>
              </a:r>
            </a:p>
          </p:txBody>
        </p:sp>
        <p:graphicFrame>
          <p:nvGraphicFramePr>
            <p:cNvPr id="12" name="Object 4"/>
            <p:cNvGraphicFramePr>
              <a:graphicFrameLocks noChangeAspect="1"/>
            </p:cNvGraphicFramePr>
            <p:nvPr/>
          </p:nvGraphicFramePr>
          <p:xfrm>
            <a:off x="6929454" y="2814634"/>
            <a:ext cx="857256" cy="500066"/>
          </p:xfrm>
          <a:graphic>
            <a:graphicData uri="http://schemas.openxmlformats.org/presentationml/2006/ole">
              <p:oleObj spid="_x0000_s63493" name="Equation" r:id="rId5" imgW="342720" imgH="203040" progId="Equation.DSMT4">
                <p:embed/>
              </p:oleObj>
            </a:graphicData>
          </a:graphic>
        </p:graphicFrame>
      </p:grpSp>
      <p:grpSp>
        <p:nvGrpSpPr>
          <p:cNvPr id="13" name="组合 25"/>
          <p:cNvGrpSpPr>
            <a:grpSpLocks/>
          </p:cNvGrpSpPr>
          <p:nvPr/>
        </p:nvGrpSpPr>
        <p:grpSpPr bwMode="auto">
          <a:xfrm>
            <a:off x="6143636" y="3429000"/>
            <a:ext cx="2238365" cy="563563"/>
            <a:chOff x="6429388" y="4611687"/>
            <a:chExt cx="2238350" cy="563563"/>
          </a:xfrm>
        </p:grpSpPr>
        <p:sp>
          <p:nvSpPr>
            <p:cNvPr id="14" name="TextBox 23"/>
            <p:cNvSpPr txBox="1">
              <a:spLocks noChangeArrowheads="1"/>
            </p:cNvSpPr>
            <p:nvPr/>
          </p:nvSpPr>
          <p:spPr bwMode="auto">
            <a:xfrm>
              <a:off x="6429388" y="4643446"/>
              <a:ext cx="126669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误差为</a:t>
              </a:r>
            </a:p>
          </p:txBody>
        </p:sp>
        <p:graphicFrame>
          <p:nvGraphicFramePr>
            <p:cNvPr id="15" name="Object 17"/>
            <p:cNvGraphicFramePr>
              <a:graphicFrameLocks noChangeAspect="1"/>
            </p:cNvGraphicFramePr>
            <p:nvPr/>
          </p:nvGraphicFramePr>
          <p:xfrm>
            <a:off x="7619995" y="4611687"/>
            <a:ext cx="1047743" cy="563563"/>
          </p:xfrm>
          <a:graphic>
            <a:graphicData uri="http://schemas.openxmlformats.org/presentationml/2006/ole">
              <p:oleObj spid="_x0000_s63494" name="Equation" r:id="rId6" imgW="419040" imgH="228600" progId="Equation.DSMT4">
                <p:embed/>
              </p:oleObj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285720" y="4214818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再将上述近似代入离散方程，可得</a:t>
            </a:r>
            <a:endParaRPr lang="zh-CN" altLang="en-US" dirty="0"/>
          </a:p>
        </p:txBody>
      </p:sp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319088" y="4714875"/>
          <a:ext cx="8388350" cy="2446338"/>
        </p:xfrm>
        <a:graphic>
          <a:graphicData uri="http://schemas.openxmlformats.org/presentationml/2006/ole">
            <p:oleObj spid="_x0000_s63495" name="Equation" r:id="rId7" imgW="3835080" imgH="1117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5537" name="Object 1"/>
          <p:cNvGraphicFramePr>
            <a:graphicFrameLocks noChangeAspect="1"/>
          </p:cNvGraphicFramePr>
          <p:nvPr/>
        </p:nvGraphicFramePr>
        <p:xfrm>
          <a:off x="642910" y="1428736"/>
          <a:ext cx="5823809" cy="1571612"/>
        </p:xfrm>
        <a:graphic>
          <a:graphicData uri="http://schemas.openxmlformats.org/presentationml/2006/ole">
            <p:oleObj spid="_x0000_s65537" name="Equation" r:id="rId3" imgW="2717640" imgH="736560" progId="Equation.DSMT4">
              <p:embed/>
            </p:oleObj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357158" y="214290"/>
            <a:ext cx="8140700" cy="1169551"/>
            <a:chOff x="500063" y="2786063"/>
            <a:chExt cx="8140700" cy="1169551"/>
          </a:xfrm>
        </p:grpSpPr>
        <p:sp>
          <p:nvSpPr>
            <p:cNvPr id="8" name="Text Box 20"/>
            <p:cNvSpPr txBox="1">
              <a:spLocks noChangeArrowheads="1"/>
            </p:cNvSpPr>
            <p:nvPr/>
          </p:nvSpPr>
          <p:spPr bwMode="auto">
            <a:xfrm>
              <a:off x="500063" y="2786063"/>
              <a:ext cx="8140700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/>
                <a:t>将数值解      代替精确解                并忽略高阶小项，则可以建立</a:t>
              </a:r>
              <a:r>
                <a:rPr lang="zh-CN" altLang="en-US" dirty="0" smtClean="0"/>
                <a:t>以下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差分格式</a:t>
              </a:r>
              <a:r>
                <a:rPr lang="zh-CN" altLang="en-US" dirty="0"/>
                <a:t>：</a:t>
              </a:r>
            </a:p>
          </p:txBody>
        </p:sp>
        <p:graphicFrame>
          <p:nvGraphicFramePr>
            <p:cNvPr id="9" name="Object 21"/>
            <p:cNvGraphicFramePr>
              <a:graphicFrameLocks noChangeAspect="1"/>
            </p:cNvGraphicFramePr>
            <p:nvPr/>
          </p:nvGraphicFramePr>
          <p:xfrm>
            <a:off x="4329113" y="2843213"/>
            <a:ext cx="1306512" cy="552450"/>
          </p:xfrm>
          <a:graphic>
            <a:graphicData uri="http://schemas.openxmlformats.org/presentationml/2006/ole">
              <p:oleObj spid="_x0000_s65539" name="Equation" r:id="rId4" imgW="571320" imgH="241200" progId="Equation.DSMT4">
                <p:embed/>
              </p:oleObj>
            </a:graphicData>
          </a:graphic>
        </p:graphicFrame>
        <p:graphicFrame>
          <p:nvGraphicFramePr>
            <p:cNvPr id="10" name="Object 15"/>
            <p:cNvGraphicFramePr>
              <a:graphicFrameLocks noChangeAspect="1"/>
            </p:cNvGraphicFramePr>
            <p:nvPr/>
          </p:nvGraphicFramePr>
          <p:xfrm>
            <a:off x="2071688" y="2801938"/>
            <a:ext cx="436562" cy="582612"/>
          </p:xfrm>
          <a:graphic>
            <a:graphicData uri="http://schemas.openxmlformats.org/presentationml/2006/ole">
              <p:oleObj spid="_x0000_s65540" name="Equation" r:id="rId5" imgW="190440" imgH="253800" progId="Equation.DSMT4">
                <p:embed/>
              </p:oleObj>
            </a:graphicData>
          </a:graphic>
        </p:graphicFrame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428596" y="3071810"/>
            <a:ext cx="6802437" cy="561975"/>
            <a:chOff x="642910" y="6131198"/>
            <a:chExt cx="6802474" cy="561975"/>
          </a:xfrm>
        </p:grpSpPr>
        <p:sp>
          <p:nvSpPr>
            <p:cNvPr id="12" name="TextBox 20"/>
            <p:cNvSpPr txBox="1">
              <a:spLocks noChangeArrowheads="1"/>
            </p:cNvSpPr>
            <p:nvPr/>
          </p:nvSpPr>
          <p:spPr bwMode="auto">
            <a:xfrm>
              <a:off x="642910" y="6143644"/>
              <a:ext cx="523412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可见上述格式的局部截断误差为</a:t>
              </a:r>
            </a:p>
          </p:txBody>
        </p:sp>
        <p:graphicFrame>
          <p:nvGraphicFramePr>
            <p:cNvPr id="13" name="Object 16"/>
            <p:cNvGraphicFramePr>
              <a:graphicFrameLocks noChangeAspect="1"/>
            </p:cNvGraphicFramePr>
            <p:nvPr/>
          </p:nvGraphicFramePr>
          <p:xfrm>
            <a:off x="5857884" y="6131198"/>
            <a:ext cx="1587500" cy="561975"/>
          </p:xfrm>
          <a:graphic>
            <a:graphicData uri="http://schemas.openxmlformats.org/presentationml/2006/ole">
              <p:oleObj spid="_x0000_s65541" name="Equation" r:id="rId6" imgW="634680" imgH="228600" progId="Equation.DSMT4">
                <p:embed/>
              </p:oleObj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571472" y="3786190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上述格式还可简写为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7158" y="5429264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也不难得到此格式的增长因子为</a:t>
            </a:r>
            <a:endParaRPr lang="zh-CN" altLang="en-US" dirty="0"/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857224" y="4286256"/>
          <a:ext cx="7755804" cy="936300"/>
        </p:xfrm>
        <a:graphic>
          <a:graphicData uri="http://schemas.openxmlformats.org/presentationml/2006/ole">
            <p:oleObj spid="_x0000_s65544" name="Equation" r:id="rId7" imgW="3340080" imgH="406080" progId="Equation.DSMT4">
              <p:embed/>
            </p:oleObj>
          </a:graphicData>
        </a:graphic>
      </p:graphicFrame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1071538" y="6002794"/>
          <a:ext cx="4929222" cy="855206"/>
        </p:xfrm>
        <a:graphic>
          <a:graphicData uri="http://schemas.openxmlformats.org/presentationml/2006/ole">
            <p:oleObj spid="_x0000_s65546" name="Equation" r:id="rId8" imgW="232380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1142976" y="214290"/>
          <a:ext cx="4929187" cy="855662"/>
        </p:xfrm>
        <a:graphic>
          <a:graphicData uri="http://schemas.openxmlformats.org/presentationml/2006/ole">
            <p:oleObj spid="_x0000_s66562" name="Equation" r:id="rId3" imgW="2323800" imgH="406080" progId="Equation.DSMT4">
              <p:embed/>
            </p:oleObj>
          </a:graphicData>
        </a:graphic>
      </p:graphicFrame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00034" y="1285860"/>
            <a:ext cx="7912609" cy="594658"/>
            <a:chOff x="500034" y="1285860"/>
            <a:chExt cx="7912609" cy="594658"/>
          </a:xfrm>
        </p:grpSpPr>
        <p:sp>
          <p:nvSpPr>
            <p:cNvPr id="6" name="TextBox 5"/>
            <p:cNvSpPr txBox="1"/>
            <p:nvPr/>
          </p:nvSpPr>
          <p:spPr>
            <a:xfrm>
              <a:off x="500034" y="1357298"/>
              <a:ext cx="45945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显然对任何                     都有</a:t>
              </a:r>
              <a:endParaRPr lang="zh-CN" altLang="en-US" dirty="0"/>
            </a:p>
          </p:txBody>
        </p:sp>
        <p:graphicFrame>
          <p:nvGraphicFramePr>
            <p:cNvPr id="66563" name="Object 3"/>
            <p:cNvGraphicFramePr>
              <a:graphicFrameLocks noChangeAspect="1"/>
            </p:cNvGraphicFramePr>
            <p:nvPr/>
          </p:nvGraphicFramePr>
          <p:xfrm>
            <a:off x="2500298" y="1371586"/>
            <a:ext cx="1674730" cy="428604"/>
          </p:xfrm>
          <a:graphic>
            <a:graphicData uri="http://schemas.openxmlformats.org/presentationml/2006/ole">
              <p:oleObj spid="_x0000_s66563" name="Equation" r:id="rId4" imgW="672840" imgH="177480" progId="Equation.DSMT4">
                <p:embed/>
              </p:oleObj>
            </a:graphicData>
          </a:graphic>
        </p:graphicFrame>
        <p:graphicFrame>
          <p:nvGraphicFramePr>
            <p:cNvPr id="66565" name="Object 5"/>
            <p:cNvGraphicFramePr>
              <a:graphicFrameLocks noChangeAspect="1"/>
            </p:cNvGraphicFramePr>
            <p:nvPr/>
          </p:nvGraphicFramePr>
          <p:xfrm>
            <a:off x="5072066" y="1285860"/>
            <a:ext cx="3340577" cy="571504"/>
          </p:xfrm>
          <a:graphic>
            <a:graphicData uri="http://schemas.openxmlformats.org/presentationml/2006/ole">
              <p:oleObj spid="_x0000_s66565" name="Equation" r:id="rId5" imgW="1562040" imgH="266400" progId="Equation.DSMT4">
                <p:embed/>
              </p:oleObj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285720" y="2143116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从而数值格式完全不稳定。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8596" y="3071810"/>
            <a:ext cx="6789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三、</a:t>
            </a:r>
            <a:r>
              <a:rPr lang="zh-CN" altLang="en-US" sz="3200" dirty="0" smtClean="0"/>
              <a:t>蛙跳格式（</a:t>
            </a:r>
            <a:r>
              <a:rPr lang="en-US" altLang="zh-CN" sz="3200" dirty="0" smtClean="0"/>
              <a:t>Leap-Frog Scheme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357158" y="3786190"/>
            <a:ext cx="848020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④：对</a:t>
            </a:r>
            <a:r>
              <a:rPr lang="zh-CN" altLang="en-US" dirty="0" smtClean="0"/>
              <a:t>上述不稳定情形进行改进，容易想到对时间和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空间的偏导数都采用二阶中心差分来近似，从而有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857223" y="5143512"/>
          <a:ext cx="4821149" cy="1143008"/>
        </p:xfrm>
        <a:graphic>
          <a:graphicData uri="http://schemas.openxmlformats.org/presentationml/2006/ole">
            <p:oleObj spid="_x0000_s66568" name="Equation" r:id="rId6" imgW="2095200" imgH="495000" progId="Equation.DSMT4">
              <p:embed/>
            </p:oleObj>
          </a:graphicData>
        </a:graphic>
      </p:graphicFrame>
      <p:grpSp>
        <p:nvGrpSpPr>
          <p:cNvPr id="19" name="组合 26"/>
          <p:cNvGrpSpPr>
            <a:grpSpLocks/>
          </p:cNvGrpSpPr>
          <p:nvPr/>
        </p:nvGrpSpPr>
        <p:grpSpPr bwMode="auto">
          <a:xfrm>
            <a:off x="5929321" y="5354639"/>
            <a:ext cx="2222490" cy="563562"/>
            <a:chOff x="5643570" y="2782870"/>
            <a:chExt cx="2222506" cy="563566"/>
          </a:xfrm>
        </p:grpSpPr>
        <p:sp>
          <p:nvSpPr>
            <p:cNvPr id="20" name="TextBox 17"/>
            <p:cNvSpPr txBox="1">
              <a:spLocks noChangeArrowheads="1"/>
            </p:cNvSpPr>
            <p:nvPr/>
          </p:nvSpPr>
          <p:spPr bwMode="auto">
            <a:xfrm>
              <a:off x="5643570" y="2786058"/>
              <a:ext cx="126669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误差为</a:t>
              </a:r>
            </a:p>
          </p:txBody>
        </p:sp>
        <p:graphicFrame>
          <p:nvGraphicFramePr>
            <p:cNvPr id="21" name="Object 4"/>
            <p:cNvGraphicFramePr>
              <a:graphicFrameLocks noChangeAspect="1"/>
            </p:cNvGraphicFramePr>
            <p:nvPr/>
          </p:nvGraphicFramePr>
          <p:xfrm>
            <a:off x="6850069" y="2782870"/>
            <a:ext cx="1016007" cy="563566"/>
          </p:xfrm>
          <a:graphic>
            <a:graphicData uri="http://schemas.openxmlformats.org/presentationml/2006/ole">
              <p:oleObj spid="_x0000_s66572" name="Equation" r:id="rId7" imgW="406080" imgH="2286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785786" y="285728"/>
          <a:ext cx="4729163" cy="1119188"/>
        </p:xfrm>
        <a:graphic>
          <a:graphicData uri="http://schemas.openxmlformats.org/presentationml/2006/ole">
            <p:oleObj spid="_x0000_s67586" name="Equation" r:id="rId3" imgW="2095200" imgH="495000" progId="Equation.DSMT4">
              <p:embed/>
            </p:oleObj>
          </a:graphicData>
        </a:graphic>
      </p:graphicFrame>
      <p:grpSp>
        <p:nvGrpSpPr>
          <p:cNvPr id="6" name="组合 25"/>
          <p:cNvGrpSpPr>
            <a:grpSpLocks/>
          </p:cNvGrpSpPr>
          <p:nvPr/>
        </p:nvGrpSpPr>
        <p:grpSpPr bwMode="auto">
          <a:xfrm>
            <a:off x="6072198" y="571480"/>
            <a:ext cx="2238365" cy="563563"/>
            <a:chOff x="6429388" y="4611687"/>
            <a:chExt cx="2238350" cy="563563"/>
          </a:xfrm>
        </p:grpSpPr>
        <p:sp>
          <p:nvSpPr>
            <p:cNvPr id="7" name="TextBox 23"/>
            <p:cNvSpPr txBox="1">
              <a:spLocks noChangeArrowheads="1"/>
            </p:cNvSpPr>
            <p:nvPr/>
          </p:nvSpPr>
          <p:spPr bwMode="auto">
            <a:xfrm>
              <a:off x="6429388" y="4643446"/>
              <a:ext cx="126669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误差为</a:t>
              </a:r>
            </a:p>
          </p:txBody>
        </p:sp>
        <p:graphicFrame>
          <p:nvGraphicFramePr>
            <p:cNvPr id="8" name="Object 17"/>
            <p:cNvGraphicFramePr>
              <a:graphicFrameLocks noChangeAspect="1"/>
            </p:cNvGraphicFramePr>
            <p:nvPr/>
          </p:nvGraphicFramePr>
          <p:xfrm>
            <a:off x="7619995" y="4611687"/>
            <a:ext cx="1047743" cy="563563"/>
          </p:xfrm>
          <a:graphic>
            <a:graphicData uri="http://schemas.openxmlformats.org/presentationml/2006/ole">
              <p:oleObj spid="_x0000_s67587" name="Equation" r:id="rId4" imgW="419040" imgH="228600" progId="Equation.DSMT4">
                <p:embed/>
              </p:oleObj>
            </a:graphicData>
          </a:graphic>
        </p:graphicFrame>
      </p:grpSp>
      <p:sp>
        <p:nvSpPr>
          <p:cNvPr id="9" name="TextBox 8"/>
          <p:cNvSpPr txBox="1"/>
          <p:nvPr/>
        </p:nvSpPr>
        <p:spPr>
          <a:xfrm>
            <a:off x="214282" y="1357298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再将上述近似代入离散方程，可得</a:t>
            </a:r>
            <a:endParaRPr lang="zh-CN" altLang="en-US" dirty="0"/>
          </a:p>
        </p:txBody>
      </p:sp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214282" y="1928802"/>
          <a:ext cx="8748712" cy="2446338"/>
        </p:xfrm>
        <a:graphic>
          <a:graphicData uri="http://schemas.openxmlformats.org/presentationml/2006/ole">
            <p:oleObj spid="_x0000_s67588" name="Equation" r:id="rId5" imgW="4000320" imgH="1117440" progId="Equation.DSMT4">
              <p:embed/>
            </p:oleObj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571472" y="4071942"/>
            <a:ext cx="8140700" cy="1114664"/>
            <a:chOff x="500063" y="2786063"/>
            <a:chExt cx="8140700" cy="1114664"/>
          </a:xfrm>
        </p:grpSpPr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500063" y="2786063"/>
              <a:ext cx="8140700" cy="1114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/>
                <a:t>将数值解      代替精确解                并忽略高阶小项，则可以建立</a:t>
              </a:r>
              <a:r>
                <a:rPr lang="zh-CN" altLang="en-US" dirty="0" smtClean="0"/>
                <a:t>以下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蛙跳格式</a:t>
              </a:r>
              <a:r>
                <a:rPr lang="zh-CN" altLang="en-US" dirty="0"/>
                <a:t>：</a:t>
              </a:r>
            </a:p>
          </p:txBody>
        </p:sp>
        <p:graphicFrame>
          <p:nvGraphicFramePr>
            <p:cNvPr id="13" name="Object 21"/>
            <p:cNvGraphicFramePr>
              <a:graphicFrameLocks noChangeAspect="1"/>
            </p:cNvGraphicFramePr>
            <p:nvPr/>
          </p:nvGraphicFramePr>
          <p:xfrm>
            <a:off x="4329113" y="2843213"/>
            <a:ext cx="1306512" cy="552450"/>
          </p:xfrm>
          <a:graphic>
            <a:graphicData uri="http://schemas.openxmlformats.org/presentationml/2006/ole">
              <p:oleObj spid="_x0000_s67589" name="Equation" r:id="rId6" imgW="571320" imgH="241200" progId="Equation.DSMT4">
                <p:embed/>
              </p:oleObj>
            </a:graphicData>
          </a:graphic>
        </p:graphicFrame>
        <p:graphicFrame>
          <p:nvGraphicFramePr>
            <p:cNvPr id="14" name="Object 15"/>
            <p:cNvGraphicFramePr>
              <a:graphicFrameLocks noChangeAspect="1"/>
            </p:cNvGraphicFramePr>
            <p:nvPr/>
          </p:nvGraphicFramePr>
          <p:xfrm>
            <a:off x="2071688" y="2801938"/>
            <a:ext cx="436562" cy="582612"/>
          </p:xfrm>
          <a:graphic>
            <a:graphicData uri="http://schemas.openxmlformats.org/presentationml/2006/ole">
              <p:oleObj spid="_x0000_s67590" name="Equation" r:id="rId7" imgW="190440" imgH="253800" progId="Equation.DSMT4">
                <p:embed/>
              </p:oleObj>
            </a:graphicData>
          </a:graphic>
        </p:graphicFrame>
      </p:grp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571472" y="5214949"/>
          <a:ext cx="6000792" cy="1562777"/>
        </p:xfrm>
        <a:graphic>
          <a:graphicData uri="http://schemas.openxmlformats.org/presentationml/2006/ole">
            <p:oleObj spid="_x0000_s67591" name="Equation" r:id="rId8" imgW="2819160" imgH="736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4"/>
          <p:cNvGrpSpPr>
            <a:grpSpLocks/>
          </p:cNvGrpSpPr>
          <p:nvPr/>
        </p:nvGrpSpPr>
        <p:grpSpPr bwMode="auto">
          <a:xfrm>
            <a:off x="357158" y="285750"/>
            <a:ext cx="6881842" cy="561975"/>
            <a:chOff x="642910" y="6131220"/>
            <a:chExt cx="6881879" cy="561975"/>
          </a:xfrm>
        </p:grpSpPr>
        <p:sp>
          <p:nvSpPr>
            <p:cNvPr id="3" name="TextBox 20"/>
            <p:cNvSpPr txBox="1">
              <a:spLocks noChangeArrowheads="1"/>
            </p:cNvSpPr>
            <p:nvPr/>
          </p:nvSpPr>
          <p:spPr bwMode="auto">
            <a:xfrm>
              <a:off x="642910" y="6143644"/>
              <a:ext cx="523412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可见上述格式的局部截断误差为</a:t>
              </a:r>
            </a:p>
          </p:txBody>
        </p:sp>
        <p:graphicFrame>
          <p:nvGraphicFramePr>
            <p:cNvPr id="4" name="Object 16"/>
            <p:cNvGraphicFramePr>
              <a:graphicFrameLocks noChangeAspect="1"/>
            </p:cNvGraphicFramePr>
            <p:nvPr/>
          </p:nvGraphicFramePr>
          <p:xfrm>
            <a:off x="5778530" y="6131220"/>
            <a:ext cx="1746259" cy="561975"/>
          </p:xfrm>
          <a:graphic>
            <a:graphicData uri="http://schemas.openxmlformats.org/presentationml/2006/ole">
              <p:oleObj spid="_x0000_s68610" name="Equation" r:id="rId3" imgW="698400" imgH="228600" progId="Equation.DSMT4">
                <p:embed/>
              </p:oleObj>
            </a:graphicData>
          </a:graphic>
        </p:graphicFrame>
      </p:grpSp>
      <p:sp>
        <p:nvSpPr>
          <p:cNvPr id="5" name="TextBox 4"/>
          <p:cNvSpPr txBox="1"/>
          <p:nvPr/>
        </p:nvSpPr>
        <p:spPr>
          <a:xfrm>
            <a:off x="500034" y="1000108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上述格式还可简写为三层格式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2428868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也不难得到此格式的增长因子为</a:t>
            </a:r>
            <a:endParaRPr lang="zh-CN" altLang="en-US" dirty="0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428597" y="1643050"/>
          <a:ext cx="7786742" cy="571480"/>
        </p:xfrm>
        <a:graphic>
          <a:graphicData uri="http://schemas.openxmlformats.org/presentationml/2006/ole">
            <p:oleObj spid="_x0000_s68613" name="Equation" r:id="rId4" imgW="3644640" imgH="253800" progId="Equation.DSMT4">
              <p:embed/>
            </p:oleObj>
          </a:graphicData>
        </a:graphic>
      </p:graphicFrame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1357290" y="3071810"/>
          <a:ext cx="4630453" cy="571480"/>
        </p:xfrm>
        <a:graphic>
          <a:graphicData uri="http://schemas.openxmlformats.org/presentationml/2006/ole">
            <p:oleObj spid="_x0000_s68615" name="Equation" r:id="rId5" imgW="2006280" imgH="253800" progId="Equation.DSMT4">
              <p:embed/>
            </p:oleObj>
          </a:graphicData>
        </a:graphic>
      </p:graphicFrame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500034" y="4071942"/>
            <a:ext cx="5763116" cy="528618"/>
            <a:chOff x="500034" y="4071942"/>
            <a:chExt cx="5763116" cy="528618"/>
          </a:xfrm>
        </p:grpSpPr>
        <p:sp>
          <p:nvSpPr>
            <p:cNvPr id="13" name="TextBox 12"/>
            <p:cNvSpPr txBox="1"/>
            <p:nvPr/>
          </p:nvSpPr>
          <p:spPr>
            <a:xfrm>
              <a:off x="500034" y="4071942"/>
              <a:ext cx="57631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当且仅当              时，                从而</a:t>
              </a:r>
              <a:endParaRPr lang="zh-CN" altLang="en-US" dirty="0"/>
            </a:p>
          </p:txBody>
        </p:sp>
        <p:graphicFrame>
          <p:nvGraphicFramePr>
            <p:cNvPr id="68617" name="Object 9"/>
            <p:cNvGraphicFramePr>
              <a:graphicFrameLocks noChangeAspect="1"/>
            </p:cNvGraphicFramePr>
            <p:nvPr/>
          </p:nvGraphicFramePr>
          <p:xfrm>
            <a:off x="2143108" y="4100518"/>
            <a:ext cx="1022813" cy="500042"/>
          </p:xfrm>
          <a:graphic>
            <a:graphicData uri="http://schemas.openxmlformats.org/presentationml/2006/ole">
              <p:oleObj spid="_x0000_s68617" name="Equation" r:id="rId6" imgW="431640" imgH="203040" progId="Equation.DSMT4">
                <p:embed/>
              </p:oleObj>
            </a:graphicData>
          </a:graphic>
        </p:graphicFrame>
        <p:graphicFrame>
          <p:nvGraphicFramePr>
            <p:cNvPr id="68619" name="Object 11"/>
            <p:cNvGraphicFramePr>
              <a:graphicFrameLocks noChangeAspect="1"/>
            </p:cNvGraphicFramePr>
            <p:nvPr/>
          </p:nvGraphicFramePr>
          <p:xfrm>
            <a:off x="4071934" y="4071942"/>
            <a:ext cx="1182639" cy="500042"/>
          </p:xfrm>
          <a:graphic>
            <a:graphicData uri="http://schemas.openxmlformats.org/presentationml/2006/ole">
              <p:oleObj spid="_x0000_s68619" name="Equation" r:id="rId7" imgW="469800" imgH="203040" progId="Equation.DSMT4">
                <p:embed/>
              </p:oleObj>
            </a:graphicData>
          </a:graphic>
        </p:graphicFrame>
      </p:grpSp>
      <p:sp>
        <p:nvSpPr>
          <p:cNvPr id="18" name="TextBox 17"/>
          <p:cNvSpPr txBox="1"/>
          <p:nvPr/>
        </p:nvSpPr>
        <p:spPr>
          <a:xfrm>
            <a:off x="357158" y="4786322"/>
            <a:ext cx="670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Von Neumann</a:t>
            </a:r>
            <a:r>
              <a:rPr lang="zh-CN" altLang="en-US" dirty="0" smtClean="0"/>
              <a:t>条件满足，数值格式稳定。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5720" y="5357826"/>
            <a:ext cx="81195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蛙跳格式是个三层格式，不能自启动，需要与其它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方法（二阶方法）联合。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8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179388" y="188913"/>
            <a:ext cx="2952750" cy="652462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ea typeface="楷体_GB2312" pitchFamily="49" charset="-122"/>
              </a:rPr>
              <a:t>一、研究对象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95288" y="1120775"/>
            <a:ext cx="74110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1.  </a:t>
            </a:r>
            <a:r>
              <a:rPr lang="zh-CN" altLang="en-US" dirty="0">
                <a:latin typeface="Arial" charset="0"/>
              </a:rPr>
              <a:t>研究的对象</a:t>
            </a:r>
            <a:r>
              <a:rPr lang="en-US" altLang="zh-CN" dirty="0">
                <a:latin typeface="Arial" charset="0"/>
              </a:rPr>
              <a:t>——  </a:t>
            </a:r>
            <a:r>
              <a:rPr lang="zh-CN" altLang="en-US" dirty="0" smtClean="0">
                <a:latin typeface="Arial" charset="0"/>
              </a:rPr>
              <a:t>对流</a:t>
            </a:r>
            <a:r>
              <a:rPr lang="zh-CN" altLang="en-US" dirty="0" smtClean="0">
                <a:latin typeface="Symbol" pitchFamily="18" charset="2"/>
              </a:rPr>
              <a:t>方程（一阶双曲型）</a:t>
            </a:r>
            <a:r>
              <a:rPr lang="en-US" altLang="zh-CN" dirty="0" smtClean="0">
                <a:latin typeface="Symbol" pitchFamily="18" charset="2"/>
              </a:rPr>
              <a:t>.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714348" y="1928802"/>
          <a:ext cx="6479040" cy="1357322"/>
        </p:xfrm>
        <a:graphic>
          <a:graphicData uri="http://schemas.openxmlformats.org/presentationml/2006/ole">
            <p:oleObj spid="_x0000_s2052" name="Equation" r:id="rId3" imgW="3073320" imgH="64764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8596" y="3714752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易见，此方程有精确解</a:t>
            </a:r>
            <a:endParaRPr lang="zh-CN" altLang="en-US" dirty="0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4286248" y="3743326"/>
          <a:ext cx="3016126" cy="500042"/>
        </p:xfrm>
        <a:graphic>
          <a:graphicData uri="http://schemas.openxmlformats.org/presentationml/2006/ole">
            <p:oleObj spid="_x0000_s2054" name="Equation" r:id="rId4" imgW="1206360" imgH="203040" progId="Equation.DSMT4">
              <p:embed/>
            </p:oleObj>
          </a:graphicData>
        </a:graphic>
      </p:graphicFrame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85720" y="4429132"/>
            <a:ext cx="5312673" cy="792144"/>
            <a:chOff x="285720" y="4429132"/>
            <a:chExt cx="5312673" cy="792144"/>
          </a:xfrm>
        </p:grpSpPr>
        <p:sp>
          <p:nvSpPr>
            <p:cNvPr id="16" name="TextBox 15"/>
            <p:cNvSpPr txBox="1"/>
            <p:nvPr/>
          </p:nvSpPr>
          <p:spPr>
            <a:xfrm>
              <a:off x="285720" y="4572008"/>
              <a:ext cx="53126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事实上，由                             知，</a:t>
              </a:r>
              <a:endParaRPr lang="zh-CN" altLang="en-US" dirty="0"/>
            </a:p>
          </p:txBody>
        </p:sp>
        <p:graphicFrame>
          <p:nvGraphicFramePr>
            <p:cNvPr id="2056" name="Object 8"/>
            <p:cNvGraphicFramePr>
              <a:graphicFrameLocks noChangeAspect="1"/>
            </p:cNvGraphicFramePr>
            <p:nvPr/>
          </p:nvGraphicFramePr>
          <p:xfrm>
            <a:off x="2285984" y="4429132"/>
            <a:ext cx="2289109" cy="792144"/>
          </p:xfrm>
          <a:graphic>
            <a:graphicData uri="http://schemas.openxmlformats.org/presentationml/2006/ole">
              <p:oleObj spid="_x0000_s2056" name="Equation" r:id="rId5" imgW="1168200" imgH="406080" progId="Equation.DSMT4">
                <p:embed/>
              </p:oleObj>
            </a:graphicData>
          </a:graphic>
        </p:graphicFrame>
      </p:grp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14348" y="5357826"/>
            <a:ext cx="4411785" cy="863582"/>
            <a:chOff x="714348" y="5357826"/>
            <a:chExt cx="4411785" cy="863582"/>
          </a:xfrm>
        </p:grpSpPr>
        <p:graphicFrame>
          <p:nvGraphicFramePr>
            <p:cNvPr id="2058" name="Object 10"/>
            <p:cNvGraphicFramePr>
              <a:graphicFrameLocks noChangeAspect="1"/>
            </p:cNvGraphicFramePr>
            <p:nvPr/>
          </p:nvGraphicFramePr>
          <p:xfrm>
            <a:off x="1285852" y="5429264"/>
            <a:ext cx="929366" cy="792144"/>
          </p:xfrm>
          <a:graphic>
            <a:graphicData uri="http://schemas.openxmlformats.org/presentationml/2006/ole">
              <p:oleObj spid="_x0000_s2058" name="Equation" r:id="rId6" imgW="469800" imgH="406080" progId="Equation.DSMT4">
                <p:embed/>
              </p:oleObj>
            </a:graphicData>
          </a:graphic>
        </p:graphicFrame>
        <p:sp>
          <p:nvSpPr>
            <p:cNvPr id="21" name="TextBox 20"/>
            <p:cNvSpPr txBox="1"/>
            <p:nvPr/>
          </p:nvSpPr>
          <p:spPr>
            <a:xfrm>
              <a:off x="714348" y="5572140"/>
              <a:ext cx="44117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当             时，就有            </a:t>
              </a:r>
              <a:r>
                <a:rPr lang="en-US" altLang="zh-CN" dirty="0" smtClean="0"/>
                <a:t>. </a:t>
              </a:r>
              <a:endParaRPr lang="zh-CN" altLang="en-US" dirty="0"/>
            </a:p>
          </p:txBody>
        </p:sp>
        <p:graphicFrame>
          <p:nvGraphicFramePr>
            <p:cNvPr id="2060" name="Object 12"/>
            <p:cNvGraphicFramePr>
              <a:graphicFrameLocks noChangeAspect="1"/>
            </p:cNvGraphicFramePr>
            <p:nvPr/>
          </p:nvGraphicFramePr>
          <p:xfrm>
            <a:off x="3786182" y="5357826"/>
            <a:ext cx="1006379" cy="863582"/>
          </p:xfrm>
          <a:graphic>
            <a:graphicData uri="http://schemas.openxmlformats.org/presentationml/2006/ole">
              <p:oleObj spid="_x0000_s2060" name="Equation" r:id="rId7" imgW="469800" imgH="406080" progId="Equation.DSMT4">
                <p:embed/>
              </p:oleObj>
            </a:graphicData>
          </a:graphic>
        </p:graphicFrame>
      </p:grpSp>
      <p:sp>
        <p:nvSpPr>
          <p:cNvPr id="24" name="TextBox 23"/>
          <p:cNvSpPr txBox="1"/>
          <p:nvPr/>
        </p:nvSpPr>
        <p:spPr>
          <a:xfrm>
            <a:off x="5143504" y="5572140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即存在一族特征线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/>
      <p:bldP spid="13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4580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四、</a:t>
            </a:r>
            <a:r>
              <a:rPr lang="en-US" sz="3200" dirty="0" smtClean="0"/>
              <a:t>Lax-</a:t>
            </a:r>
            <a:r>
              <a:rPr lang="en-US" sz="3200" dirty="0" err="1" smtClean="0"/>
              <a:t>Friedrichs</a:t>
            </a:r>
            <a:r>
              <a:rPr lang="en-US" sz="3200" dirty="0" smtClean="0"/>
              <a:t> </a:t>
            </a:r>
            <a:r>
              <a:rPr lang="zh-CN" altLang="en-US" sz="3200" dirty="0" smtClean="0"/>
              <a:t>格式</a:t>
            </a:r>
            <a:endParaRPr lang="zh-CN" altLang="en-US" sz="3200" dirty="0"/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85720" y="1000108"/>
            <a:ext cx="8501122" cy="1169551"/>
            <a:chOff x="285720" y="1000108"/>
            <a:chExt cx="8501122" cy="1169551"/>
          </a:xfrm>
        </p:grpSpPr>
        <p:sp>
          <p:nvSpPr>
            <p:cNvPr id="3" name="TextBox 2"/>
            <p:cNvSpPr txBox="1"/>
            <p:nvPr/>
          </p:nvSpPr>
          <p:spPr>
            <a:xfrm>
              <a:off x="285720" y="1000108"/>
              <a:ext cx="850112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 smtClean="0"/>
                <a:t>⑤：在情形③中修改关于时间的一阶偏导数，将</a:t>
              </a:r>
              <a:endParaRPr lang="en-US" altLang="zh-CN" dirty="0" smtClean="0"/>
            </a:p>
            <a:p>
              <a:pPr>
                <a:lnSpc>
                  <a:spcPct val="125000"/>
                </a:lnSpc>
              </a:pPr>
              <a:r>
                <a:rPr lang="en-US" dirty="0" smtClean="0"/>
                <a:t>                 </a:t>
              </a:r>
              <a:r>
                <a:rPr lang="zh-CN" altLang="en-US" dirty="0" smtClean="0"/>
                <a:t>用其左右相邻两节点的算术平均来近似，</a:t>
              </a:r>
              <a:endParaRPr lang="zh-CN" altLang="en-US" dirty="0"/>
            </a:p>
          </p:txBody>
        </p:sp>
        <p:graphicFrame>
          <p:nvGraphicFramePr>
            <p:cNvPr id="74753" name="Object 1"/>
            <p:cNvGraphicFramePr>
              <a:graphicFrameLocks noChangeAspect="1"/>
            </p:cNvGraphicFramePr>
            <p:nvPr/>
          </p:nvGraphicFramePr>
          <p:xfrm>
            <a:off x="500034" y="1571612"/>
            <a:ext cx="1341129" cy="571504"/>
          </p:xfrm>
          <a:graphic>
            <a:graphicData uri="http://schemas.openxmlformats.org/presentationml/2006/ole">
              <p:oleObj spid="_x0000_s74753" name="Equation" r:id="rId3" imgW="558720" imgH="241200" progId="Equation.DSMT4">
                <p:embed/>
              </p:oleObj>
            </a:graphicData>
          </a:graphic>
        </p:graphicFrame>
      </p:grpSp>
      <p:sp>
        <p:nvSpPr>
          <p:cNvPr id="6" name="矩形 5"/>
          <p:cNvSpPr/>
          <p:nvPr/>
        </p:nvSpPr>
        <p:spPr>
          <a:xfrm>
            <a:off x="500034" y="2143116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就是取</a:t>
            </a:r>
            <a:endParaRPr lang="zh-CN" altLang="en-US" dirty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1142976" y="2714620"/>
          <a:ext cx="7170064" cy="1500198"/>
        </p:xfrm>
        <a:graphic>
          <a:graphicData uri="http://schemas.openxmlformats.org/presentationml/2006/ole">
            <p:oleObj spid="_x0000_s74755" name="Equation" r:id="rId4" imgW="3098520" imgH="64764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2910" y="4500570"/>
            <a:ext cx="7398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关于空间的一阶偏导数仍用二阶中心差分，即</a:t>
            </a:r>
            <a:endParaRPr lang="zh-CN" altLang="en-US" dirty="0"/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1785918" y="5286388"/>
          <a:ext cx="4868776" cy="1143008"/>
        </p:xfrm>
        <a:graphic>
          <a:graphicData uri="http://schemas.openxmlformats.org/presentationml/2006/ole">
            <p:oleObj spid="_x0000_s74757" name="Equation" r:id="rId5" imgW="2095200" imgH="495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再将上述近似代入离散方程，可得</a:t>
            </a:r>
            <a:endParaRPr lang="zh-CN" altLang="en-US" dirty="0"/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357158" y="857232"/>
          <a:ext cx="8167688" cy="1695450"/>
        </p:xfrm>
        <a:graphic>
          <a:graphicData uri="http://schemas.openxmlformats.org/presentationml/2006/ole">
            <p:oleObj spid="_x0000_s73729" name="Equation" r:id="rId3" imgW="4165560" imgH="863280" progId="Equation.DSMT4">
              <p:embed/>
            </p:oleObj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285720" y="2714620"/>
            <a:ext cx="8140700" cy="1169551"/>
            <a:chOff x="500063" y="2786063"/>
            <a:chExt cx="8140700" cy="1169551"/>
          </a:xfrm>
        </p:grpSpPr>
        <p:sp>
          <p:nvSpPr>
            <p:cNvPr id="5" name="Text Box 20"/>
            <p:cNvSpPr txBox="1">
              <a:spLocks noChangeArrowheads="1"/>
            </p:cNvSpPr>
            <p:nvPr/>
          </p:nvSpPr>
          <p:spPr bwMode="auto">
            <a:xfrm>
              <a:off x="500063" y="2786063"/>
              <a:ext cx="8140700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/>
                <a:t>将数值解      代替精确解                并忽略高阶小项，则可以建立</a:t>
              </a:r>
              <a:r>
                <a:rPr lang="zh-CN" altLang="en-US" dirty="0" smtClean="0"/>
                <a:t>以下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Lax-</a:t>
              </a:r>
              <a:r>
                <a:rPr lang="en-US" altLang="zh-CN" dirty="0" err="1" smtClean="0">
                  <a:solidFill>
                    <a:schemeClr val="accent2"/>
                  </a:solidFill>
                </a:rPr>
                <a:t>Friedrichs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格式</a:t>
              </a:r>
              <a:r>
                <a:rPr lang="zh-CN" altLang="en-US" dirty="0"/>
                <a:t>：</a:t>
              </a:r>
            </a:p>
          </p:txBody>
        </p:sp>
        <p:graphicFrame>
          <p:nvGraphicFramePr>
            <p:cNvPr id="6" name="Object 21"/>
            <p:cNvGraphicFramePr>
              <a:graphicFrameLocks noChangeAspect="1"/>
            </p:cNvGraphicFramePr>
            <p:nvPr/>
          </p:nvGraphicFramePr>
          <p:xfrm>
            <a:off x="4329113" y="2843213"/>
            <a:ext cx="1306512" cy="552450"/>
          </p:xfrm>
          <a:graphic>
            <a:graphicData uri="http://schemas.openxmlformats.org/presentationml/2006/ole">
              <p:oleObj spid="_x0000_s73730" name="Equation" r:id="rId4" imgW="571320" imgH="241200" progId="Equation.DSMT4">
                <p:embed/>
              </p:oleObj>
            </a:graphicData>
          </a:graphic>
        </p:graphicFrame>
        <p:graphicFrame>
          <p:nvGraphicFramePr>
            <p:cNvPr id="7" name="Object 15"/>
            <p:cNvGraphicFramePr>
              <a:graphicFrameLocks noChangeAspect="1"/>
            </p:cNvGraphicFramePr>
            <p:nvPr/>
          </p:nvGraphicFramePr>
          <p:xfrm>
            <a:off x="2071688" y="2801938"/>
            <a:ext cx="436562" cy="582612"/>
          </p:xfrm>
          <a:graphic>
            <a:graphicData uri="http://schemas.openxmlformats.org/presentationml/2006/ole">
              <p:oleObj spid="_x0000_s73731" name="Equation" r:id="rId5" imgW="190440" imgH="253800" progId="Equation.DSMT4">
                <p:embed/>
              </p:oleObj>
            </a:graphicData>
          </a:graphic>
        </p:graphicFrame>
      </p:grp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928662" y="3929066"/>
          <a:ext cx="7077075" cy="1785938"/>
        </p:xfrm>
        <a:graphic>
          <a:graphicData uri="http://schemas.openxmlformats.org/presentationml/2006/ole">
            <p:oleObj spid="_x0000_s73732" name="Equation" r:id="rId6" imgW="3403440" imgH="863280" progId="Equation.DSMT4">
              <p:embed/>
            </p:oleObj>
          </a:graphicData>
        </a:graphic>
      </p:graphicFrame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28596" y="5715016"/>
            <a:ext cx="7293984" cy="1103136"/>
            <a:chOff x="428596" y="5715016"/>
            <a:chExt cx="7293984" cy="1103136"/>
          </a:xfrm>
        </p:grpSpPr>
        <p:sp>
          <p:nvSpPr>
            <p:cNvPr id="10" name="TextBox 9"/>
            <p:cNvSpPr txBox="1"/>
            <p:nvPr/>
          </p:nvSpPr>
          <p:spPr>
            <a:xfrm>
              <a:off x="428596" y="6000768"/>
              <a:ext cx="72939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易见，其局部截断误差为                                  </a:t>
              </a:r>
              <a:r>
                <a:rPr lang="en-US" altLang="zh-CN" dirty="0" smtClean="0"/>
                <a:t>.</a:t>
              </a:r>
              <a:endParaRPr lang="zh-CN" altLang="en-US" dirty="0"/>
            </a:p>
          </p:txBody>
        </p:sp>
        <p:graphicFrame>
          <p:nvGraphicFramePr>
            <p:cNvPr id="73734" name="Object 6"/>
            <p:cNvGraphicFramePr>
              <a:graphicFrameLocks noChangeAspect="1"/>
            </p:cNvGraphicFramePr>
            <p:nvPr/>
          </p:nvGraphicFramePr>
          <p:xfrm>
            <a:off x="4572000" y="5715016"/>
            <a:ext cx="2790284" cy="1103136"/>
          </p:xfrm>
          <a:graphic>
            <a:graphicData uri="http://schemas.openxmlformats.org/presentationml/2006/ole">
              <p:oleObj spid="_x0000_s73734" name="Equation" r:id="rId7" imgW="1231560" imgH="4824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subSp spid="_x0000_s73729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subSp spid="_x0000_s73729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3217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2"/>
                </a:solidFill>
              </a:rPr>
              <a:t>Lax-</a:t>
            </a:r>
            <a:r>
              <a:rPr lang="en-US" altLang="zh-CN" dirty="0" err="1" smtClean="0">
                <a:solidFill>
                  <a:schemeClr val="accent2"/>
                </a:solidFill>
              </a:rPr>
              <a:t>Friedrichs</a:t>
            </a:r>
            <a:r>
              <a:rPr lang="zh-CN" altLang="en-US" dirty="0" smtClean="0">
                <a:solidFill>
                  <a:schemeClr val="accent2"/>
                </a:solidFill>
              </a:rPr>
              <a:t>格式</a:t>
            </a:r>
            <a:endParaRPr lang="zh-CN" altLang="en-US" dirty="0"/>
          </a:p>
        </p:txBody>
      </p:sp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785786" y="928670"/>
          <a:ext cx="7077075" cy="1785937"/>
        </p:xfrm>
        <a:graphic>
          <a:graphicData uri="http://schemas.openxmlformats.org/presentationml/2006/ole">
            <p:oleObj spid="_x0000_s91138" name="Equation" r:id="rId3" imgW="3403440" imgH="863280" progId="Equation.DSMT4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4282" y="2857496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可以改写为</a:t>
            </a:r>
            <a:endParaRPr lang="zh-CN" altLang="en-US" dirty="0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714348" y="3429000"/>
          <a:ext cx="7736181" cy="792144"/>
        </p:xfrm>
        <a:graphic>
          <a:graphicData uri="http://schemas.openxmlformats.org/presentationml/2006/ole">
            <p:oleObj spid="_x0000_s91139" name="Equation" r:id="rId4" imgW="3848040" imgH="40608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58" y="4500570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利用分解式可以得到其增长因子为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1142976" y="5072074"/>
          <a:ext cx="6286544" cy="889077"/>
        </p:xfrm>
        <a:graphic>
          <a:graphicData uri="http://schemas.openxmlformats.org/presentationml/2006/ole">
            <p:oleObj spid="_x0000_s91141" name="Equation" r:id="rId5" imgW="2844720" imgH="406080" progId="Equation.DSMT4">
              <p:embed/>
            </p:oleObj>
          </a:graphicData>
        </a:graphic>
      </p:graphicFrame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1389063" y="6000750"/>
          <a:ext cx="6813550" cy="500063"/>
        </p:xfrm>
        <a:graphic>
          <a:graphicData uri="http://schemas.openxmlformats.org/presentationml/2006/ole">
            <p:oleObj spid="_x0000_s91143" name="Equation" r:id="rId6" imgW="2984400" imgH="228600" progId="Equation.DSMT4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14282" y="595790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从而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1142976" y="214290"/>
          <a:ext cx="6813550" cy="500063"/>
        </p:xfrm>
        <a:graphic>
          <a:graphicData uri="http://schemas.openxmlformats.org/presentationml/2006/ole">
            <p:oleObj spid="_x0000_s92163" name="Equation" r:id="rId3" imgW="2984400" imgH="228600" progId="Equation.DSMT4">
              <p:embed/>
            </p:oleObj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248660" y="985820"/>
            <a:ext cx="8919429" cy="523220"/>
            <a:chOff x="248660" y="985820"/>
            <a:chExt cx="8919429" cy="523220"/>
          </a:xfrm>
        </p:grpSpPr>
        <p:graphicFrame>
          <p:nvGraphicFramePr>
            <p:cNvPr id="92161" name="Object 1"/>
            <p:cNvGraphicFramePr>
              <a:graphicFrameLocks noChangeAspect="1"/>
            </p:cNvGraphicFramePr>
            <p:nvPr/>
          </p:nvGraphicFramePr>
          <p:xfrm>
            <a:off x="1928794" y="1000108"/>
            <a:ext cx="1022862" cy="500066"/>
          </p:xfrm>
          <a:graphic>
            <a:graphicData uri="http://schemas.openxmlformats.org/presentationml/2006/ole">
              <p:oleObj spid="_x0000_s92161" name="Equation" r:id="rId4" imgW="431640" imgH="203040" progId="Equation.DSMT4">
                <p:embed/>
              </p:oleObj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8660" y="985820"/>
              <a:ext cx="89194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可见，当              时就有               ，从而数值格式稳定。</a:t>
              </a:r>
              <a:endParaRPr lang="zh-CN" altLang="en-US" dirty="0"/>
            </a:p>
          </p:txBody>
        </p:sp>
        <p:graphicFrame>
          <p:nvGraphicFramePr>
            <p:cNvPr id="6" name="Object 1"/>
            <p:cNvGraphicFramePr>
              <a:graphicFrameLocks noChangeAspect="1"/>
            </p:cNvGraphicFramePr>
            <p:nvPr/>
          </p:nvGraphicFramePr>
          <p:xfrm>
            <a:off x="4214810" y="1000112"/>
            <a:ext cx="1112837" cy="500062"/>
          </p:xfrm>
          <a:graphic>
            <a:graphicData uri="http://schemas.openxmlformats.org/presentationml/2006/ole">
              <p:oleObj spid="_x0000_s92164" name="Equation" r:id="rId5" imgW="469800" imgH="203040" progId="Equation.DSMT4">
                <p:embed/>
              </p:oleObj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357158" y="1571612"/>
            <a:ext cx="7471917" cy="1103313"/>
            <a:chOff x="357158" y="1571612"/>
            <a:chExt cx="7471917" cy="1103313"/>
          </a:xfrm>
        </p:grpSpPr>
        <p:sp>
          <p:nvSpPr>
            <p:cNvPr id="10" name="TextBox 9"/>
            <p:cNvSpPr txBox="1"/>
            <p:nvPr/>
          </p:nvSpPr>
          <p:spPr>
            <a:xfrm>
              <a:off x="357158" y="1800212"/>
              <a:ext cx="7471917" cy="576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 smtClean="0"/>
                <a:t>    根据局部截断误差                                     知，</a:t>
              </a:r>
              <a:endParaRPr lang="en-US" altLang="zh-CN" dirty="0" smtClean="0"/>
            </a:p>
          </p:txBody>
        </p:sp>
        <p:graphicFrame>
          <p:nvGraphicFramePr>
            <p:cNvPr id="92168" name="Object 8"/>
            <p:cNvGraphicFramePr>
              <a:graphicFrameLocks noChangeAspect="1"/>
            </p:cNvGraphicFramePr>
            <p:nvPr/>
          </p:nvGraphicFramePr>
          <p:xfrm>
            <a:off x="3786182" y="1571612"/>
            <a:ext cx="2790825" cy="1103313"/>
          </p:xfrm>
          <a:graphic>
            <a:graphicData uri="http://schemas.openxmlformats.org/presentationml/2006/ole">
              <p:oleObj spid="_x0000_s92168" name="Equation" r:id="rId6" imgW="1231560" imgH="482400" progId="Equation.DSMT4">
                <p:embed/>
              </p:oleObj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357158" y="2428868"/>
            <a:ext cx="8501122" cy="914400"/>
            <a:chOff x="357158" y="2428868"/>
            <a:chExt cx="8501122" cy="914400"/>
          </a:xfrm>
        </p:grpSpPr>
        <p:sp>
          <p:nvSpPr>
            <p:cNvPr id="12" name="矩形 11"/>
            <p:cNvSpPr/>
            <p:nvPr/>
          </p:nvSpPr>
          <p:spPr>
            <a:xfrm>
              <a:off x="357158" y="2571744"/>
              <a:ext cx="8501122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 smtClean="0"/>
                <a:t>当 </a:t>
              </a:r>
              <a:r>
                <a:rPr lang="en-US" dirty="0" smtClean="0"/>
                <a:t>            </a:t>
              </a:r>
              <a:r>
                <a:rPr lang="zh-CN" altLang="en-US" dirty="0" smtClean="0"/>
                <a:t>取定为常数时，</a:t>
              </a:r>
              <a:r>
                <a:rPr lang="en-US" altLang="zh-CN" dirty="0" smtClean="0"/>
                <a:t>Lax-</a:t>
              </a:r>
              <a:r>
                <a:rPr lang="en-US" altLang="zh-CN" dirty="0" err="1" smtClean="0"/>
                <a:t>Friedrichs</a:t>
              </a:r>
              <a:r>
                <a:rPr lang="zh-CN" altLang="en-US" dirty="0" smtClean="0"/>
                <a:t>是一阶格式。</a:t>
              </a:r>
            </a:p>
          </p:txBody>
        </p:sp>
        <p:graphicFrame>
          <p:nvGraphicFramePr>
            <p:cNvPr id="92169" name="Object 9"/>
            <p:cNvGraphicFramePr>
              <a:graphicFrameLocks noChangeAspect="1"/>
            </p:cNvGraphicFramePr>
            <p:nvPr/>
          </p:nvGraphicFramePr>
          <p:xfrm>
            <a:off x="785786" y="2428868"/>
            <a:ext cx="1100137" cy="914400"/>
          </p:xfrm>
          <a:graphic>
            <a:graphicData uri="http://schemas.openxmlformats.org/presentationml/2006/ole">
              <p:oleObj spid="_x0000_s92169" name="Equation" r:id="rId7" imgW="495000" imgH="406080" progId="Equation.DSMT4">
                <p:embed/>
              </p:oleObj>
            </a:graphicData>
          </a:graphic>
        </p:graphicFrame>
      </p:grpSp>
      <p:sp>
        <p:nvSpPr>
          <p:cNvPr id="16" name="矩形 15"/>
          <p:cNvSpPr/>
          <p:nvPr/>
        </p:nvSpPr>
        <p:spPr>
          <a:xfrm>
            <a:off x="428596" y="3571876"/>
            <a:ext cx="8072494" cy="1114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 下面介绍一个二阶格式，通过泰勒公式及原方程变形而获得。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4434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五、</a:t>
            </a:r>
            <a:r>
              <a:rPr lang="en-US" sz="3200" dirty="0" smtClean="0"/>
              <a:t>Lax-</a:t>
            </a:r>
            <a:r>
              <a:rPr lang="en-US" sz="3200" dirty="0" err="1" smtClean="0"/>
              <a:t>Wendroff</a:t>
            </a:r>
            <a:r>
              <a:rPr lang="en-US" sz="3200" dirty="0" smtClean="0"/>
              <a:t> </a:t>
            </a:r>
            <a:r>
              <a:rPr lang="zh-CN" altLang="en-US" sz="3200" dirty="0" smtClean="0"/>
              <a:t>格式</a:t>
            </a:r>
            <a:endParaRPr lang="zh-CN" altLang="en-US" sz="3200" dirty="0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3185" name="Object 1"/>
          <p:cNvGraphicFramePr>
            <a:graphicFrameLocks noChangeAspect="1"/>
          </p:cNvGraphicFramePr>
          <p:nvPr/>
        </p:nvGraphicFramePr>
        <p:xfrm>
          <a:off x="714348" y="928670"/>
          <a:ext cx="1804962" cy="928694"/>
        </p:xfrm>
        <a:graphic>
          <a:graphicData uri="http://schemas.openxmlformats.org/presentationml/2006/ole">
            <p:oleObj spid="_x0000_s93185" name="Equation" r:id="rId3" imgW="761760" imgH="406080" progId="Equation.DSMT4">
              <p:embed/>
            </p:oleObj>
          </a:graphicData>
        </a:graphic>
      </p:graphicFrame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3187" name="Object 3"/>
          <p:cNvGraphicFramePr>
            <a:graphicFrameLocks noChangeAspect="1"/>
          </p:cNvGraphicFramePr>
          <p:nvPr/>
        </p:nvGraphicFramePr>
        <p:xfrm>
          <a:off x="357158" y="2000240"/>
          <a:ext cx="8421401" cy="1000132"/>
        </p:xfrm>
        <a:graphic>
          <a:graphicData uri="http://schemas.openxmlformats.org/presentationml/2006/ole">
            <p:oleObj spid="_x0000_s93187" name="Equation" r:id="rId4" imgW="3695400" imgH="44424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8596" y="3214686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再根据泰勒公式就有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500034" y="3786190"/>
          <a:ext cx="7715304" cy="1124412"/>
        </p:xfrm>
        <a:graphic>
          <a:graphicData uri="http://schemas.openxmlformats.org/presentationml/2006/ole">
            <p:oleObj spid="_x0000_s93189" name="Equation" r:id="rId5" imgW="3466800" imgH="520560" progId="Equation.DSMT4">
              <p:embed/>
            </p:oleObj>
          </a:graphicData>
        </a:graphic>
      </p:graphicFrame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1936749" y="4857750"/>
          <a:ext cx="6416001" cy="1071580"/>
        </p:xfrm>
        <a:graphic>
          <a:graphicData uri="http://schemas.openxmlformats.org/presentationml/2006/ole">
            <p:oleObj spid="_x0000_s93191" name="Equation" r:id="rId6" imgW="3022560" imgH="520560" progId="Equation.DSMT4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428596" y="6000768"/>
            <a:ext cx="7429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上式中一阶、二阶偏导都用中心差分来近似，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7158" y="1357298"/>
            <a:ext cx="8140700" cy="1169551"/>
            <a:chOff x="500063" y="2786063"/>
            <a:chExt cx="8140700" cy="1169551"/>
          </a:xfrm>
        </p:grpSpPr>
        <p:sp>
          <p:nvSpPr>
            <p:cNvPr id="3" name="Text Box 20"/>
            <p:cNvSpPr txBox="1">
              <a:spLocks noChangeArrowheads="1"/>
            </p:cNvSpPr>
            <p:nvPr/>
          </p:nvSpPr>
          <p:spPr bwMode="auto">
            <a:xfrm>
              <a:off x="500063" y="2786063"/>
              <a:ext cx="8140700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/>
                <a:t>将数值解      代替精确解                并忽略高阶小项，则可以建立</a:t>
              </a:r>
              <a:r>
                <a:rPr lang="zh-CN" altLang="en-US" dirty="0" smtClean="0"/>
                <a:t>以下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Lax-</a:t>
              </a:r>
              <a:r>
                <a:rPr lang="en-US" altLang="zh-CN" dirty="0" err="1" smtClean="0">
                  <a:solidFill>
                    <a:schemeClr val="accent2"/>
                  </a:solidFill>
                </a:rPr>
                <a:t>Wendroff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格式</a:t>
              </a:r>
              <a:r>
                <a:rPr lang="zh-CN" altLang="en-US" dirty="0"/>
                <a:t>：</a:t>
              </a:r>
            </a:p>
          </p:txBody>
        </p:sp>
        <p:graphicFrame>
          <p:nvGraphicFramePr>
            <p:cNvPr id="4" name="Object 21"/>
            <p:cNvGraphicFramePr>
              <a:graphicFrameLocks noChangeAspect="1"/>
            </p:cNvGraphicFramePr>
            <p:nvPr/>
          </p:nvGraphicFramePr>
          <p:xfrm>
            <a:off x="4329113" y="2843213"/>
            <a:ext cx="1306512" cy="552450"/>
          </p:xfrm>
          <a:graphic>
            <a:graphicData uri="http://schemas.openxmlformats.org/presentationml/2006/ole">
              <p:oleObj spid="_x0000_s76801" name="Equation" r:id="rId3" imgW="571320" imgH="241200" progId="Equation.DSMT4">
                <p:embed/>
              </p:oleObj>
            </a:graphicData>
          </a:graphic>
        </p:graphicFrame>
        <p:graphicFrame>
          <p:nvGraphicFramePr>
            <p:cNvPr id="5" name="Object 15"/>
            <p:cNvGraphicFramePr>
              <a:graphicFrameLocks noChangeAspect="1"/>
            </p:cNvGraphicFramePr>
            <p:nvPr/>
          </p:nvGraphicFramePr>
          <p:xfrm>
            <a:off x="2071688" y="2801938"/>
            <a:ext cx="436562" cy="582612"/>
          </p:xfrm>
          <a:graphic>
            <a:graphicData uri="http://schemas.openxmlformats.org/presentationml/2006/ole">
              <p:oleObj spid="_x0000_s76802" name="Equation" r:id="rId4" imgW="190440" imgH="253800" progId="Equation.DSMT4">
                <p:embed/>
              </p:oleObj>
            </a:graphicData>
          </a:graphic>
        </p:graphicFrame>
      </p:grp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428596" y="285728"/>
          <a:ext cx="7791450" cy="1071563"/>
        </p:xfrm>
        <a:graphic>
          <a:graphicData uri="http://schemas.openxmlformats.org/presentationml/2006/ole">
            <p:oleObj spid="_x0000_s76803" name="Equation" r:id="rId5" imgW="3670200" imgH="520560" progId="Equation.DSMT4">
              <p:embed/>
            </p:oleObj>
          </a:graphicData>
        </a:graphic>
      </p:graphicFrame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214282" y="2643182"/>
          <a:ext cx="8629711" cy="1428760"/>
        </p:xfrm>
        <a:graphic>
          <a:graphicData uri="http://schemas.openxmlformats.org/presentationml/2006/ole">
            <p:oleObj spid="_x0000_s76804" name="Equation" r:id="rId6" imgW="4317840" imgH="736560" progId="Equation.DSMT4">
              <p:embed/>
            </p:oleObj>
          </a:graphicData>
        </a:graphic>
      </p:graphicFrame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00034" y="4409676"/>
            <a:ext cx="7293984" cy="562360"/>
            <a:chOff x="500034" y="4409676"/>
            <a:chExt cx="7293984" cy="562360"/>
          </a:xfrm>
        </p:grpSpPr>
        <p:sp>
          <p:nvSpPr>
            <p:cNvPr id="9" name="TextBox 8"/>
            <p:cNvSpPr txBox="1"/>
            <p:nvPr/>
          </p:nvSpPr>
          <p:spPr>
            <a:xfrm>
              <a:off x="500034" y="4429132"/>
              <a:ext cx="72939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易见，其局部截断误差为                                  </a:t>
              </a:r>
              <a:r>
                <a:rPr lang="en-US" altLang="zh-CN" dirty="0" smtClean="0"/>
                <a:t>.</a:t>
              </a:r>
              <a:endParaRPr lang="zh-CN" altLang="en-US" dirty="0"/>
            </a:p>
          </p:txBody>
        </p:sp>
        <p:graphicFrame>
          <p:nvGraphicFramePr>
            <p:cNvPr id="76806" name="Object 6"/>
            <p:cNvGraphicFramePr>
              <a:graphicFrameLocks noChangeAspect="1"/>
            </p:cNvGraphicFramePr>
            <p:nvPr/>
          </p:nvGraphicFramePr>
          <p:xfrm>
            <a:off x="4572000" y="4409676"/>
            <a:ext cx="2928958" cy="562360"/>
          </p:xfrm>
          <a:graphic>
            <a:graphicData uri="http://schemas.openxmlformats.org/presentationml/2006/ole">
              <p:oleObj spid="_x0000_s76806" name="Equation" r:id="rId7" imgW="1193760" imgH="228600" progId="Equation.DSMT4">
                <p:embed/>
              </p:oleObj>
            </a:graphicData>
          </a:graphic>
        </p:graphicFrame>
      </p:grp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57158" y="5072074"/>
            <a:ext cx="4898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Lax-</a:t>
            </a:r>
            <a:r>
              <a:rPr lang="en-US" altLang="zh-CN" dirty="0" err="1" smtClean="0"/>
              <a:t>Wendroff</a:t>
            </a:r>
            <a:r>
              <a:rPr lang="zh-CN" altLang="en-US" dirty="0" smtClean="0"/>
              <a:t>格式可简记为：</a:t>
            </a:r>
            <a:endParaRPr lang="zh-CN" altLang="en-US" dirty="0"/>
          </a:p>
        </p:txBody>
      </p:sp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285750" y="5715000"/>
          <a:ext cx="8410575" cy="714375"/>
        </p:xfrm>
        <a:graphic>
          <a:graphicData uri="http://schemas.openxmlformats.org/presentationml/2006/ole">
            <p:oleObj spid="_x0000_s76810" name="Equation" r:id="rId8" imgW="463536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500034" y="214290"/>
          <a:ext cx="7880350" cy="857250"/>
        </p:xfrm>
        <a:graphic>
          <a:graphicData uri="http://schemas.openxmlformats.org/presentationml/2006/ole">
            <p:oleObj spid="_x0000_s94210" name="Equation" r:id="rId3" imgW="3619440" imgH="406080" progId="Equation.DSMT4">
              <p:embed/>
            </p:oleObj>
          </a:graphicData>
        </a:graphic>
      </p:graphicFrame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928662" y="1857364"/>
          <a:ext cx="6143668" cy="1552062"/>
        </p:xfrm>
        <a:graphic>
          <a:graphicData uri="http://schemas.openxmlformats.org/presentationml/2006/ole">
            <p:oleObj spid="_x0000_s94211" name="Equation" r:id="rId4" imgW="2539800" imgH="647640" progId="Equation.DSMT4">
              <p:embed/>
            </p:oleObj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285720" y="1142984"/>
            <a:ext cx="7569701" cy="635000"/>
            <a:chOff x="285720" y="1142984"/>
            <a:chExt cx="7569701" cy="635000"/>
          </a:xfrm>
        </p:grpSpPr>
        <p:sp>
          <p:nvSpPr>
            <p:cNvPr id="6" name="TextBox 5"/>
            <p:cNvSpPr txBox="1"/>
            <p:nvPr/>
          </p:nvSpPr>
          <p:spPr>
            <a:xfrm>
              <a:off x="285720" y="1214422"/>
              <a:ext cx="75697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利用分解式                      容易得到其增长因子为</a:t>
              </a:r>
            </a:p>
          </p:txBody>
        </p:sp>
        <p:graphicFrame>
          <p:nvGraphicFramePr>
            <p:cNvPr id="94213" name="Object 5"/>
            <p:cNvGraphicFramePr>
              <a:graphicFrameLocks noChangeAspect="1"/>
            </p:cNvGraphicFramePr>
            <p:nvPr/>
          </p:nvGraphicFramePr>
          <p:xfrm>
            <a:off x="2285984" y="1142984"/>
            <a:ext cx="1739900" cy="635000"/>
          </p:xfrm>
          <a:graphic>
            <a:graphicData uri="http://schemas.openxmlformats.org/presentationml/2006/ole">
              <p:oleObj spid="_x0000_s94213" name="Equation" r:id="rId5" imgW="761760" imgH="279360" progId="Equation.DSMT4">
                <p:embed/>
              </p:oleObj>
            </a:graphicData>
          </a:graphic>
        </p:graphicFrame>
      </p:grp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00034" y="3714752"/>
            <a:ext cx="3334567" cy="526146"/>
            <a:chOff x="500034" y="3714752"/>
            <a:chExt cx="3334567" cy="526146"/>
          </a:xfrm>
        </p:grpSpPr>
        <p:sp>
          <p:nvSpPr>
            <p:cNvPr id="10" name="TextBox 9"/>
            <p:cNvSpPr txBox="1"/>
            <p:nvPr/>
          </p:nvSpPr>
          <p:spPr>
            <a:xfrm>
              <a:off x="500034" y="3714752"/>
              <a:ext cx="33345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稳定性要求               </a:t>
              </a:r>
              <a:endParaRPr lang="zh-CN" altLang="en-US" dirty="0"/>
            </a:p>
          </p:txBody>
        </p:sp>
        <p:graphicFrame>
          <p:nvGraphicFramePr>
            <p:cNvPr id="94214" name="Object 6"/>
            <p:cNvGraphicFramePr>
              <a:graphicFrameLocks noChangeAspect="1"/>
            </p:cNvGraphicFramePr>
            <p:nvPr/>
          </p:nvGraphicFramePr>
          <p:xfrm>
            <a:off x="2428860" y="3757613"/>
            <a:ext cx="1143008" cy="483285"/>
          </p:xfrm>
          <a:graphic>
            <a:graphicData uri="http://schemas.openxmlformats.org/presentationml/2006/ole">
              <p:oleObj spid="_x0000_s94214" name="Equation" r:id="rId6" imgW="469800" imgH="203040" progId="Equation.DSMT4">
                <p:embed/>
              </p:oleObj>
            </a:graphicData>
          </a:graphic>
        </p:graphicFrame>
      </p:grpSp>
      <p:sp>
        <p:nvSpPr>
          <p:cNvPr id="13" name="左右箭头 12"/>
          <p:cNvSpPr/>
          <p:nvPr/>
        </p:nvSpPr>
        <p:spPr bwMode="auto">
          <a:xfrm>
            <a:off x="3643306" y="3857628"/>
            <a:ext cx="857256" cy="198880"/>
          </a:xfrm>
          <a:prstGeom prst="left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571472" y="4429132"/>
          <a:ext cx="8003520" cy="642942"/>
        </p:xfrm>
        <a:graphic>
          <a:graphicData uri="http://schemas.openxmlformats.org/presentationml/2006/ole">
            <p:oleObj spid="_x0000_s94216" name="Equation" r:id="rId7" imgW="3441600" imgH="279360" progId="Equation.DSMT4">
              <p:embed/>
            </p:oleObj>
          </a:graphicData>
        </a:graphic>
      </p:graphicFrame>
      <p:sp>
        <p:nvSpPr>
          <p:cNvPr id="16" name="矩形 15"/>
          <p:cNvSpPr/>
          <p:nvPr/>
        </p:nvSpPr>
        <p:spPr>
          <a:xfrm>
            <a:off x="500034" y="5143512"/>
            <a:ext cx="70723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从而获得</a:t>
            </a:r>
            <a:r>
              <a:rPr lang="en-US" altLang="zh-CN" dirty="0" smtClean="0"/>
              <a:t>Lax-</a:t>
            </a:r>
            <a:r>
              <a:rPr lang="en-US" altLang="zh-CN" dirty="0" err="1" smtClean="0"/>
              <a:t>Wendroff</a:t>
            </a:r>
            <a:r>
              <a:rPr lang="zh-CN" altLang="en-US" dirty="0" smtClean="0"/>
              <a:t>格式的稳定性条件</a:t>
            </a:r>
            <a:endParaRPr lang="zh-CN" altLang="en-US" dirty="0"/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4218" name="Object 10"/>
          <p:cNvGraphicFramePr>
            <a:graphicFrameLocks noChangeAspect="1"/>
          </p:cNvGraphicFramePr>
          <p:nvPr/>
        </p:nvGraphicFramePr>
        <p:xfrm>
          <a:off x="3000364" y="5891230"/>
          <a:ext cx="1071570" cy="523879"/>
        </p:xfrm>
        <a:graphic>
          <a:graphicData uri="http://schemas.openxmlformats.org/presentationml/2006/ole">
            <p:oleObj spid="_x0000_s94218" name="Equation" r:id="rId8" imgW="43164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928670"/>
            <a:ext cx="8480207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    最后再介绍一个二阶的</a:t>
            </a:r>
            <a:r>
              <a:rPr lang="en-US" dirty="0" smtClean="0"/>
              <a:t>Beam-Warming</a:t>
            </a:r>
            <a:r>
              <a:rPr lang="zh-CN" altLang="en-US" dirty="0" smtClean="0"/>
              <a:t>格式，本质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上它充分考虑了迎风格式的“迎风”特点，同时借用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dirty="0" smtClean="0"/>
              <a:t>Lax-</a:t>
            </a:r>
            <a:r>
              <a:rPr lang="en-US" dirty="0" err="1" smtClean="0"/>
              <a:t>Wendroff</a:t>
            </a:r>
            <a:r>
              <a:rPr lang="zh-CN" altLang="en-US" dirty="0" smtClean="0"/>
              <a:t>格式的设计思想提高了精度。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20" y="285728"/>
            <a:ext cx="473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六、</a:t>
            </a:r>
            <a:r>
              <a:rPr lang="en-US" sz="3200" dirty="0" smtClean="0"/>
              <a:t> Beam-Warming</a:t>
            </a:r>
            <a:r>
              <a:rPr lang="zh-CN" altLang="en-US" sz="3200" dirty="0" smtClean="0"/>
              <a:t>格式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2643182"/>
            <a:ext cx="3722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先讨论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&lt; 0</a:t>
            </a:r>
            <a:r>
              <a:rPr lang="en-US" dirty="0" smtClean="0"/>
              <a:t>  </a:t>
            </a:r>
            <a:r>
              <a:rPr lang="zh-CN" altLang="en-US" dirty="0" smtClean="0"/>
              <a:t>的情况。</a:t>
            </a:r>
            <a:endParaRPr lang="zh-CN" altLang="en-US" dirty="0"/>
          </a:p>
        </p:txBody>
      </p:sp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8305" name="Object 1"/>
          <p:cNvGraphicFramePr>
            <a:graphicFrameLocks noChangeAspect="1"/>
          </p:cNvGraphicFramePr>
          <p:nvPr/>
        </p:nvGraphicFramePr>
        <p:xfrm>
          <a:off x="231775" y="3286125"/>
          <a:ext cx="8329613" cy="1071563"/>
        </p:xfrm>
        <a:graphic>
          <a:graphicData uri="http://schemas.openxmlformats.org/presentationml/2006/ole">
            <p:oleObj spid="_x0000_s98305" name="Equation" r:id="rId3" imgW="3924000" imgH="520560" progId="Equation.DSMT4">
              <p:embed/>
            </p:oleObj>
          </a:graphicData>
        </a:graphic>
      </p:graphicFrame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928662" y="5286388"/>
          <a:ext cx="6929486" cy="1047327"/>
        </p:xfrm>
        <a:graphic>
          <a:graphicData uri="http://schemas.openxmlformats.org/presentationml/2006/ole">
            <p:oleObj spid="_x0000_s98307" name="Equation" r:id="rId4" imgW="3340080" imgH="52056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28596" y="4572008"/>
            <a:ext cx="8119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取其中的一阶偏导为迎风的形式且兼顾高阶项，即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同样地，再取迎风的二阶偏导，即</a:t>
            </a:r>
            <a:endParaRPr lang="zh-CN" altLang="en-US" dirty="0"/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5233" name="Object 1"/>
          <p:cNvGraphicFramePr>
            <a:graphicFrameLocks noChangeAspect="1"/>
          </p:cNvGraphicFramePr>
          <p:nvPr/>
        </p:nvGraphicFramePr>
        <p:xfrm>
          <a:off x="785786" y="1071545"/>
          <a:ext cx="6643734" cy="1038083"/>
        </p:xfrm>
        <a:graphic>
          <a:graphicData uri="http://schemas.openxmlformats.org/presentationml/2006/ole">
            <p:oleObj spid="_x0000_s95233" name="Equation" r:id="rId3" imgW="3352680" imgH="52056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5720" y="2357430"/>
            <a:ext cx="6014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把上面两式都代入原来的</a:t>
            </a:r>
            <a:r>
              <a:rPr lang="en-US" altLang="zh-CN" dirty="0" smtClean="0"/>
              <a:t>(*)</a:t>
            </a:r>
            <a:r>
              <a:rPr lang="zh-CN" altLang="en-US" dirty="0" smtClean="0"/>
              <a:t>式，就有</a:t>
            </a:r>
            <a:endParaRPr lang="zh-CN" altLang="en-US" dirty="0"/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285720" y="3000372"/>
          <a:ext cx="8506864" cy="2357454"/>
        </p:xfrm>
        <a:graphic>
          <a:graphicData uri="http://schemas.openxmlformats.org/presentationml/2006/ole">
            <p:oleObj spid="_x0000_s95235" name="Equation" r:id="rId4" imgW="3924000" imgH="1130040" progId="Equation.DSMT4">
              <p:embed/>
            </p:oleObj>
          </a:graphicData>
        </a:graphic>
      </p:graphicFrame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285720" y="5429264"/>
          <a:ext cx="8603562" cy="928694"/>
        </p:xfrm>
        <a:graphic>
          <a:graphicData uri="http://schemas.openxmlformats.org/presentationml/2006/ole">
            <p:oleObj spid="_x0000_s95237" name="Equation" r:id="rId5" imgW="4673520" imgH="520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7" name="Object 1"/>
          <p:cNvGraphicFramePr>
            <a:graphicFrameLocks noChangeAspect="1"/>
          </p:cNvGraphicFramePr>
          <p:nvPr/>
        </p:nvGraphicFramePr>
        <p:xfrm>
          <a:off x="285720" y="285728"/>
          <a:ext cx="8604250" cy="928688"/>
        </p:xfrm>
        <a:graphic>
          <a:graphicData uri="http://schemas.openxmlformats.org/presentationml/2006/ole">
            <p:oleObj spid="_x0000_s96257" name="Equation" r:id="rId3" imgW="4673520" imgH="520560" progId="Equation.DSMT4">
              <p:embed/>
            </p:oleObj>
          </a:graphicData>
        </a:graphic>
      </p:graphicFrame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285720" y="1285860"/>
          <a:ext cx="8572560" cy="1566080"/>
        </p:xfrm>
        <a:graphic>
          <a:graphicData uri="http://schemas.openxmlformats.org/presentationml/2006/ole">
            <p:oleObj spid="_x0000_s96258" name="Equation" r:id="rId4" imgW="4330440" imgH="812520" progId="Equation.DSMT4">
              <p:embed/>
            </p:oleObj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85720" y="2928934"/>
            <a:ext cx="8140700" cy="1169551"/>
            <a:chOff x="500063" y="2786063"/>
            <a:chExt cx="8140700" cy="1169551"/>
          </a:xfrm>
        </p:grpSpPr>
        <p:sp>
          <p:nvSpPr>
            <p:cNvPr id="6" name="Text Box 20"/>
            <p:cNvSpPr txBox="1">
              <a:spLocks noChangeArrowheads="1"/>
            </p:cNvSpPr>
            <p:nvPr/>
          </p:nvSpPr>
          <p:spPr bwMode="auto">
            <a:xfrm>
              <a:off x="500063" y="2786063"/>
              <a:ext cx="8140700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/>
                <a:t>将数值解      代替精确解                并忽略高阶小项，则可以建立</a:t>
              </a:r>
              <a:r>
                <a:rPr lang="zh-CN" altLang="en-US" dirty="0" smtClean="0"/>
                <a:t>以下</a:t>
              </a:r>
              <a:r>
                <a:rPr lang="en-US" altLang="zh-CN" i="1" dirty="0" smtClean="0"/>
                <a:t>a</a:t>
              </a:r>
              <a:r>
                <a:rPr lang="en-US" altLang="zh-CN" dirty="0" smtClean="0"/>
                <a:t> &lt; 0</a:t>
              </a:r>
              <a:r>
                <a:rPr lang="en-US" dirty="0" smtClean="0"/>
                <a:t> </a:t>
              </a:r>
              <a:r>
                <a:rPr lang="zh-CN" altLang="en-US" dirty="0" smtClean="0"/>
                <a:t>时的</a:t>
              </a:r>
              <a:r>
                <a:rPr lang="en-US" altLang="zh-CN" dirty="0" smtClean="0">
                  <a:solidFill>
                    <a:schemeClr val="accent2"/>
                  </a:solidFill>
                </a:rPr>
                <a:t>Beam-Warming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格式</a:t>
              </a:r>
              <a:r>
                <a:rPr lang="zh-CN" altLang="en-US" dirty="0"/>
                <a:t>：</a:t>
              </a:r>
            </a:p>
          </p:txBody>
        </p:sp>
        <p:graphicFrame>
          <p:nvGraphicFramePr>
            <p:cNvPr id="7" name="Object 21"/>
            <p:cNvGraphicFramePr>
              <a:graphicFrameLocks noChangeAspect="1"/>
            </p:cNvGraphicFramePr>
            <p:nvPr/>
          </p:nvGraphicFramePr>
          <p:xfrm>
            <a:off x="4329113" y="2843213"/>
            <a:ext cx="1306512" cy="552450"/>
          </p:xfrm>
          <a:graphic>
            <a:graphicData uri="http://schemas.openxmlformats.org/presentationml/2006/ole">
              <p:oleObj spid="_x0000_s96260" name="Equation" r:id="rId5" imgW="571320" imgH="241200" progId="Equation.DSMT4">
                <p:embed/>
              </p:oleObj>
            </a:graphicData>
          </a:graphic>
        </p:graphicFrame>
        <p:graphicFrame>
          <p:nvGraphicFramePr>
            <p:cNvPr id="8" name="Object 15"/>
            <p:cNvGraphicFramePr>
              <a:graphicFrameLocks noChangeAspect="1"/>
            </p:cNvGraphicFramePr>
            <p:nvPr/>
          </p:nvGraphicFramePr>
          <p:xfrm>
            <a:off x="2071688" y="2801938"/>
            <a:ext cx="436562" cy="582612"/>
          </p:xfrm>
          <a:graphic>
            <a:graphicData uri="http://schemas.openxmlformats.org/presentationml/2006/ole">
              <p:oleObj spid="_x0000_s96261" name="Equation" r:id="rId6" imgW="190440" imgH="253800" progId="Equation.DSMT4">
                <p:embed/>
              </p:oleObj>
            </a:graphicData>
          </a:graphic>
        </p:graphicFrame>
      </p:grp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214282" y="4071942"/>
          <a:ext cx="8592589" cy="1285884"/>
        </p:xfrm>
        <a:graphic>
          <a:graphicData uri="http://schemas.openxmlformats.org/presentationml/2006/ole">
            <p:oleObj spid="_x0000_s96262" name="Equation" r:id="rId7" imgW="4546440" imgH="698400" progId="Equation.DSMT4">
              <p:embed/>
            </p:oleObj>
          </a:graphicData>
        </a:graphic>
      </p:graphicFrame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85720" y="5786454"/>
            <a:ext cx="5671745" cy="523220"/>
            <a:chOff x="285720" y="5786454"/>
            <a:chExt cx="5671745" cy="523220"/>
          </a:xfrm>
        </p:grpSpPr>
        <p:sp>
          <p:nvSpPr>
            <p:cNvPr id="11" name="TextBox 10"/>
            <p:cNvSpPr txBox="1"/>
            <p:nvPr/>
          </p:nvSpPr>
          <p:spPr>
            <a:xfrm>
              <a:off x="285720" y="5786454"/>
              <a:ext cx="56717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局部截断误差为                                </a:t>
              </a:r>
              <a:r>
                <a:rPr lang="en-US" altLang="zh-CN" dirty="0" smtClean="0"/>
                <a:t>.</a:t>
              </a:r>
              <a:endParaRPr lang="zh-CN" altLang="en-US" dirty="0"/>
            </a:p>
          </p:txBody>
        </p:sp>
        <p:graphicFrame>
          <p:nvGraphicFramePr>
            <p:cNvPr id="96264" name="Object 8"/>
            <p:cNvGraphicFramePr>
              <a:graphicFrameLocks noChangeAspect="1"/>
            </p:cNvGraphicFramePr>
            <p:nvPr/>
          </p:nvGraphicFramePr>
          <p:xfrm>
            <a:off x="3000364" y="5786454"/>
            <a:ext cx="2604385" cy="500042"/>
          </p:xfrm>
          <a:graphic>
            <a:graphicData uri="http://schemas.openxmlformats.org/presentationml/2006/ole">
              <p:oleObj spid="_x0000_s96264" name="Equation" r:id="rId8" imgW="1193760" imgH="2286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1142976" y="334012"/>
            <a:ext cx="5072098" cy="523220"/>
            <a:chOff x="1142976" y="334012"/>
            <a:chExt cx="5072098" cy="523220"/>
          </a:xfrm>
        </p:grpSpPr>
        <p:graphicFrame>
          <p:nvGraphicFramePr>
            <p:cNvPr id="56321" name="Object 1"/>
            <p:cNvGraphicFramePr>
              <a:graphicFrameLocks noChangeAspect="1"/>
            </p:cNvGraphicFramePr>
            <p:nvPr/>
          </p:nvGraphicFramePr>
          <p:xfrm>
            <a:off x="1142976" y="357166"/>
            <a:ext cx="1714430" cy="500042"/>
          </p:xfrm>
          <a:graphic>
            <a:graphicData uri="http://schemas.openxmlformats.org/presentationml/2006/ole">
              <p:oleObj spid="_x0000_s56321" name="Equation" r:id="rId3" imgW="685800" imgH="203040" progId="Equation.DSMT4">
                <p:embed/>
              </p:oleObj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787533" y="334012"/>
              <a:ext cx="34275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其中</a:t>
              </a:r>
              <a:r>
                <a:rPr lang="zh-CN" altLang="en-US" i="1" dirty="0" smtClean="0">
                  <a:sym typeface="Symbol"/>
                </a:rPr>
                <a:t>  </a:t>
              </a:r>
              <a:r>
                <a:rPr lang="zh-CN" altLang="en-US" dirty="0" smtClean="0">
                  <a:sym typeface="Symbol"/>
                </a:rPr>
                <a:t>为任意常数，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14282" y="857232"/>
            <a:ext cx="8945077" cy="863600"/>
            <a:chOff x="214282" y="857232"/>
            <a:chExt cx="8945077" cy="863600"/>
          </a:xfrm>
        </p:grpSpPr>
        <p:sp>
          <p:nvSpPr>
            <p:cNvPr id="5" name="矩形 4"/>
            <p:cNvSpPr/>
            <p:nvPr/>
          </p:nvSpPr>
          <p:spPr>
            <a:xfrm>
              <a:off x="214282" y="1000108"/>
              <a:ext cx="894507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使得在这样的特征线上有             ，也就是 </a:t>
              </a:r>
              <a:r>
                <a:rPr lang="en-US" altLang="zh-CN" i="1" dirty="0" smtClean="0"/>
                <a:t>u </a:t>
              </a:r>
              <a:r>
                <a:rPr lang="zh-CN" altLang="en-US" dirty="0" smtClean="0"/>
                <a:t>值为常数。</a:t>
              </a:r>
              <a:endParaRPr lang="zh-CN" altLang="en-US" dirty="0"/>
            </a:p>
          </p:txBody>
        </p:sp>
        <p:graphicFrame>
          <p:nvGraphicFramePr>
            <p:cNvPr id="56323" name="Object 3"/>
            <p:cNvGraphicFramePr>
              <a:graphicFrameLocks noChangeAspect="1"/>
            </p:cNvGraphicFramePr>
            <p:nvPr/>
          </p:nvGraphicFramePr>
          <p:xfrm>
            <a:off x="4286248" y="857232"/>
            <a:ext cx="1006475" cy="863600"/>
          </p:xfrm>
          <a:graphic>
            <a:graphicData uri="http://schemas.openxmlformats.org/presentationml/2006/ole">
              <p:oleObj spid="_x0000_s56323" name="Equation" r:id="rId4" imgW="469800" imgH="406080" progId="Equation.DSMT4">
                <p:embed/>
              </p:oleObj>
            </a:graphicData>
          </a:graphic>
        </p:graphicFrame>
      </p:grpSp>
      <p:grpSp>
        <p:nvGrpSpPr>
          <p:cNvPr id="24" name="组合 23"/>
          <p:cNvGrpSpPr/>
          <p:nvPr/>
        </p:nvGrpSpPr>
        <p:grpSpPr>
          <a:xfrm>
            <a:off x="2643174" y="2000240"/>
            <a:ext cx="4371511" cy="2286016"/>
            <a:chOff x="2571736" y="2000240"/>
            <a:chExt cx="3122024" cy="1715306"/>
          </a:xfrm>
        </p:grpSpPr>
        <p:cxnSp>
          <p:nvCxnSpPr>
            <p:cNvPr id="25" name="直接箭头连接符 24"/>
            <p:cNvCxnSpPr/>
            <p:nvPr/>
          </p:nvCxnSpPr>
          <p:spPr>
            <a:xfrm>
              <a:off x="2571736" y="3429000"/>
              <a:ext cx="271464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5400000" flipH="1" flipV="1">
              <a:off x="2428066" y="2857496"/>
              <a:ext cx="171530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2786050" y="2357430"/>
              <a:ext cx="1285884" cy="1143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3071802" y="2357430"/>
              <a:ext cx="1285884" cy="1143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3428992" y="2357430"/>
              <a:ext cx="1285884" cy="1143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3857620" y="2357430"/>
              <a:ext cx="1285884" cy="1143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1" name="Object 1"/>
            <p:cNvGraphicFramePr>
              <a:graphicFrameLocks noChangeAspect="1"/>
            </p:cNvGraphicFramePr>
            <p:nvPr/>
          </p:nvGraphicFramePr>
          <p:xfrm>
            <a:off x="4500562" y="2143116"/>
            <a:ext cx="647700" cy="200025"/>
          </p:xfrm>
          <a:graphic>
            <a:graphicData uri="http://schemas.openxmlformats.org/presentationml/2006/ole">
              <p:oleObj spid="_x0000_s56324" name="Equation" r:id="rId5" imgW="647419" imgH="203112" progId="Equation.DSMT4">
                <p:embed/>
              </p:oleObj>
            </a:graphicData>
          </a:graphic>
        </p:graphicFrame>
        <p:sp>
          <p:nvSpPr>
            <p:cNvPr id="32" name="TextBox 31"/>
            <p:cNvSpPr txBox="1"/>
            <p:nvPr/>
          </p:nvSpPr>
          <p:spPr>
            <a:xfrm>
              <a:off x="5072066" y="3357562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71802" y="2000240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CN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4" name="Object 1"/>
            <p:cNvGraphicFramePr>
              <a:graphicFrameLocks noChangeAspect="1"/>
            </p:cNvGraphicFramePr>
            <p:nvPr/>
          </p:nvGraphicFramePr>
          <p:xfrm>
            <a:off x="3428992" y="3443289"/>
            <a:ext cx="127000" cy="200025"/>
          </p:xfrm>
          <a:graphic>
            <a:graphicData uri="http://schemas.openxmlformats.org/presentationml/2006/ole">
              <p:oleObj spid="_x0000_s56325" name="Equation" r:id="rId6" imgW="126720" imgH="203040" progId="Equation.DSMT4">
                <p:embed/>
              </p:oleObj>
            </a:graphicData>
          </a:graphic>
        </p:graphicFrame>
        <p:sp>
          <p:nvSpPr>
            <p:cNvPr id="35" name="TextBox 34"/>
            <p:cNvSpPr txBox="1"/>
            <p:nvPr/>
          </p:nvSpPr>
          <p:spPr>
            <a:xfrm>
              <a:off x="3847217" y="3170884"/>
              <a:ext cx="2760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.</a:t>
              </a:r>
              <a:endParaRPr lang="zh-CN" altLang="en-US" sz="2800" dirty="0"/>
            </a:p>
          </p:txBody>
        </p:sp>
        <p:graphicFrame>
          <p:nvGraphicFramePr>
            <p:cNvPr id="36" name="Object 1"/>
            <p:cNvGraphicFramePr>
              <a:graphicFrameLocks noChangeAspect="1"/>
            </p:cNvGraphicFramePr>
            <p:nvPr/>
          </p:nvGraphicFramePr>
          <p:xfrm>
            <a:off x="5020660" y="2375463"/>
            <a:ext cx="673100" cy="223837"/>
          </p:xfrm>
          <a:graphic>
            <a:graphicData uri="http://schemas.openxmlformats.org/presentationml/2006/ole">
              <p:oleObj spid="_x0000_s56326" name="Equation" r:id="rId7" imgW="672840" imgH="228600" progId="Equation.DSMT4">
                <p:embed/>
              </p:oleObj>
            </a:graphicData>
          </a:graphic>
        </p:graphicFrame>
        <p:graphicFrame>
          <p:nvGraphicFramePr>
            <p:cNvPr id="37" name="Object 1"/>
            <p:cNvGraphicFramePr>
              <a:graphicFrameLocks noChangeAspect="1"/>
            </p:cNvGraphicFramePr>
            <p:nvPr/>
          </p:nvGraphicFramePr>
          <p:xfrm>
            <a:off x="4627179" y="2750686"/>
            <a:ext cx="444500" cy="223838"/>
          </p:xfrm>
          <a:graphic>
            <a:graphicData uri="http://schemas.openxmlformats.org/presentationml/2006/ole">
              <p:oleObj spid="_x0000_s56327" name="Equation" r:id="rId8" imgW="444240" imgH="228600" progId="Equation.DSMT4">
                <p:embed/>
              </p:oleObj>
            </a:graphicData>
          </a:graphic>
        </p:graphicFrame>
        <p:sp>
          <p:nvSpPr>
            <p:cNvPr id="38" name="TextBox 37"/>
            <p:cNvSpPr txBox="1"/>
            <p:nvPr/>
          </p:nvSpPr>
          <p:spPr>
            <a:xfrm>
              <a:off x="4642583" y="2464036"/>
              <a:ext cx="2760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.</a:t>
              </a:r>
              <a:endParaRPr lang="zh-CN" altLang="en-US" sz="2800" dirty="0"/>
            </a:p>
          </p:txBody>
        </p:sp>
        <p:graphicFrame>
          <p:nvGraphicFramePr>
            <p:cNvPr id="39" name="Object 1"/>
            <p:cNvGraphicFramePr>
              <a:graphicFrameLocks noChangeAspect="1"/>
            </p:cNvGraphicFramePr>
            <p:nvPr/>
          </p:nvGraphicFramePr>
          <p:xfrm>
            <a:off x="3929058" y="3429000"/>
            <a:ext cx="165100" cy="223838"/>
          </p:xfrm>
          <a:graphic>
            <a:graphicData uri="http://schemas.openxmlformats.org/presentationml/2006/ole">
              <p:oleObj spid="_x0000_s56328" name="Equation" r:id="rId9" imgW="164880" imgH="228600" progId="Equation.DSMT4">
                <p:embed/>
              </p:oleObj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3026740" y="3376248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 dirty="0" smtClean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zh-CN" altLang="en-US" sz="14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42876" y="4429132"/>
            <a:ext cx="8712642" cy="547687"/>
            <a:chOff x="142876" y="4429132"/>
            <a:chExt cx="8712642" cy="547687"/>
          </a:xfrm>
        </p:grpSpPr>
        <p:sp>
          <p:nvSpPr>
            <p:cNvPr id="41" name="TextBox 40"/>
            <p:cNvSpPr txBox="1"/>
            <p:nvPr/>
          </p:nvSpPr>
          <p:spPr>
            <a:xfrm>
              <a:off x="142876" y="4429132"/>
              <a:ext cx="8712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要获得在</a:t>
              </a:r>
              <a:r>
                <a:rPr lang="en-US" dirty="0" smtClean="0"/>
                <a:t> x- t </a:t>
              </a:r>
              <a:r>
                <a:rPr lang="zh-CN" altLang="en-US" dirty="0" smtClean="0"/>
                <a:t>平面上的任意一点</a:t>
              </a:r>
              <a:r>
                <a:rPr lang="en-US" dirty="0" smtClean="0"/>
                <a:t>               </a:t>
              </a:r>
              <a:r>
                <a:rPr lang="zh-CN" altLang="en-US" dirty="0" smtClean="0"/>
                <a:t>处的函数值，</a:t>
              </a:r>
              <a:endParaRPr lang="zh-CN" altLang="en-US" dirty="0"/>
            </a:p>
          </p:txBody>
        </p:sp>
        <p:graphicFrame>
          <p:nvGraphicFramePr>
            <p:cNvPr id="42" name="Object 1"/>
            <p:cNvGraphicFramePr>
              <a:graphicFrameLocks noChangeAspect="1"/>
            </p:cNvGraphicFramePr>
            <p:nvPr/>
          </p:nvGraphicFramePr>
          <p:xfrm>
            <a:off x="5286412" y="4429132"/>
            <a:ext cx="1208088" cy="547687"/>
          </p:xfrm>
          <a:graphic>
            <a:graphicData uri="http://schemas.openxmlformats.org/presentationml/2006/ole">
              <p:oleObj spid="_x0000_s56329" name="Equation" r:id="rId10" imgW="469800" imgH="228600" progId="Equation.DSMT4">
                <p:embed/>
              </p:oleObj>
            </a:graphicData>
          </a:graphic>
        </p:graphicFrame>
      </p:grp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0" y="5143512"/>
            <a:ext cx="8834470" cy="528618"/>
            <a:chOff x="0" y="5143512"/>
            <a:chExt cx="8834470" cy="528618"/>
          </a:xfrm>
        </p:grpSpPr>
        <p:sp>
          <p:nvSpPr>
            <p:cNvPr id="43" name="TextBox 42"/>
            <p:cNvSpPr txBox="1"/>
            <p:nvPr/>
          </p:nvSpPr>
          <p:spPr>
            <a:xfrm>
              <a:off x="0" y="5143512"/>
              <a:ext cx="88344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只要将其沿特征线投影到 </a:t>
              </a:r>
              <a:r>
                <a:rPr lang="en-US" altLang="zh-CN" dirty="0" smtClean="0"/>
                <a:t>x </a:t>
              </a:r>
              <a:r>
                <a:rPr lang="zh-CN" altLang="en-US" dirty="0" smtClean="0"/>
                <a:t>轴上，得到投影点            ，</a:t>
              </a:r>
              <a:endParaRPr lang="zh-CN" altLang="en-US" dirty="0"/>
            </a:p>
          </p:txBody>
        </p:sp>
        <p:graphicFrame>
          <p:nvGraphicFramePr>
            <p:cNvPr id="56330" name="Object 10"/>
            <p:cNvGraphicFramePr>
              <a:graphicFrameLocks noChangeAspect="1"/>
            </p:cNvGraphicFramePr>
            <p:nvPr/>
          </p:nvGraphicFramePr>
          <p:xfrm>
            <a:off x="7237157" y="5172088"/>
            <a:ext cx="906743" cy="500042"/>
          </p:xfrm>
          <a:graphic>
            <a:graphicData uri="http://schemas.openxmlformats.org/presentationml/2006/ole">
              <p:oleObj spid="_x0000_s56330" name="Equation" r:id="rId11" imgW="419040" imgH="228600" progId="Equation.DSMT4">
                <p:embed/>
              </p:oleObj>
            </a:graphicData>
          </a:graphic>
        </p:graphicFrame>
      </p:grp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214282" y="5929330"/>
            <a:ext cx="2969083" cy="528638"/>
            <a:chOff x="214282" y="5929330"/>
            <a:chExt cx="2969083" cy="528638"/>
          </a:xfrm>
        </p:grpSpPr>
        <p:sp>
          <p:nvSpPr>
            <p:cNvPr id="46" name="TextBox 45"/>
            <p:cNvSpPr txBox="1"/>
            <p:nvPr/>
          </p:nvSpPr>
          <p:spPr>
            <a:xfrm>
              <a:off x="214282" y="5929330"/>
              <a:ext cx="29690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则                          </a:t>
              </a:r>
              <a:r>
                <a:rPr lang="en-US" altLang="zh-CN" dirty="0" smtClean="0"/>
                <a:t>.</a:t>
              </a:r>
              <a:endParaRPr lang="zh-CN" altLang="en-US" dirty="0"/>
            </a:p>
          </p:txBody>
        </p:sp>
        <p:graphicFrame>
          <p:nvGraphicFramePr>
            <p:cNvPr id="56332" name="Object 12"/>
            <p:cNvGraphicFramePr>
              <a:graphicFrameLocks noChangeAspect="1"/>
            </p:cNvGraphicFramePr>
            <p:nvPr/>
          </p:nvGraphicFramePr>
          <p:xfrm>
            <a:off x="714348" y="5957906"/>
            <a:ext cx="2228850" cy="500062"/>
          </p:xfrm>
          <a:graphic>
            <a:graphicData uri="http://schemas.openxmlformats.org/presentationml/2006/ole">
              <p:oleObj spid="_x0000_s56332" name="Equation" r:id="rId12" imgW="1054080" imgH="2286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428604"/>
            <a:ext cx="6676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再利用分解式，可得此格式的增长因子为</a:t>
            </a:r>
            <a:endParaRPr lang="zh-CN" altLang="en-US" dirty="0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7281" name="Object 1"/>
          <p:cNvGraphicFramePr>
            <a:graphicFrameLocks noChangeAspect="1"/>
          </p:cNvGraphicFramePr>
          <p:nvPr/>
        </p:nvGraphicFramePr>
        <p:xfrm>
          <a:off x="785786" y="1071546"/>
          <a:ext cx="5700942" cy="792144"/>
        </p:xfrm>
        <a:graphic>
          <a:graphicData uri="http://schemas.openxmlformats.org/presentationml/2006/ole">
            <p:oleObj spid="_x0000_s97281" name="Equation" r:id="rId3" imgW="2895480" imgH="40608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7158" y="1928802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经过整理化简可得</a:t>
            </a:r>
            <a:endParaRPr lang="zh-CN" altLang="en-US" dirty="0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3357554" y="1928802"/>
          <a:ext cx="5153211" cy="500042"/>
        </p:xfrm>
        <a:graphic>
          <a:graphicData uri="http://schemas.openxmlformats.org/presentationml/2006/ole">
            <p:oleObj spid="_x0000_s97283" name="Equation" r:id="rId4" imgW="2349360" imgH="228600" progId="Equation.DSMT4">
              <p:embed/>
            </p:oleObj>
          </a:graphicData>
        </a:graphic>
      </p:graphicFrame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57158" y="2643182"/>
            <a:ext cx="7569701" cy="523220"/>
            <a:chOff x="357158" y="2643182"/>
            <a:chExt cx="7569701" cy="523220"/>
          </a:xfrm>
        </p:grpSpPr>
        <p:sp>
          <p:nvSpPr>
            <p:cNvPr id="11" name="TextBox 10"/>
            <p:cNvSpPr txBox="1"/>
            <p:nvPr/>
          </p:nvSpPr>
          <p:spPr>
            <a:xfrm>
              <a:off x="357158" y="2643182"/>
              <a:ext cx="75697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从稳定性要求可推知稳定性条件为                     </a:t>
              </a:r>
              <a:r>
                <a:rPr lang="en-US" altLang="zh-CN" dirty="0" smtClean="0"/>
                <a:t>.</a:t>
              </a:r>
              <a:endParaRPr lang="zh-CN" altLang="en-US" dirty="0"/>
            </a:p>
          </p:txBody>
        </p:sp>
        <p:graphicFrame>
          <p:nvGraphicFramePr>
            <p:cNvPr id="97285" name="Object 5"/>
            <p:cNvGraphicFramePr>
              <a:graphicFrameLocks noChangeAspect="1"/>
            </p:cNvGraphicFramePr>
            <p:nvPr/>
          </p:nvGraphicFramePr>
          <p:xfrm>
            <a:off x="5929322" y="2671756"/>
            <a:ext cx="1643074" cy="450265"/>
          </p:xfrm>
          <a:graphic>
            <a:graphicData uri="http://schemas.openxmlformats.org/presentationml/2006/ole">
              <p:oleObj spid="_x0000_s97285" name="Equation" r:id="rId5" imgW="660240" imgH="177480" progId="Equation.DSMT4">
                <p:embed/>
              </p:oleObj>
            </a:graphicData>
          </a:graphic>
        </p:graphicFrame>
      </p:grpSp>
      <p:sp>
        <p:nvSpPr>
          <p:cNvPr id="17" name="TextBox 16"/>
          <p:cNvSpPr txBox="1"/>
          <p:nvPr/>
        </p:nvSpPr>
        <p:spPr>
          <a:xfrm>
            <a:off x="214282" y="3429000"/>
            <a:ext cx="8611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用同样的思路，可得 </a:t>
            </a:r>
            <a:r>
              <a:rPr lang="en-US" altLang="zh-CN" i="1" dirty="0" smtClean="0"/>
              <a:t>a </a:t>
            </a:r>
            <a:r>
              <a:rPr lang="en-US" altLang="zh-CN" dirty="0" smtClean="0"/>
              <a:t>&gt; 0 </a:t>
            </a:r>
            <a:r>
              <a:rPr lang="zh-CN" altLang="en-US" dirty="0" smtClean="0"/>
              <a:t>时的</a:t>
            </a:r>
            <a:r>
              <a:rPr lang="en-US" dirty="0" smtClean="0"/>
              <a:t>Beam-Warming</a:t>
            </a:r>
            <a:r>
              <a:rPr lang="zh-CN" altLang="en-US" dirty="0" smtClean="0"/>
              <a:t>格式：</a:t>
            </a:r>
          </a:p>
        </p:txBody>
      </p:sp>
      <p:sp>
        <p:nvSpPr>
          <p:cNvPr id="9729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7290" name="Object 10"/>
          <p:cNvGraphicFramePr>
            <a:graphicFrameLocks noChangeAspect="1"/>
          </p:cNvGraphicFramePr>
          <p:nvPr/>
        </p:nvGraphicFramePr>
        <p:xfrm>
          <a:off x="285720" y="4071942"/>
          <a:ext cx="8574563" cy="1285884"/>
        </p:xfrm>
        <a:graphic>
          <a:graphicData uri="http://schemas.openxmlformats.org/presentationml/2006/ole">
            <p:oleObj spid="_x0000_s97290" name="Equation" r:id="rId6" imgW="4533840" imgH="698400" progId="Equation.DSMT4">
              <p:embed/>
            </p:oleObj>
          </a:graphicData>
        </a:graphic>
      </p:graphicFrame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571472" y="5715016"/>
            <a:ext cx="4325223" cy="523220"/>
            <a:chOff x="571472" y="5715016"/>
            <a:chExt cx="4325223" cy="523220"/>
          </a:xfrm>
        </p:grpSpPr>
        <p:sp>
          <p:nvSpPr>
            <p:cNvPr id="20" name="TextBox 19"/>
            <p:cNvSpPr txBox="1"/>
            <p:nvPr/>
          </p:nvSpPr>
          <p:spPr>
            <a:xfrm>
              <a:off x="571472" y="5715016"/>
              <a:ext cx="43252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其稳定性条件为                 </a:t>
              </a:r>
              <a:r>
                <a:rPr lang="en-US" altLang="zh-CN" dirty="0" smtClean="0"/>
                <a:t>.</a:t>
              </a:r>
              <a:endParaRPr lang="zh-CN" altLang="en-US" dirty="0"/>
            </a:p>
          </p:txBody>
        </p:sp>
        <p:graphicFrame>
          <p:nvGraphicFramePr>
            <p:cNvPr id="97292" name="Object 12"/>
            <p:cNvGraphicFramePr>
              <a:graphicFrameLocks noChangeAspect="1"/>
            </p:cNvGraphicFramePr>
            <p:nvPr/>
          </p:nvGraphicFramePr>
          <p:xfrm>
            <a:off x="3214678" y="5786454"/>
            <a:ext cx="1383564" cy="428604"/>
          </p:xfrm>
          <a:graphic>
            <a:graphicData uri="http://schemas.openxmlformats.org/presentationml/2006/ole">
              <p:oleObj spid="_x0000_s97292" name="Equation" r:id="rId7" imgW="583920" imgH="17748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3889375" cy="706438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编程实现</a:t>
            </a:r>
            <a:r>
              <a:rPr lang="zh-CN" altLang="en-US" sz="28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的基本环节</a:t>
            </a:r>
            <a:r>
              <a:rPr lang="zh-CN" altLang="en-US" sz="32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50825" y="1196975"/>
            <a:ext cx="856932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zh-CN" altLang="en-US" dirty="0"/>
              <a:t>第一步，参数设置，如剖分数</a:t>
            </a:r>
            <a:r>
              <a:rPr lang="zh-CN" altLang="en-US" dirty="0" smtClean="0"/>
              <a:t>，节点</a:t>
            </a:r>
            <a:r>
              <a:rPr lang="zh-CN" altLang="en-US" dirty="0"/>
              <a:t>坐标，</a:t>
            </a:r>
            <a:r>
              <a:rPr lang="en-US" altLang="zh-CN" i="1" dirty="0"/>
              <a:t>a</a:t>
            </a:r>
            <a:r>
              <a:rPr lang="en-US" altLang="zh-CN" dirty="0"/>
              <a:t>,  </a:t>
            </a:r>
            <a:r>
              <a:rPr lang="zh-CN" altLang="en-US" dirty="0"/>
              <a:t>已知函</a:t>
            </a:r>
          </a:p>
          <a:p>
            <a:pPr marL="342900" indent="-342900">
              <a:lnSpc>
                <a:spcPct val="120000"/>
              </a:lnSpc>
            </a:pPr>
            <a:r>
              <a:rPr lang="zh-CN" altLang="en-US" dirty="0"/>
              <a:t>                数 </a:t>
            </a:r>
            <a:r>
              <a:rPr lang="zh-CN" altLang="en-US" i="1" dirty="0">
                <a:sym typeface="Symbol" pitchFamily="18" charset="2"/>
              </a:rPr>
              <a:t> </a:t>
            </a:r>
            <a:r>
              <a:rPr lang="en-US" altLang="zh-CN" dirty="0">
                <a:sym typeface="Symbol" pitchFamily="18" charset="2"/>
              </a:rPr>
              <a:t>(</a:t>
            </a:r>
            <a:r>
              <a:rPr lang="en-US" altLang="zh-CN" i="1" dirty="0">
                <a:sym typeface="Symbol" pitchFamily="18" charset="2"/>
              </a:rPr>
              <a:t>x</a:t>
            </a:r>
            <a:r>
              <a:rPr lang="en-US" altLang="zh-CN" dirty="0" smtClean="0">
                <a:sym typeface="Symbol" pitchFamily="18" charset="2"/>
              </a:rPr>
              <a:t>),  </a:t>
            </a:r>
            <a:r>
              <a:rPr lang="zh-CN" altLang="en-US" dirty="0"/>
              <a:t>时间、空间步长等。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250825" y="2565400"/>
            <a:ext cx="5473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第二步，  </a:t>
            </a:r>
            <a:r>
              <a:rPr lang="zh-CN" altLang="en-US" dirty="0" smtClean="0"/>
              <a:t>初始条件</a:t>
            </a:r>
            <a:r>
              <a:rPr lang="zh-CN" altLang="en-US" dirty="0"/>
              <a:t>确定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250824" y="3546463"/>
            <a:ext cx="86074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第三步， 循环</a:t>
            </a:r>
            <a:r>
              <a:rPr lang="zh-CN" altLang="en-US" dirty="0" smtClean="0"/>
              <a:t>：用时间渐进显格式求解各时间层信息。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357158" y="4643446"/>
            <a:ext cx="2736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第四步， 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30" grpId="0"/>
      <p:bldP spid="52231" grpId="0"/>
      <p:bldP spid="522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274638"/>
            <a:ext cx="3043230" cy="561975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latin typeface="Times New Roman" pitchFamily="18" charset="0"/>
                <a:ea typeface="楷体_GB2312" pitchFamily="49" charset="-122"/>
              </a:rPr>
              <a:t>七、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数值算例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034" y="1000108"/>
            <a:ext cx="6133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例</a:t>
            </a:r>
            <a:r>
              <a:rPr lang="en-US" altLang="zh-CN" dirty="0" smtClean="0"/>
              <a:t>.    </a:t>
            </a:r>
            <a:r>
              <a:rPr lang="zh-CN" altLang="en-US" dirty="0" smtClean="0"/>
              <a:t>数值求解一阶对流方程初值问题</a:t>
            </a:r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1214414" y="1714488"/>
          <a:ext cx="4814147" cy="1357322"/>
        </p:xfrm>
        <a:graphic>
          <a:graphicData uri="http://schemas.openxmlformats.org/presentationml/2006/ole">
            <p:oleObj spid="_x0000_s10249" name="Equation" r:id="rId3" imgW="2286000" imgH="647640" progId="Equation.DSMT4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0034" y="3429000"/>
            <a:ext cx="7587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其中，初值                                在 </a:t>
            </a:r>
            <a:r>
              <a:rPr lang="en-US" altLang="zh-CN" i="1" dirty="0" smtClean="0"/>
              <a:t>x </a:t>
            </a:r>
            <a:r>
              <a:rPr lang="en-US" altLang="zh-CN" dirty="0" smtClean="0"/>
              <a:t>= 0 </a:t>
            </a:r>
            <a:r>
              <a:rPr lang="zh-CN" altLang="en-US" dirty="0" smtClean="0"/>
              <a:t>处间断。</a:t>
            </a:r>
            <a:endParaRPr lang="zh-CN" altLang="en-US" dirty="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2428860" y="3171824"/>
          <a:ext cx="2536546" cy="1006458"/>
        </p:xfrm>
        <a:graphic>
          <a:graphicData uri="http://schemas.openxmlformats.org/presentationml/2006/ole">
            <p:oleObj spid="_x0000_s10251" name="Equation" r:id="rId4" imgW="1180800" imgH="469800" progId="Equation.DSMT4">
              <p:embed/>
            </p:oleObj>
          </a:graphicData>
        </a:graphic>
      </p:graphicFrame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00034" y="4357694"/>
            <a:ext cx="8284640" cy="542927"/>
            <a:chOff x="500034" y="4357694"/>
            <a:chExt cx="8284640" cy="542927"/>
          </a:xfrm>
        </p:grpSpPr>
        <p:sp>
          <p:nvSpPr>
            <p:cNvPr id="26" name="TextBox 25"/>
            <p:cNvSpPr txBox="1"/>
            <p:nvPr/>
          </p:nvSpPr>
          <p:spPr>
            <a:xfrm>
              <a:off x="500034" y="4357694"/>
              <a:ext cx="8284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取空间步长和时间步长分别为                                    </a:t>
              </a:r>
              <a:r>
                <a:rPr lang="en-US" altLang="zh-CN" dirty="0" smtClean="0"/>
                <a:t>.</a:t>
              </a:r>
              <a:r>
                <a:rPr lang="zh-CN" altLang="en-US" dirty="0" smtClean="0"/>
                <a:t> </a:t>
              </a:r>
              <a:endParaRPr lang="zh-CN" altLang="en-US" dirty="0"/>
            </a:p>
          </p:txBody>
        </p:sp>
        <p:graphicFrame>
          <p:nvGraphicFramePr>
            <p:cNvPr id="9" name="Object 15"/>
            <p:cNvGraphicFramePr>
              <a:graphicFrameLocks noChangeAspect="1"/>
            </p:cNvGraphicFramePr>
            <p:nvPr/>
          </p:nvGraphicFramePr>
          <p:xfrm>
            <a:off x="5357818" y="4419642"/>
            <a:ext cx="3000396" cy="480979"/>
          </p:xfrm>
          <a:graphic>
            <a:graphicData uri="http://schemas.openxmlformats.org/presentationml/2006/ole">
              <p:oleObj spid="_x0000_s10255" name="Equation" r:id="rId5" imgW="1244520" imgH="203040" progId="Equation.DSMT4">
                <p:embed/>
              </p:oleObj>
            </a:graphicData>
          </a:graphic>
        </p:graphicFrame>
      </p:grpSp>
      <p:sp>
        <p:nvSpPr>
          <p:cNvPr id="29" name="矩形 28"/>
          <p:cNvSpPr/>
          <p:nvPr/>
        </p:nvSpPr>
        <p:spPr>
          <a:xfrm>
            <a:off x="428596" y="5000636"/>
            <a:ext cx="8143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且对应上述空间、时间步长的选取易得 </a:t>
            </a:r>
            <a:r>
              <a:rPr lang="en-US" altLang="zh-CN" i="1" dirty="0" smtClean="0"/>
              <a:t>r </a:t>
            </a:r>
            <a:r>
              <a:rPr lang="en-US" altLang="zh-CN" dirty="0" smtClean="0"/>
              <a:t>= 0.5.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00034" y="5715016"/>
            <a:ext cx="7576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给出时刻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 = 0.5</a:t>
            </a:r>
            <a:r>
              <a:rPr lang="en-US" dirty="0" smtClean="0"/>
              <a:t> </a:t>
            </a:r>
            <a:r>
              <a:rPr lang="zh-CN" altLang="en-US" dirty="0" smtClean="0"/>
              <a:t>时</a:t>
            </a:r>
            <a:r>
              <a:rPr lang="en-US" dirty="0" smtClean="0"/>
              <a:t> </a:t>
            </a:r>
            <a:r>
              <a:rPr lang="zh-CN" altLang="en-US" dirty="0" smtClean="0"/>
              <a:t>区间</a:t>
            </a:r>
            <a:r>
              <a:rPr lang="en-US" altLang="zh-CN" dirty="0" smtClean="0"/>
              <a:t>[0, 1]</a:t>
            </a:r>
            <a:r>
              <a:rPr lang="zh-CN" altLang="en-US" dirty="0" smtClean="0"/>
              <a:t>内数值解的图像。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71472" y="214290"/>
            <a:ext cx="6530785" cy="1071570"/>
            <a:chOff x="571472" y="214290"/>
            <a:chExt cx="6530785" cy="1071570"/>
          </a:xfrm>
        </p:grpSpPr>
        <p:sp>
          <p:nvSpPr>
            <p:cNvPr id="11" name="TextBox 10"/>
            <p:cNvSpPr txBox="1"/>
            <p:nvPr/>
          </p:nvSpPr>
          <p:spPr>
            <a:xfrm>
              <a:off x="571472" y="500042"/>
              <a:ext cx="1988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精确解为：</a:t>
              </a:r>
              <a:endParaRPr lang="zh-CN" altLang="en-US" dirty="0"/>
            </a:p>
          </p:txBody>
        </p:sp>
        <p:graphicFrame>
          <p:nvGraphicFramePr>
            <p:cNvPr id="12" name="Object 13"/>
            <p:cNvGraphicFramePr>
              <a:graphicFrameLocks noChangeAspect="1"/>
            </p:cNvGraphicFramePr>
            <p:nvPr/>
          </p:nvGraphicFramePr>
          <p:xfrm>
            <a:off x="2714612" y="214290"/>
            <a:ext cx="4387645" cy="1071570"/>
          </p:xfrm>
          <a:graphic>
            <a:graphicData uri="http://schemas.openxmlformats.org/presentationml/2006/ole">
              <p:oleObj spid="_x0000_s99334" name="Equation" r:id="rId3" imgW="1917360" imgH="469800" progId="Equation.DSMT4">
                <p:embed/>
              </p:oleObj>
            </a:graphicData>
          </a:graphic>
        </p:graphicFrame>
      </p:grpSp>
      <p:pic>
        <p:nvPicPr>
          <p:cNvPr id="13" name="图片 12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1714488"/>
            <a:ext cx="550072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6" name="图片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22" y="214290"/>
            <a:ext cx="3214710" cy="2619393"/>
          </a:xfrm>
          <a:prstGeom prst="rect">
            <a:avLst/>
          </a:prstGeom>
          <a:noFill/>
        </p:spPr>
      </p:pic>
      <p:pic>
        <p:nvPicPr>
          <p:cNvPr id="100355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222" y="214290"/>
            <a:ext cx="3214710" cy="2619393"/>
          </a:xfrm>
          <a:prstGeom prst="rect">
            <a:avLst/>
          </a:prstGeom>
          <a:noFill/>
        </p:spPr>
      </p:pic>
      <p:pic>
        <p:nvPicPr>
          <p:cNvPr id="100353" name="图片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322" y="3071810"/>
            <a:ext cx="3197920" cy="2589361"/>
          </a:xfrm>
          <a:prstGeom prst="rect">
            <a:avLst/>
          </a:prstGeom>
          <a:noFill/>
        </p:spPr>
      </p:pic>
      <p:pic>
        <p:nvPicPr>
          <p:cNvPr id="100354" name="图片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222" y="3071810"/>
            <a:ext cx="3198761" cy="258546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00100" y="5715016"/>
            <a:ext cx="6709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 smtClean="0"/>
              <a:t>          迎风格式、</a:t>
            </a:r>
            <a:r>
              <a:rPr lang="en-US" sz="2400" dirty="0" smtClean="0"/>
              <a:t>Lax-</a:t>
            </a:r>
            <a:r>
              <a:rPr lang="en-US" sz="2400" dirty="0" err="1" smtClean="0"/>
              <a:t>Friedrichs</a:t>
            </a:r>
            <a:r>
              <a:rPr lang="zh-CN" altLang="en-US" sz="2400" dirty="0" smtClean="0"/>
              <a:t>格式、</a:t>
            </a:r>
            <a:endParaRPr lang="en-US" altLang="zh-CN" sz="2400" dirty="0" smtClean="0"/>
          </a:p>
          <a:p>
            <a:pPr>
              <a:lnSpc>
                <a:spcPct val="125000"/>
              </a:lnSpc>
            </a:pPr>
            <a:r>
              <a:rPr lang="en-US" sz="2400" dirty="0" smtClean="0"/>
              <a:t>          Lax-</a:t>
            </a:r>
            <a:r>
              <a:rPr lang="en-US" sz="2400" dirty="0" err="1" smtClean="0"/>
              <a:t>Wendroff</a:t>
            </a:r>
            <a:r>
              <a:rPr lang="zh-CN" altLang="en-US" sz="2400" dirty="0" smtClean="0"/>
              <a:t>格式、  </a:t>
            </a:r>
            <a:r>
              <a:rPr lang="en-US" sz="2400" dirty="0" smtClean="0"/>
              <a:t>Beam-Warming </a:t>
            </a:r>
            <a:r>
              <a:rPr lang="zh-CN" altLang="en-US" sz="2400" dirty="0" smtClean="0"/>
              <a:t>格式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71472" y="1643050"/>
            <a:ext cx="545342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解</a:t>
            </a:r>
            <a:endParaRPr lang="en-US" altLang="zh-CN" dirty="0" smtClean="0"/>
          </a:p>
          <a:p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zh-CN" altLang="en-US" dirty="0" smtClean="0"/>
              <a:t>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357166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八、隐格式的设计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28596" y="1071546"/>
            <a:ext cx="8286808" cy="2191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     前面介绍的若干数值格式都是显格式，从而必须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附带稳定性条件成立才能保证数值解最终收敛到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精确解。而事实上隐格式通常稳定性较好，所以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可以考虑设计隐格式来求解。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3500438"/>
            <a:ext cx="8480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修改关于时间的一阶偏导，向前差商换为向后差商！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500063" y="285750"/>
            <a:ext cx="4413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Arial" charset="0"/>
              </a:rPr>
              <a:t>考虑一</a:t>
            </a:r>
            <a:r>
              <a:rPr lang="zh-CN" altLang="en-US" dirty="0" smtClean="0">
                <a:latin typeface="Arial" charset="0"/>
              </a:rPr>
              <a:t>维双曲型对流方程</a:t>
            </a:r>
            <a:r>
              <a:rPr lang="zh-CN" altLang="en-US" dirty="0">
                <a:latin typeface="Arial" charset="0"/>
              </a:rPr>
              <a:t>：</a:t>
            </a:r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785786" y="1000108"/>
          <a:ext cx="6478588" cy="1357312"/>
        </p:xfrm>
        <a:graphic>
          <a:graphicData uri="http://schemas.openxmlformats.org/presentationml/2006/ole">
            <p:oleObj spid="_x0000_s3078" name="Equation" r:id="rId3" imgW="3073320" imgH="647640" progId="Equation.DSMT4">
              <p:embed/>
            </p:oleObj>
          </a:graphicData>
        </a:graphic>
      </p:graphicFrame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285720" y="2714620"/>
            <a:ext cx="4546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j-cs"/>
              </a:rPr>
              <a:t>1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.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区域剖分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(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区域离散）</a:t>
            </a: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9" name="Text Box 100"/>
          <p:cNvSpPr txBox="1">
            <a:spLocks noChangeArrowheads="1"/>
          </p:cNvSpPr>
          <p:nvPr/>
        </p:nvSpPr>
        <p:spPr bwMode="auto">
          <a:xfrm>
            <a:off x="357158" y="3429000"/>
            <a:ext cx="84802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将原方程</a:t>
            </a:r>
            <a:r>
              <a:rPr lang="zh-CN" altLang="en-US" dirty="0" smtClean="0"/>
              <a:t>的上半平面求解</a:t>
            </a:r>
            <a:r>
              <a:rPr lang="zh-CN" altLang="en-US" dirty="0"/>
              <a:t>区域分割成矩形一致网格。</a:t>
            </a:r>
          </a:p>
        </p:txBody>
      </p:sp>
      <p:sp>
        <p:nvSpPr>
          <p:cNvPr id="20" name="Text Box 105"/>
          <p:cNvSpPr txBox="1">
            <a:spLocks noChangeArrowheads="1"/>
          </p:cNvSpPr>
          <p:nvPr/>
        </p:nvSpPr>
        <p:spPr bwMode="auto">
          <a:xfrm>
            <a:off x="714348" y="4143380"/>
            <a:ext cx="54054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 dirty="0"/>
              <a:t> </a:t>
            </a:r>
            <a:r>
              <a:rPr lang="en-US" altLang="zh-CN" i="1" dirty="0">
                <a:sym typeface="Symbol" pitchFamily="18" charset="2"/>
              </a:rPr>
              <a:t>h </a:t>
            </a:r>
            <a:r>
              <a:rPr lang="en-US" altLang="zh-CN" dirty="0"/>
              <a:t>— </a:t>
            </a:r>
            <a:r>
              <a:rPr lang="zh-CN" altLang="en-US" dirty="0"/>
              <a:t>空间步长，</a:t>
            </a:r>
            <a:r>
              <a:rPr lang="zh-CN" altLang="en-US" i="1" dirty="0">
                <a:sym typeface="Symbol" pitchFamily="18" charset="2"/>
              </a:rPr>
              <a:t> </a:t>
            </a:r>
            <a:r>
              <a:rPr lang="zh-CN" altLang="en-US" i="1" dirty="0">
                <a:latin typeface="Symbol" pitchFamily="18" charset="2"/>
                <a:sym typeface="Symbol" pitchFamily="18" charset="2"/>
              </a:rPr>
              <a:t>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en-US" altLang="zh-CN" dirty="0"/>
              <a:t>— </a:t>
            </a:r>
            <a:r>
              <a:rPr lang="zh-CN" altLang="en-US" dirty="0"/>
              <a:t>时间步长，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700060" y="4845060"/>
            <a:ext cx="5800766" cy="531813"/>
            <a:chOff x="700060" y="4845060"/>
            <a:chExt cx="5800766" cy="531813"/>
          </a:xfrm>
        </p:grpSpPr>
        <p:grpSp>
          <p:nvGrpSpPr>
            <p:cNvPr id="21" name="Group 144"/>
            <p:cNvGrpSpPr>
              <a:grpSpLocks/>
            </p:cNvGrpSpPr>
            <p:nvPr/>
          </p:nvGrpSpPr>
          <p:grpSpPr bwMode="auto">
            <a:xfrm>
              <a:off x="700060" y="4845060"/>
              <a:ext cx="3108324" cy="531813"/>
              <a:chOff x="3597" y="1608"/>
              <a:chExt cx="1958" cy="335"/>
            </a:xfrm>
          </p:grpSpPr>
          <p:sp>
            <p:nvSpPr>
              <p:cNvPr id="22" name="Text Box 103"/>
              <p:cNvSpPr txBox="1">
                <a:spLocks noChangeArrowheads="1"/>
              </p:cNvSpPr>
              <p:nvPr/>
            </p:nvSpPr>
            <p:spPr bwMode="auto">
              <a:xfrm>
                <a:off x="4195" y="1616"/>
                <a:ext cx="136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dirty="0"/>
                  <a:t>— </a:t>
                </a:r>
                <a:r>
                  <a:rPr lang="zh-CN" altLang="en-US" dirty="0"/>
                  <a:t>网格</a:t>
                </a:r>
                <a:r>
                  <a:rPr lang="zh-CN" altLang="en-US" dirty="0" smtClean="0"/>
                  <a:t>节点，</a:t>
                </a:r>
                <a:endParaRPr lang="zh-CN" altLang="en-US" dirty="0"/>
              </a:p>
            </p:txBody>
          </p:sp>
          <p:graphicFrame>
            <p:nvGraphicFramePr>
              <p:cNvPr id="23" name="Object 104"/>
              <p:cNvGraphicFramePr>
                <a:graphicFrameLocks noChangeAspect="1"/>
              </p:cNvGraphicFramePr>
              <p:nvPr/>
            </p:nvGraphicFramePr>
            <p:xfrm>
              <a:off x="3597" y="1608"/>
              <a:ext cx="653" cy="326"/>
            </p:xfrm>
            <a:graphic>
              <a:graphicData uri="http://schemas.openxmlformats.org/presentationml/2006/ole">
                <p:oleObj spid="_x0000_s3080" name="Equation" r:id="rId4" imgW="482400" imgH="241200" progId="Equation.DSMT4">
                  <p:embed/>
                </p:oleObj>
              </a:graphicData>
            </a:graphic>
          </p:graphicFrame>
        </p:grpSp>
        <p:graphicFrame>
          <p:nvGraphicFramePr>
            <p:cNvPr id="3081" name="Object 9"/>
            <p:cNvGraphicFramePr>
              <a:graphicFrameLocks noChangeAspect="1"/>
            </p:cNvGraphicFramePr>
            <p:nvPr/>
          </p:nvGraphicFramePr>
          <p:xfrm>
            <a:off x="3929058" y="4857760"/>
            <a:ext cx="2571768" cy="480317"/>
          </p:xfrm>
          <a:graphic>
            <a:graphicData uri="http://schemas.openxmlformats.org/presentationml/2006/ole">
              <p:oleObj spid="_x0000_s3081" name="Equation" r:id="rId5" imgW="1079280" imgH="203040" progId="Equation.DSMT4">
                <p:embed/>
              </p:oleObj>
            </a:graphicData>
          </a:graphic>
        </p:graphicFrame>
      </p:grpSp>
      <p:graphicFrame>
        <p:nvGraphicFramePr>
          <p:cNvPr id="5263" name="Object 143"/>
          <p:cNvGraphicFramePr>
            <a:graphicFrameLocks noChangeAspect="1"/>
          </p:cNvGraphicFramePr>
          <p:nvPr/>
        </p:nvGraphicFramePr>
        <p:xfrm>
          <a:off x="673100" y="5572125"/>
          <a:ext cx="6591300" cy="539750"/>
        </p:xfrm>
        <a:graphic>
          <a:graphicData uri="http://schemas.openxmlformats.org/presentationml/2006/ole">
            <p:oleObj spid="_x0000_s3083" name="Equation" r:id="rId6" imgW="304776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" grpId="0" autoUpdateAnimBg="0"/>
      <p:bldP spid="16" grpId="0" autoUpdateAnimBg="0"/>
      <p:bldP spid="19" grpId="0" autoUpdateAnimBg="0"/>
      <p:bldP spid="2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250825" y="260350"/>
            <a:ext cx="6750050" cy="647700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2.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原方程弱化为节点处的离散方程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1142976" y="1000108"/>
          <a:ext cx="5500726" cy="1656429"/>
        </p:xfrm>
        <a:graphic>
          <a:graphicData uri="http://schemas.openxmlformats.org/presentationml/2006/ole">
            <p:oleObj spid="_x0000_s5131" name="Equation" r:id="rId3" imgW="2514600" imgH="761760" progId="Equation.DSMT4">
              <p:embed/>
            </p:oleObj>
          </a:graphicData>
        </a:graphic>
      </p:graphicFrame>
      <p:sp>
        <p:nvSpPr>
          <p:cNvPr id="19" name="矩形 18"/>
          <p:cNvSpPr/>
          <p:nvPr/>
        </p:nvSpPr>
        <p:spPr>
          <a:xfrm>
            <a:off x="285720" y="3000372"/>
            <a:ext cx="40719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处理方程 中的偏导数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57158" y="3571876"/>
            <a:ext cx="8072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对偏导数用不同的差商近似将建立不同的差分格式。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28596" y="4214818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下面进行具体的讨论。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utoUpdateAnimBg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47" name="Object 14"/>
          <p:cNvGraphicFramePr>
            <a:graphicFrameLocks noChangeAspect="1"/>
          </p:cNvGraphicFramePr>
          <p:nvPr/>
        </p:nvGraphicFramePr>
        <p:xfrm>
          <a:off x="1100138" y="1771650"/>
          <a:ext cx="4532312" cy="1128713"/>
        </p:xfrm>
        <a:graphic>
          <a:graphicData uri="http://schemas.openxmlformats.org/presentationml/2006/ole">
            <p:oleObj spid="_x0000_s6147" name="Equation" r:id="rId3" imgW="1993680" imgH="495000" progId="Equation.DSMT4">
              <p:embed/>
            </p:oleObj>
          </a:graphicData>
        </a:graphic>
      </p:graphicFrame>
      <p:sp>
        <p:nvSpPr>
          <p:cNvPr id="6153" name="Rectangle 16"/>
          <p:cNvSpPr>
            <a:spLocks noChangeArrowheads="1"/>
          </p:cNvSpPr>
          <p:nvPr/>
        </p:nvSpPr>
        <p:spPr bwMode="auto">
          <a:xfrm>
            <a:off x="0" y="466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1000">
                <a:ea typeface="宋体" pitchFamily="2" charset="-122"/>
              </a:rPr>
              <a:t>  </a:t>
            </a:r>
            <a:endParaRPr lang="en-US" altLang="zh-CN"/>
          </a:p>
        </p:txBody>
      </p:sp>
      <p:sp>
        <p:nvSpPr>
          <p:cNvPr id="6154" name="TextBox 16"/>
          <p:cNvSpPr txBox="1">
            <a:spLocks noChangeArrowheads="1"/>
          </p:cNvSpPr>
          <p:nvPr/>
        </p:nvSpPr>
        <p:spPr bwMode="auto">
          <a:xfrm>
            <a:off x="285720" y="1071546"/>
            <a:ext cx="88408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 smtClean="0"/>
              <a:t>①：关于</a:t>
            </a:r>
            <a:r>
              <a:rPr lang="zh-CN" altLang="en-US" dirty="0" smtClean="0"/>
              <a:t>时间、空间的</a:t>
            </a:r>
            <a:r>
              <a:rPr lang="zh-CN" altLang="en-US" dirty="0"/>
              <a:t>一阶</a:t>
            </a:r>
            <a:r>
              <a:rPr lang="zh-CN" altLang="en-US" dirty="0" smtClean="0"/>
              <a:t>偏导数都用</a:t>
            </a:r>
            <a:r>
              <a:rPr lang="zh-CN" altLang="en-US" dirty="0"/>
              <a:t>向前差商近似，</a:t>
            </a:r>
          </a:p>
        </p:txBody>
      </p:sp>
      <p:sp>
        <p:nvSpPr>
          <p:cNvPr id="615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组合 26"/>
          <p:cNvGrpSpPr>
            <a:grpSpLocks/>
          </p:cNvGrpSpPr>
          <p:nvPr/>
        </p:nvGrpSpPr>
        <p:grpSpPr bwMode="auto">
          <a:xfrm>
            <a:off x="6000760" y="2071678"/>
            <a:ext cx="2143125" cy="528638"/>
            <a:chOff x="5643570" y="2786058"/>
            <a:chExt cx="2143140" cy="528642"/>
          </a:xfrm>
        </p:grpSpPr>
        <p:sp>
          <p:nvSpPr>
            <p:cNvPr id="6161" name="TextBox 17"/>
            <p:cNvSpPr txBox="1">
              <a:spLocks noChangeArrowheads="1"/>
            </p:cNvSpPr>
            <p:nvPr/>
          </p:nvSpPr>
          <p:spPr bwMode="auto">
            <a:xfrm>
              <a:off x="5643570" y="2786058"/>
              <a:ext cx="126669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误差为</a:t>
              </a:r>
            </a:p>
          </p:txBody>
        </p:sp>
        <p:graphicFrame>
          <p:nvGraphicFramePr>
            <p:cNvPr id="6150" name="Object 4"/>
            <p:cNvGraphicFramePr>
              <a:graphicFrameLocks noChangeAspect="1"/>
            </p:cNvGraphicFramePr>
            <p:nvPr/>
          </p:nvGraphicFramePr>
          <p:xfrm>
            <a:off x="6929454" y="2814634"/>
            <a:ext cx="857256" cy="500066"/>
          </p:xfrm>
          <a:graphic>
            <a:graphicData uri="http://schemas.openxmlformats.org/presentationml/2006/ole">
              <p:oleObj spid="_x0000_s6150" name="Equation" r:id="rId4" imgW="342720" imgH="203040" progId="Equation.DSMT4">
                <p:embed/>
              </p:oleObj>
            </a:graphicData>
          </a:graphic>
        </p:graphicFrame>
      </p:grpSp>
      <p:sp>
        <p:nvSpPr>
          <p:cNvPr id="615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25"/>
          <p:cNvGrpSpPr>
            <a:grpSpLocks/>
          </p:cNvGrpSpPr>
          <p:nvPr/>
        </p:nvGrpSpPr>
        <p:grpSpPr bwMode="auto">
          <a:xfrm>
            <a:off x="6072197" y="3459163"/>
            <a:ext cx="2158989" cy="523227"/>
            <a:chOff x="6429388" y="4643439"/>
            <a:chExt cx="2158975" cy="523227"/>
          </a:xfrm>
        </p:grpSpPr>
        <p:sp>
          <p:nvSpPr>
            <p:cNvPr id="6160" name="TextBox 23"/>
            <p:cNvSpPr txBox="1">
              <a:spLocks noChangeArrowheads="1"/>
            </p:cNvSpPr>
            <p:nvPr/>
          </p:nvSpPr>
          <p:spPr bwMode="auto">
            <a:xfrm>
              <a:off x="6429388" y="4643446"/>
              <a:ext cx="126669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误差为</a:t>
              </a:r>
            </a:p>
          </p:txBody>
        </p:sp>
        <p:graphicFrame>
          <p:nvGraphicFramePr>
            <p:cNvPr id="4" name="Object 17"/>
            <p:cNvGraphicFramePr>
              <a:graphicFrameLocks noChangeAspect="1"/>
            </p:cNvGraphicFramePr>
            <p:nvPr/>
          </p:nvGraphicFramePr>
          <p:xfrm>
            <a:off x="7699369" y="4643439"/>
            <a:ext cx="888994" cy="500062"/>
          </p:xfrm>
          <a:graphic>
            <a:graphicData uri="http://schemas.openxmlformats.org/presentationml/2006/ole">
              <p:oleObj spid="_x0000_s6149" name="Equation" r:id="rId5" imgW="355320" imgH="203040" progId="Equation.DSMT4">
                <p:embed/>
              </p:oleObj>
            </a:graphicData>
          </a:graphic>
        </p:graphicFrame>
      </p:grpSp>
      <p:sp>
        <p:nvSpPr>
          <p:cNvPr id="20" name="TextBox 19"/>
          <p:cNvSpPr txBox="1"/>
          <p:nvPr/>
        </p:nvSpPr>
        <p:spPr>
          <a:xfrm>
            <a:off x="428596" y="4500570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将上面的式子代入离散方程，可得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5720" y="285728"/>
            <a:ext cx="6317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二、迎风格式（</a:t>
            </a:r>
            <a:r>
              <a:rPr lang="en-US" altLang="zh-CN" sz="3200" dirty="0" smtClean="0"/>
              <a:t>Upwind Scheme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1142976" y="3143248"/>
          <a:ext cx="4643470" cy="1155313"/>
        </p:xfrm>
        <a:graphic>
          <a:graphicData uri="http://schemas.openxmlformats.org/presentationml/2006/ole">
            <p:oleObj spid="_x0000_s6151" name="Equation" r:id="rId6" imgW="1993680" imgH="4950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subSp spid="_x0000_s614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subSp spid="_x0000_s6147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 autoUpdateAnimBg="0"/>
      <p:bldP spid="2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34" name="Object 22"/>
          <p:cNvGraphicFramePr>
            <a:graphicFrameLocks noChangeAspect="1"/>
          </p:cNvGraphicFramePr>
          <p:nvPr/>
        </p:nvGraphicFramePr>
        <p:xfrm>
          <a:off x="928662" y="2071678"/>
          <a:ext cx="3355975" cy="514350"/>
        </p:xfrm>
        <a:graphic>
          <a:graphicData uri="http://schemas.openxmlformats.org/presentationml/2006/ole">
            <p:oleObj spid="_x0000_s7172" name="Equation" r:id="rId3" imgW="1574640" imgH="241200" progId="Equation.DSMT4">
              <p:embed/>
            </p:oleObj>
          </a:graphicData>
        </a:graphic>
      </p:graphicFrame>
      <p:graphicFrame>
        <p:nvGraphicFramePr>
          <p:cNvPr id="13336" name="Object 24"/>
          <p:cNvGraphicFramePr>
            <a:graphicFrameLocks noChangeAspect="1"/>
          </p:cNvGraphicFramePr>
          <p:nvPr/>
        </p:nvGraphicFramePr>
        <p:xfrm>
          <a:off x="928662" y="1428736"/>
          <a:ext cx="1814513" cy="433388"/>
        </p:xfrm>
        <a:graphic>
          <a:graphicData uri="http://schemas.openxmlformats.org/presentationml/2006/ole">
            <p:oleObj spid="_x0000_s7174" name="Equation" r:id="rId4" imgW="850680" imgH="203040" progId="Equation.DSMT4">
              <p:embed/>
            </p:oleObj>
          </a:graphicData>
        </a:graphic>
      </p:graphicFrame>
      <p:sp>
        <p:nvSpPr>
          <p:cNvPr id="17" name="AutoShape 42"/>
          <p:cNvSpPr>
            <a:spLocks/>
          </p:cNvSpPr>
          <p:nvPr/>
        </p:nvSpPr>
        <p:spPr bwMode="auto">
          <a:xfrm>
            <a:off x="214313" y="500063"/>
            <a:ext cx="358775" cy="2016125"/>
          </a:xfrm>
          <a:prstGeom prst="leftBrace">
            <a:avLst>
              <a:gd name="adj1" fmla="val 4682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77" name="Object 13"/>
          <p:cNvGraphicFramePr>
            <a:graphicFrameLocks noChangeAspect="1"/>
          </p:cNvGraphicFramePr>
          <p:nvPr/>
        </p:nvGraphicFramePr>
        <p:xfrm>
          <a:off x="642910" y="428604"/>
          <a:ext cx="7804580" cy="917576"/>
        </p:xfrm>
        <a:graphic>
          <a:graphicData uri="http://schemas.openxmlformats.org/presentationml/2006/ole">
            <p:oleObj spid="_x0000_s7177" name="Equation" r:id="rId5" imgW="3568680" imgH="419040" progId="Equation.DSMT4">
              <p:embed/>
            </p:oleObj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500063" y="2786063"/>
            <a:ext cx="8140700" cy="1169551"/>
            <a:chOff x="500063" y="2786063"/>
            <a:chExt cx="8140700" cy="1169551"/>
          </a:xfrm>
        </p:grpSpPr>
        <p:sp>
          <p:nvSpPr>
            <p:cNvPr id="7180" name="Text Box 20"/>
            <p:cNvSpPr txBox="1">
              <a:spLocks noChangeArrowheads="1"/>
            </p:cNvSpPr>
            <p:nvPr/>
          </p:nvSpPr>
          <p:spPr bwMode="auto">
            <a:xfrm>
              <a:off x="500063" y="2786063"/>
              <a:ext cx="8140700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/>
                <a:t>将数值解      代替精确解                并忽略高阶小项，则可以建立</a:t>
              </a:r>
              <a:r>
                <a:rPr lang="zh-CN" altLang="en-US" dirty="0" smtClean="0"/>
                <a:t>以下</a:t>
              </a:r>
              <a:r>
                <a:rPr lang="zh-CN" altLang="en-US" dirty="0" smtClean="0">
                  <a:solidFill>
                    <a:schemeClr val="accent2"/>
                  </a:solidFill>
                </a:rPr>
                <a:t>差分格式</a:t>
              </a:r>
              <a:r>
                <a:rPr lang="zh-CN" altLang="en-US" dirty="0"/>
                <a:t>：</a:t>
              </a:r>
            </a:p>
          </p:txBody>
        </p:sp>
        <p:graphicFrame>
          <p:nvGraphicFramePr>
            <p:cNvPr id="7171" name="Object 21"/>
            <p:cNvGraphicFramePr>
              <a:graphicFrameLocks noChangeAspect="1"/>
            </p:cNvGraphicFramePr>
            <p:nvPr/>
          </p:nvGraphicFramePr>
          <p:xfrm>
            <a:off x="4329113" y="2843213"/>
            <a:ext cx="1306512" cy="552450"/>
          </p:xfrm>
          <a:graphic>
            <a:graphicData uri="http://schemas.openxmlformats.org/presentationml/2006/ole">
              <p:oleObj spid="_x0000_s7171" name="Equation" r:id="rId6" imgW="571320" imgH="241200" progId="Equation.DSMT4">
                <p:embed/>
              </p:oleObj>
            </a:graphicData>
          </a:graphic>
        </p:graphicFrame>
        <p:graphicFrame>
          <p:nvGraphicFramePr>
            <p:cNvPr id="7178" name="Object 15"/>
            <p:cNvGraphicFramePr>
              <a:graphicFrameLocks noChangeAspect="1"/>
            </p:cNvGraphicFramePr>
            <p:nvPr/>
          </p:nvGraphicFramePr>
          <p:xfrm>
            <a:off x="2071688" y="2801938"/>
            <a:ext cx="436562" cy="582612"/>
          </p:xfrm>
          <a:graphic>
            <a:graphicData uri="http://schemas.openxmlformats.org/presentationml/2006/ole">
              <p:oleObj spid="_x0000_s7178" name="Equation" r:id="rId7" imgW="190440" imgH="253800" progId="Equation.DSMT4">
                <p:embed/>
              </p:oleObj>
            </a:graphicData>
          </a:graphic>
        </p:graphicFrame>
      </p:grpSp>
      <p:grpSp>
        <p:nvGrpSpPr>
          <p:cNvPr id="2" name="组合 24"/>
          <p:cNvGrpSpPr>
            <a:grpSpLocks/>
          </p:cNvGrpSpPr>
          <p:nvPr/>
        </p:nvGrpSpPr>
        <p:grpSpPr bwMode="auto">
          <a:xfrm>
            <a:off x="642910" y="6013214"/>
            <a:ext cx="6723090" cy="523220"/>
            <a:chOff x="642910" y="6143644"/>
            <a:chExt cx="6723127" cy="523220"/>
          </a:xfrm>
        </p:grpSpPr>
        <p:sp>
          <p:nvSpPr>
            <p:cNvPr id="7184" name="TextBox 20"/>
            <p:cNvSpPr txBox="1">
              <a:spLocks noChangeArrowheads="1"/>
            </p:cNvSpPr>
            <p:nvPr/>
          </p:nvSpPr>
          <p:spPr bwMode="auto">
            <a:xfrm>
              <a:off x="642910" y="6143644"/>
              <a:ext cx="523412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可见上述格式的局部截断误差为</a:t>
              </a:r>
            </a:p>
          </p:txBody>
        </p:sp>
        <p:graphicFrame>
          <p:nvGraphicFramePr>
            <p:cNvPr id="7179" name="Object 16"/>
            <p:cNvGraphicFramePr>
              <a:graphicFrameLocks noChangeAspect="1"/>
            </p:cNvGraphicFramePr>
            <p:nvPr/>
          </p:nvGraphicFramePr>
          <p:xfrm>
            <a:off x="5937279" y="6161343"/>
            <a:ext cx="1428758" cy="500062"/>
          </p:xfrm>
          <a:graphic>
            <a:graphicData uri="http://schemas.openxmlformats.org/presentationml/2006/ole">
              <p:oleObj spid="_x0000_s7179" name="Equation" r:id="rId8" imgW="571320" imgH="203040" progId="Equation.DSMT4">
                <p:embed/>
              </p:oleObj>
            </a:graphicData>
          </a:graphic>
        </p:graphicFrame>
      </p:grp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928662" y="4000504"/>
          <a:ext cx="6197478" cy="1714512"/>
        </p:xfrm>
        <a:graphic>
          <a:graphicData uri="http://schemas.openxmlformats.org/presentationml/2006/ole">
            <p:oleObj spid="_x0000_s7180" name="Equation" r:id="rId9" imgW="2641320" imgH="736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subSp spid="_x0000_s7177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7">
                                            <p:subSp spid="_x0000_s7177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>
                                            <p:subSp spid="_x0000_s717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36">
                                            <p:subSp spid="_x0000_s7174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>
                                            <p:subSp spid="_x0000_s7172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34">
                                            <p:subSp spid="_x0000_s7172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3097213" cy="647700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差分格式的求解</a:t>
            </a:r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357158" y="2571744"/>
            <a:ext cx="719138" cy="360363"/>
          </a:xfrm>
          <a:prstGeom prst="rightArrow">
            <a:avLst>
              <a:gd name="adj1" fmla="val 50000"/>
              <a:gd name="adj2" fmla="val 498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57" name="Text Box 105"/>
          <p:cNvSpPr txBox="1">
            <a:spLocks noChangeArrowheads="1"/>
          </p:cNvSpPr>
          <p:nvPr/>
        </p:nvSpPr>
        <p:spPr bwMode="auto">
          <a:xfrm>
            <a:off x="428596" y="4071942"/>
            <a:ext cx="35173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smtClean="0"/>
              <a:t>—— </a:t>
            </a:r>
            <a:r>
              <a:rPr lang="zh-CN" altLang="en-US" dirty="0" smtClean="0"/>
              <a:t>时间</a:t>
            </a:r>
            <a:r>
              <a:rPr lang="zh-CN" altLang="en-US" dirty="0"/>
              <a:t>渐进显格式</a:t>
            </a:r>
          </a:p>
        </p:txBody>
      </p:sp>
      <p:graphicFrame>
        <p:nvGraphicFramePr>
          <p:cNvPr id="8" name="Object 18"/>
          <p:cNvGraphicFramePr>
            <a:graphicFrameLocks noChangeAspect="1"/>
          </p:cNvGraphicFramePr>
          <p:nvPr/>
        </p:nvGraphicFramePr>
        <p:xfrm>
          <a:off x="1142976" y="857232"/>
          <a:ext cx="5500726" cy="1521717"/>
        </p:xfrm>
        <a:graphic>
          <a:graphicData uri="http://schemas.openxmlformats.org/presentationml/2006/ole">
            <p:oleObj spid="_x0000_s8210" name="Equation" r:id="rId3" imgW="2641320" imgH="736560" progId="Equation.DSMT4">
              <p:embed/>
            </p:oleObj>
          </a:graphicData>
        </a:graphic>
      </p:graphicFrame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428596" y="3071810"/>
          <a:ext cx="8267700" cy="914400"/>
        </p:xfrm>
        <a:graphic>
          <a:graphicData uri="http://schemas.openxmlformats.org/presentationml/2006/ole">
            <p:oleObj spid="_x0000_s8211" name="Equation" r:id="rId4" imgW="3720960" imgH="406080" progId="Equation.DSMT4">
              <p:embed/>
            </p:oleObj>
          </a:graphicData>
        </a:graphic>
      </p:graphicFrame>
      <p:sp>
        <p:nvSpPr>
          <p:cNvPr id="84" name="TextBox 83"/>
          <p:cNvSpPr txBox="1"/>
          <p:nvPr/>
        </p:nvSpPr>
        <p:spPr>
          <a:xfrm>
            <a:off x="357158" y="5072074"/>
            <a:ext cx="775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用谐波分析方法利用增长因子来讨论稳定性。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0" grpId="0" autoUpdateAnimBg="0"/>
      <p:bldP spid="49158" grpId="0" animBg="1" autoUpdateAnimBg="0"/>
      <p:bldP spid="49257" grpId="0" autoUpdateAnimBg="0"/>
      <p:bldP spid="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71472" y="357166"/>
            <a:ext cx="7840608" cy="635309"/>
            <a:chOff x="571472" y="357166"/>
            <a:chExt cx="7840608" cy="635309"/>
          </a:xfrm>
        </p:grpSpPr>
        <p:sp>
          <p:nvSpPr>
            <p:cNvPr id="5" name="TextBox 4"/>
            <p:cNvSpPr txBox="1"/>
            <p:nvPr/>
          </p:nvSpPr>
          <p:spPr>
            <a:xfrm>
              <a:off x="571472" y="428604"/>
              <a:ext cx="78406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设                     ，相当于对数值解进行变量分离，</a:t>
              </a:r>
              <a:endParaRPr lang="zh-CN" altLang="en-US" dirty="0"/>
            </a:p>
          </p:txBody>
        </p:sp>
        <p:graphicFrame>
          <p:nvGraphicFramePr>
            <p:cNvPr id="58369" name="Object 1"/>
            <p:cNvGraphicFramePr>
              <a:graphicFrameLocks noChangeAspect="1"/>
            </p:cNvGraphicFramePr>
            <p:nvPr/>
          </p:nvGraphicFramePr>
          <p:xfrm>
            <a:off x="1071538" y="357166"/>
            <a:ext cx="1739880" cy="635309"/>
          </p:xfrm>
          <a:graphic>
            <a:graphicData uri="http://schemas.openxmlformats.org/presentationml/2006/ole">
              <p:oleObj spid="_x0000_s58369" name="Equation" r:id="rId3" imgW="761760" imgH="279360" progId="Equation.DSMT4">
                <p:embed/>
              </p:oleObj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214282" y="1071546"/>
            <a:ext cx="847860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   对数值格式稳定性的考察现在就转化为对振幅</a:t>
            </a:r>
            <a:r>
              <a:rPr lang="en-US" dirty="0" smtClean="0"/>
              <a:t> </a:t>
            </a:r>
            <a:r>
              <a:rPr lang="zh-CN" altLang="en-US" dirty="0" smtClean="0"/>
              <a:t>是否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会放大进行讨论。</a:t>
            </a:r>
            <a:endParaRPr lang="zh-CN" altLang="en-US" dirty="0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71472" y="2285992"/>
            <a:ext cx="7106433" cy="571480"/>
            <a:chOff x="571472" y="2285992"/>
            <a:chExt cx="7106433" cy="571480"/>
          </a:xfrm>
        </p:grpSpPr>
        <p:graphicFrame>
          <p:nvGraphicFramePr>
            <p:cNvPr id="58371" name="Object 3"/>
            <p:cNvGraphicFramePr>
              <a:graphicFrameLocks noChangeAspect="1"/>
            </p:cNvGraphicFramePr>
            <p:nvPr/>
          </p:nvGraphicFramePr>
          <p:xfrm>
            <a:off x="1428728" y="2285992"/>
            <a:ext cx="1828736" cy="571480"/>
          </p:xfrm>
          <a:graphic>
            <a:graphicData uri="http://schemas.openxmlformats.org/presentationml/2006/ole">
              <p:oleObj spid="_x0000_s58371" name="Equation" r:id="rId4" imgW="761760" imgH="228600" progId="Equation.DSMT4">
                <p:embed/>
              </p:oleObj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571472" y="2285992"/>
              <a:ext cx="7106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如果                        则</a:t>
              </a:r>
              <a:r>
                <a:rPr lang="en-US" dirty="0" smtClean="0"/>
                <a:t> </a:t>
              </a:r>
              <a:r>
                <a:rPr lang="en-US" i="1" dirty="0" smtClean="0"/>
                <a:t>G</a:t>
              </a:r>
              <a:r>
                <a:rPr lang="en-US" dirty="0" smtClean="0"/>
                <a:t> </a:t>
              </a:r>
              <a:r>
                <a:rPr lang="zh-CN" altLang="en-US" dirty="0" smtClean="0"/>
                <a:t>就称为增长因子，且</a:t>
              </a:r>
            </a:p>
          </p:txBody>
        </p:sp>
      </p:grp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2786050" y="3000372"/>
          <a:ext cx="1106153" cy="500042"/>
        </p:xfrm>
        <a:graphic>
          <a:graphicData uri="http://schemas.openxmlformats.org/presentationml/2006/ole">
            <p:oleObj spid="_x0000_s58373" name="Equation" r:id="rId5" imgW="469800" imgH="203040" progId="Equation.DSMT4">
              <p:embed/>
            </p:oleObj>
          </a:graphicData>
        </a:graphic>
      </p:graphicFrame>
      <p:sp>
        <p:nvSpPr>
          <p:cNvPr id="15" name="矩形 14"/>
          <p:cNvSpPr/>
          <p:nvPr/>
        </p:nvSpPr>
        <p:spPr>
          <a:xfrm>
            <a:off x="357158" y="3643314"/>
            <a:ext cx="84296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是数值格式稳定的充要条件，也称为 </a:t>
            </a:r>
            <a:r>
              <a:rPr lang="en-US" dirty="0" smtClean="0"/>
              <a:t>Von Neumann</a:t>
            </a:r>
          </a:p>
          <a:p>
            <a:pPr>
              <a:lnSpc>
                <a:spcPct val="125000"/>
              </a:lnSpc>
            </a:pPr>
            <a:r>
              <a:rPr lang="zh-CN" altLang="en-US" dirty="0" smtClean="0"/>
              <a:t>条件。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8596" y="5000636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现在研究上述格式的稳定性。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1414</Words>
  <Application>Microsoft Office PowerPoint</Application>
  <PresentationFormat>全屏显示(4:3)</PresentationFormat>
  <Paragraphs>168</Paragraphs>
  <Slides>35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38" baseType="lpstr">
      <vt:lpstr>默认设计模板</vt:lpstr>
      <vt:lpstr>公式</vt:lpstr>
      <vt:lpstr>Equation</vt:lpstr>
      <vt:lpstr>对流方程的差分法</vt:lpstr>
      <vt:lpstr>一、研究对象</vt:lpstr>
      <vt:lpstr>幻灯片 3</vt:lpstr>
      <vt:lpstr>幻灯片 4</vt:lpstr>
      <vt:lpstr>2. 原方程弱化为节点处的离散方程</vt:lpstr>
      <vt:lpstr>幻灯片 6</vt:lpstr>
      <vt:lpstr>幻灯片 7</vt:lpstr>
      <vt:lpstr>4.差分格式的求解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编程实现的基本环节 </vt:lpstr>
      <vt:lpstr>七、数值算例</vt:lpstr>
      <vt:lpstr>幻灯片 33</vt:lpstr>
      <vt:lpstr>幻灯片 34</vt:lpstr>
      <vt:lpstr>幻灯片 35</vt:lpstr>
    </vt:vector>
  </TitlesOfParts>
  <Company>番茄花园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抛物型方程差分法</dc:title>
  <dc:creator>番茄花园</dc:creator>
  <cp:lastModifiedBy>huady</cp:lastModifiedBy>
  <cp:revision>229</cp:revision>
  <dcterms:created xsi:type="dcterms:W3CDTF">2009-11-26T11:49:36Z</dcterms:created>
  <dcterms:modified xsi:type="dcterms:W3CDTF">2014-12-18T03:21:05Z</dcterms:modified>
</cp:coreProperties>
</file>