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56" r:id="rId4"/>
    <p:sldId id="262" r:id="rId5"/>
    <p:sldId id="275" r:id="rId6"/>
    <p:sldId id="281" r:id="rId7"/>
    <p:sldId id="266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36" r:id="rId16"/>
    <p:sldId id="318" r:id="rId17"/>
    <p:sldId id="319" r:id="rId18"/>
    <p:sldId id="33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6600FF"/>
    <a:srgbClr val="000066"/>
    <a:srgbClr val="FF00FF"/>
    <a:srgbClr val="00FF00"/>
    <a:srgbClr val="0099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31" autoAdjust="0"/>
  </p:normalViewPr>
  <p:slideViewPr>
    <p:cSldViewPr>
      <p:cViewPr varScale="1">
        <p:scale>
          <a:sx n="67" d="100"/>
          <a:sy n="6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29.wmf"/><Relationship Id="rId1" Type="http://schemas.openxmlformats.org/officeDocument/2006/relationships/image" Target="../media/image39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927FA5-E418-44A2-B5E5-20A67F6F4FC2}" type="datetimeFigureOut">
              <a:rPr lang="zh-CN" altLang="en-US"/>
              <a:pPr>
                <a:defRPr/>
              </a:pPr>
              <a:t>2014/12/21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AD18BE-71CF-424A-BC3F-67820C241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DDA8-7EAB-4B5E-A682-CBF678C07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8993-427B-4C7A-9211-48D3BB749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3612-E683-4BBB-BD6F-BD3E4FA4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86CCB-7106-4B08-974F-3923B840F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301BA-409A-4CFF-AC47-C5975DEC9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907C-4C2E-4F62-8845-47AF56CB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E58A-482C-4DC8-8584-AF8F020EA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2460-00DD-45DD-BDD2-DD340CBB9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7159-C52C-4888-8240-8AB0EFB04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A1F0-BECA-4F45-A13A-06BF3EA16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006-80A3-4C9E-B835-951997C75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B76F-DFD8-4D37-BF9F-E10464948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D133BB8-CE0C-4456-83F4-1B71C8F1D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214422"/>
            <a:ext cx="6481763" cy="278608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dirty="0" smtClean="0"/>
              <a:t>二阶双曲型方程的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显、隐差分法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500034" y="214290"/>
          <a:ext cx="7961312" cy="2071688"/>
        </p:xfrm>
        <a:graphic>
          <a:graphicData uri="http://schemas.openxmlformats.org/presentationml/2006/ole">
            <p:oleObj spid="_x0000_s60426" name="Equation" r:id="rId3" imgW="3873240" imgH="1002960" progId="Equation.DSMT4">
              <p:embed/>
            </p:oleObj>
          </a:graphicData>
        </a:graphic>
      </p:graphicFrame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357158" y="2428868"/>
            <a:ext cx="3427541" cy="523220"/>
            <a:chOff x="357158" y="2428868"/>
            <a:chExt cx="3427541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357158" y="2428868"/>
              <a:ext cx="3427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需要处理越界点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3000364" y="2428868"/>
            <a:ext cx="506384" cy="520257"/>
          </p:xfrm>
          <a:graphic>
            <a:graphicData uri="http://schemas.openxmlformats.org/presentationml/2006/ole">
              <p:oleObj spid="_x0000_s60427" name="Equation" r:id="rId4" imgW="228600" imgH="241200" progId="Equation.DSMT4">
                <p:embed/>
              </p:oleObj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357158" y="3000372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设格式对 </a:t>
            </a:r>
            <a:r>
              <a:rPr lang="en-US" altLang="zh-CN" i="1" dirty="0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=0</a:t>
            </a:r>
            <a:r>
              <a:rPr lang="zh-CN" altLang="en-US" dirty="0" smtClean="0"/>
              <a:t>也成立，从而有</a:t>
            </a:r>
            <a:endParaRPr lang="zh-CN" altLang="en-US" dirty="0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357158" y="3643314"/>
          <a:ext cx="8514457" cy="500066"/>
        </p:xfrm>
        <a:graphic>
          <a:graphicData uri="http://schemas.openxmlformats.org/presentationml/2006/ole">
            <p:oleObj spid="_x0000_s60429" name="Equation" r:id="rId5" imgW="4051080" imgH="241200" progId="Equation.DSMT4">
              <p:embed/>
            </p:oleObj>
          </a:graphicData>
        </a:graphic>
      </p:graphicFrame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28596" y="4357694"/>
            <a:ext cx="7484741" cy="523220"/>
            <a:chOff x="428596" y="4357694"/>
            <a:chExt cx="7484741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428596" y="4357694"/>
              <a:ext cx="74847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从初始条件中解出       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代入上式并整理，可得</a:t>
              </a:r>
              <a:endParaRPr lang="zh-CN" altLang="en-US" dirty="0"/>
            </a:p>
          </p:txBody>
        </p:sp>
        <p:graphicFrame>
          <p:nvGraphicFramePr>
            <p:cNvPr id="26" name="Object 11"/>
            <p:cNvGraphicFramePr>
              <a:graphicFrameLocks noChangeAspect="1"/>
            </p:cNvGraphicFramePr>
            <p:nvPr/>
          </p:nvGraphicFramePr>
          <p:xfrm>
            <a:off x="3428992" y="4357694"/>
            <a:ext cx="506384" cy="520257"/>
          </p:xfrm>
          <a:graphic>
            <a:graphicData uri="http://schemas.openxmlformats.org/presentationml/2006/ole">
              <p:oleObj spid="_x0000_s60433" name="Equation" r:id="rId6" imgW="228600" imgH="241200" progId="Equation.DSMT4">
                <p:embed/>
              </p:oleObj>
            </a:graphicData>
          </a:graphic>
        </p:graphicFrame>
      </p:grp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214282" y="5072073"/>
          <a:ext cx="8643998" cy="528481"/>
        </p:xfrm>
        <a:graphic>
          <a:graphicData uri="http://schemas.openxmlformats.org/presentationml/2006/ole">
            <p:oleObj spid="_x0000_s60434" name="Equation" r:id="rId7" imgW="4520880" imgH="279360" progId="Equation.DSMT4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357158" y="5903893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从而得到以下改进的三层显格式：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4"/>
          <p:cNvGrpSpPr>
            <a:grpSpLocks/>
          </p:cNvGrpSpPr>
          <p:nvPr/>
        </p:nvGrpSpPr>
        <p:grpSpPr bwMode="auto">
          <a:xfrm>
            <a:off x="357158" y="2916238"/>
            <a:ext cx="6881842" cy="561975"/>
            <a:chOff x="642910" y="6130948"/>
            <a:chExt cx="6881880" cy="561975"/>
          </a:xfrm>
        </p:grpSpPr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5778530" y="6130948"/>
            <a:ext cx="1746260" cy="561975"/>
          </p:xfrm>
          <a:graphic>
            <a:graphicData uri="http://schemas.openxmlformats.org/presentationml/2006/ole">
              <p:oleObj spid="_x0000_s61444" name="Equation" r:id="rId3" imgW="698400" imgH="228600" progId="Equation.DSMT4">
                <p:embed/>
              </p:oleObj>
            </a:graphicData>
          </a:graphic>
        </p:graphicFrame>
      </p:grp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14282" y="214290"/>
          <a:ext cx="8634413" cy="2457450"/>
        </p:xfrm>
        <a:graphic>
          <a:graphicData uri="http://schemas.openxmlformats.org/presentationml/2006/ole">
            <p:oleObj spid="_x0000_s61449" name="Equation" r:id="rId4" imgW="4775040" imgH="1358640" progId="Equation.DSMT4">
              <p:embed/>
            </p:oleObj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85720" y="3571876"/>
            <a:ext cx="8470589" cy="1431765"/>
            <a:chOff x="285720" y="3571876"/>
            <a:chExt cx="8470589" cy="1431765"/>
          </a:xfrm>
        </p:grpSpPr>
        <p:sp>
          <p:nvSpPr>
            <p:cNvPr id="18" name="TextBox 17"/>
            <p:cNvSpPr txBox="1"/>
            <p:nvPr/>
          </p:nvSpPr>
          <p:spPr>
            <a:xfrm>
              <a:off x="285720" y="3700464"/>
              <a:ext cx="8470589" cy="130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在稳定性条件                        成立的前提下，该改进的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格式是二阶收敛的。</a:t>
              </a:r>
              <a:endParaRPr lang="zh-CN" altLang="en-US" dirty="0"/>
            </a:p>
          </p:txBody>
        </p:sp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2571736" y="3571876"/>
            <a:ext cx="1879600" cy="1000125"/>
          </p:xfrm>
          <a:graphic>
            <a:graphicData uri="http://schemas.openxmlformats.org/presentationml/2006/ole">
              <p:oleObj spid="_x0000_s61451" name="Equation" r:id="rId5" imgW="78732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20" y="3571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四、数值算例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910" y="1071546"/>
            <a:ext cx="784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.    </a:t>
            </a:r>
            <a:r>
              <a:rPr lang="zh-CN" altLang="en-US" dirty="0" smtClean="0"/>
              <a:t>用二阶显格式求解双曲型方程初边值问题：</a:t>
            </a:r>
            <a:endParaRPr lang="zh-CN" altLang="en-US" dirty="0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000100" y="1643049"/>
          <a:ext cx="7215238" cy="2676197"/>
        </p:xfrm>
        <a:graphic>
          <a:graphicData uri="http://schemas.openxmlformats.org/presentationml/2006/ole">
            <p:oleObj spid="_x0000_s62475" name="Equation" r:id="rId3" imgW="3492360" imgH="1295280" progId="Equation.DSMT4">
              <p:embed/>
            </p:oleObj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57158" y="4214818"/>
            <a:ext cx="5312673" cy="523220"/>
            <a:chOff x="357158" y="4214818"/>
            <a:chExt cx="5312673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4214818"/>
              <a:ext cx="5312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已知其精确解为  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3000364" y="4214818"/>
            <a:ext cx="2284914" cy="500042"/>
          </p:xfrm>
          <a:graphic>
            <a:graphicData uri="http://schemas.openxmlformats.org/presentationml/2006/ole">
              <p:oleObj spid="_x0000_s62477" name="Equation" r:id="rId4" imgW="1041120" imgH="228600" progId="Equation.DSMT4">
                <p:embed/>
              </p:oleObj>
            </a:graphicData>
          </a:graphic>
        </p:graphicFrame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28596" y="4786322"/>
            <a:ext cx="7839718" cy="868772"/>
            <a:chOff x="428596" y="4786322"/>
            <a:chExt cx="7839718" cy="868772"/>
          </a:xfrm>
        </p:grpSpPr>
        <p:sp>
          <p:nvSpPr>
            <p:cNvPr id="28" name="矩形 27"/>
            <p:cNvSpPr/>
            <p:nvPr/>
          </p:nvSpPr>
          <p:spPr>
            <a:xfrm>
              <a:off x="428596" y="5000636"/>
              <a:ext cx="5312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分别取步长为                             和</a:t>
              </a:r>
              <a:endParaRPr lang="zh-CN" altLang="en-US" dirty="0"/>
            </a:p>
          </p:txBody>
        </p:sp>
        <p:graphicFrame>
          <p:nvGraphicFramePr>
            <p:cNvPr id="62479" name="Object 15"/>
            <p:cNvGraphicFramePr>
              <a:graphicFrameLocks noChangeAspect="1"/>
            </p:cNvGraphicFramePr>
            <p:nvPr/>
          </p:nvGraphicFramePr>
          <p:xfrm>
            <a:off x="2786050" y="4800608"/>
            <a:ext cx="2428892" cy="854486"/>
          </p:xfrm>
          <a:graphic>
            <a:graphicData uri="http://schemas.openxmlformats.org/presentationml/2006/ole">
              <p:oleObj spid="_x0000_s62479" name="Equation" r:id="rId5" imgW="1143000" imgH="406080" progId="Equation.DSMT4">
                <p:embed/>
              </p:oleObj>
            </a:graphicData>
          </a:graphic>
        </p:graphicFrame>
        <p:graphicFrame>
          <p:nvGraphicFramePr>
            <p:cNvPr id="62481" name="Object 17"/>
            <p:cNvGraphicFramePr>
              <a:graphicFrameLocks noChangeAspect="1"/>
            </p:cNvGraphicFramePr>
            <p:nvPr/>
          </p:nvGraphicFramePr>
          <p:xfrm>
            <a:off x="5643569" y="4786322"/>
            <a:ext cx="2624745" cy="863582"/>
          </p:xfrm>
          <a:graphic>
            <a:graphicData uri="http://schemas.openxmlformats.org/presentationml/2006/ole">
              <p:oleObj spid="_x0000_s62481" name="Equation" r:id="rId6" imgW="1231560" imgH="406080" progId="Equation.DSMT4">
                <p:embed/>
              </p:oleObj>
            </a:graphicData>
          </a:graphic>
        </p:graphicFrame>
      </p:grp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57158" y="5715016"/>
            <a:ext cx="8106706" cy="935020"/>
            <a:chOff x="357158" y="5715016"/>
            <a:chExt cx="8106706" cy="935020"/>
          </a:xfrm>
        </p:grpSpPr>
        <p:sp>
          <p:nvSpPr>
            <p:cNvPr id="33" name="矩形 32"/>
            <p:cNvSpPr/>
            <p:nvPr/>
          </p:nvSpPr>
          <p:spPr>
            <a:xfrm>
              <a:off x="357158" y="5929330"/>
              <a:ext cx="81067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给出在节点                                处的数值解及误差。</a:t>
              </a:r>
              <a:endParaRPr lang="zh-CN" altLang="en-US" dirty="0"/>
            </a:p>
          </p:txBody>
        </p:sp>
        <p:graphicFrame>
          <p:nvGraphicFramePr>
            <p:cNvPr id="62483" name="Object 19"/>
            <p:cNvGraphicFramePr>
              <a:graphicFrameLocks noChangeAspect="1"/>
            </p:cNvGraphicFramePr>
            <p:nvPr/>
          </p:nvGraphicFramePr>
          <p:xfrm>
            <a:off x="2285984" y="5715016"/>
            <a:ext cx="2717612" cy="935020"/>
          </p:xfrm>
          <a:graphic>
            <a:graphicData uri="http://schemas.openxmlformats.org/presentationml/2006/ole">
              <p:oleObj spid="_x0000_s62483" name="Equation" r:id="rId7" imgW="128268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五、二阶隐格式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071546"/>
            <a:ext cx="8480207" cy="1114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由于显格式具有比较苛刻的稳定性要求，希望构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造隐格式使得能够放松对步长的约束甚至解除约束。</a:t>
            </a:r>
          </a:p>
        </p:txBody>
      </p:sp>
      <p:graphicFrame>
        <p:nvGraphicFramePr>
          <p:cNvPr id="78849" name="Object 1"/>
          <p:cNvGraphicFramePr>
            <a:graphicFrameLocks noChangeAspect="1"/>
          </p:cNvGraphicFramePr>
          <p:nvPr/>
        </p:nvGraphicFramePr>
        <p:xfrm>
          <a:off x="642910" y="3000372"/>
          <a:ext cx="7715250" cy="2857500"/>
        </p:xfrm>
        <a:graphic>
          <a:graphicData uri="http://schemas.openxmlformats.org/presentationml/2006/ole">
            <p:oleObj spid="_x0000_s78849" name="Equation" r:id="rId3" imgW="3682800" imgH="14857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2910" y="235743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第一步，第二步同显格式。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57158" y="214290"/>
            <a:ext cx="728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第三步，处理一阶、二阶偏导数。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7158" y="928670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关于时间的二阶偏导仍取为</a:t>
            </a:r>
            <a:endParaRPr lang="zh-CN" altLang="en-US" dirty="0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000100" y="1500174"/>
          <a:ext cx="6572296" cy="979377"/>
        </p:xfrm>
        <a:graphic>
          <a:graphicData uri="http://schemas.openxmlformats.org/presentationml/2006/ole">
            <p:oleObj spid="_x0000_s63496" name="Equation" r:id="rId3" imgW="3390840" imgH="50796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4282" y="2500306"/>
            <a:ext cx="8286808" cy="111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但关于空间的二阶偏导需要作些变化，以保证成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隐格式，为此取</a:t>
            </a:r>
            <a:endParaRPr lang="zh-CN" altLang="en-US" dirty="0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42910" y="3643314"/>
          <a:ext cx="6858048" cy="2831505"/>
        </p:xfrm>
        <a:graphic>
          <a:graphicData uri="http://schemas.openxmlformats.org/presentationml/2006/ole">
            <p:oleObj spid="_x0000_s63498" name="Equation" r:id="rId4" imgW="3365280" imgH="139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285720" y="1000108"/>
          <a:ext cx="8787831" cy="1571636"/>
        </p:xfrm>
        <a:graphic>
          <a:graphicData uri="http://schemas.openxmlformats.org/presentationml/2006/ole">
            <p:oleObj spid="_x0000_s104449" name="Equation" r:id="rId3" imgW="4940280" imgH="8888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35716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于是离散方程成为，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5720" y="2643182"/>
            <a:ext cx="828680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对初始条件的处理同显式方法，此处为了与上面的截断误差一致（保证二阶格式），所以在第</a:t>
            </a:r>
            <a:r>
              <a:rPr lang="en-US" dirty="0" smtClean="0"/>
              <a:t>1</a:t>
            </a:r>
            <a:r>
              <a:rPr lang="zh-CN" altLang="en-US" dirty="0" smtClean="0"/>
              <a:t>层时间层上取较高精度的近似</a:t>
            </a:r>
            <a:endParaRPr lang="zh-CN" altLang="en-US" dirty="0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85720" y="4429132"/>
          <a:ext cx="8643937" cy="528637"/>
        </p:xfrm>
        <a:graphic>
          <a:graphicData uri="http://schemas.openxmlformats.org/presentationml/2006/ole">
            <p:oleObj spid="_x0000_s104451" name="Equation" r:id="rId4" imgW="4520880" imgH="279360" progId="Equation.DSMT4">
              <p:embed/>
            </p:oleObj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57158" y="5214950"/>
            <a:ext cx="8140700" cy="1114664"/>
            <a:chOff x="500063" y="2786063"/>
            <a:chExt cx="8140700" cy="1114664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14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隐差分格式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4343430" y="2857488"/>
            <a:ext cx="1277938" cy="523875"/>
          </p:xfrm>
          <a:graphic>
            <a:graphicData uri="http://schemas.openxmlformats.org/presentationml/2006/ole">
              <p:oleObj spid="_x0000_s104452" name="Equation" r:id="rId5" imgW="558720" imgH="228600" progId="Equation.DSMT4">
                <p:embed/>
              </p:oleObj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2071718" y="2816213"/>
            <a:ext cx="436562" cy="554038"/>
          </p:xfrm>
          <a:graphic>
            <a:graphicData uri="http://schemas.openxmlformats.org/presentationml/2006/ole">
              <p:oleObj spid="_x0000_s104453" name="Equation" r:id="rId6" imgW="190440" imgH="2412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428596" y="3071813"/>
            <a:ext cx="6881842" cy="561975"/>
            <a:chOff x="642910" y="6131201"/>
            <a:chExt cx="6881879" cy="561975"/>
          </a:xfrm>
        </p:grpSpPr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5778530" y="6131201"/>
            <a:ext cx="1746259" cy="561975"/>
          </p:xfrm>
          <a:graphic>
            <a:graphicData uri="http://schemas.openxmlformats.org/presentationml/2006/ole">
              <p:oleObj spid="_x0000_s65541" name="Equation" r:id="rId3" imgW="698400" imgH="228600" progId="Equation.DSMT4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285720" y="364331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上述格式还可简写为</a:t>
            </a:r>
            <a:endParaRPr lang="zh-CN" altLang="en-US" dirty="0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14281" y="214289"/>
          <a:ext cx="8839383" cy="2857521"/>
        </p:xfrm>
        <a:graphic>
          <a:graphicData uri="http://schemas.openxmlformats.org/presentationml/2006/ole">
            <p:oleObj spid="_x0000_s65547" name="Equation" r:id="rId4" imgW="4965480" imgH="1600200" progId="Equation.DSMT4">
              <p:embed/>
            </p:oleObj>
          </a:graphicData>
        </a:graphic>
      </p:graphicFrame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42844" y="4214818"/>
          <a:ext cx="8840452" cy="2143140"/>
        </p:xfrm>
        <a:graphic>
          <a:graphicData uri="http://schemas.openxmlformats.org/presentationml/2006/ole">
            <p:oleObj spid="_x0000_s65549" name="Equation" r:id="rId5" imgW="5067000" imgH="1231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285728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为计算简单将上述方程组写成矩阵形式，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357158" y="928670"/>
          <a:ext cx="8447422" cy="2428892"/>
        </p:xfrm>
        <a:graphic>
          <a:graphicData uri="http://schemas.openxmlformats.org/presentationml/2006/ole">
            <p:oleObj spid="_x0000_s66574" name="Equation" r:id="rId3" imgW="6502320" imgH="187956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7158" y="3571876"/>
            <a:ext cx="8480207" cy="1114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此线性方程组的系数矩阵是三对角矩阵，所以可以用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追赶法直接求解，计算量不大。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5720" y="3571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六、数值算例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2910" y="1071546"/>
            <a:ext cx="784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.    </a:t>
            </a:r>
            <a:r>
              <a:rPr lang="zh-CN" altLang="en-US" dirty="0" smtClean="0"/>
              <a:t>用二阶隐格式求解双曲型方程初边值问题：</a:t>
            </a:r>
            <a:endParaRPr lang="zh-CN" altLang="en-US" dirty="0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000100" y="1643049"/>
          <a:ext cx="7215238" cy="2676197"/>
        </p:xfrm>
        <a:graphic>
          <a:graphicData uri="http://schemas.openxmlformats.org/presentationml/2006/ole">
            <p:oleObj spid="_x0000_s105474" name="Equation" r:id="rId3" imgW="3492360" imgH="1295280" progId="Equation.DSMT4">
              <p:embed/>
            </p:oleObj>
          </a:graphicData>
        </a:graphic>
      </p:graphicFrame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33"/>
          <p:cNvGrpSpPr/>
          <p:nvPr/>
        </p:nvGrpSpPr>
        <p:grpSpPr>
          <a:xfrm>
            <a:off x="357158" y="4214818"/>
            <a:ext cx="5312673" cy="523220"/>
            <a:chOff x="357158" y="4214818"/>
            <a:chExt cx="5312673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357158" y="4214818"/>
              <a:ext cx="5312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已知其精确解为  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3000364" y="4214818"/>
            <a:ext cx="2284914" cy="500042"/>
          </p:xfrm>
          <a:graphic>
            <a:graphicData uri="http://schemas.openxmlformats.org/presentationml/2006/ole">
              <p:oleObj spid="_x0000_s105475" name="Equation" r:id="rId4" imgW="1041120" imgH="228600" progId="Equation.DSMT4">
                <p:embed/>
              </p:oleObj>
            </a:graphicData>
          </a:graphic>
        </p:graphicFrame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28596" y="4786322"/>
            <a:ext cx="7839718" cy="868772"/>
            <a:chOff x="428596" y="4786322"/>
            <a:chExt cx="7839718" cy="868772"/>
          </a:xfrm>
        </p:grpSpPr>
        <p:sp>
          <p:nvSpPr>
            <p:cNvPr id="28" name="矩形 27"/>
            <p:cNvSpPr/>
            <p:nvPr/>
          </p:nvSpPr>
          <p:spPr>
            <a:xfrm>
              <a:off x="428596" y="5000636"/>
              <a:ext cx="5312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分别取步长为                             和</a:t>
              </a:r>
              <a:endParaRPr lang="zh-CN" altLang="en-US" dirty="0"/>
            </a:p>
          </p:txBody>
        </p:sp>
        <p:graphicFrame>
          <p:nvGraphicFramePr>
            <p:cNvPr id="62479" name="Object 15"/>
            <p:cNvGraphicFramePr>
              <a:graphicFrameLocks noChangeAspect="1"/>
            </p:cNvGraphicFramePr>
            <p:nvPr/>
          </p:nvGraphicFramePr>
          <p:xfrm>
            <a:off x="2786050" y="4800608"/>
            <a:ext cx="2428892" cy="854486"/>
          </p:xfrm>
          <a:graphic>
            <a:graphicData uri="http://schemas.openxmlformats.org/presentationml/2006/ole">
              <p:oleObj spid="_x0000_s105476" name="Equation" r:id="rId5" imgW="1143000" imgH="406080" progId="Equation.DSMT4">
                <p:embed/>
              </p:oleObj>
            </a:graphicData>
          </a:graphic>
        </p:graphicFrame>
        <p:graphicFrame>
          <p:nvGraphicFramePr>
            <p:cNvPr id="62481" name="Object 17"/>
            <p:cNvGraphicFramePr>
              <a:graphicFrameLocks noChangeAspect="1"/>
            </p:cNvGraphicFramePr>
            <p:nvPr/>
          </p:nvGraphicFramePr>
          <p:xfrm>
            <a:off x="5643569" y="4786322"/>
            <a:ext cx="2624745" cy="863582"/>
          </p:xfrm>
          <a:graphic>
            <a:graphicData uri="http://schemas.openxmlformats.org/presentationml/2006/ole">
              <p:oleObj spid="_x0000_s105477" name="Equation" r:id="rId6" imgW="1231560" imgH="406080" progId="Equation.DSMT4">
                <p:embed/>
              </p:oleObj>
            </a:graphicData>
          </a:graphic>
        </p:graphicFrame>
      </p:grp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57158" y="5715016"/>
            <a:ext cx="8106706" cy="935020"/>
            <a:chOff x="357158" y="5715016"/>
            <a:chExt cx="8106706" cy="935020"/>
          </a:xfrm>
        </p:grpSpPr>
        <p:sp>
          <p:nvSpPr>
            <p:cNvPr id="33" name="矩形 32"/>
            <p:cNvSpPr/>
            <p:nvPr/>
          </p:nvSpPr>
          <p:spPr>
            <a:xfrm>
              <a:off x="357158" y="5929330"/>
              <a:ext cx="810670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给出在节点                                处的数值解及误差。</a:t>
              </a:r>
              <a:endParaRPr lang="zh-CN" altLang="en-US" dirty="0"/>
            </a:p>
          </p:txBody>
        </p:sp>
        <p:graphicFrame>
          <p:nvGraphicFramePr>
            <p:cNvPr id="62483" name="Object 19"/>
            <p:cNvGraphicFramePr>
              <a:graphicFrameLocks noChangeAspect="1"/>
            </p:cNvGraphicFramePr>
            <p:nvPr/>
          </p:nvGraphicFramePr>
          <p:xfrm>
            <a:off x="2285984" y="5715016"/>
            <a:ext cx="2717612" cy="935020"/>
          </p:xfrm>
          <a:graphic>
            <a:graphicData uri="http://schemas.openxmlformats.org/presentationml/2006/ole">
              <p:oleObj spid="_x0000_s105478" name="Equation" r:id="rId7" imgW="128268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71406" y="71414"/>
            <a:ext cx="2952750" cy="65246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一、研究对象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57158" y="785794"/>
            <a:ext cx="57695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>
                <a:latin typeface="Arial" charset="0"/>
              </a:rPr>
              <a:t>研究的对象</a:t>
            </a:r>
            <a:r>
              <a:rPr lang="en-US" altLang="zh-CN" dirty="0" smtClean="0">
                <a:latin typeface="Arial" charset="0"/>
              </a:rPr>
              <a:t>——</a:t>
            </a:r>
            <a:r>
              <a:rPr lang="zh-CN" altLang="en-US" dirty="0" smtClean="0">
                <a:latin typeface="Symbol" pitchFamily="18" charset="2"/>
              </a:rPr>
              <a:t>二阶双曲型方程</a:t>
            </a:r>
            <a:r>
              <a:rPr lang="en-US" altLang="zh-CN" dirty="0" smtClean="0">
                <a:latin typeface="Symbol" pitchFamily="18" charset="2"/>
              </a:rPr>
              <a:t>.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857223" y="1285860"/>
          <a:ext cx="6696787" cy="2441724"/>
        </p:xfrm>
        <a:graphic>
          <a:graphicData uri="http://schemas.openxmlformats.org/presentationml/2006/ole">
            <p:oleObj spid="_x0000_s57345" name="Equation" r:id="rId3" imgW="3555720" imgH="1295280" progId="Equation.DSMT4">
              <p:embed/>
            </p:oleObj>
          </a:graphicData>
        </a:graphic>
      </p:graphicFrame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285720" y="3571876"/>
            <a:ext cx="5572164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j-cs"/>
              </a:rPr>
              <a:t>第一步</a:t>
            </a:r>
            <a:r>
              <a:rPr kumimoji="1" lang="zh-CN" altLang="en-US" kern="0" dirty="0" smtClean="0">
                <a:cs typeface="+mj-cs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区域剖分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区域离散）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500034" y="4214818"/>
            <a:ext cx="7390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将矩形区域 </a:t>
            </a:r>
            <a:r>
              <a:rPr lang="en-US" altLang="zh-CN" dirty="0" smtClean="0"/>
              <a:t>[0,1]</a:t>
            </a:r>
            <a:r>
              <a:rPr lang="en-US" altLang="zh-CN" dirty="0" smtClean="0">
                <a:sym typeface="Symbol"/>
              </a:rPr>
              <a:t>[0, </a:t>
            </a:r>
            <a:r>
              <a:rPr lang="en-US" altLang="zh-CN" i="1" dirty="0" smtClean="0">
                <a:sym typeface="Symbol"/>
              </a:rPr>
              <a:t>T</a:t>
            </a:r>
            <a:r>
              <a:rPr lang="en-US" altLang="zh-CN" dirty="0" smtClean="0">
                <a:sym typeface="Symbol"/>
              </a:rPr>
              <a:t>]</a:t>
            </a:r>
            <a:r>
              <a:rPr lang="zh-CN" altLang="en-US" dirty="0" smtClean="0"/>
              <a:t>分割</a:t>
            </a:r>
            <a:r>
              <a:rPr lang="zh-CN" altLang="en-US" dirty="0"/>
              <a:t>成矩形一致网格。</a:t>
            </a:r>
          </a:p>
        </p:txBody>
      </p:sp>
      <p:sp>
        <p:nvSpPr>
          <p:cNvPr id="13" name="Text Box 105"/>
          <p:cNvSpPr txBox="1">
            <a:spLocks noChangeArrowheads="1"/>
          </p:cNvSpPr>
          <p:nvPr/>
        </p:nvSpPr>
        <p:spPr bwMode="auto">
          <a:xfrm>
            <a:off x="571472" y="4786322"/>
            <a:ext cx="540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>
                <a:sym typeface="Symbol" pitchFamily="18" charset="2"/>
              </a:rPr>
              <a:t>h </a:t>
            </a:r>
            <a:r>
              <a:rPr lang="en-US" altLang="zh-CN" dirty="0"/>
              <a:t>— </a:t>
            </a:r>
            <a:r>
              <a:rPr lang="zh-CN" altLang="en-US" dirty="0"/>
              <a:t>空间步长，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i="1" dirty="0">
                <a:latin typeface="Symbol" pitchFamily="18" charset="2"/>
                <a:sym typeface="Symbol" pitchFamily="18" charset="2"/>
              </a:rPr>
              <a:t>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/>
              <a:t>— </a:t>
            </a:r>
            <a:r>
              <a:rPr lang="zh-CN" altLang="en-US" dirty="0"/>
              <a:t>时间步长，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14348" y="5441964"/>
            <a:ext cx="6305572" cy="539751"/>
            <a:chOff x="727048" y="4857760"/>
            <a:chExt cx="6305572" cy="539751"/>
          </a:xfrm>
        </p:grpSpPr>
        <p:grpSp>
          <p:nvGrpSpPr>
            <p:cNvPr id="15" name="Group 144"/>
            <p:cNvGrpSpPr>
              <a:grpSpLocks/>
            </p:cNvGrpSpPr>
            <p:nvPr/>
          </p:nvGrpSpPr>
          <p:grpSpPr bwMode="auto">
            <a:xfrm>
              <a:off x="727048" y="4857760"/>
              <a:ext cx="3081337" cy="519113"/>
              <a:chOff x="3614" y="1616"/>
              <a:chExt cx="1941" cy="327"/>
            </a:xfrm>
          </p:grpSpPr>
          <p:sp>
            <p:nvSpPr>
              <p:cNvPr id="17" name="Text Box 103"/>
              <p:cNvSpPr txBox="1">
                <a:spLocks noChangeArrowheads="1"/>
              </p:cNvSpPr>
              <p:nvPr/>
            </p:nvSpPr>
            <p:spPr bwMode="auto">
              <a:xfrm>
                <a:off x="4195" y="1616"/>
                <a:ext cx="1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— </a:t>
                </a:r>
                <a:r>
                  <a:rPr lang="zh-CN" altLang="en-US" dirty="0"/>
                  <a:t>网格</a:t>
                </a:r>
                <a:r>
                  <a:rPr lang="zh-CN" altLang="en-US" dirty="0" smtClean="0"/>
                  <a:t>节点，</a:t>
                </a:r>
                <a:endParaRPr lang="zh-CN" altLang="en-US" dirty="0"/>
              </a:p>
            </p:txBody>
          </p:sp>
          <p:graphicFrame>
            <p:nvGraphicFramePr>
              <p:cNvPr id="18" name="Object 104"/>
              <p:cNvGraphicFramePr>
                <a:graphicFrameLocks noChangeAspect="1"/>
              </p:cNvGraphicFramePr>
              <p:nvPr/>
            </p:nvGraphicFramePr>
            <p:xfrm>
              <a:off x="3614" y="1617"/>
              <a:ext cx="618" cy="308"/>
            </p:xfrm>
            <a:graphic>
              <a:graphicData uri="http://schemas.openxmlformats.org/presentationml/2006/ole">
                <p:oleObj spid="_x0000_s57347" name="Equation" r:id="rId4" imgW="457200" imgH="228600" progId="Equation.DSMT4">
                  <p:embed/>
                </p:oleObj>
              </a:graphicData>
            </a:graphic>
          </p:graphicFrame>
        </p:grpSp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3914770" y="4916498"/>
            <a:ext cx="3117850" cy="481013"/>
          </p:xfrm>
          <a:graphic>
            <a:graphicData uri="http://schemas.openxmlformats.org/presentationml/2006/ole">
              <p:oleObj spid="_x0000_s57348" name="Equation" r:id="rId5" imgW="1307880" imgH="203040" progId="Equation.DSMT4">
                <p:embed/>
              </p:oleObj>
            </a:graphicData>
          </a:graphic>
        </p:graphicFrame>
      </p:grpSp>
      <p:graphicFrame>
        <p:nvGraphicFramePr>
          <p:cNvPr id="19" name="Object 143"/>
          <p:cNvGraphicFramePr>
            <a:graphicFrameLocks noChangeAspect="1"/>
          </p:cNvGraphicFramePr>
          <p:nvPr/>
        </p:nvGraphicFramePr>
        <p:xfrm>
          <a:off x="655638" y="6045200"/>
          <a:ext cx="6564312" cy="512763"/>
        </p:xfrm>
        <a:graphic>
          <a:graphicData uri="http://schemas.openxmlformats.org/presentationml/2006/ole">
            <p:oleObj spid="_x0000_s57349" name="Equation" r:id="rId6" imgW="30351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34" y="428604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第二步，对原方程进行弱化，得节点处离散方程</a:t>
            </a:r>
            <a:endParaRPr lang="zh-CN" altLang="en-US" dirty="0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785786" y="1071545"/>
          <a:ext cx="7715304" cy="2856967"/>
        </p:xfrm>
        <a:graphic>
          <a:graphicData uri="http://schemas.openxmlformats.org/presentationml/2006/ole">
            <p:oleObj spid="_x0000_s3084" name="Equation" r:id="rId3" imgW="3682800" imgH="148572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1472" y="3929066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第三步，将各节点处的偏导数用差商来近似。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4282" y="4572008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容易想到方程中的二阶偏导数可以取中心差商近似：</a:t>
            </a:r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714348" y="5286388"/>
          <a:ext cx="7429552" cy="1107122"/>
        </p:xfrm>
        <a:graphic>
          <a:graphicData uri="http://schemas.openxmlformats.org/presentationml/2006/ole">
            <p:oleObj spid="_x0000_s3086" name="Equation" r:id="rId4" imgW="339084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928662" y="214290"/>
          <a:ext cx="7215238" cy="1075186"/>
        </p:xfrm>
        <a:graphic>
          <a:graphicData uri="http://schemas.openxmlformats.org/presentationml/2006/ole">
            <p:oleObj spid="_x0000_s5132" name="Equation" r:id="rId3" imgW="3390840" imgH="507960" progId="Equation.DSMT4">
              <p:embed/>
            </p:oleObj>
          </a:graphicData>
        </a:graphic>
      </p:graphicFrame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357298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此外，初始条件中的一阶偏导数可以取向前差分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2071670" y="1928802"/>
          <a:ext cx="4929222" cy="1039543"/>
        </p:xfrm>
        <a:graphic>
          <a:graphicData uri="http://schemas.openxmlformats.org/presentationml/2006/ole">
            <p:oleObj spid="_x0000_s5136" name="Equation" r:id="rId4" imgW="2273040" imgH="482400" progId="Equation.DSMT4">
              <p:embed/>
            </p:oleObj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214283" y="3643314"/>
          <a:ext cx="8929718" cy="2563813"/>
        </p:xfrm>
        <a:graphic>
          <a:graphicData uri="http://schemas.openxmlformats.org/presentationml/2006/ole">
            <p:oleObj spid="_x0000_s5138" name="Equation" r:id="rId5" imgW="4609800" imgH="133344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5720" y="292893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于是，就有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ea typeface="宋体" pitchFamily="2" charset="-122"/>
              </a:rPr>
              <a:t>  </a:t>
            </a:r>
            <a:endParaRPr lang="en-US" altLang="zh-CN"/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7158" y="2928934"/>
            <a:ext cx="8140700" cy="1114664"/>
            <a:chOff x="500063" y="2786063"/>
            <a:chExt cx="8140700" cy="1114664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14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</a:t>
              </a:r>
              <a:r>
                <a:rPr lang="zh-CN" altLang="en-US" dirty="0" smtClean="0"/>
                <a:t>则第四步，可以</a:t>
              </a:r>
              <a:r>
                <a:rPr lang="zh-CN" altLang="en-US" dirty="0"/>
                <a:t>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显差分格式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4343430" y="2857504"/>
            <a:ext cx="1277938" cy="523875"/>
          </p:xfrm>
          <a:graphic>
            <a:graphicData uri="http://schemas.openxmlformats.org/presentationml/2006/ole">
              <p:oleObj spid="_x0000_s6152" name="Equation" r:id="rId3" imgW="558720" imgH="228600" progId="Equation.DSMT4">
                <p:embed/>
              </p:oleObj>
            </a:graphicData>
          </a:graphic>
        </p:graphicFrame>
        <p:graphicFrame>
          <p:nvGraphicFramePr>
            <p:cNvPr id="23" name="Object 15"/>
            <p:cNvGraphicFramePr>
              <a:graphicFrameLocks noChangeAspect="1"/>
            </p:cNvGraphicFramePr>
            <p:nvPr/>
          </p:nvGraphicFramePr>
          <p:xfrm>
            <a:off x="2071718" y="2816229"/>
            <a:ext cx="436562" cy="554038"/>
          </p:xfrm>
          <a:graphic>
            <a:graphicData uri="http://schemas.openxmlformats.org/presentationml/2006/ole">
              <p:oleObj spid="_x0000_s6153" name="Equation" r:id="rId4" imgW="190440" imgH="241200" progId="Equation.DSMT4">
                <p:embed/>
              </p:oleObj>
            </a:graphicData>
          </a:graphic>
        </p:graphicFrame>
      </p:grp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42844" y="228576"/>
          <a:ext cx="8929687" cy="2563812"/>
        </p:xfrm>
        <a:graphic>
          <a:graphicData uri="http://schemas.openxmlformats.org/presentationml/2006/ole">
            <p:oleObj spid="_x0000_s6154" name="Equation" r:id="rId5" imgW="4609800" imgH="1333440" progId="Equation.DSMT4">
              <p:embed/>
            </p:oleObj>
          </a:graphicData>
        </a:graphic>
      </p:graphicFrame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57158" y="4143380"/>
          <a:ext cx="8490145" cy="2286016"/>
        </p:xfrm>
        <a:graphic>
          <a:graphicData uri="http://schemas.openxmlformats.org/presentationml/2006/ole">
            <p:oleObj spid="_x0000_s6155" name="Equation" r:id="rId6" imgW="4991040" imgH="1346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428596" y="4786322"/>
            <a:ext cx="6802466" cy="561975"/>
            <a:chOff x="642910" y="6131180"/>
            <a:chExt cx="6802503" cy="561975"/>
          </a:xfrm>
        </p:grpSpPr>
        <p:sp>
          <p:nvSpPr>
            <p:cNvPr id="7184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7179" name="Object 16"/>
            <p:cNvGraphicFramePr>
              <a:graphicFrameLocks noChangeAspect="1"/>
            </p:cNvGraphicFramePr>
            <p:nvPr/>
          </p:nvGraphicFramePr>
          <p:xfrm>
            <a:off x="5857904" y="6131180"/>
            <a:ext cx="1587509" cy="561975"/>
          </p:xfrm>
          <a:graphic>
            <a:graphicData uri="http://schemas.openxmlformats.org/presentationml/2006/ole">
              <p:oleObj spid="_x0000_s7179" name="Equation" r:id="rId3" imgW="634680" imgH="228600" progId="Equation.DSMT4">
                <p:embed/>
              </p:oleObj>
            </a:graphicData>
          </a:graphic>
        </p:graphicFrame>
      </p:grp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14282" y="214290"/>
          <a:ext cx="8489950" cy="2286000"/>
        </p:xfrm>
        <a:graphic>
          <a:graphicData uri="http://schemas.openxmlformats.org/presentationml/2006/ole">
            <p:oleObj spid="_x0000_s7183" name="Equation" r:id="rId4" imgW="4991040" imgH="1346040" progId="Equation.DSMT4">
              <p:embed/>
            </p:oleObj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57158" y="2285992"/>
            <a:ext cx="7752443" cy="928670"/>
            <a:chOff x="357158" y="2285992"/>
            <a:chExt cx="7752443" cy="928670"/>
          </a:xfrm>
        </p:grpSpPr>
        <p:graphicFrame>
          <p:nvGraphicFramePr>
            <p:cNvPr id="5" name="Object 13"/>
            <p:cNvGraphicFramePr>
              <a:graphicFrameLocks noChangeAspect="1"/>
            </p:cNvGraphicFramePr>
            <p:nvPr/>
          </p:nvGraphicFramePr>
          <p:xfrm>
            <a:off x="857224" y="2285992"/>
            <a:ext cx="1266368" cy="928670"/>
          </p:xfrm>
          <a:graphic>
            <a:graphicData uri="http://schemas.openxmlformats.org/presentationml/2006/ole">
              <p:oleObj spid="_x0000_s7181" name="Equation" r:id="rId5" imgW="571320" imgH="419040" progId="Equation.DSMT4">
                <p:embed/>
              </p:oleObj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357158" y="2500306"/>
              <a:ext cx="7752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记                ，整理上述格式后得到三层显格式：</a:t>
              </a:r>
            </a:p>
          </p:txBody>
        </p:sp>
      </p:grp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285720" y="3286124"/>
          <a:ext cx="8743552" cy="1357322"/>
        </p:xfrm>
        <a:graphic>
          <a:graphicData uri="http://schemas.openxmlformats.org/presentationml/2006/ole">
            <p:oleObj spid="_x0000_s7184" name="Equation" r:id="rId6" imgW="509256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4392613" cy="6477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第五步，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差分格式的求解</a:t>
            </a:r>
          </a:p>
        </p:txBody>
      </p:sp>
      <p:sp>
        <p:nvSpPr>
          <p:cNvPr id="49257" name="Text Box 105"/>
          <p:cNvSpPr txBox="1">
            <a:spLocks noChangeArrowheads="1"/>
          </p:cNvSpPr>
          <p:nvPr/>
        </p:nvSpPr>
        <p:spPr bwMode="auto">
          <a:xfrm>
            <a:off x="642910" y="2428868"/>
            <a:ext cx="3517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时间</a:t>
            </a:r>
            <a:r>
              <a:rPr lang="zh-CN" altLang="en-US" dirty="0"/>
              <a:t>渐进显格式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14282" y="3143248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二、用谐波分析方法讨论稳定性</a:t>
            </a:r>
            <a:endParaRPr lang="zh-CN" altLang="en-US" sz="3200" dirty="0"/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400050" y="928670"/>
          <a:ext cx="8743950" cy="1357313"/>
        </p:xfrm>
        <a:graphic>
          <a:graphicData uri="http://schemas.openxmlformats.org/presentationml/2006/ole">
            <p:oleObj spid="_x0000_s8212" name="Equation" r:id="rId3" imgW="5092560" imgH="787320" progId="Equation.DSMT4">
              <p:embed/>
            </p:oleObj>
          </a:graphicData>
        </a:graphic>
      </p:graphicFrame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203229" y="4500563"/>
          <a:ext cx="8583613" cy="590550"/>
        </p:xfrm>
        <a:graphic>
          <a:graphicData uri="http://schemas.openxmlformats.org/presentationml/2006/ole">
            <p:oleObj spid="_x0000_s8213" name="Equation" r:id="rId4" imgW="3644640" imgH="25380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285720" y="3786190"/>
            <a:ext cx="5044971" cy="635309"/>
            <a:chOff x="285720" y="3786190"/>
            <a:chExt cx="5044971" cy="635309"/>
          </a:xfrm>
        </p:grpSpPr>
        <p:sp>
          <p:nvSpPr>
            <p:cNvPr id="12" name="TextBox 11"/>
            <p:cNvSpPr txBox="1"/>
            <p:nvPr/>
          </p:nvSpPr>
          <p:spPr>
            <a:xfrm>
              <a:off x="285720" y="3857628"/>
              <a:ext cx="5044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利用分解式                      ，就有</a:t>
              </a:r>
              <a:endParaRPr lang="zh-CN" altLang="en-US" dirty="0"/>
            </a:p>
          </p:txBody>
        </p:sp>
        <p:graphicFrame>
          <p:nvGraphicFramePr>
            <p:cNvPr id="13" name="Object 1"/>
            <p:cNvGraphicFramePr>
              <a:graphicFrameLocks noChangeAspect="1"/>
            </p:cNvGraphicFramePr>
            <p:nvPr/>
          </p:nvGraphicFramePr>
          <p:xfrm>
            <a:off x="2285984" y="3786190"/>
            <a:ext cx="1739880" cy="635309"/>
          </p:xfrm>
          <a:graphic>
            <a:graphicData uri="http://schemas.openxmlformats.org/presentationml/2006/ole">
              <p:oleObj spid="_x0000_s8215" name="Equation" r:id="rId5" imgW="761760" imgH="279360" progId="Equation.DSMT4">
                <p:embed/>
              </p:oleObj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285720" y="521495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化简得</a:t>
            </a:r>
            <a:endParaRPr lang="zh-CN" altLang="en-US" dirty="0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1571603" y="5214950"/>
          <a:ext cx="5150927" cy="642942"/>
        </p:xfrm>
        <a:graphic>
          <a:graphicData uri="http://schemas.openxmlformats.org/presentationml/2006/ole">
            <p:oleObj spid="_x0000_s8216" name="Equation" r:id="rId6" imgW="2209680" imgH="27936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5720" y="607220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从而得增长因子为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/>
      <p:bldP spid="49257" grpId="0"/>
      <p:bldP spid="84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928662" y="214290"/>
          <a:ext cx="6646108" cy="1000108"/>
        </p:xfrm>
        <a:graphic>
          <a:graphicData uri="http://schemas.openxmlformats.org/presentationml/2006/ole">
            <p:oleObj spid="_x0000_s58374" name="Equation" r:id="rId3" imgW="2971800" imgH="444240" progId="Equation.DSMT4">
              <p:embed/>
            </p:oleObj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285720" y="1428736"/>
            <a:ext cx="2525050" cy="523220"/>
            <a:chOff x="285720" y="1428736"/>
            <a:chExt cx="2525050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285720" y="1428736"/>
              <a:ext cx="2525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如果          ，则</a:t>
              </a:r>
              <a:endParaRPr lang="zh-CN" altLang="en-US" dirty="0"/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1142976" y="1457312"/>
            <a:ext cx="776288" cy="406400"/>
          </p:xfrm>
          <a:graphic>
            <a:graphicData uri="http://schemas.openxmlformats.org/presentationml/2006/ole">
              <p:oleObj spid="_x0000_s58376" name="Equation" r:id="rId4" imgW="330120" imgH="164880" progId="Equation.DSMT4">
                <p:embed/>
              </p:oleObj>
            </a:graphicData>
          </a:graphic>
        </p:graphicFrame>
      </p:grp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000100" y="1928802"/>
          <a:ext cx="6643734" cy="982966"/>
        </p:xfrm>
        <a:graphic>
          <a:graphicData uri="http://schemas.openxmlformats.org/presentationml/2006/ole">
            <p:oleObj spid="_x0000_s58377" name="Equation" r:id="rId5" imgW="3022560" imgH="444240" progId="Equation.DSMT4">
              <p:embed/>
            </p:oleObj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00034" y="3010113"/>
            <a:ext cx="6357982" cy="590315"/>
            <a:chOff x="500034" y="3010113"/>
            <a:chExt cx="6357982" cy="590315"/>
          </a:xfrm>
        </p:grpSpPr>
        <p:graphicFrame>
          <p:nvGraphicFramePr>
            <p:cNvPr id="58373" name="Object 5"/>
            <p:cNvGraphicFramePr>
              <a:graphicFrameLocks noChangeAspect="1"/>
            </p:cNvGraphicFramePr>
            <p:nvPr/>
          </p:nvGraphicFramePr>
          <p:xfrm>
            <a:off x="1357290" y="3100386"/>
            <a:ext cx="1106153" cy="500042"/>
          </p:xfrm>
          <a:graphic>
            <a:graphicData uri="http://schemas.openxmlformats.org/presentationml/2006/ole">
              <p:oleObj spid="_x0000_s58373" name="Equation" r:id="rId6" imgW="469800" imgH="203040" progId="Equation.DSMT4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00034" y="3010113"/>
              <a:ext cx="6357982" cy="576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/>
                <a:t>从而             ，满足</a:t>
              </a:r>
              <a:r>
                <a:rPr lang="en-US" dirty="0" smtClean="0"/>
                <a:t>Von Neumann </a:t>
              </a:r>
              <a:r>
                <a:rPr lang="zh-CN" altLang="en-US" dirty="0" smtClean="0"/>
                <a:t>条件。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00034" y="3814766"/>
            <a:ext cx="8286808" cy="1708160"/>
            <a:chOff x="500034" y="3814766"/>
            <a:chExt cx="8286808" cy="1708160"/>
          </a:xfrm>
        </p:grpSpPr>
        <p:sp>
          <p:nvSpPr>
            <p:cNvPr id="22" name="TextBox 21"/>
            <p:cNvSpPr txBox="1"/>
            <p:nvPr/>
          </p:nvSpPr>
          <p:spPr>
            <a:xfrm>
              <a:off x="500034" y="3814766"/>
              <a:ext cx="8286808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/>
                <a:t>       但此时由于             ，所以</a:t>
              </a:r>
              <a:r>
                <a:rPr lang="en-US" dirty="0" smtClean="0"/>
                <a:t>Von Neumann</a:t>
              </a:r>
              <a:r>
                <a:rPr lang="zh-CN" altLang="en-US" dirty="0" smtClean="0"/>
                <a:t>条件只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是差分格式稳定的必要条件而非充分条件。当 </a:t>
              </a:r>
              <a:r>
                <a:rPr lang="en-US" altLang="zh-CN" i="1" dirty="0" smtClean="0"/>
                <a:t>r</a:t>
              </a:r>
              <a:r>
                <a:rPr lang="en-US" altLang="zh-CN" dirty="0" smtClean="0"/>
                <a:t> &lt;1</a:t>
              </a:r>
            </a:p>
            <a:p>
              <a:pPr>
                <a:lnSpc>
                  <a:spcPct val="125000"/>
                </a:lnSpc>
              </a:pPr>
              <a:r>
                <a:rPr lang="zh-CN" altLang="en-US" dirty="0" smtClean="0"/>
                <a:t>时</a:t>
              </a:r>
              <a:r>
                <a:rPr lang="en-US" dirty="0" smtClean="0"/>
                <a:t>Von Neumann</a:t>
              </a:r>
              <a:r>
                <a:rPr lang="zh-CN" altLang="en-US" dirty="0" smtClean="0"/>
                <a:t>条件才是差分格式稳定的充要条件。</a:t>
              </a:r>
            </a:p>
          </p:txBody>
        </p:sp>
        <p:graphicFrame>
          <p:nvGraphicFramePr>
            <p:cNvPr id="23" name="Object 5"/>
            <p:cNvGraphicFramePr>
              <a:graphicFrameLocks noChangeAspect="1"/>
            </p:cNvGraphicFramePr>
            <p:nvPr/>
          </p:nvGraphicFramePr>
          <p:xfrm>
            <a:off x="3037219" y="3887124"/>
            <a:ext cx="1106153" cy="500042"/>
          </p:xfrm>
          <a:graphic>
            <a:graphicData uri="http://schemas.openxmlformats.org/presentationml/2006/ole">
              <p:oleObj spid="_x0000_s58379" name="Equation" r:id="rId7" imgW="469800" imgH="203040" progId="Equation.DSMT4">
                <p:embed/>
              </p:oleObj>
            </a:graphicData>
          </a:graphic>
        </p:graphicFrame>
      </p:grp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6000760" y="5572140"/>
          <a:ext cx="1879035" cy="1000132"/>
        </p:xfrm>
        <a:graphic>
          <a:graphicData uri="http://schemas.openxmlformats.org/presentationml/2006/ole">
            <p:oleObj spid="_x0000_s58380" name="Equation" r:id="rId8" imgW="787320" imgH="419040" progId="Equation.DSMT4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285720" y="5857892"/>
            <a:ext cx="6000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所以，三层显格式的稳定性条件为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4282" y="214290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三、三层显格式的改进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857232"/>
            <a:ext cx="8119530" cy="2191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三层数值显格式精度比较低的原因是在对初始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条件进行一阶偏导数的近似时，用了精度较低的一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阶向前差分近似，为了提高精度，可以考虑用中心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差分近似，即取</a:t>
            </a:r>
            <a:endParaRPr lang="zh-CN" altLang="en-US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1785918" y="3000372"/>
          <a:ext cx="5336561" cy="1071570"/>
        </p:xfrm>
        <a:graphic>
          <a:graphicData uri="http://schemas.openxmlformats.org/presentationml/2006/ole">
            <p:oleObj spid="_x0000_s59406" name="Equation" r:id="rId3" imgW="2387520" imgH="482400" progId="Equation.DSMT4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214282" y="407194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从而得数值格式</a:t>
            </a:r>
            <a:endParaRPr lang="zh-CN" altLang="en-US" dirty="0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642910" y="4572008"/>
          <a:ext cx="7961797" cy="2071702"/>
        </p:xfrm>
        <a:graphic>
          <a:graphicData uri="http://schemas.openxmlformats.org/presentationml/2006/ole">
            <p:oleObj spid="_x0000_s59408" name="Equation" r:id="rId4" imgW="3873240" imgH="1002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618</Words>
  <Application>Microsoft Office PowerPoint</Application>
  <PresentationFormat>全屏显示(4:3)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默认设计模板</vt:lpstr>
      <vt:lpstr>Equation</vt:lpstr>
      <vt:lpstr>MathType 6.0 Equation</vt:lpstr>
      <vt:lpstr>二阶双曲型方程的 显、隐差分法</vt:lpstr>
      <vt:lpstr>一、研究对象</vt:lpstr>
      <vt:lpstr>幻灯片 3</vt:lpstr>
      <vt:lpstr>幻灯片 4</vt:lpstr>
      <vt:lpstr>幻灯片 5</vt:lpstr>
      <vt:lpstr>幻灯片 6</vt:lpstr>
      <vt:lpstr>第五步，差分格式的求解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抛物型方程差分法</dc:title>
  <dc:creator>番茄花园</dc:creator>
  <cp:lastModifiedBy>huady</cp:lastModifiedBy>
  <cp:revision>246</cp:revision>
  <dcterms:created xsi:type="dcterms:W3CDTF">2009-11-26T11:49:36Z</dcterms:created>
  <dcterms:modified xsi:type="dcterms:W3CDTF">2014-12-21T13:30:25Z</dcterms:modified>
</cp:coreProperties>
</file>