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56" r:id="rId4"/>
    <p:sldId id="338" r:id="rId5"/>
    <p:sldId id="262" r:id="rId6"/>
    <p:sldId id="275" r:id="rId7"/>
    <p:sldId id="281" r:id="rId8"/>
    <p:sldId id="311" r:id="rId9"/>
    <p:sldId id="339" r:id="rId10"/>
    <p:sldId id="312" r:id="rId11"/>
    <p:sldId id="313" r:id="rId12"/>
    <p:sldId id="314" r:id="rId13"/>
    <p:sldId id="340" r:id="rId14"/>
    <p:sldId id="341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42" r:id="rId24"/>
    <p:sldId id="31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6600FF"/>
    <a:srgbClr val="000066"/>
    <a:srgbClr val="FF00FF"/>
    <a:srgbClr val="00FF00"/>
    <a:srgbClr val="0099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31" autoAdjust="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1.wmf"/><Relationship Id="rId1" Type="http://schemas.openxmlformats.org/officeDocument/2006/relationships/image" Target="../media/image52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927FA5-E418-44A2-B5E5-20A67F6F4FC2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AD18BE-71CF-424A-BC3F-67820C241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DDA8-7EAB-4B5E-A682-CBF678C07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8993-427B-4C7A-9211-48D3BB749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3612-E683-4BBB-BD6F-BD3E4FA4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86CCB-7106-4B08-974F-3923B840F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301BA-409A-4CFF-AC47-C5975DEC9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907C-4C2E-4F62-8845-47AF56CB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E58A-482C-4DC8-8584-AF8F020EA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2460-00DD-45DD-BDD2-DD340CBB9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7159-C52C-4888-8240-8AB0EFB04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A1F0-BECA-4F45-A13A-06BF3EA16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006-80A3-4C9E-B835-951997C75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B76F-DFD8-4D37-BF9F-E10464948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D133BB8-CE0C-4456-83F4-1B71C8F1D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214422"/>
            <a:ext cx="6481763" cy="278608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dirty="0" smtClean="0"/>
              <a:t>椭圆型方程的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五点差分法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158" y="350041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则原数值格式可以改写为</a:t>
            </a:r>
            <a:endParaRPr lang="zh-CN" altLang="en-US" dirty="0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4500562" y="3500438"/>
          <a:ext cx="3510520" cy="571480"/>
        </p:xfrm>
        <a:graphic>
          <a:graphicData uri="http://schemas.openxmlformats.org/presentationml/2006/ole">
            <p:oleObj spid="_x0000_s59409" name="Equation" r:id="rId3" imgW="1638000" imgH="266400" progId="Equation.DSMT4">
              <p:embed/>
            </p:oleObj>
          </a:graphicData>
        </a:graphic>
      </p:graphicFrame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85720" y="214290"/>
            <a:ext cx="2721004" cy="571520"/>
            <a:chOff x="271410" y="285712"/>
            <a:chExt cx="2721004" cy="571520"/>
          </a:xfrm>
        </p:grpSpPr>
        <p:sp>
          <p:nvSpPr>
            <p:cNvPr id="19" name="TextBox 18"/>
            <p:cNvSpPr txBox="1"/>
            <p:nvPr/>
          </p:nvSpPr>
          <p:spPr>
            <a:xfrm>
              <a:off x="271410" y="28571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再记</a:t>
              </a:r>
              <a:endParaRPr lang="zh-CN" altLang="en-US" dirty="0"/>
            </a:p>
          </p:txBody>
        </p:sp>
        <p:graphicFrame>
          <p:nvGraphicFramePr>
            <p:cNvPr id="59413" name="Object 21"/>
            <p:cNvGraphicFramePr>
              <a:graphicFrameLocks noChangeAspect="1"/>
            </p:cNvGraphicFramePr>
            <p:nvPr/>
          </p:nvGraphicFramePr>
          <p:xfrm>
            <a:off x="1142976" y="344470"/>
            <a:ext cx="1849438" cy="512762"/>
          </p:xfrm>
          <a:graphic>
            <a:graphicData uri="http://schemas.openxmlformats.org/presentationml/2006/ole">
              <p:oleObj spid="_x0000_s59413" name="Equation" r:id="rId4" imgW="812520" imgH="228600" progId="Equation.DSMT4">
                <p:embed/>
              </p:oleObj>
            </a:graphicData>
          </a:graphic>
        </p:graphicFrame>
      </p:grp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557162" y="928654"/>
          <a:ext cx="3960688" cy="2214578"/>
        </p:xfrm>
        <a:graphic>
          <a:graphicData uri="http://schemas.openxmlformats.org/presentationml/2006/ole">
            <p:oleObj spid="_x0000_s59415" name="Equation" r:id="rId5" imgW="2070000" imgH="1155600" progId="Equation.DSMT4">
              <p:embed/>
            </p:oleObj>
          </a:graphicData>
        </a:graphic>
      </p:graphicFrame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4986318" y="785778"/>
          <a:ext cx="3251958" cy="2355890"/>
        </p:xfrm>
        <a:graphic>
          <a:graphicData uri="http://schemas.openxmlformats.org/presentationml/2006/ole">
            <p:oleObj spid="_x0000_s59417" name="Equation" r:id="rId6" imgW="1739880" imgH="1257120" progId="Equation.DSMT4">
              <p:embed/>
            </p:oleObj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928662" y="4214818"/>
          <a:ext cx="2330450" cy="428625"/>
        </p:xfrm>
        <a:graphic>
          <a:graphicData uri="http://schemas.openxmlformats.org/presentationml/2006/ole">
            <p:oleObj spid="_x0000_s59419" name="Equation" r:id="rId7" imgW="1104840" imgH="20304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7158" y="4929198"/>
            <a:ext cx="8480207" cy="1114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为解出此方程组，将未知量拉长成一个列向量，并写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成块矩阵形式，得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643042" y="928670"/>
          <a:ext cx="6215106" cy="2827625"/>
        </p:xfrm>
        <a:graphic>
          <a:graphicData uri="http://schemas.openxmlformats.org/presentationml/2006/ole">
            <p:oleObj spid="_x0000_s60435" name="Equation" r:id="rId3" imgW="2781000" imgH="1269720" progId="Equation.DSMT4">
              <p:embed/>
            </p:oleObj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1643042" y="214290"/>
          <a:ext cx="3509962" cy="571500"/>
        </p:xfrm>
        <a:graphic>
          <a:graphicData uri="http://schemas.openxmlformats.org/presentationml/2006/ole">
            <p:oleObj spid="_x0000_s60437" name="Equation" r:id="rId4" imgW="1638000" imgH="266400" progId="Equation.DSMT4">
              <p:embed/>
            </p:oleObj>
          </a:graphicData>
        </a:graphic>
      </p:graphicFrame>
      <p:sp>
        <p:nvSpPr>
          <p:cNvPr id="20" name="右箭头 19"/>
          <p:cNvSpPr/>
          <p:nvPr/>
        </p:nvSpPr>
        <p:spPr bwMode="auto">
          <a:xfrm>
            <a:off x="500034" y="2143116"/>
            <a:ext cx="785818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596" y="3857628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上式可以具体写出来，见下页。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214282" y="428604"/>
          <a:ext cx="8753475" cy="4829175"/>
        </p:xfrm>
        <a:graphic>
          <a:graphicData uri="http://schemas.openxmlformats.org/presentationml/2006/ole">
            <p:oleObj spid="_x0000_s61452" name="Equation" r:id="rId3" imgW="8750300" imgH="482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66"/>
            <a:ext cx="8480207" cy="380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此线性方程组的特点是：系数矩阵对称、正定，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且绝大多数都是零元素（每一行中最多只有五个非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零元素），大多数元素都是零的矩阵称为稀疏矩阵。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对于阶数不高的线性方程组的求解，直接法非常有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效，而对于阶数高，系数矩阵稀疏的线性方程组若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直接法求解，就要存贮大量零元素。为减少运算量、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节约内存，通常用迭代法求解。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数值分析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中求解线性方程组的迭代法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827" y="815735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一、雅可比迭代公式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6746" y="1409407"/>
            <a:ext cx="5328592" cy="1188482"/>
            <a:chOff x="536746" y="1409407"/>
            <a:chExt cx="5328592" cy="1188482"/>
          </a:xfrm>
        </p:grpSpPr>
        <p:sp>
          <p:nvSpPr>
            <p:cNvPr id="6" name="TextBox 5"/>
            <p:cNvSpPr txBox="1"/>
            <p:nvPr/>
          </p:nvSpPr>
          <p:spPr>
            <a:xfrm>
              <a:off x="536746" y="1715568"/>
              <a:ext cx="2409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例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1.</a:t>
              </a:r>
              <a:r>
                <a:rPr lang="en-US" altLang="zh-CN" sz="2400" b="1" dirty="0" smtClean="0"/>
                <a:t>  </a:t>
              </a:r>
              <a:r>
                <a:rPr lang="zh-CN" altLang="en-US" sz="2400" b="1" dirty="0" smtClean="0"/>
                <a:t>求解方程组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73127316"/>
                </p:ext>
              </p:extLst>
            </p:nvPr>
          </p:nvGraphicFramePr>
          <p:xfrm>
            <a:off x="2985018" y="1409407"/>
            <a:ext cx="2880320" cy="1188482"/>
          </p:xfrm>
          <a:graphic>
            <a:graphicData uri="http://schemas.openxmlformats.org/presentationml/2006/ole">
              <p:oleObj spid="_x0000_s114689" name="Equation" r:id="rId3" imgW="1955800" imgH="863600" progId="Equation.DSMT4">
                <p:embed/>
              </p:oleObj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16475" y="2780928"/>
            <a:ext cx="670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解：分别从这三个方程中分离出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 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和 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得</a:t>
            </a:r>
            <a:endParaRPr lang="zh-CN" altLang="en-US" sz="2400" b="1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1138890"/>
              </p:ext>
            </p:extLst>
          </p:nvPr>
        </p:nvGraphicFramePr>
        <p:xfrm>
          <a:off x="1215042" y="3356992"/>
          <a:ext cx="2825483" cy="1193676"/>
        </p:xfrm>
        <a:graphic>
          <a:graphicData uri="http://schemas.openxmlformats.org/presentationml/2006/ole">
            <p:oleObj spid="_x0000_s114690" name="Equation" r:id="rId4" imgW="2120900" imgH="863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4941168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由此可建立迭代公式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6102699"/>
              </p:ext>
            </p:extLst>
          </p:nvPr>
        </p:nvGraphicFramePr>
        <p:xfrm>
          <a:off x="3859985" y="4502479"/>
          <a:ext cx="3657417" cy="1339041"/>
        </p:xfrm>
        <a:graphic>
          <a:graphicData uri="http://schemas.openxmlformats.org/presentationml/2006/ole">
            <p:oleObj spid="_x0000_s114691" name="Equation" r:id="rId5" imgW="2895600" imgH="9144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6205" y="6021288"/>
            <a:ext cx="656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已知原方程组的精确解为 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=3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 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=2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 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=1</a:t>
            </a:r>
            <a:r>
              <a:rPr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908720"/>
            <a:ext cx="78929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+mn-lt"/>
                <a:ea typeface="+mn-ea"/>
              </a:rPr>
              <a:t>#include&lt;</a:t>
            </a:r>
            <a:r>
              <a:rPr lang="en-US" altLang="zh-CN" sz="1800" b="0" dirty="0" err="1">
                <a:latin typeface="+mn-lt"/>
                <a:ea typeface="+mn-ea"/>
              </a:rPr>
              <a:t>math.h</a:t>
            </a:r>
            <a:r>
              <a:rPr lang="en-US" altLang="zh-CN" sz="1800" b="0" dirty="0">
                <a:latin typeface="+mn-lt"/>
                <a:ea typeface="+mn-ea"/>
              </a:rPr>
              <a:t>&gt;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#include&lt;</a:t>
            </a:r>
            <a:r>
              <a:rPr lang="en-US" altLang="zh-CN" sz="1800" b="0" dirty="0" err="1">
                <a:latin typeface="+mn-lt"/>
                <a:ea typeface="+mn-ea"/>
              </a:rPr>
              <a:t>stdlib.h</a:t>
            </a:r>
            <a:r>
              <a:rPr lang="en-US" altLang="zh-CN" sz="1800" b="0" dirty="0">
                <a:latin typeface="+mn-lt"/>
                <a:ea typeface="+mn-ea"/>
              </a:rPr>
              <a:t>&gt;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#include&lt;</a:t>
            </a:r>
            <a:r>
              <a:rPr lang="en-US" altLang="zh-CN" sz="1800" b="0" dirty="0" err="1">
                <a:latin typeface="+mn-lt"/>
                <a:ea typeface="+mn-ea"/>
              </a:rPr>
              <a:t>stdio.h</a:t>
            </a:r>
            <a:r>
              <a:rPr lang="en-US" altLang="zh-CN" sz="1800" b="0" dirty="0">
                <a:latin typeface="+mn-lt"/>
                <a:ea typeface="+mn-ea"/>
              </a:rPr>
              <a:t>&gt;</a:t>
            </a:r>
          </a:p>
          <a:p>
            <a:endParaRPr lang="zh-CN" altLang="en-US" sz="1800" b="0" dirty="0">
              <a:latin typeface="+mn-lt"/>
              <a:ea typeface="+mn-ea"/>
            </a:endParaRPr>
          </a:p>
          <a:p>
            <a:r>
              <a:rPr lang="en-US" altLang="zh-CN" sz="1800" b="0" dirty="0" smtClean="0">
                <a:latin typeface="+mn-lt"/>
                <a:ea typeface="+mn-ea"/>
              </a:rPr>
              <a:t>void  </a:t>
            </a:r>
            <a:r>
              <a:rPr lang="en-US" altLang="zh-CN" sz="1800" b="0" dirty="0">
                <a:latin typeface="+mn-lt"/>
                <a:ea typeface="+mn-ea"/>
              </a:rPr>
              <a:t>main( )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{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</a:t>
            </a:r>
            <a:r>
              <a:rPr lang="en-US" altLang="zh-CN" sz="1800" b="0" dirty="0">
                <a:latin typeface="+mn-lt"/>
                <a:ea typeface="+mn-ea"/>
              </a:rPr>
              <a:t>double x1,x2, x3, newx1, </a:t>
            </a:r>
            <a:r>
              <a:rPr lang="en-US" altLang="zh-CN" sz="1800" b="0" dirty="0" smtClean="0">
                <a:latin typeface="+mn-lt"/>
                <a:ea typeface="+mn-ea"/>
              </a:rPr>
              <a:t>newx2,  newx3,s1,s2,s3,errmax</a:t>
            </a:r>
            <a:r>
              <a:rPr lang="en-US" altLang="zh-CN" sz="1800" b="0" dirty="0">
                <a:latin typeface="+mn-lt"/>
                <a:ea typeface="+mn-ea"/>
              </a:rPr>
              <a:t>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</a:t>
            </a:r>
            <a:r>
              <a:rPr lang="en-US" altLang="zh-CN" sz="1800" b="0" dirty="0" err="1">
                <a:latin typeface="+mn-lt"/>
                <a:ea typeface="+mn-ea"/>
              </a:rPr>
              <a:t>int</a:t>
            </a:r>
            <a:r>
              <a:rPr lang="en-US" altLang="zh-CN" sz="1800" b="0" dirty="0">
                <a:latin typeface="+mn-lt"/>
                <a:ea typeface="+mn-ea"/>
              </a:rPr>
              <a:t> k</a:t>
            </a:r>
            <a:r>
              <a:rPr lang="en-US" altLang="zh-CN" sz="1800" b="0" dirty="0" smtClean="0">
                <a:latin typeface="+mn-lt"/>
                <a:ea typeface="+mn-ea"/>
              </a:rPr>
              <a:t>;</a:t>
            </a:r>
            <a:endParaRPr lang="zh-CN" altLang="en-US" sz="1800" b="0" dirty="0">
              <a:latin typeface="+mn-lt"/>
              <a:ea typeface="+mn-ea"/>
            </a:endParaRPr>
          </a:p>
          <a:p>
            <a:r>
              <a:rPr lang="en-US" altLang="zh-CN" sz="1800" b="0" dirty="0">
                <a:latin typeface="+mn-lt"/>
                <a:ea typeface="+mn-ea"/>
              </a:rPr>
              <a:t>  </a:t>
            </a:r>
            <a:r>
              <a:rPr lang="en-US" altLang="zh-CN" sz="1800" b="0" dirty="0" smtClean="0">
                <a:latin typeface="+mn-lt"/>
                <a:ea typeface="+mn-ea"/>
              </a:rPr>
              <a:t>   x1=0.0</a:t>
            </a:r>
            <a:r>
              <a:rPr lang="en-US" altLang="zh-CN" sz="1800" b="0" dirty="0">
                <a:latin typeface="+mn-lt"/>
                <a:ea typeface="+mn-ea"/>
              </a:rPr>
              <a:t>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</a:t>
            </a:r>
            <a:r>
              <a:rPr lang="en-US" altLang="zh-CN" sz="1800" b="0" dirty="0">
                <a:latin typeface="+mn-lt"/>
                <a:ea typeface="+mn-ea"/>
              </a:rPr>
              <a:t>x2=0.0;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</a:t>
            </a:r>
            <a:r>
              <a:rPr lang="en-US" altLang="zh-CN" sz="1800" b="0" dirty="0">
                <a:latin typeface="+mn-lt"/>
                <a:ea typeface="+mn-ea"/>
              </a:rPr>
              <a:t>x3=0.0;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</a:t>
            </a:r>
            <a:r>
              <a:rPr lang="en-US" altLang="zh-CN" sz="1800" b="0" dirty="0">
                <a:latin typeface="+mn-lt"/>
                <a:ea typeface="+mn-ea"/>
              </a:rPr>
              <a:t>k=1</a:t>
            </a:r>
            <a:r>
              <a:rPr lang="en-US" altLang="zh-CN" sz="1800" b="0" dirty="0" smtClean="0">
                <a:latin typeface="+mn-lt"/>
                <a:ea typeface="+mn-ea"/>
              </a:rPr>
              <a:t>;</a:t>
            </a:r>
            <a:endParaRPr lang="zh-CN" altLang="en-US" sz="1800" b="0" dirty="0">
              <a:latin typeface="+mn-lt"/>
              <a:ea typeface="+mn-ea"/>
            </a:endParaRPr>
          </a:p>
          <a:p>
            <a:r>
              <a:rPr lang="en-US" altLang="zh-CN" sz="1800" b="0" dirty="0">
                <a:latin typeface="+mn-lt"/>
                <a:ea typeface="+mn-ea"/>
              </a:rPr>
              <a:t>  </a:t>
            </a:r>
            <a:r>
              <a:rPr lang="en-US" altLang="zh-CN" sz="1800" b="0" dirty="0" smtClean="0">
                <a:latin typeface="+mn-lt"/>
                <a:ea typeface="+mn-ea"/>
              </a:rPr>
              <a:t>   do</a:t>
            </a:r>
            <a:endParaRPr lang="en-US" altLang="zh-CN" sz="1800" b="0" dirty="0">
              <a:latin typeface="+mn-lt"/>
              <a:ea typeface="+mn-ea"/>
            </a:endParaRPr>
          </a:p>
          <a:p>
            <a:r>
              <a:rPr lang="en-US" altLang="zh-CN" sz="1800" b="0" dirty="0">
                <a:latin typeface="+mn-lt"/>
                <a:ea typeface="+mn-ea"/>
              </a:rPr>
              <a:t>  </a:t>
            </a:r>
            <a:r>
              <a:rPr lang="en-US" altLang="zh-CN" sz="1800" b="0" dirty="0" smtClean="0">
                <a:latin typeface="+mn-lt"/>
                <a:ea typeface="+mn-ea"/>
              </a:rPr>
              <a:t>   {  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     </a:t>
            </a:r>
            <a:r>
              <a:rPr lang="en-US" altLang="zh-CN" sz="1800" b="0" dirty="0">
                <a:latin typeface="+mn-lt"/>
                <a:ea typeface="+mn-ea"/>
              </a:rPr>
              <a:t>if(k!=1)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       </a:t>
            </a:r>
            <a:r>
              <a:rPr lang="en-US" altLang="zh-CN" sz="1800" b="0" dirty="0" smtClean="0">
                <a:latin typeface="+mn-lt"/>
                <a:ea typeface="+mn-ea"/>
              </a:rPr>
              <a:t>       {</a:t>
            </a:r>
            <a:r>
              <a:rPr lang="en-US" altLang="zh-CN" sz="1800" b="0" dirty="0">
                <a:latin typeface="+mn-lt"/>
                <a:ea typeface="+mn-ea"/>
              </a:rPr>
              <a:t>x1=newx1;x2=newx2; x3=newx3;}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    </a:t>
            </a:r>
            <a:r>
              <a:rPr lang="en-US" altLang="zh-CN" sz="1800" b="0" dirty="0" smtClean="0">
                <a:latin typeface="+mn-lt"/>
                <a:ea typeface="+mn-ea"/>
              </a:rPr>
              <a:t>     newx1</a:t>
            </a:r>
            <a:r>
              <a:rPr lang="en-US" altLang="zh-CN" sz="1800" b="0" dirty="0">
                <a:latin typeface="+mn-lt"/>
                <a:ea typeface="+mn-ea"/>
              </a:rPr>
              <a:t>=(3*x2-2*x3+20)/8.0;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     newx2</a:t>
            </a:r>
            <a:r>
              <a:rPr lang="en-US" altLang="zh-CN" sz="1800" b="0" dirty="0">
                <a:latin typeface="+mn-lt"/>
                <a:ea typeface="+mn-ea"/>
              </a:rPr>
              <a:t>=(-4*x1+x3+33)/</a:t>
            </a:r>
            <a:r>
              <a:rPr lang="en-US" altLang="zh-CN" sz="1800" b="0" dirty="0" smtClean="0">
                <a:latin typeface="+mn-lt"/>
                <a:ea typeface="+mn-ea"/>
              </a:rPr>
              <a:t>11.0;</a:t>
            </a:r>
            <a:endParaRPr lang="en-US" altLang="zh-CN" sz="1800" b="0" dirty="0">
              <a:latin typeface="+mn-lt"/>
              <a:ea typeface="+mn-ea"/>
            </a:endParaRP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     newx3</a:t>
            </a:r>
            <a:r>
              <a:rPr lang="en-US" altLang="zh-CN" sz="1800" b="0" dirty="0">
                <a:latin typeface="+mn-lt"/>
                <a:ea typeface="+mn-ea"/>
              </a:rPr>
              <a:t>=(-6*x1-3*x2+36)/</a:t>
            </a:r>
            <a:r>
              <a:rPr lang="en-US" altLang="zh-CN" sz="1800" b="0" dirty="0" smtClean="0">
                <a:latin typeface="+mn-lt"/>
                <a:ea typeface="+mn-ea"/>
              </a:rPr>
              <a:t>12.0;</a:t>
            </a:r>
            <a:endParaRPr lang="en-US" altLang="zh-CN" sz="1800" b="0" dirty="0">
              <a:latin typeface="+mn-lt"/>
              <a:ea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5276888"/>
              </p:ext>
            </p:extLst>
          </p:nvPr>
        </p:nvGraphicFramePr>
        <p:xfrm>
          <a:off x="4788024" y="884949"/>
          <a:ext cx="3657600" cy="1339850"/>
        </p:xfrm>
        <a:graphic>
          <a:graphicData uri="http://schemas.openxmlformats.org/presentationml/2006/ole">
            <p:oleObj spid="_x0000_s119810" name="Equation" r:id="rId3" imgW="2895600" imgH="914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26064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取迭代初值</a:t>
            </a:r>
            <a:r>
              <a:rPr lang="en-US" altLang="zh-CN" sz="2400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 </a:t>
            </a:r>
            <a:r>
              <a:rPr lang="zh-CN" altLang="en-US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b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2 </a:t>
            </a:r>
            <a:r>
              <a:rPr lang="zh-CN" altLang="en-US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和 </a:t>
            </a:r>
            <a:r>
              <a:rPr lang="en-US" altLang="zh-CN" sz="2400" b="1" i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 </a:t>
            </a:r>
            <a:r>
              <a:rPr lang="zh-CN" altLang="en-US" sz="2400" b="1" dirty="0" smtClean="0"/>
              <a:t>均为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/>
              <a:t>，迭代</a:t>
            </a:r>
            <a:r>
              <a:rPr lang="zh-CN" altLang="en-US" sz="2400" b="1" dirty="0"/>
              <a:t>程序</a:t>
            </a:r>
            <a:r>
              <a:rPr lang="zh-CN" altLang="en-US" sz="2400" b="1" dirty="0" smtClean="0"/>
              <a:t>如下</a:t>
            </a:r>
            <a:r>
              <a:rPr lang="en-US" altLang="zh-CN" sz="2400" b="1" dirty="0" smtClean="0"/>
              <a:t>: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9646" y="3382072"/>
            <a:ext cx="41052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57158" y="285728"/>
            <a:ext cx="778674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800" b="0" dirty="0" err="1">
                <a:latin typeface="+mn-lt"/>
                <a:ea typeface="+mn-ea"/>
              </a:rPr>
              <a:t>printf</a:t>
            </a:r>
            <a:r>
              <a:rPr lang="en-US" altLang="zh-CN" sz="1800" b="0" dirty="0">
                <a:latin typeface="+mn-lt"/>
                <a:ea typeface="+mn-ea"/>
              </a:rPr>
              <a:t>("k=%d, x1=%f,    x2=%f,    x3=%f\n",k,newx1,newx2, newx3);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k</a:t>
            </a:r>
            <a:r>
              <a:rPr lang="en-US" altLang="zh-CN" sz="1800" b="0" dirty="0">
                <a:latin typeface="+mn-lt"/>
                <a:ea typeface="+mn-ea"/>
              </a:rPr>
              <a:t>++;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s1=</a:t>
            </a:r>
            <a:r>
              <a:rPr lang="en-US" altLang="zh-CN" sz="1800" b="0" dirty="0" err="1">
                <a:latin typeface="+mn-lt"/>
                <a:ea typeface="+mn-ea"/>
              </a:rPr>
              <a:t>fabs</a:t>
            </a:r>
            <a:r>
              <a:rPr lang="en-US" altLang="zh-CN" sz="1800" b="0" dirty="0">
                <a:latin typeface="+mn-lt"/>
                <a:ea typeface="+mn-ea"/>
              </a:rPr>
              <a:t>(x1-newx1);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s2=</a:t>
            </a:r>
            <a:r>
              <a:rPr lang="en-US" altLang="zh-CN" sz="1800" b="0" dirty="0" err="1">
                <a:latin typeface="+mn-lt"/>
                <a:ea typeface="+mn-ea"/>
              </a:rPr>
              <a:t>fabs</a:t>
            </a:r>
            <a:r>
              <a:rPr lang="en-US" altLang="zh-CN" sz="1800" b="0" dirty="0">
                <a:latin typeface="+mn-lt"/>
                <a:ea typeface="+mn-ea"/>
              </a:rPr>
              <a:t>(x2-newx2);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s3=</a:t>
            </a:r>
            <a:r>
              <a:rPr lang="en-US" altLang="zh-CN" sz="1800" b="0" dirty="0" err="1">
                <a:latin typeface="+mn-lt"/>
                <a:ea typeface="+mn-ea"/>
              </a:rPr>
              <a:t>fabs</a:t>
            </a:r>
            <a:r>
              <a:rPr lang="en-US" altLang="zh-CN" sz="1800" b="0" dirty="0">
                <a:latin typeface="+mn-lt"/>
                <a:ea typeface="+mn-ea"/>
              </a:rPr>
              <a:t>(x3-newx3);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err="1">
                <a:latin typeface="+mn-lt"/>
                <a:ea typeface="+mn-ea"/>
              </a:rPr>
              <a:t>errmax</a:t>
            </a:r>
            <a:r>
              <a:rPr lang="en-US" altLang="zh-CN" sz="1800" b="0" dirty="0">
                <a:latin typeface="+mn-lt"/>
                <a:ea typeface="+mn-ea"/>
              </a:rPr>
              <a:t>=s1;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if(s2&gt;</a:t>
            </a:r>
            <a:r>
              <a:rPr lang="en-US" altLang="zh-CN" sz="1800" b="0" dirty="0" err="1">
                <a:latin typeface="+mn-lt"/>
                <a:ea typeface="+mn-ea"/>
              </a:rPr>
              <a:t>errmax</a:t>
            </a:r>
            <a:r>
              <a:rPr lang="en-US" altLang="zh-CN" sz="1800" b="0" dirty="0">
                <a:latin typeface="+mn-lt"/>
                <a:ea typeface="+mn-ea"/>
              </a:rPr>
              <a:t>)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  </a:t>
            </a:r>
            <a:r>
              <a:rPr lang="en-US" altLang="zh-CN" sz="1800" b="0" dirty="0" err="1" smtClean="0">
                <a:latin typeface="+mn-lt"/>
                <a:ea typeface="+mn-ea"/>
              </a:rPr>
              <a:t>errmax</a:t>
            </a:r>
            <a:r>
              <a:rPr lang="en-US" altLang="zh-CN" sz="1800" b="0" dirty="0" smtClean="0">
                <a:latin typeface="+mn-lt"/>
                <a:ea typeface="+mn-ea"/>
              </a:rPr>
              <a:t>=s2</a:t>
            </a:r>
            <a:r>
              <a:rPr lang="en-US" altLang="zh-CN" sz="1800" b="0" dirty="0">
                <a:latin typeface="+mn-lt"/>
                <a:ea typeface="+mn-ea"/>
              </a:rPr>
              <a:t>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else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</a:t>
            </a:r>
            <a:r>
              <a:rPr lang="en-US" altLang="zh-CN" sz="1800" b="0" dirty="0" smtClean="0">
                <a:latin typeface="+mn-lt"/>
                <a:ea typeface="+mn-ea"/>
              </a:rPr>
              <a:t>     if(s3&gt;</a:t>
            </a:r>
            <a:r>
              <a:rPr lang="en-US" altLang="zh-CN" sz="1800" b="0" dirty="0" err="1" smtClean="0">
                <a:latin typeface="+mn-lt"/>
                <a:ea typeface="+mn-ea"/>
              </a:rPr>
              <a:t>errmax</a:t>
            </a:r>
            <a:r>
              <a:rPr lang="en-US" altLang="zh-CN" sz="1800" b="0" dirty="0">
                <a:latin typeface="+mn-lt"/>
                <a:ea typeface="+mn-ea"/>
              </a:rPr>
              <a:t>)</a:t>
            </a:r>
          </a:p>
          <a:p>
            <a:r>
              <a:rPr lang="en-US" altLang="zh-CN" sz="1800" b="0" dirty="0" smtClean="0">
                <a:latin typeface="+mn-lt"/>
                <a:ea typeface="+mn-ea"/>
              </a:rPr>
              <a:t>          </a:t>
            </a:r>
            <a:r>
              <a:rPr lang="en-US" altLang="zh-CN" sz="1800" b="0" dirty="0" err="1">
                <a:latin typeface="+mn-lt"/>
                <a:ea typeface="+mn-ea"/>
              </a:rPr>
              <a:t>errmax</a:t>
            </a:r>
            <a:r>
              <a:rPr lang="en-US" altLang="zh-CN" sz="1800" b="0" dirty="0">
                <a:latin typeface="+mn-lt"/>
                <a:ea typeface="+mn-ea"/>
              </a:rPr>
              <a:t>=s3;</a:t>
            </a:r>
          </a:p>
          <a:p>
            <a:r>
              <a:rPr lang="zh-CN" altLang="en-US" sz="1800" b="0" dirty="0">
                <a:latin typeface="+mn-lt"/>
                <a:ea typeface="+mn-ea"/>
              </a:rPr>
              <a:t>  </a:t>
            </a:r>
            <a:r>
              <a:rPr lang="en-US" altLang="zh-CN" sz="1800" b="0" dirty="0">
                <a:latin typeface="+mn-lt"/>
                <a:ea typeface="+mn-ea"/>
              </a:rPr>
              <a:t>}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  while(</a:t>
            </a:r>
            <a:r>
              <a:rPr lang="en-US" altLang="zh-CN" sz="1800" b="0" dirty="0" err="1">
                <a:latin typeface="+mn-lt"/>
                <a:ea typeface="+mn-ea"/>
              </a:rPr>
              <a:t>errmax</a:t>
            </a:r>
            <a:r>
              <a:rPr lang="en-US" altLang="zh-CN" sz="1800" b="0" dirty="0">
                <a:latin typeface="+mn-lt"/>
                <a:ea typeface="+mn-ea"/>
              </a:rPr>
              <a:t>&gt;1e-5);</a:t>
            </a:r>
          </a:p>
          <a:p>
            <a:r>
              <a:rPr lang="en-US" altLang="zh-CN" sz="1800" b="0" dirty="0">
                <a:latin typeface="+mn-lt"/>
                <a:ea typeface="+mn-ea"/>
              </a:rPr>
              <a:t>}</a:t>
            </a:r>
            <a:endParaRPr lang="zh-CN" altLang="en-US" sz="1800" b="0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143512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本程序只为演示效果，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不具有通用性。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33265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考察一般形式，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9676253"/>
              </p:ext>
            </p:extLst>
          </p:nvPr>
        </p:nvGraphicFramePr>
        <p:xfrm>
          <a:off x="339559" y="1201973"/>
          <a:ext cx="3296337" cy="1344042"/>
        </p:xfrm>
        <a:graphic>
          <a:graphicData uri="http://schemas.openxmlformats.org/presentationml/2006/ole">
            <p:oleObj spid="_x0000_s120834" name="Equation" r:id="rId3" imgW="1993900" imgH="812800" progId="Equation.DSMT4">
              <p:embed/>
            </p:oleObj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582344" y="676275"/>
            <a:ext cx="4114800" cy="2286000"/>
            <a:chOff x="3024" y="912"/>
            <a:chExt cx="2592" cy="1440"/>
          </a:xfrm>
        </p:grpSpPr>
        <p:sp>
          <p:nvSpPr>
            <p:cNvPr id="9" name="AutoShape 6" descr="再生纸"/>
            <p:cNvSpPr>
              <a:spLocks noChangeArrowheads="1"/>
            </p:cNvSpPr>
            <p:nvPr/>
          </p:nvSpPr>
          <p:spPr bwMode="auto">
            <a:xfrm>
              <a:off x="3024" y="912"/>
              <a:ext cx="2592" cy="1440"/>
            </a:xfrm>
            <a:prstGeom prst="bevel">
              <a:avLst>
                <a:gd name="adj" fmla="val 2995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3072" y="960"/>
            <a:ext cx="2479" cy="1310"/>
          </p:xfrm>
          <a:graphic>
            <a:graphicData uri="http://schemas.openxmlformats.org/presentationml/2006/ole">
              <p:oleObj spid="_x0000_s120835" name="Equation" r:id="rId5" imgW="2451100" imgH="1295400" progId="Equation.3">
                <p:embed/>
              </p:oleObj>
            </a:graphicData>
          </a:graphic>
        </p:graphicFrame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744144" y="1362075"/>
            <a:ext cx="762000" cy="533400"/>
            <a:chOff x="2496" y="1344"/>
            <a:chExt cx="480" cy="336"/>
          </a:xfrm>
          <a:solidFill>
            <a:schemeClr val="bg1"/>
          </a:solidFill>
        </p:grpSpPr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496" y="1344"/>
            <a:ext cx="384" cy="250"/>
          </p:xfrm>
          <a:graphic>
            <a:graphicData uri="http://schemas.openxmlformats.org/presentationml/2006/ole">
              <p:oleObj spid="_x0000_s120836" name="Equation" r:id="rId6" imgW="431613" imgH="228501" progId="Equation.3">
                <p:embed/>
              </p:oleObj>
            </a:graphicData>
          </a:graphic>
        </p:graphicFrame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2496" y="153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2845701"/>
              </p:ext>
            </p:extLst>
          </p:nvPr>
        </p:nvGraphicFramePr>
        <p:xfrm>
          <a:off x="596900" y="3198813"/>
          <a:ext cx="1423988" cy="820737"/>
        </p:xfrm>
        <a:graphic>
          <a:graphicData uri="http://schemas.openxmlformats.org/presentationml/2006/ole">
            <p:oleObj spid="_x0000_s120837" name="Equation" r:id="rId7" imgW="965200" imgH="558800" progId="Equation.DSMT4">
              <p:embed/>
            </p:oleObj>
          </a:graphicData>
        </a:graphic>
      </p:graphicFrame>
      <p:sp>
        <p:nvSpPr>
          <p:cNvPr id="15" name="右箭头 14"/>
          <p:cNvSpPr/>
          <p:nvPr/>
        </p:nvSpPr>
        <p:spPr>
          <a:xfrm>
            <a:off x="2267744" y="3501008"/>
            <a:ext cx="576064" cy="216024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955374"/>
              </p:ext>
            </p:extLst>
          </p:nvPr>
        </p:nvGraphicFramePr>
        <p:xfrm>
          <a:off x="2998927" y="3166107"/>
          <a:ext cx="2844800" cy="885825"/>
        </p:xfrm>
        <a:graphic>
          <a:graphicData uri="http://schemas.openxmlformats.org/presentationml/2006/ole">
            <p:oleObj spid="_x0000_s120838" name="Equation" r:id="rId8" imgW="1955800" imgH="609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1560" y="4365104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从而建立雅可比迭代公式：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81860"/>
              </p:ext>
            </p:extLst>
          </p:nvPr>
        </p:nvGraphicFramePr>
        <p:xfrm>
          <a:off x="1043608" y="5013176"/>
          <a:ext cx="5191125" cy="887413"/>
        </p:xfrm>
        <a:graphic>
          <a:graphicData uri="http://schemas.openxmlformats.org/presentationml/2006/ole">
            <p:oleObj spid="_x0000_s120839" name="Equation" r:id="rId9" imgW="3568700" imgH="60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48478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注意：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20486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必须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完全计算好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了才能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计算后一层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，因此</a:t>
            </a: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需要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两组向量存储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3814877"/>
              </p:ext>
            </p:extLst>
          </p:nvPr>
        </p:nvGraphicFramePr>
        <p:xfrm>
          <a:off x="1187624" y="332656"/>
          <a:ext cx="5191125" cy="887413"/>
        </p:xfrm>
        <a:graphic>
          <a:graphicData uri="http://schemas.openxmlformats.org/presentationml/2006/ole">
            <p:oleObj spid="_x0000_s121858" name="Equation" r:id="rId3" imgW="3568700" imgH="609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3349999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迭代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过程中，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元素不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改变，故可以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事先调整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好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使得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无法进行迭代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228885" y="45331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400" b="1">
              <a:latin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9557946"/>
              </p:ext>
            </p:extLst>
          </p:nvPr>
        </p:nvGraphicFramePr>
        <p:xfrm>
          <a:off x="838485" y="2132856"/>
          <a:ext cx="6756400" cy="752475"/>
        </p:xfrm>
        <a:graphic>
          <a:graphicData uri="http://schemas.openxmlformats.org/presentationml/2006/ole">
            <p:oleObj spid="_x0000_s122882" name="Equation" r:id="rId3" imgW="3543300" imgH="3810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2536932"/>
              </p:ext>
            </p:extLst>
          </p:nvPr>
        </p:nvGraphicFramePr>
        <p:xfrm>
          <a:off x="762285" y="2894856"/>
          <a:ext cx="7024688" cy="752475"/>
        </p:xfrm>
        <a:graphic>
          <a:graphicData uri="http://schemas.openxmlformats.org/presentationml/2006/ole">
            <p:oleObj spid="_x0000_s122883" name="Equation" r:id="rId4" imgW="3683000" imgH="381000" progId="Equation.3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285" y="2971056"/>
            <a:ext cx="11430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5859998"/>
              </p:ext>
            </p:extLst>
          </p:nvPr>
        </p:nvGraphicFramePr>
        <p:xfrm>
          <a:off x="762285" y="3656856"/>
          <a:ext cx="7192963" cy="752475"/>
        </p:xfrm>
        <a:graphic>
          <a:graphicData uri="http://schemas.openxmlformats.org/presentationml/2006/ole">
            <p:oleObj spid="_x0000_s122884" name="Equation" r:id="rId5" imgW="3771900" imgH="381000" progId="Equation.3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86285" y="3733056"/>
            <a:ext cx="23622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12453"/>
              </p:ext>
            </p:extLst>
          </p:nvPr>
        </p:nvGraphicFramePr>
        <p:xfrm>
          <a:off x="686085" y="4799856"/>
          <a:ext cx="7847013" cy="752475"/>
        </p:xfrm>
        <a:graphic>
          <a:graphicData uri="http://schemas.openxmlformats.org/presentationml/2006/ole">
            <p:oleObj spid="_x0000_s122885" name="Equation" r:id="rId6" imgW="4114800" imgH="381000" progId="Equation.3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14885" y="426645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…    …    …    …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10085" y="4876056"/>
            <a:ext cx="56388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1250" y="332656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二、高斯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塞德尔迭代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8828206"/>
              </p:ext>
            </p:extLst>
          </p:nvPr>
        </p:nvGraphicFramePr>
        <p:xfrm>
          <a:off x="4153185" y="5761572"/>
          <a:ext cx="4729163" cy="887413"/>
        </p:xfrm>
        <a:graphic>
          <a:graphicData uri="http://schemas.openxmlformats.org/presentationml/2006/ole">
            <p:oleObj spid="_x0000_s122886" name="Equation" r:id="rId7" imgW="3251200" imgH="60960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81245" y="978376"/>
            <a:ext cx="8635360" cy="978431"/>
            <a:chOff x="281245" y="978376"/>
            <a:chExt cx="8635360" cy="978431"/>
          </a:xfrm>
        </p:grpSpPr>
        <p:grpSp>
          <p:nvGrpSpPr>
            <p:cNvPr id="17" name="组合 8"/>
            <p:cNvGrpSpPr/>
            <p:nvPr/>
          </p:nvGrpSpPr>
          <p:grpSpPr>
            <a:xfrm>
              <a:off x="410750" y="978376"/>
              <a:ext cx="8505855" cy="462395"/>
              <a:chOff x="410750" y="978376"/>
              <a:chExt cx="8505855" cy="46239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0750" y="978376"/>
                <a:ext cx="8505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400" b="1" dirty="0">
                    <a:ea typeface="宋体" pitchFamily="2" charset="-122"/>
                  </a:rPr>
                  <a:t>在计算迭代值         </a:t>
                </a:r>
                <a:r>
                  <a:rPr lang="zh-CN" altLang="en-US" sz="2400" b="1" dirty="0" smtClean="0">
                    <a:ea typeface="宋体" pitchFamily="2" charset="-122"/>
                  </a:rPr>
                  <a:t> 时充分</a:t>
                </a:r>
                <a:r>
                  <a:rPr lang="zh-CN" altLang="en-US" sz="2400" b="1" dirty="0">
                    <a:ea typeface="宋体" pitchFamily="2" charset="-122"/>
                  </a:rPr>
                  <a:t>利用它</a:t>
                </a:r>
                <a:r>
                  <a:rPr lang="zh-CN" altLang="en-US" sz="2400" b="1" dirty="0" smtClean="0">
                    <a:ea typeface="宋体" pitchFamily="2" charset="-122"/>
                  </a:rPr>
                  <a:t>前面所能得到的所有新信息    </a:t>
                </a:r>
                <a:endParaRPr lang="zh-CN" altLang="en-US" sz="2400" b="1" dirty="0">
                  <a:ea typeface="宋体" pitchFamily="2" charset="-122"/>
                </a:endParaRPr>
              </a:p>
            </p:txBody>
          </p:sp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421148028"/>
                  </p:ext>
                </p:extLst>
              </p:nvPr>
            </p:nvGraphicFramePr>
            <p:xfrm>
              <a:off x="2339752" y="988333"/>
              <a:ext cx="635000" cy="452438"/>
            </p:xfrm>
            <a:graphic>
              <a:graphicData uri="http://schemas.openxmlformats.org/presentationml/2006/ole">
                <p:oleObj spid="_x0000_s122887" name="Equation" r:id="rId8" imgW="444114" imgH="317225" progId="Equation.DSMT4">
                  <p:embed/>
                </p:oleObj>
              </a:graphicData>
            </a:graphic>
          </p:graphicFrame>
        </p:grp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17406772"/>
                </p:ext>
              </p:extLst>
            </p:nvPr>
          </p:nvGraphicFramePr>
          <p:xfrm>
            <a:off x="281245" y="1488743"/>
            <a:ext cx="2489200" cy="454025"/>
          </p:xfrm>
          <a:graphic>
            <a:graphicData uri="http://schemas.openxmlformats.org/presentationml/2006/ole">
              <p:oleObj spid="_x0000_s122888" name="Equation" r:id="rId9" imgW="1739900" imgH="317500" progId="Equation.DSMT4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857785" y="1495142"/>
              <a:ext cx="4515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这样可以设计出新的迭代公式。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1330" y="5949280"/>
            <a:ext cx="399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这样得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高斯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塞德尔迭代公式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utoUpdateAnimBg="0"/>
      <p:bldP spid="13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214282" y="214290"/>
            <a:ext cx="8143932" cy="652462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一、研究对象</a:t>
            </a:r>
            <a:r>
              <a:rPr lang="en-US" altLang="zh-CN" sz="3200" dirty="0" smtClean="0">
                <a:latin typeface="Arial" charset="0"/>
              </a:rPr>
              <a:t>——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Poisson</a:t>
            </a:r>
            <a:r>
              <a:rPr lang="zh-CN" altLang="en-US" sz="3200" b="1" dirty="0" smtClean="0"/>
              <a:t>方程边值问题</a:t>
            </a:r>
            <a:endParaRPr lang="zh-CN" altLang="en-US" sz="3200" b="1" dirty="0" smtClean="0">
              <a:ea typeface="楷体_GB2312" pitchFamily="49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28564" y="3987807"/>
            <a:ext cx="792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j-cs"/>
              </a:rPr>
              <a:t>第一步</a:t>
            </a:r>
            <a:r>
              <a:rPr kumimoji="1" lang="zh-CN" altLang="en-US" kern="0" dirty="0" smtClean="0">
                <a:cs typeface="+mj-cs"/>
              </a:rPr>
              <a:t>，</a:t>
            </a:r>
            <a:r>
              <a:rPr lang="zh-CN" altLang="en-US" dirty="0" smtClean="0"/>
              <a:t>将矩形域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en-US" altLang="zh-CN" dirty="0" smtClean="0">
                <a:sym typeface="Symbol"/>
              </a:rPr>
              <a:t>[</a:t>
            </a:r>
            <a:r>
              <a:rPr lang="en-US" altLang="zh-CN" i="1" dirty="0" smtClean="0">
                <a:sym typeface="Symbol"/>
              </a:rPr>
              <a:t>c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d</a:t>
            </a:r>
            <a:r>
              <a:rPr lang="en-US" altLang="zh-CN" dirty="0" smtClean="0">
                <a:sym typeface="Symbol"/>
              </a:rPr>
              <a:t>] </a:t>
            </a:r>
            <a:r>
              <a:rPr lang="zh-CN" altLang="en-US" dirty="0" smtClean="0"/>
              <a:t>分割成一致网格。</a:t>
            </a:r>
          </a:p>
        </p:txBody>
      </p:sp>
      <p:sp>
        <p:nvSpPr>
          <p:cNvPr id="13" name="Text Box 105"/>
          <p:cNvSpPr txBox="1">
            <a:spLocks noChangeArrowheads="1"/>
          </p:cNvSpPr>
          <p:nvPr/>
        </p:nvSpPr>
        <p:spPr bwMode="auto">
          <a:xfrm>
            <a:off x="928662" y="4702187"/>
            <a:ext cx="6364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dirty="0" smtClean="0">
                <a:sym typeface="Symbol"/>
              </a:rPr>
              <a:t></a:t>
            </a:r>
            <a:r>
              <a:rPr lang="en-US" altLang="zh-CN" i="1" dirty="0" smtClean="0">
                <a:sym typeface="Symbol" pitchFamily="18" charset="2"/>
              </a:rPr>
              <a:t>x </a:t>
            </a:r>
            <a:r>
              <a:rPr lang="en-US" altLang="zh-CN" dirty="0"/>
              <a:t>— 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方向步长</a:t>
            </a:r>
            <a:r>
              <a:rPr lang="zh-CN" altLang="en-US" dirty="0"/>
              <a:t>，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/>
              </a:rPr>
              <a:t></a:t>
            </a:r>
            <a:r>
              <a:rPr lang="en-US" altLang="zh-CN" i="1" dirty="0" smtClean="0">
                <a:sym typeface="Symbol"/>
              </a:rPr>
              <a:t> </a:t>
            </a:r>
            <a:r>
              <a:rPr lang="en-US" altLang="zh-CN" i="1" dirty="0" smtClean="0">
                <a:sym typeface="Symbol" pitchFamily="18" charset="2"/>
              </a:rPr>
              <a:t>y </a:t>
            </a:r>
            <a:r>
              <a:rPr lang="en-US" altLang="zh-CN" dirty="0" smtClean="0"/>
              <a:t>— y </a:t>
            </a:r>
            <a:r>
              <a:rPr lang="zh-CN" altLang="en-US" dirty="0" smtClean="0"/>
              <a:t>方向步长</a:t>
            </a:r>
            <a:r>
              <a:rPr lang="zh-CN" altLang="en-US" dirty="0"/>
              <a:t>，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71538" y="5345129"/>
            <a:ext cx="6329390" cy="550846"/>
            <a:chOff x="687360" y="4846650"/>
            <a:chExt cx="6329390" cy="550846"/>
          </a:xfrm>
        </p:grpSpPr>
        <p:grpSp>
          <p:nvGrpSpPr>
            <p:cNvPr id="15" name="Group 144"/>
            <p:cNvGrpSpPr>
              <a:grpSpLocks/>
            </p:cNvGrpSpPr>
            <p:nvPr/>
          </p:nvGrpSpPr>
          <p:grpSpPr bwMode="auto">
            <a:xfrm>
              <a:off x="687360" y="4846650"/>
              <a:ext cx="3121024" cy="530226"/>
              <a:chOff x="3589" y="1609"/>
              <a:chExt cx="1966" cy="334"/>
            </a:xfrm>
          </p:grpSpPr>
          <p:sp>
            <p:nvSpPr>
              <p:cNvPr id="17" name="Text Box 103"/>
              <p:cNvSpPr txBox="1">
                <a:spLocks noChangeArrowheads="1"/>
              </p:cNvSpPr>
              <p:nvPr/>
            </p:nvSpPr>
            <p:spPr bwMode="auto">
              <a:xfrm>
                <a:off x="4195" y="1616"/>
                <a:ext cx="1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— </a:t>
                </a:r>
                <a:r>
                  <a:rPr lang="zh-CN" altLang="en-US" dirty="0"/>
                  <a:t>网格</a:t>
                </a:r>
                <a:r>
                  <a:rPr lang="zh-CN" altLang="en-US" dirty="0" smtClean="0"/>
                  <a:t>节点，</a:t>
                </a:r>
                <a:endParaRPr lang="zh-CN" altLang="en-US" dirty="0"/>
              </a:p>
            </p:txBody>
          </p:sp>
          <p:graphicFrame>
            <p:nvGraphicFramePr>
              <p:cNvPr id="18" name="Object 104"/>
              <p:cNvGraphicFramePr>
                <a:graphicFrameLocks noChangeAspect="1"/>
              </p:cNvGraphicFramePr>
              <p:nvPr/>
            </p:nvGraphicFramePr>
            <p:xfrm>
              <a:off x="3589" y="1609"/>
              <a:ext cx="669" cy="325"/>
            </p:xfrm>
            <a:graphic>
              <a:graphicData uri="http://schemas.openxmlformats.org/presentationml/2006/ole">
                <p:oleObj spid="_x0000_s57347" name="Equation" r:id="rId3" imgW="495000" imgH="241200" progId="Equation.DSMT4">
                  <p:embed/>
                </p:oleObj>
              </a:graphicData>
            </a:graphic>
          </p:graphicFrame>
        </p:grpSp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3929063" y="4916484"/>
            <a:ext cx="3087687" cy="481012"/>
          </p:xfrm>
          <a:graphic>
            <a:graphicData uri="http://schemas.openxmlformats.org/presentationml/2006/ole">
              <p:oleObj spid="_x0000_s57348" name="Equation" r:id="rId4" imgW="1295280" imgH="203040" progId="Equation.DSMT4">
                <p:embed/>
              </p:oleObj>
            </a:graphicData>
          </a:graphic>
        </p:graphicFrame>
      </p:grpSp>
      <p:graphicFrame>
        <p:nvGraphicFramePr>
          <p:cNvPr id="19" name="Object 143"/>
          <p:cNvGraphicFramePr>
            <a:graphicFrameLocks noChangeAspect="1"/>
          </p:cNvGraphicFramePr>
          <p:nvPr/>
        </p:nvGraphicFramePr>
        <p:xfrm>
          <a:off x="928662" y="6059509"/>
          <a:ext cx="6838950" cy="512763"/>
        </p:xfrm>
        <a:graphic>
          <a:graphicData uri="http://schemas.openxmlformats.org/presentationml/2006/ole">
            <p:oleObj spid="_x0000_s57349" name="Equation" r:id="rId5" imgW="3162240" imgH="241200" progId="Equation.DSMT4">
              <p:embed/>
            </p:oleObj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04850" y="928688"/>
          <a:ext cx="5470525" cy="1571625"/>
        </p:xfrm>
        <a:graphic>
          <a:graphicData uri="http://schemas.openxmlformats.org/presentationml/2006/ole">
            <p:oleObj spid="_x0000_s57350" name="Equation" r:id="rId6" imgW="2577960" imgH="736560" progId="Equation.DSMT4">
              <p:embed/>
            </p:oleObj>
          </a:graphicData>
        </a:graphic>
      </p:graphicFrame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71472" y="2643183"/>
            <a:ext cx="5994428" cy="571503"/>
            <a:chOff x="571472" y="2643183"/>
            <a:chExt cx="5994428" cy="571503"/>
          </a:xfrm>
        </p:grpSpPr>
        <p:sp>
          <p:nvSpPr>
            <p:cNvPr id="22" name="TextBox 21"/>
            <p:cNvSpPr txBox="1"/>
            <p:nvPr/>
          </p:nvSpPr>
          <p:spPr>
            <a:xfrm>
              <a:off x="571472" y="2643183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其中，</a:t>
              </a:r>
              <a:endParaRPr lang="zh-CN" altLang="en-US" dirty="0"/>
            </a:p>
          </p:txBody>
        </p:sp>
        <p:graphicFrame>
          <p:nvGraphicFramePr>
            <p:cNvPr id="57352" name="Object 8"/>
            <p:cNvGraphicFramePr>
              <a:graphicFrameLocks noChangeAspect="1"/>
            </p:cNvGraphicFramePr>
            <p:nvPr/>
          </p:nvGraphicFramePr>
          <p:xfrm>
            <a:off x="1649413" y="2686049"/>
            <a:ext cx="4916487" cy="528637"/>
          </p:xfrm>
          <a:graphic>
            <a:graphicData uri="http://schemas.openxmlformats.org/presentationml/2006/ole">
              <p:oleObj spid="_x0000_s57352" name="Equation" r:id="rId7" imgW="2400120" imgH="253800" progId="Equation.DSMT4">
                <p:embed/>
              </p:oleObj>
            </a:graphicData>
          </a:graphic>
        </p:graphicFrame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14282" y="3286124"/>
            <a:ext cx="385765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chemeClr val="tx2"/>
                </a:solidFill>
                <a:latin typeface="+mj-lt"/>
                <a:cs typeface="+mj-cs"/>
              </a:rPr>
              <a:t>二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、建立差分格式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subSp spid="_x0000_s5734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subSp spid="_x0000_s5734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833" y="327244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7850" indent="-577850"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雅可比迭代和高斯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-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塞德尔迭代这二</a:t>
            </a:r>
            <a:r>
              <a:rPr lang="zh-CN" altLang="en-US" sz="2400" b="1" dirty="0">
                <a:latin typeface="+mn-ea"/>
                <a:cs typeface="Times New Roman" pitchFamily="18" charset="0"/>
              </a:rPr>
              <a:t>种方法都存在收敛性问题。</a:t>
            </a:r>
          </a:p>
          <a:p>
            <a:pPr marL="577850" indent="-577850"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有</a:t>
            </a:r>
            <a:r>
              <a:rPr lang="zh-CN" altLang="en-US" sz="2400" b="1" dirty="0">
                <a:latin typeface="+mn-ea"/>
                <a:cs typeface="Times New Roman" pitchFamily="18" charset="0"/>
              </a:rPr>
              <a:t>例子表明：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Gauss-Seidel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法收敛时，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Jacobi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法可能不收敛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7850" indent="-577850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Jacobi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法收敛时，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Gauss-Seidel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法也可能不收敛</a:t>
            </a:r>
            <a:r>
              <a:rPr lang="zh-CN" altLang="en-US" sz="2400" b="1" dirty="0">
                <a:latin typeface="+mn-ea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928802"/>
            <a:ext cx="8696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    高斯</a:t>
            </a:r>
            <a:r>
              <a:rPr lang="en-US" altLang="zh-CN" sz="2400" b="1" dirty="0">
                <a:latin typeface="+mn-ea"/>
                <a:cs typeface="Times New Roman" pitchFamily="18" charset="0"/>
              </a:rPr>
              <a:t>-</a:t>
            </a:r>
            <a:r>
              <a:rPr lang="zh-CN" altLang="en-US" sz="2400" b="1" dirty="0">
                <a:latin typeface="+mn-ea"/>
                <a:cs typeface="Times New Roman" pitchFamily="18" charset="0"/>
              </a:rPr>
              <a:t>塞德尔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迭代在迭代过程中由于每次都用最新的信息，</a:t>
            </a:r>
            <a:endParaRPr lang="en-US" altLang="zh-CN" sz="2400" b="1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一旦有新值出现就把老值替换掉，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所以</a:t>
            </a:r>
            <a:r>
              <a:rPr lang="zh-CN" altLang="en-US" sz="2400" b="1" dirty="0">
                <a:latin typeface="+mn-ea"/>
                <a:cs typeface="Times New Roman" pitchFamily="18" charset="0"/>
              </a:rPr>
              <a:t>只需要</a:t>
            </a:r>
            <a:r>
              <a:rPr lang="zh-CN" altLang="en-US" sz="2400" b="1" dirty="0">
                <a:latin typeface="+mn-ea"/>
              </a:rPr>
              <a:t>存一组向量。</a:t>
            </a:r>
            <a:endParaRPr lang="zh-CN" altLang="en-US" sz="2400" b="1" dirty="0" smtClean="0">
              <a:latin typeface="+mn-ea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2071670" y="285728"/>
          <a:ext cx="4724400" cy="876300"/>
        </p:xfrm>
        <a:graphic>
          <a:graphicData uri="http://schemas.openxmlformats.org/presentationml/2006/ole">
            <p:oleObj spid="_x0000_s123906" name="Equation" r:id="rId3" imgW="3251200" imgH="60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064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三、超松弛法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714356"/>
            <a:ext cx="8401659" cy="1437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/>
              <a:t>       使用迭代法的困难在于计算量难以预计。有时迭代过程虽</a:t>
            </a:r>
            <a:endParaRPr lang="en-US" altLang="zh-CN" sz="2400" b="1" dirty="0" smtClean="0"/>
          </a:p>
          <a:p>
            <a:pPr>
              <a:lnSpc>
                <a:spcPct val="125000"/>
              </a:lnSpc>
            </a:pPr>
            <a:r>
              <a:rPr lang="zh-CN" altLang="en-US" sz="2400" b="1" dirty="0" smtClean="0"/>
              <a:t>然收敛，但由于收敛速度慢而使得计算量变大，从而失去使</a:t>
            </a:r>
            <a:endParaRPr lang="en-US" altLang="zh-CN" sz="2400" b="1" dirty="0" smtClean="0"/>
          </a:p>
          <a:p>
            <a:pPr>
              <a:lnSpc>
                <a:spcPct val="125000"/>
              </a:lnSpc>
            </a:pPr>
            <a:r>
              <a:rPr lang="zh-CN" altLang="en-US" sz="2400" b="1" dirty="0" smtClean="0"/>
              <a:t>用价值。因此在迭代过程中，迭代的加速很重要。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2938596"/>
              </p:ext>
            </p:extLst>
          </p:nvPr>
        </p:nvGraphicFramePr>
        <p:xfrm>
          <a:off x="1547664" y="3212976"/>
          <a:ext cx="4941887" cy="944563"/>
        </p:xfrm>
        <a:graphic>
          <a:graphicData uri="http://schemas.openxmlformats.org/presentationml/2006/ole">
            <p:oleObj spid="_x0000_s124930" name="Equation" r:id="rId3" imgW="3187700" imgH="609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1345578"/>
              </p:ext>
            </p:extLst>
          </p:nvPr>
        </p:nvGraphicFramePr>
        <p:xfrm>
          <a:off x="1907704" y="5085184"/>
          <a:ext cx="3441700" cy="508000"/>
        </p:xfrm>
        <a:graphic>
          <a:graphicData uri="http://schemas.openxmlformats.org/presentationml/2006/ole">
            <p:oleObj spid="_x0000_s124931" name="Equation" r:id="rId4" imgW="2235200" imgH="330200" progId="Equation.DSMT4">
              <p:embed/>
            </p:oleObj>
          </a:graphicData>
        </a:graphic>
      </p:graphicFrame>
      <p:grpSp>
        <p:nvGrpSpPr>
          <p:cNvPr id="9" name="组合 11"/>
          <p:cNvGrpSpPr/>
          <p:nvPr/>
        </p:nvGrpSpPr>
        <p:grpSpPr>
          <a:xfrm>
            <a:off x="323528" y="2114564"/>
            <a:ext cx="8329650" cy="1015663"/>
            <a:chOff x="323528" y="2114564"/>
            <a:chExt cx="8329650" cy="1015663"/>
          </a:xfrm>
        </p:grpSpPr>
        <p:sp>
          <p:nvSpPr>
            <p:cNvPr id="10" name="矩形 9"/>
            <p:cNvSpPr/>
            <p:nvPr/>
          </p:nvSpPr>
          <p:spPr>
            <a:xfrm>
              <a:off x="323528" y="2114564"/>
              <a:ext cx="83296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buFontTx/>
                <a:buNone/>
              </a:pPr>
              <a:r>
                <a:rPr lang="zh-CN" altLang="en-US" sz="2400" b="1" dirty="0" smtClean="0">
                  <a:ea typeface="宋体" pitchFamily="2" charset="-122"/>
                </a:rPr>
                <a:t>       </a:t>
              </a:r>
              <a:r>
                <a:rPr lang="zh-CN" altLang="en-US" sz="2400" b="1" dirty="0" smtClean="0">
                  <a:solidFill>
                    <a:srgbClr val="0000FF"/>
                  </a:solidFill>
                  <a:ea typeface="宋体" pitchFamily="2" charset="-122"/>
                </a:rPr>
                <a:t>松弛法</a:t>
              </a:r>
              <a:r>
                <a:rPr lang="zh-CN" altLang="en-US" sz="2400" b="1" dirty="0">
                  <a:ea typeface="宋体" pitchFamily="2" charset="-122"/>
                </a:rPr>
                <a:t>实质是高斯</a:t>
              </a:r>
              <a:r>
                <a:rPr lang="en-US" altLang="zh-CN" sz="2400" b="1" dirty="0">
                  <a:ea typeface="宋体" pitchFamily="2" charset="-122"/>
                </a:rPr>
                <a:t>—</a:t>
              </a:r>
              <a:r>
                <a:rPr lang="zh-CN" altLang="en-US" sz="2400" b="1" dirty="0">
                  <a:ea typeface="宋体" pitchFamily="2" charset="-122"/>
                </a:rPr>
                <a:t>塞德尔迭代的一种加速方法。它将前一</a:t>
              </a:r>
              <a:r>
                <a:rPr lang="zh-CN" altLang="en-US" sz="2400" b="1" dirty="0" smtClean="0">
                  <a:ea typeface="宋体" pitchFamily="2" charset="-122"/>
                </a:rPr>
                <a:t>步的</a:t>
              </a:r>
              <a:r>
                <a:rPr lang="zh-CN" altLang="en-US" sz="2400" b="1" dirty="0">
                  <a:ea typeface="宋体" pitchFamily="2" charset="-122"/>
                </a:rPr>
                <a:t>结果         与高斯</a:t>
              </a:r>
              <a:r>
                <a:rPr lang="en-US" altLang="zh-CN" sz="2400" b="1" dirty="0">
                  <a:ea typeface="宋体" pitchFamily="2" charset="-122"/>
                </a:rPr>
                <a:t>—</a:t>
              </a:r>
              <a:r>
                <a:rPr lang="zh-CN" altLang="en-US" sz="2400" b="1" dirty="0">
                  <a:ea typeface="宋体" pitchFamily="2" charset="-122"/>
                </a:rPr>
                <a:t>塞德尔迭代</a:t>
              </a:r>
              <a:r>
                <a:rPr lang="zh-CN" altLang="en-US" sz="2400" b="1" dirty="0" smtClean="0">
                  <a:ea typeface="宋体" pitchFamily="2" charset="-122"/>
                </a:rPr>
                <a:t>值</a:t>
              </a:r>
              <a:endParaRPr lang="zh-CN" altLang="en-US" sz="2400" b="1" dirty="0">
                <a:ea typeface="宋体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13478614"/>
                </p:ext>
              </p:extLst>
            </p:nvPr>
          </p:nvGraphicFramePr>
          <p:xfrm>
            <a:off x="2270112" y="2593200"/>
            <a:ext cx="515938" cy="496887"/>
          </p:xfrm>
          <a:graphic>
            <a:graphicData uri="http://schemas.openxmlformats.org/presentationml/2006/ole">
              <p:oleObj spid="_x0000_s124932" name="Equation" r:id="rId5" imgW="330057" imgH="317362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47578337"/>
                </p:ext>
              </p:extLst>
            </p:nvPr>
          </p:nvGraphicFramePr>
          <p:xfrm>
            <a:off x="6094428" y="2596375"/>
            <a:ext cx="692150" cy="493712"/>
          </p:xfrm>
          <a:graphic>
            <a:graphicData uri="http://schemas.openxmlformats.org/presentationml/2006/ole">
              <p:oleObj spid="_x0000_s124933" name="Equation" r:id="rId6" imgW="444114" imgH="317225" progId="Equation.DSMT4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67544" y="4365104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</a:rPr>
              <a:t>适当</a:t>
            </a:r>
            <a:r>
              <a:rPr lang="zh-CN" altLang="en-US" sz="2400" b="1" dirty="0" smtClean="0">
                <a:ea typeface="宋体" pitchFamily="2" charset="-122"/>
              </a:rPr>
              <a:t>加权平均，期望得到更好的新值：</a:t>
            </a:r>
            <a:endParaRPr lang="zh-CN" altLang="en-US" sz="2400" b="1" dirty="0"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459" y="5733256"/>
            <a:ext cx="880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</a:rPr>
              <a:t>式中</a:t>
            </a:r>
            <a:r>
              <a:rPr lang="zh-CN" altLang="en-US" sz="2400" b="1" dirty="0" smtClean="0">
                <a:ea typeface="宋体" pitchFamily="2" charset="-122"/>
              </a:rPr>
              <a:t>系数 </a:t>
            </a:r>
            <a:r>
              <a:rPr lang="zh-CN" altLang="en-US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</a:t>
            </a:r>
            <a:r>
              <a:rPr lang="zh-CN" altLang="en-US" sz="2400" b="1" dirty="0" smtClean="0">
                <a:ea typeface="宋体" pitchFamily="2" charset="-122"/>
              </a:rPr>
              <a:t> 称为松弛因子。</a:t>
            </a:r>
            <a:r>
              <a:rPr lang="zh-CN" altLang="en-US" sz="2400" b="1" dirty="0">
                <a:ea typeface="宋体" pitchFamily="2" charset="-122"/>
              </a:rPr>
              <a:t>为保证迭代收敛</a:t>
            </a:r>
            <a:r>
              <a:rPr lang="zh-CN" altLang="en-US" sz="2400" b="1" dirty="0" smtClean="0">
                <a:ea typeface="宋体" pitchFamily="2" charset="-122"/>
              </a:rPr>
              <a:t>，必须有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&lt;</a:t>
            </a:r>
            <a:r>
              <a:rPr lang="zh-CN" altLang="en-US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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&lt;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.</a:t>
            </a:r>
            <a:r>
              <a:rPr lang="zh-CN" altLang="en-US" sz="2400" b="1" dirty="0" smtClean="0">
                <a:ea typeface="宋体" pitchFamily="2" charset="-122"/>
              </a:rPr>
              <a:t> </a:t>
            </a:r>
            <a:endParaRPr lang="zh-CN" alt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0459" y="6232052"/>
            <a:ext cx="434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</a:t>
            </a:r>
            <a:r>
              <a:rPr lang="zh-CN" altLang="en-US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 </a:t>
            </a:r>
            <a:r>
              <a:rPr lang="zh-CN" altLang="en-US" sz="2400" b="1" dirty="0" smtClean="0">
                <a:ea typeface="宋体" pitchFamily="2" charset="-122"/>
              </a:rPr>
              <a:t>时就是高斯</a:t>
            </a:r>
            <a:r>
              <a:rPr lang="en-US" altLang="zh-CN" sz="2400" b="1" dirty="0" smtClean="0">
                <a:ea typeface="宋体" pitchFamily="2" charset="-122"/>
              </a:rPr>
              <a:t>-</a:t>
            </a:r>
            <a:r>
              <a:rPr lang="zh-CN" altLang="en-US" sz="2400" b="1" dirty="0" smtClean="0">
                <a:ea typeface="宋体" pitchFamily="2" charset="-122"/>
              </a:rPr>
              <a:t>塞德尔迭代。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158" y="2428868"/>
            <a:ext cx="8507457" cy="1015663"/>
            <a:chOff x="395536" y="476671"/>
            <a:chExt cx="8507457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476671"/>
              <a:ext cx="85074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  <a:buFontTx/>
                <a:buNone/>
              </a:pPr>
              <a:r>
                <a:rPr lang="zh-CN" altLang="en-US" sz="2400" b="1" dirty="0" smtClean="0">
                  <a:ea typeface="宋体" pitchFamily="2" charset="-122"/>
                </a:rPr>
                <a:t>   由于</a:t>
              </a:r>
              <a:r>
                <a:rPr lang="zh-CN" altLang="en-US" sz="2400" b="1" dirty="0">
                  <a:ea typeface="宋体" pitchFamily="2" charset="-122"/>
                </a:rPr>
                <a:t>迭代值          通常比         精确，所以加大它的比重，取松</a:t>
              </a:r>
            </a:p>
            <a:p>
              <a:pPr>
                <a:lnSpc>
                  <a:spcPct val="125000"/>
                </a:lnSpc>
                <a:buFontTx/>
                <a:buNone/>
              </a:pPr>
              <a:r>
                <a:rPr lang="zh-CN" altLang="en-US" sz="2400" b="1" dirty="0">
                  <a:ea typeface="宋体" pitchFamily="2" charset="-122"/>
                </a:rPr>
                <a:t>弛因子 </a:t>
              </a:r>
              <a:r>
                <a:rPr lang="en-US" altLang="zh-CN" sz="24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en-US" altLang="zh-CN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&lt;</a:t>
              </a:r>
              <a:r>
                <a:rPr lang="zh-CN" alt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  </a:t>
              </a:r>
              <a:r>
                <a:rPr lang="en-US" altLang="zh-CN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&lt; </a:t>
              </a:r>
              <a:r>
                <a:rPr lang="en-US" altLang="zh-CN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2</a:t>
              </a:r>
              <a:r>
                <a:rPr lang="zh-CN" altLang="en-US" sz="2400" b="1" dirty="0" smtClean="0">
                  <a:ea typeface="宋体" pitchFamily="2" charset="-122"/>
                </a:rPr>
                <a:t>   </a:t>
              </a:r>
              <a:r>
                <a:rPr lang="zh-CN" altLang="en-US" sz="2400" b="1" dirty="0">
                  <a:ea typeface="宋体" pitchFamily="2" charset="-122"/>
                </a:rPr>
                <a:t>， 这种方法称为</a:t>
              </a:r>
              <a:r>
                <a:rPr lang="zh-CN" altLang="en-US" sz="2400" b="1" dirty="0">
                  <a:solidFill>
                    <a:srgbClr val="0000FF"/>
                  </a:solidFill>
                  <a:ea typeface="宋体" pitchFamily="2" charset="-122"/>
                </a:rPr>
                <a:t>超松弛</a:t>
              </a:r>
              <a:r>
                <a:rPr lang="zh-CN" altLang="en-US" sz="2400" b="1" dirty="0" smtClean="0">
                  <a:solidFill>
                    <a:srgbClr val="0000FF"/>
                  </a:solidFill>
                  <a:ea typeface="宋体" pitchFamily="2" charset="-122"/>
                </a:rPr>
                <a:t>法</a:t>
              </a:r>
              <a:r>
                <a:rPr lang="zh-CN" altLang="en-US" sz="2400" b="1" dirty="0" smtClean="0">
                  <a:ea typeface="宋体" pitchFamily="2" charset="-122"/>
                </a:rPr>
                <a:t>，简称</a:t>
              </a:r>
              <a:r>
                <a:rPr lang="en-US" altLang="zh-CN" sz="24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SOR</a:t>
              </a:r>
              <a:r>
                <a:rPr lang="zh-CN" altLang="en-US" sz="2400" b="1" dirty="0" smtClean="0">
                  <a:ea typeface="宋体" pitchFamily="2" charset="-122"/>
                </a:rPr>
                <a:t>法。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85465180"/>
                </p:ext>
              </p:extLst>
            </p:nvPr>
          </p:nvGraphicFramePr>
          <p:xfrm>
            <a:off x="2267744" y="476671"/>
            <a:ext cx="692150" cy="493713"/>
          </p:xfrm>
          <a:graphic>
            <a:graphicData uri="http://schemas.openxmlformats.org/presentationml/2006/ole">
              <p:oleObj spid="_x0000_s125954" name="Equation" r:id="rId3" imgW="444114" imgH="317225" progId="Equation.DSMT4">
                <p:embed/>
              </p:oleObj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67878738"/>
                </p:ext>
              </p:extLst>
            </p:nvPr>
          </p:nvGraphicFramePr>
          <p:xfrm>
            <a:off x="3851920" y="476671"/>
            <a:ext cx="515937" cy="496888"/>
          </p:xfrm>
          <a:graphic>
            <a:graphicData uri="http://schemas.openxmlformats.org/presentationml/2006/ole">
              <p:oleObj spid="_x0000_s125955" name="Equation" r:id="rId4" imgW="330057" imgH="317362" progId="Equation.DSMT4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501174" y="3653005"/>
            <a:ext cx="7919156" cy="1437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/>
              <a:t>   松弛因子的取值为迭代公式的收敛速度有很大的影响，</a:t>
            </a:r>
            <a:endParaRPr lang="en-US" altLang="zh-CN" sz="2400" b="1" dirty="0" smtClean="0"/>
          </a:p>
          <a:p>
            <a:pPr>
              <a:lnSpc>
                <a:spcPct val="125000"/>
              </a:lnSpc>
            </a:pPr>
            <a:r>
              <a:rPr lang="zh-CN" altLang="en-US" sz="2400" b="1" dirty="0" smtClean="0"/>
              <a:t>所以在实际计算时，可以根据方程组的系数矩阵的性质，</a:t>
            </a:r>
            <a:endParaRPr lang="en-US" altLang="zh-CN" sz="2400" b="1" dirty="0" smtClean="0"/>
          </a:p>
          <a:p>
            <a:pPr>
              <a:lnSpc>
                <a:spcPct val="125000"/>
              </a:lnSpc>
            </a:pPr>
            <a:r>
              <a:rPr lang="zh-CN" altLang="en-US" sz="2400" b="1" dirty="0" smtClean="0"/>
              <a:t>并结合实际计算的经验来选取合适的松弛因子。</a:t>
            </a:r>
          </a:p>
        </p:txBody>
      </p:sp>
      <p:graphicFrame>
        <p:nvGraphicFramePr>
          <p:cNvPr id="10" name="Object 285"/>
          <p:cNvGraphicFramePr>
            <a:graphicFrameLocks noChangeAspect="1"/>
          </p:cNvGraphicFramePr>
          <p:nvPr/>
        </p:nvGraphicFramePr>
        <p:xfrm>
          <a:off x="1643042" y="214290"/>
          <a:ext cx="4940300" cy="939800"/>
        </p:xfrm>
        <a:graphic>
          <a:graphicData uri="http://schemas.openxmlformats.org/presentationml/2006/ole">
            <p:oleObj spid="_x0000_s125956" name="Equation" r:id="rId5" imgW="3187700" imgH="609600" progId="Equation.DSMT4">
              <p:embed/>
            </p:oleObj>
          </a:graphicData>
        </a:graphic>
      </p:graphicFrame>
      <p:graphicFrame>
        <p:nvGraphicFramePr>
          <p:cNvPr id="11" name="Object 286"/>
          <p:cNvGraphicFramePr>
            <a:graphicFrameLocks noChangeAspect="1"/>
          </p:cNvGraphicFramePr>
          <p:nvPr/>
        </p:nvGraphicFramePr>
        <p:xfrm>
          <a:off x="2357422" y="1500174"/>
          <a:ext cx="3441700" cy="508000"/>
        </p:xfrm>
        <a:graphic>
          <a:graphicData uri="http://schemas.openxmlformats.org/presentationml/2006/ole">
            <p:oleObj spid="_x0000_s125957" name="Equation" r:id="rId6" imgW="22352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28604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对五点差分格式，应用各种迭代法后，具体计算为：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21442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Jacobi</a:t>
            </a:r>
            <a:r>
              <a:rPr lang="zh-CN" altLang="en-US" dirty="0" smtClean="0"/>
              <a:t>迭代</a:t>
            </a: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500034" y="1857364"/>
          <a:ext cx="7020407" cy="785818"/>
        </p:xfrm>
        <a:graphic>
          <a:graphicData uri="http://schemas.openxmlformats.org/presentationml/2006/ole">
            <p:oleObj spid="_x0000_s110593" name="Equation" r:id="rId3" imgW="3644640" imgH="4060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58" y="292893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Gauss-Seidel</a:t>
            </a:r>
            <a:r>
              <a:rPr lang="zh-CN" altLang="en-US" dirty="0" smtClean="0"/>
              <a:t>迭代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00034" y="3500438"/>
          <a:ext cx="7757813" cy="857256"/>
        </p:xfrm>
        <a:graphic>
          <a:graphicData uri="http://schemas.openxmlformats.org/presentationml/2006/ole">
            <p:oleObj spid="_x0000_s110595" name="Equation" r:id="rId4" imgW="3695400" imgH="4060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596" y="457200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SOR</a:t>
            </a:r>
            <a:r>
              <a:rPr lang="zh-CN" altLang="en-US" dirty="0" smtClean="0"/>
              <a:t>迭代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71472" y="5072074"/>
          <a:ext cx="7757813" cy="857256"/>
        </p:xfrm>
        <a:graphic>
          <a:graphicData uri="http://schemas.openxmlformats.org/presentationml/2006/ole">
            <p:oleObj spid="_x0000_s110597" name="Equation" r:id="rId5" imgW="3695400" imgH="406080" progId="Equation.DSMT4">
              <p:embed/>
            </p:oleObj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571472" y="6072206"/>
          <a:ext cx="3996551" cy="571480"/>
        </p:xfrm>
        <a:graphic>
          <a:graphicData uri="http://schemas.openxmlformats.org/presentationml/2006/ole">
            <p:oleObj spid="_x0000_s110598" name="Equation" r:id="rId6" imgW="17650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20" y="21429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三、数值算例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857232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求解以下椭圆型边值问题：</a:t>
            </a:r>
            <a:endParaRPr lang="zh-CN" altLang="en-US" dirty="0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14348" y="4214818"/>
            <a:ext cx="5851282" cy="523225"/>
            <a:chOff x="357158" y="4214813"/>
            <a:chExt cx="5851282" cy="523225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4214818"/>
              <a:ext cx="5851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已知其精确解为        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3113088" y="4214813"/>
            <a:ext cx="2757487" cy="500062"/>
          </p:xfrm>
          <a:graphic>
            <a:graphicData uri="http://schemas.openxmlformats.org/presentationml/2006/ole">
              <p:oleObj spid="_x0000_s62477" name="Equation" r:id="rId3" imgW="1257120" imgH="228600" progId="Equation.DSMT4">
                <p:embed/>
              </p:oleObj>
            </a:graphicData>
          </a:graphic>
        </p:graphicFrame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571471" y="1571612"/>
          <a:ext cx="7770329" cy="2611439"/>
        </p:xfrm>
        <a:graphic>
          <a:graphicData uri="http://schemas.openxmlformats.org/presentationml/2006/ole">
            <p:oleObj spid="_x0000_s62484" name="Equation" r:id="rId4" imgW="3759120" imgH="1257120" progId="Equation.DSMT4">
              <p:embed/>
            </p:oleObj>
          </a:graphicData>
        </a:graphic>
      </p:graphicFrame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5000636"/>
            <a:ext cx="432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迭代误差限为</a:t>
            </a:r>
            <a:r>
              <a:rPr lang="en-US" dirty="0" smtClean="0"/>
              <a:t> 0.5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1e 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10.</a:t>
            </a:r>
            <a:endParaRPr lang="zh-CN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8291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dirty="0" smtClean="0"/>
              <a:t>Gauss-Seidel</a:t>
            </a:r>
            <a:r>
              <a:rPr lang="zh-CN" altLang="en-US" dirty="0" smtClean="0"/>
              <a:t>迭代完成本程序则期末成绩为满分。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34" y="428604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第二步，对原方程进行弱化，得节点处离散方程</a:t>
            </a:r>
            <a:endParaRPr lang="zh-CN" altLang="en-US" dirty="0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5214950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第三步，将各节点处的偏导数用差商来近似。</a:t>
            </a:r>
            <a:endParaRPr lang="zh-CN" altLang="en-US" dirty="0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500034" y="1071546"/>
          <a:ext cx="7365932" cy="1928826"/>
        </p:xfrm>
        <a:graphic>
          <a:graphicData uri="http://schemas.openxmlformats.org/presentationml/2006/ole">
            <p:oleObj spid="_x0000_s3087" name="Equation" r:id="rId3" imgW="3213000" imgH="838080" progId="Equation.DSMT4">
              <p:embed/>
            </p:oleObj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000232" y="3286124"/>
          <a:ext cx="5198488" cy="1571636"/>
        </p:xfrm>
        <a:graphic>
          <a:graphicData uri="http://schemas.openxmlformats.org/presentationml/2006/ole">
            <p:oleObj spid="_x0000_s3089" name="Equation" r:id="rId4" imgW="2323800" imgH="6984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2910" y="321468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7" grpId="0" autoUpdateAnimBg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显然方程中的二阶偏导数可以取中心差商近似：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428596" y="1142984"/>
          <a:ext cx="8059979" cy="928694"/>
        </p:xfrm>
        <a:graphic>
          <a:graphicData uri="http://schemas.openxmlformats.org/presentationml/2006/ole">
            <p:oleObj spid="_x0000_s108547" name="Equation" r:id="rId3" imgW="3835080" imgH="444240" progId="Equation.DSMT4">
              <p:embed/>
            </p:oleObj>
          </a:graphicData>
        </a:graphic>
      </p:graphicFrame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28596" y="2428868"/>
          <a:ext cx="8286808" cy="956439"/>
        </p:xfrm>
        <a:graphic>
          <a:graphicData uri="http://schemas.openxmlformats.org/presentationml/2006/ole">
            <p:oleObj spid="_x0000_s108549" name="Equation" r:id="rId4" imgW="3835080" imgH="444240" progId="Equation.DSMT4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57158" y="3643314"/>
            <a:ext cx="8140700" cy="1114664"/>
            <a:chOff x="500063" y="2786063"/>
            <a:chExt cx="8140700" cy="1114664"/>
          </a:xfrm>
        </p:grpSpPr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14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</a:t>
              </a:r>
              <a:r>
                <a:rPr lang="zh-CN" altLang="en-US" dirty="0" smtClean="0"/>
                <a:t>数值解        代替</a:t>
              </a:r>
              <a:r>
                <a:rPr lang="zh-CN" altLang="en-US" dirty="0"/>
                <a:t>精确解                并忽略高阶小项，</a:t>
              </a:r>
              <a:r>
                <a:rPr lang="zh-CN" altLang="en-US" dirty="0" smtClean="0"/>
                <a:t>则可以</a:t>
              </a:r>
              <a:r>
                <a:rPr lang="zh-CN" altLang="en-US" dirty="0"/>
                <a:t>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14" name="Object 21"/>
            <p:cNvGraphicFramePr>
              <a:graphicFrameLocks noChangeAspect="1"/>
            </p:cNvGraphicFramePr>
            <p:nvPr/>
          </p:nvGraphicFramePr>
          <p:xfrm>
            <a:off x="4564101" y="2843212"/>
            <a:ext cx="1365250" cy="552450"/>
          </p:xfrm>
          <a:graphic>
            <a:graphicData uri="http://schemas.openxmlformats.org/presentationml/2006/ole">
              <p:oleObj spid="_x0000_s108552" name="Equation" r:id="rId5" imgW="596880" imgH="241200" progId="Equation.DSMT4">
                <p:embed/>
              </p:oleObj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2014568" y="2816224"/>
            <a:ext cx="552450" cy="554038"/>
          </p:xfrm>
          <a:graphic>
            <a:graphicData uri="http://schemas.openxmlformats.org/presentationml/2006/ole">
              <p:oleObj spid="_x0000_s108553" name="Equation" r:id="rId6" imgW="24120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571472" y="285728"/>
          <a:ext cx="8001056" cy="2546192"/>
        </p:xfrm>
        <a:graphic>
          <a:graphicData uri="http://schemas.openxmlformats.org/presentationml/2006/ole">
            <p:oleObj spid="_x0000_s5139" name="Equation" r:id="rId3" imgW="3848040" imgH="121896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96" y="314324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可见此格式的局部截断误差为</a:t>
            </a:r>
            <a:endParaRPr lang="zh-CN" altLang="en-US" dirty="0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5310210" y="3157538"/>
          <a:ext cx="2476500" cy="571500"/>
        </p:xfrm>
        <a:graphic>
          <a:graphicData uri="http://schemas.openxmlformats.org/presentationml/2006/ole">
            <p:oleObj spid="_x0000_s5141" name="Equation" r:id="rId4" imgW="1193760" imgH="27936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40005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整理此格式得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14281" y="214290"/>
          <a:ext cx="8812767" cy="2357454"/>
        </p:xfrm>
        <a:graphic>
          <a:graphicData uri="http://schemas.openxmlformats.org/presentationml/2006/ole">
            <p:oleObj spid="_x0000_s6156" name="Equation" r:id="rId3" imgW="4495680" imgH="12063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4282" y="2786058"/>
            <a:ext cx="8749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此格式每一步计算要涉及到五个点，所以也称为五点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菱形差分格式。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414338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第四步，差分格式的求解。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822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注意到上述差分格式无法写成</a:t>
            </a:r>
            <a:r>
              <a:rPr lang="en-US" dirty="0" smtClean="0"/>
              <a:t> Ax = b </a:t>
            </a:r>
            <a:r>
              <a:rPr lang="zh-CN" altLang="en-US" dirty="0" smtClean="0"/>
              <a:t>的简单形式。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720" y="564357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只能写成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214282" y="142852"/>
          <a:ext cx="8588375" cy="917575"/>
        </p:xfrm>
        <a:graphic>
          <a:graphicData uri="http://schemas.openxmlformats.org/presentationml/2006/ole">
            <p:oleObj spid="_x0000_s7185" name="Equation" r:id="rId3" imgW="4381200" imgH="469800" progId="Equation.DSMT4">
              <p:embed/>
            </p:oleObj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142844" y="1142984"/>
          <a:ext cx="8818185" cy="2357454"/>
        </p:xfrm>
        <a:graphic>
          <a:graphicData uri="http://schemas.openxmlformats.org/presentationml/2006/ole">
            <p:oleObj spid="_x0000_s7186" name="Equation" r:id="rId4" imgW="4711680" imgH="1257120" progId="Equation.DSMT4">
              <p:embed/>
            </p:oleObj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-1" y="3500438"/>
          <a:ext cx="8930505" cy="3071834"/>
        </p:xfrm>
        <a:graphic>
          <a:graphicData uri="http://schemas.openxmlformats.org/presentationml/2006/ole">
            <p:oleObj spid="_x0000_s7188" name="Equation" r:id="rId5" imgW="6286320" imgH="2158920" progId="Equation.DSMT4">
              <p:embed/>
            </p:oleObj>
          </a:graphicData>
        </a:graphic>
      </p:graphicFrame>
      <p:cxnSp>
        <p:nvCxnSpPr>
          <p:cNvPr id="20" name="直接连接符 19"/>
          <p:cNvCxnSpPr/>
          <p:nvPr/>
        </p:nvCxnSpPr>
        <p:spPr bwMode="auto">
          <a:xfrm>
            <a:off x="0" y="1071546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85720" y="285728"/>
          <a:ext cx="3078152" cy="2776267"/>
        </p:xfrm>
        <a:graphic>
          <a:graphicData uri="http://schemas.openxmlformats.org/presentationml/2006/ole">
            <p:oleObj spid="_x0000_s58383" name="Equation" r:id="rId3" imgW="1815840" imgH="163800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8596" y="38576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为此记</a:t>
            </a:r>
            <a:endParaRPr lang="zh-CN" altLang="en-US" dirty="0"/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801813" y="3086100"/>
          <a:ext cx="1968500" cy="2189163"/>
        </p:xfrm>
        <a:graphic>
          <a:graphicData uri="http://schemas.openxmlformats.org/presentationml/2006/ole">
            <p:oleObj spid="_x0000_s58385" name="Equation" r:id="rId4" imgW="901440" imgH="1002960" progId="Equation.DSMT4">
              <p:embed/>
            </p:oleObj>
          </a:graphicData>
        </a:graphic>
      </p:graphicFrame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4000496" y="3908654"/>
          <a:ext cx="3071834" cy="449016"/>
        </p:xfrm>
        <a:graphic>
          <a:graphicData uri="http://schemas.openxmlformats.org/presentationml/2006/ole">
            <p:oleObj spid="_x0000_s58387" name="Equation" r:id="rId5" imgW="1371600" imgH="20304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28596" y="55721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并记</a:t>
            </a:r>
            <a:endParaRPr lang="zh-CN" altLang="en-US" dirty="0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1428728" y="5386402"/>
          <a:ext cx="6072229" cy="956675"/>
        </p:xfrm>
        <a:graphic>
          <a:graphicData uri="http://schemas.openxmlformats.org/presentationml/2006/ole">
            <p:oleObj spid="_x0000_s58389" name="Equation" r:id="rId6" imgW="300960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428596" y="928669"/>
          <a:ext cx="7643866" cy="4499533"/>
        </p:xfrm>
        <a:graphic>
          <a:graphicData uri="http://schemas.openxmlformats.org/presentationml/2006/ole">
            <p:oleObj spid="_x0000_s109569" name="Equation" r:id="rId3" imgW="3886200" imgH="2286000" progId="Equation.DSMT4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57158" y="214290"/>
            <a:ext cx="3959738" cy="523220"/>
            <a:chOff x="357158" y="214290"/>
            <a:chExt cx="3959738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7158" y="214290"/>
              <a:ext cx="3959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即对                              有</a:t>
              </a:r>
              <a:endParaRPr lang="zh-CN" altLang="en-US" dirty="0"/>
            </a:p>
          </p:txBody>
        </p:sp>
        <p:graphicFrame>
          <p:nvGraphicFramePr>
            <p:cNvPr id="109571" name="Object 3"/>
            <p:cNvGraphicFramePr>
              <a:graphicFrameLocks noChangeAspect="1"/>
            </p:cNvGraphicFramePr>
            <p:nvPr/>
          </p:nvGraphicFramePr>
          <p:xfrm>
            <a:off x="1285852" y="285728"/>
            <a:ext cx="2330450" cy="428625"/>
          </p:xfrm>
          <a:graphic>
            <a:graphicData uri="http://schemas.openxmlformats.org/presentationml/2006/ole">
              <p:oleObj spid="_x0000_s109571" name="Equation" r:id="rId4" imgW="110484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983</Words>
  <Application>Microsoft Office PowerPoint</Application>
  <PresentationFormat>全屏显示(4:3)</PresentationFormat>
  <Paragraphs>116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默认设计模板</vt:lpstr>
      <vt:lpstr>Equation</vt:lpstr>
      <vt:lpstr>椭圆型方程的 五点差分法</vt:lpstr>
      <vt:lpstr>一、研究对象—— Poisson方程边值问题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抛物型方程差分法</dc:title>
  <dc:creator>番茄花园</dc:creator>
  <cp:lastModifiedBy>huady</cp:lastModifiedBy>
  <cp:revision>268</cp:revision>
  <dcterms:created xsi:type="dcterms:W3CDTF">2009-11-26T11:49:36Z</dcterms:created>
  <dcterms:modified xsi:type="dcterms:W3CDTF">2014-12-25T12:20:19Z</dcterms:modified>
</cp:coreProperties>
</file>