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73" r:id="rId3"/>
    <p:sldId id="277" r:id="rId4"/>
    <p:sldId id="274" r:id="rId5"/>
    <p:sldId id="275" r:id="rId6"/>
    <p:sldId id="307" r:id="rId7"/>
    <p:sldId id="308" r:id="rId8"/>
    <p:sldId id="278" r:id="rId9"/>
    <p:sldId id="279" r:id="rId10"/>
    <p:sldId id="285" r:id="rId11"/>
    <p:sldId id="280" r:id="rId12"/>
    <p:sldId id="282" r:id="rId13"/>
    <p:sldId id="283" r:id="rId14"/>
    <p:sldId id="284" r:id="rId15"/>
    <p:sldId id="296" r:id="rId16"/>
    <p:sldId id="286" r:id="rId17"/>
    <p:sldId id="289" r:id="rId18"/>
    <p:sldId id="290" r:id="rId19"/>
    <p:sldId id="291" r:id="rId20"/>
    <p:sldId id="292" r:id="rId21"/>
    <p:sldId id="294" r:id="rId22"/>
    <p:sldId id="305" r:id="rId23"/>
    <p:sldId id="301" r:id="rId24"/>
    <p:sldId id="302" r:id="rId25"/>
    <p:sldId id="299" r:id="rId26"/>
    <p:sldId id="300" r:id="rId27"/>
    <p:sldId id="303" r:id="rId28"/>
    <p:sldId id="304" r:id="rId29"/>
    <p:sldId id="276" r:id="rId30"/>
  </p:sldIdLst>
  <p:sldSz cx="9144000" cy="6858000" type="screen4x3"/>
  <p:notesSz cx="6858000" cy="9144000"/>
  <p:defaultTextStyle>
    <a:defPPr>
      <a:defRPr lang="zh-CN"/>
    </a:defPPr>
    <a:lvl1pPr algn="l" rtl="0" fontAlgn="base">
      <a:spcBef>
        <a:spcPct val="0"/>
      </a:spcBef>
      <a:spcAft>
        <a:spcPct val="0"/>
      </a:spcAft>
      <a:defRPr sz="2800" b="1" kern="1200">
        <a:solidFill>
          <a:schemeClr val="tx1"/>
        </a:solidFill>
        <a:latin typeface="Times New Roman" pitchFamily="18" charset="0"/>
        <a:ea typeface="楷体_GB2312" pitchFamily="49" charset="-122"/>
        <a:cs typeface="+mn-cs"/>
      </a:defRPr>
    </a:lvl1pPr>
    <a:lvl2pPr marL="457200" algn="l" rtl="0" fontAlgn="base">
      <a:spcBef>
        <a:spcPct val="0"/>
      </a:spcBef>
      <a:spcAft>
        <a:spcPct val="0"/>
      </a:spcAft>
      <a:defRPr sz="2800" b="1" kern="1200">
        <a:solidFill>
          <a:schemeClr val="tx1"/>
        </a:solidFill>
        <a:latin typeface="Times New Roman" pitchFamily="18" charset="0"/>
        <a:ea typeface="楷体_GB2312" pitchFamily="49" charset="-122"/>
        <a:cs typeface="+mn-cs"/>
      </a:defRPr>
    </a:lvl2pPr>
    <a:lvl3pPr marL="914400" algn="l" rtl="0" fontAlgn="base">
      <a:spcBef>
        <a:spcPct val="0"/>
      </a:spcBef>
      <a:spcAft>
        <a:spcPct val="0"/>
      </a:spcAft>
      <a:defRPr sz="2800" b="1" kern="1200">
        <a:solidFill>
          <a:schemeClr val="tx1"/>
        </a:solidFill>
        <a:latin typeface="Times New Roman" pitchFamily="18" charset="0"/>
        <a:ea typeface="楷体_GB2312" pitchFamily="49" charset="-122"/>
        <a:cs typeface="+mn-cs"/>
      </a:defRPr>
    </a:lvl3pPr>
    <a:lvl4pPr marL="1371600" algn="l" rtl="0" fontAlgn="base">
      <a:spcBef>
        <a:spcPct val="0"/>
      </a:spcBef>
      <a:spcAft>
        <a:spcPct val="0"/>
      </a:spcAft>
      <a:defRPr sz="2800" b="1" kern="1200">
        <a:solidFill>
          <a:schemeClr val="tx1"/>
        </a:solidFill>
        <a:latin typeface="Times New Roman" pitchFamily="18" charset="0"/>
        <a:ea typeface="楷体_GB2312" pitchFamily="49" charset="-122"/>
        <a:cs typeface="+mn-cs"/>
      </a:defRPr>
    </a:lvl4pPr>
    <a:lvl5pPr marL="1828800" algn="l" rtl="0" fontAlgn="base">
      <a:spcBef>
        <a:spcPct val="0"/>
      </a:spcBef>
      <a:spcAft>
        <a:spcPct val="0"/>
      </a:spcAft>
      <a:defRPr sz="2800" b="1" kern="1200">
        <a:solidFill>
          <a:schemeClr val="tx1"/>
        </a:solidFill>
        <a:latin typeface="Times New Roman" pitchFamily="18" charset="0"/>
        <a:ea typeface="楷体_GB2312" pitchFamily="49" charset="-122"/>
        <a:cs typeface="+mn-cs"/>
      </a:defRPr>
    </a:lvl5pPr>
    <a:lvl6pPr marL="2286000" algn="l" defTabSz="914400" rtl="0" eaLnBrk="1" latinLnBrk="0" hangingPunct="1">
      <a:defRPr sz="2800" b="1" kern="1200">
        <a:solidFill>
          <a:schemeClr val="tx1"/>
        </a:solidFill>
        <a:latin typeface="Times New Roman" pitchFamily="18" charset="0"/>
        <a:ea typeface="楷体_GB2312" pitchFamily="49" charset="-122"/>
        <a:cs typeface="+mn-cs"/>
      </a:defRPr>
    </a:lvl6pPr>
    <a:lvl7pPr marL="2743200" algn="l" defTabSz="914400" rtl="0" eaLnBrk="1" latinLnBrk="0" hangingPunct="1">
      <a:defRPr sz="2800" b="1" kern="1200">
        <a:solidFill>
          <a:schemeClr val="tx1"/>
        </a:solidFill>
        <a:latin typeface="Times New Roman" pitchFamily="18" charset="0"/>
        <a:ea typeface="楷体_GB2312" pitchFamily="49" charset="-122"/>
        <a:cs typeface="+mn-cs"/>
      </a:defRPr>
    </a:lvl7pPr>
    <a:lvl8pPr marL="3200400" algn="l" defTabSz="914400" rtl="0" eaLnBrk="1" latinLnBrk="0" hangingPunct="1">
      <a:defRPr sz="2800" b="1" kern="1200">
        <a:solidFill>
          <a:schemeClr val="tx1"/>
        </a:solidFill>
        <a:latin typeface="Times New Roman" pitchFamily="18" charset="0"/>
        <a:ea typeface="楷体_GB2312" pitchFamily="49" charset="-122"/>
        <a:cs typeface="+mn-cs"/>
      </a:defRPr>
    </a:lvl8pPr>
    <a:lvl9pPr marL="3657600" algn="l" defTabSz="914400" rtl="0" eaLnBrk="1" latinLnBrk="0" hangingPunct="1">
      <a:defRPr sz="2800" b="1" kern="1200">
        <a:solidFill>
          <a:schemeClr val="tx1"/>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76" autoAdjust="0"/>
    <p:restoredTop sz="94634" autoAdjust="0"/>
  </p:normalViewPr>
  <p:slideViewPr>
    <p:cSldViewPr>
      <p:cViewPr varScale="1">
        <p:scale>
          <a:sx n="67" d="100"/>
          <a:sy n="67" d="100"/>
        </p:scale>
        <p:origin x="-63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2.wmf"/><Relationship Id="rId7" Type="http://schemas.openxmlformats.org/officeDocument/2006/relationships/image" Target="../media/image55.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48.wmf"/><Relationship Id="rId5" Type="http://schemas.openxmlformats.org/officeDocument/2006/relationships/image" Target="../media/image54.wmf"/><Relationship Id="rId4" Type="http://schemas.openxmlformats.org/officeDocument/2006/relationships/image" Target="../media/image5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8.wmf"/><Relationship Id="rId7" Type="http://schemas.openxmlformats.org/officeDocument/2006/relationships/image" Target="../media/image62.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65.wmf"/><Relationship Id="rId7" Type="http://schemas.openxmlformats.org/officeDocument/2006/relationships/image" Target="../media/image69.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image" Target="../media/image72.wmf"/><Relationship Id="rId7" Type="http://schemas.openxmlformats.org/officeDocument/2006/relationships/image" Target="../media/image75.wmf"/><Relationship Id="rId2" Type="http://schemas.openxmlformats.org/officeDocument/2006/relationships/image" Target="../media/image71.wmf"/><Relationship Id="rId1" Type="http://schemas.openxmlformats.org/officeDocument/2006/relationships/image" Target="../media/image64.wmf"/><Relationship Id="rId6" Type="http://schemas.openxmlformats.org/officeDocument/2006/relationships/image" Target="../media/image65.wmf"/><Relationship Id="rId5" Type="http://schemas.openxmlformats.org/officeDocument/2006/relationships/image" Target="../media/image74.wmf"/><Relationship Id="rId4" Type="http://schemas.openxmlformats.org/officeDocument/2006/relationships/image" Target="../media/image73.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image" Target="../media/image79.wmf"/><Relationship Id="rId7" Type="http://schemas.openxmlformats.org/officeDocument/2006/relationships/image" Target="../media/image83.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 Id="rId9" Type="http://schemas.openxmlformats.org/officeDocument/2006/relationships/image" Target="../media/image7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5" Type="http://schemas.openxmlformats.org/officeDocument/2006/relationships/image" Target="../media/image89.wmf"/><Relationship Id="rId4" Type="http://schemas.openxmlformats.org/officeDocument/2006/relationships/image" Target="../media/image8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9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91.wmf"/><Relationship Id="rId1" Type="http://schemas.openxmlformats.org/officeDocument/2006/relationships/image" Target="../media/image5.wmf"/><Relationship Id="rId4" Type="http://schemas.openxmlformats.org/officeDocument/2006/relationships/image" Target="../media/image5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4.wmf"/><Relationship Id="rId7" Type="http://schemas.openxmlformats.org/officeDocument/2006/relationships/image" Target="../media/image98.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1.wmf"/><Relationship Id="rId1" Type="http://schemas.openxmlformats.org/officeDocument/2006/relationships/image" Target="../media/image100.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4" Type="http://schemas.openxmlformats.org/officeDocument/2006/relationships/image" Target="../media/image10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1.wmf"/><Relationship Id="rId5" Type="http://schemas.openxmlformats.org/officeDocument/2006/relationships/image" Target="../media/image101.wmf"/><Relationship Id="rId4" Type="http://schemas.openxmlformats.org/officeDocument/2006/relationships/image" Target="../media/image100.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07.wmf"/><Relationship Id="rId1" Type="http://schemas.openxmlformats.org/officeDocument/2006/relationships/image" Target="../media/image10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5.wmf"/><Relationship Id="rId1" Type="http://schemas.openxmlformats.org/officeDocument/2006/relationships/image" Target="../media/image8.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5" Type="http://schemas.openxmlformats.org/officeDocument/2006/relationships/image" Target="../media/image19.wmf"/><Relationship Id="rId4"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1.wmf"/><Relationship Id="rId4"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FCC15B8-FD60-464F-8720-9E4AFEB78F4A}"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05BBD24-1BF3-4C0A-B919-D163D38EF8BA}"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086DF61-ACFE-4F56-8045-A20C09883811}"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8" name="页脚占位符 7"/>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9" name="灯片编号占位符 8"/>
          <p:cNvSpPr>
            <a:spLocks noGrp="1"/>
          </p:cNvSpPr>
          <p:nvPr>
            <p:ph type="sldNum" sz="quarter" idx="12"/>
          </p:nvPr>
        </p:nvSpPr>
        <p:spPr>
          <a:xfrm>
            <a:off x="6553200" y="6245225"/>
            <a:ext cx="2133600" cy="476250"/>
          </a:xfrm>
        </p:spPr>
        <p:txBody>
          <a:bodyPr/>
          <a:lstStyle>
            <a:lvl1pPr>
              <a:defRPr/>
            </a:lvl1pPr>
          </a:lstStyle>
          <a:p>
            <a:fld id="{A6330858-C436-423E-AC69-833C5B9B2AFE}"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975CA377-818C-4A1B-B433-4919CF041DE2}"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0E0030F9-2C2F-4C51-B1FE-C3DB316D4F31}"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E605B62-72A3-409B-BE5B-78A60EA3903B}"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33A112B-9C2C-4F2E-8438-76A150E6BEFE}"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7C807A7-9B51-4B25-A643-397BB478FB0F}"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E66B8A1-C3C8-472D-BB23-41E32E165B77}"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8D4B5BB-3467-41CE-856E-DD5950F084C3}"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93F869A-549C-4AD5-B813-58D8C0EAAB6C}"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065D079-902B-4B61-A4ED-37C06DA83B42}"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DD29456-A70B-4CC2-9AEB-C0C09DA310F2}"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atin typeface="+mn-lt"/>
                <a:ea typeface="+mn-ea"/>
              </a:defRPr>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atin typeface="+mn-lt"/>
                <a:ea typeface="+mn-ea"/>
              </a:defRPr>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atin typeface="+mn-lt"/>
                <a:ea typeface="+mn-ea"/>
              </a:defRPr>
            </a:lvl1pPr>
          </a:lstStyle>
          <a:p>
            <a:fld id="{06240364-325D-452A-8682-377C60CD0A98}"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oleObject" Target="../embeddings/oleObject35.bin"/><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9.bin"/><Relationship Id="rId5" Type="http://schemas.openxmlformats.org/officeDocument/2006/relationships/oleObject" Target="../embeddings/oleObject38.bin"/><Relationship Id="rId4" Type="http://schemas.openxmlformats.org/officeDocument/2006/relationships/oleObject" Target="../embeddings/oleObject37.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43.bin"/><Relationship Id="rId5" Type="http://schemas.openxmlformats.org/officeDocument/2006/relationships/oleObject" Target="../embeddings/oleObject42.bin"/><Relationship Id="rId4" Type="http://schemas.openxmlformats.org/officeDocument/2006/relationships/oleObject" Target="../embeddings/oleObject41.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12.xml"/><Relationship Id="rId1" Type="http://schemas.openxmlformats.org/officeDocument/2006/relationships/vmlDrawing" Target="../drawings/vmlDrawing12.vml"/><Relationship Id="rId5" Type="http://schemas.openxmlformats.org/officeDocument/2006/relationships/oleObject" Target="../embeddings/oleObject46.bin"/><Relationship Id="rId4" Type="http://schemas.openxmlformats.org/officeDocument/2006/relationships/oleObject" Target="../embeddings/oleObject45.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4.xml"/><Relationship Id="rId1" Type="http://schemas.openxmlformats.org/officeDocument/2006/relationships/vmlDrawing" Target="../drawings/vmlDrawing13.vml"/><Relationship Id="rId5" Type="http://schemas.openxmlformats.org/officeDocument/2006/relationships/oleObject" Target="../embeddings/oleObject49.bin"/><Relationship Id="rId4" Type="http://schemas.openxmlformats.org/officeDocument/2006/relationships/oleObject" Target="../embeddings/oleObject48.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oleObject" Target="../embeddings/oleObject52.bin"/><Relationship Id="rId4" Type="http://schemas.openxmlformats.org/officeDocument/2006/relationships/oleObject" Target="../embeddings/oleObject51.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oleObject" Target="../embeddings/oleObject53.bin"/><Relationship Id="rId7" Type="http://schemas.openxmlformats.org/officeDocument/2006/relationships/oleObject" Target="../embeddings/oleObject57.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oleObject" Target="../embeddings/oleObject56.bin"/><Relationship Id="rId5" Type="http://schemas.openxmlformats.org/officeDocument/2006/relationships/oleObject" Target="../embeddings/oleObject55.bin"/><Relationship Id="rId4" Type="http://schemas.openxmlformats.org/officeDocument/2006/relationships/oleObject" Target="../embeddings/oleObject54.bin"/><Relationship Id="rId9" Type="http://schemas.openxmlformats.org/officeDocument/2006/relationships/oleObject" Target="../embeddings/oleObject59.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oleObject" Target="../embeddings/oleObject60.bin"/><Relationship Id="rId7"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63.bin"/><Relationship Id="rId5" Type="http://schemas.openxmlformats.org/officeDocument/2006/relationships/oleObject" Target="../embeddings/oleObject62.bin"/><Relationship Id="rId4" Type="http://schemas.openxmlformats.org/officeDocument/2006/relationships/oleObject" Target="../embeddings/oleObject61.bin"/><Relationship Id="rId9" Type="http://schemas.openxmlformats.org/officeDocument/2006/relationships/oleObject" Target="../embeddings/oleObject66.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72.bin"/><Relationship Id="rId3" Type="http://schemas.openxmlformats.org/officeDocument/2006/relationships/oleObject" Target="../embeddings/oleObject67.bin"/><Relationship Id="rId7"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70.bin"/><Relationship Id="rId5" Type="http://schemas.openxmlformats.org/officeDocument/2006/relationships/oleObject" Target="../embeddings/oleObject69.bin"/><Relationship Id="rId10" Type="http://schemas.openxmlformats.org/officeDocument/2006/relationships/oleObject" Target="../embeddings/oleObject74.bin"/><Relationship Id="rId4" Type="http://schemas.openxmlformats.org/officeDocument/2006/relationships/oleObject" Target="../embeddings/oleObject68.bin"/><Relationship Id="rId9" Type="http://schemas.openxmlformats.org/officeDocument/2006/relationships/oleObject" Target="../embeddings/oleObject73.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80.bin"/><Relationship Id="rId3" Type="http://schemas.openxmlformats.org/officeDocument/2006/relationships/oleObject" Target="../embeddings/oleObject75.bin"/><Relationship Id="rId7" Type="http://schemas.openxmlformats.org/officeDocument/2006/relationships/oleObject" Target="../embeddings/oleObject79.bin"/><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oleObject" Target="../embeddings/oleObject78.bin"/><Relationship Id="rId5" Type="http://schemas.openxmlformats.org/officeDocument/2006/relationships/oleObject" Target="../embeddings/oleObject77.bin"/><Relationship Id="rId10" Type="http://schemas.openxmlformats.org/officeDocument/2006/relationships/oleObject" Target="../embeddings/oleObject82.bin"/><Relationship Id="rId4" Type="http://schemas.openxmlformats.org/officeDocument/2006/relationships/oleObject" Target="../embeddings/oleObject76.bin"/><Relationship Id="rId9" Type="http://schemas.openxmlformats.org/officeDocument/2006/relationships/oleObject" Target="../embeddings/oleObject81.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oleObject" Target="../embeddings/oleObject83.bin"/><Relationship Id="rId7" Type="http://schemas.openxmlformats.org/officeDocument/2006/relationships/oleObject" Target="../embeddings/oleObject87.bin"/><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oleObject" Target="../embeddings/oleObject86.bin"/><Relationship Id="rId11" Type="http://schemas.openxmlformats.org/officeDocument/2006/relationships/oleObject" Target="../embeddings/oleObject91.bin"/><Relationship Id="rId5" Type="http://schemas.openxmlformats.org/officeDocument/2006/relationships/oleObject" Target="../embeddings/oleObject85.bin"/><Relationship Id="rId10" Type="http://schemas.openxmlformats.org/officeDocument/2006/relationships/oleObject" Target="../embeddings/oleObject90.bin"/><Relationship Id="rId4" Type="http://schemas.openxmlformats.org/officeDocument/2006/relationships/oleObject" Target="../embeddings/oleObject84.bin"/><Relationship Id="rId9" Type="http://schemas.openxmlformats.org/officeDocument/2006/relationships/oleObject" Target="../embeddings/oleObject89.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2.bin"/><Relationship Id="rId7" Type="http://schemas.openxmlformats.org/officeDocument/2006/relationships/oleObject" Target="../embeddings/oleObject96.bin"/><Relationship Id="rId2" Type="http://schemas.openxmlformats.org/officeDocument/2006/relationships/slideLayout" Target="../slideLayouts/slideLayout4.xml"/><Relationship Id="rId1" Type="http://schemas.openxmlformats.org/officeDocument/2006/relationships/vmlDrawing" Target="../drawings/vmlDrawing20.vml"/><Relationship Id="rId6" Type="http://schemas.openxmlformats.org/officeDocument/2006/relationships/oleObject" Target="../embeddings/oleObject95.bin"/><Relationship Id="rId5" Type="http://schemas.openxmlformats.org/officeDocument/2006/relationships/oleObject" Target="../embeddings/oleObject94.bin"/><Relationship Id="rId4" Type="http://schemas.openxmlformats.org/officeDocument/2006/relationships/oleObject" Target="../embeddings/oleObject93.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oleObject" Target="../embeddings/oleObject98.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oleObject" Target="../embeddings/oleObject102.bin"/><Relationship Id="rId5" Type="http://schemas.openxmlformats.org/officeDocument/2006/relationships/oleObject" Target="../embeddings/oleObject101.bin"/><Relationship Id="rId4" Type="http://schemas.openxmlformats.org/officeDocument/2006/relationships/oleObject" Target="../embeddings/oleObject100.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08.bin"/><Relationship Id="rId3" Type="http://schemas.openxmlformats.org/officeDocument/2006/relationships/oleObject" Target="../embeddings/oleObject103.bin"/><Relationship Id="rId7" Type="http://schemas.openxmlformats.org/officeDocument/2006/relationships/oleObject" Target="../embeddings/oleObject107.bin"/><Relationship Id="rId2" Type="http://schemas.openxmlformats.org/officeDocument/2006/relationships/slideLayout" Target="../slideLayouts/slideLayout13.xml"/><Relationship Id="rId1" Type="http://schemas.openxmlformats.org/officeDocument/2006/relationships/vmlDrawing" Target="../drawings/vmlDrawing23.vml"/><Relationship Id="rId6" Type="http://schemas.openxmlformats.org/officeDocument/2006/relationships/oleObject" Target="../embeddings/oleObject106.bin"/><Relationship Id="rId5" Type="http://schemas.openxmlformats.org/officeDocument/2006/relationships/oleObject" Target="../embeddings/oleObject105.bin"/><Relationship Id="rId4" Type="http://schemas.openxmlformats.org/officeDocument/2006/relationships/oleObject" Target="../embeddings/oleObject104.bin"/><Relationship Id="rId9" Type="http://schemas.openxmlformats.org/officeDocument/2006/relationships/oleObject" Target="../embeddings/oleObject109.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4.xml"/><Relationship Id="rId1" Type="http://schemas.openxmlformats.org/officeDocument/2006/relationships/vmlDrawing" Target="../drawings/vmlDrawing24.vml"/><Relationship Id="rId4" Type="http://schemas.openxmlformats.org/officeDocument/2006/relationships/oleObject" Target="../embeddings/oleObject111.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17.bin"/><Relationship Id="rId3" Type="http://schemas.openxmlformats.org/officeDocument/2006/relationships/oleObject" Target="../embeddings/oleObject112.bin"/><Relationship Id="rId7" Type="http://schemas.openxmlformats.org/officeDocument/2006/relationships/oleObject" Target="../embeddings/oleObject116.bin"/><Relationship Id="rId2" Type="http://schemas.openxmlformats.org/officeDocument/2006/relationships/slideLayout" Target="../slideLayouts/slideLayout14.xml"/><Relationship Id="rId1" Type="http://schemas.openxmlformats.org/officeDocument/2006/relationships/vmlDrawing" Target="../drawings/vmlDrawing25.vml"/><Relationship Id="rId6" Type="http://schemas.openxmlformats.org/officeDocument/2006/relationships/oleObject" Target="../embeddings/oleObject115.bin"/><Relationship Id="rId5" Type="http://schemas.openxmlformats.org/officeDocument/2006/relationships/oleObject" Target="../embeddings/oleObject114.bin"/><Relationship Id="rId4" Type="http://schemas.openxmlformats.org/officeDocument/2006/relationships/oleObject" Target="../embeddings/oleObject113.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13.xml"/><Relationship Id="rId1" Type="http://schemas.openxmlformats.org/officeDocument/2006/relationships/vmlDrawing" Target="../drawings/vmlDrawing26.vml"/><Relationship Id="rId6" Type="http://schemas.openxmlformats.org/officeDocument/2006/relationships/oleObject" Target="../embeddings/oleObject121.bin"/><Relationship Id="rId5" Type="http://schemas.openxmlformats.org/officeDocument/2006/relationships/oleObject" Target="../embeddings/oleObject120.bin"/><Relationship Id="rId4" Type="http://schemas.openxmlformats.org/officeDocument/2006/relationships/oleObject" Target="../embeddings/oleObject119.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22.bin"/><Relationship Id="rId7" Type="http://schemas.openxmlformats.org/officeDocument/2006/relationships/oleObject" Target="../embeddings/oleObject126.bin"/><Relationship Id="rId2" Type="http://schemas.openxmlformats.org/officeDocument/2006/relationships/slideLayout" Target="../slideLayouts/slideLayout14.xml"/><Relationship Id="rId1" Type="http://schemas.openxmlformats.org/officeDocument/2006/relationships/vmlDrawing" Target="../drawings/vmlDrawing27.vml"/><Relationship Id="rId6" Type="http://schemas.openxmlformats.org/officeDocument/2006/relationships/oleObject" Target="../embeddings/oleObject125.bin"/><Relationship Id="rId5" Type="http://schemas.openxmlformats.org/officeDocument/2006/relationships/oleObject" Target="../embeddings/oleObject124.bin"/><Relationship Id="rId4" Type="http://schemas.openxmlformats.org/officeDocument/2006/relationships/oleObject" Target="../embeddings/oleObject123.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oleObject" Target="../embeddings/oleObject128.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hyperlink" Target="file:///C:\Documents%20and%20Settings\Administrator\&#26700;&#38754;\example3.txt" TargetMode="External"/><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oleObject" Target="../embeddings/oleObject16.bin"/><Relationship Id="rId7" Type="http://schemas.openxmlformats.org/officeDocument/2006/relationships/hyperlink" Target="example4.txt" TargetMode="Externa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24.bin"/><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8.bin"/><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oleObject" Target="../embeddings/oleObject31.bin"/><Relationship Id="rId4" Type="http://schemas.openxmlformats.org/officeDocument/2006/relationships/oleObject" Target="../embeddings/oleObject3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95288" y="2276475"/>
            <a:ext cx="8229600" cy="1143000"/>
          </a:xfrm>
        </p:spPr>
        <p:txBody>
          <a:bodyPr/>
          <a:lstStyle/>
          <a:p>
            <a:r>
              <a:rPr lang="zh-CN" altLang="en-US" b="1">
                <a:ea typeface="楷体_GB2312" pitchFamily="49" charset="-122"/>
              </a:rPr>
              <a:t>第一节     欧拉方法（续）</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43" name="Rectangle 23"/>
          <p:cNvSpPr>
            <a:spLocks noChangeArrowheads="1"/>
          </p:cNvSpPr>
          <p:nvPr/>
        </p:nvSpPr>
        <p:spPr bwMode="auto">
          <a:xfrm>
            <a:off x="5143504" y="214290"/>
            <a:ext cx="3500462" cy="77152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56322" name="Rectangle 2"/>
          <p:cNvSpPr>
            <a:spLocks noGrp="1" noChangeArrowheads="1"/>
          </p:cNvSpPr>
          <p:nvPr>
            <p:ph type="title"/>
          </p:nvPr>
        </p:nvSpPr>
        <p:spPr>
          <a:xfrm>
            <a:off x="179388" y="333375"/>
            <a:ext cx="3744912" cy="574675"/>
          </a:xfrm>
        </p:spPr>
        <p:txBody>
          <a:bodyPr/>
          <a:lstStyle/>
          <a:p>
            <a:r>
              <a:rPr lang="zh-CN" altLang="en-US" sz="2800" b="1">
                <a:solidFill>
                  <a:schemeClr val="tx1"/>
                </a:solidFill>
                <a:ea typeface="楷体_GB2312" pitchFamily="49" charset="-122"/>
              </a:rPr>
              <a:t>对于欧拉方法，易见</a:t>
            </a:r>
          </a:p>
        </p:txBody>
      </p:sp>
      <p:graphicFrame>
        <p:nvGraphicFramePr>
          <p:cNvPr id="56326" name="Object 6"/>
          <p:cNvGraphicFramePr>
            <a:graphicFrameLocks noChangeAspect="1"/>
          </p:cNvGraphicFramePr>
          <p:nvPr>
            <p:ph sz="half" idx="1"/>
          </p:nvPr>
        </p:nvGraphicFramePr>
        <p:xfrm>
          <a:off x="285720" y="1142984"/>
          <a:ext cx="5351462" cy="509587"/>
        </p:xfrm>
        <a:graphic>
          <a:graphicData uri="http://schemas.openxmlformats.org/presentationml/2006/ole">
            <p:oleObj spid="_x0000_s56326" name="Equation" r:id="rId3" imgW="2400120" imgH="228600" progId="Equation.DSMT4">
              <p:embed/>
            </p:oleObj>
          </a:graphicData>
        </a:graphic>
      </p:graphicFrame>
      <p:graphicFrame>
        <p:nvGraphicFramePr>
          <p:cNvPr id="56324" name="Object 4"/>
          <p:cNvGraphicFramePr>
            <a:graphicFrameLocks noChangeAspect="1"/>
          </p:cNvGraphicFramePr>
          <p:nvPr/>
        </p:nvGraphicFramePr>
        <p:xfrm>
          <a:off x="1123973" y="2500306"/>
          <a:ext cx="4592846" cy="928694"/>
        </p:xfrm>
        <a:graphic>
          <a:graphicData uri="http://schemas.openxmlformats.org/presentationml/2006/ole">
            <p:oleObj spid="_x0000_s56324" name="公式" r:id="rId4" imgW="2070000" imgH="419040" progId="Equation.3">
              <p:embed/>
            </p:oleObj>
          </a:graphicData>
        </a:graphic>
      </p:graphicFrame>
      <p:sp>
        <p:nvSpPr>
          <p:cNvPr id="56333" name="Line 13"/>
          <p:cNvSpPr>
            <a:spLocks noChangeShapeType="1"/>
          </p:cNvSpPr>
          <p:nvPr/>
        </p:nvSpPr>
        <p:spPr bwMode="auto">
          <a:xfrm>
            <a:off x="1142976" y="3429000"/>
            <a:ext cx="1655763" cy="0"/>
          </a:xfrm>
          <a:prstGeom prst="line">
            <a:avLst/>
          </a:prstGeom>
          <a:noFill/>
          <a:ln w="28575">
            <a:solidFill>
              <a:srgbClr val="FF3300"/>
            </a:solidFill>
            <a:round/>
            <a:headEnd/>
            <a:tailEnd/>
          </a:ln>
          <a:effectLst/>
        </p:spPr>
        <p:txBody>
          <a:bodyPr/>
          <a:lstStyle/>
          <a:p>
            <a:endParaRPr lang="zh-CN" altLang="en-US"/>
          </a:p>
        </p:txBody>
      </p:sp>
      <p:sp>
        <p:nvSpPr>
          <p:cNvPr id="56334" name="AutoShape 14"/>
          <p:cNvSpPr>
            <a:spLocks noChangeArrowheads="1"/>
          </p:cNvSpPr>
          <p:nvPr/>
        </p:nvSpPr>
        <p:spPr bwMode="auto">
          <a:xfrm>
            <a:off x="5072066" y="3643314"/>
            <a:ext cx="2916238" cy="792162"/>
          </a:xfrm>
          <a:prstGeom prst="wedgeEllipseCallout">
            <a:avLst>
              <a:gd name="adj1" fmla="val -144829"/>
              <a:gd name="adj2" fmla="val -66231"/>
            </a:avLst>
          </a:prstGeom>
          <a:solidFill>
            <a:schemeClr val="accent1"/>
          </a:solidFill>
          <a:ln w="9525">
            <a:solidFill>
              <a:schemeClr val="tx1"/>
            </a:solidFill>
            <a:miter lim="800000"/>
            <a:headEnd/>
            <a:tailEnd/>
          </a:ln>
          <a:effectLst/>
        </p:spPr>
        <p:txBody>
          <a:bodyPr/>
          <a:lstStyle/>
          <a:p>
            <a:pPr algn="ctr"/>
            <a:r>
              <a:rPr lang="zh-CN" altLang="en-US"/>
              <a:t>误差主项</a:t>
            </a:r>
          </a:p>
        </p:txBody>
      </p:sp>
      <p:sp>
        <p:nvSpPr>
          <p:cNvPr id="56338" name="Rectangle 18"/>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6337" name="Object 17"/>
          <p:cNvGraphicFramePr>
            <a:graphicFrameLocks noChangeAspect="1"/>
          </p:cNvGraphicFramePr>
          <p:nvPr/>
        </p:nvGraphicFramePr>
        <p:xfrm>
          <a:off x="5429256" y="357166"/>
          <a:ext cx="3024188" cy="498475"/>
        </p:xfrm>
        <a:graphic>
          <a:graphicData uri="http://schemas.openxmlformats.org/presentationml/2006/ole">
            <p:oleObj spid="_x0000_s56337" name="公式" r:id="rId5" imgW="1384200" imgH="228600" progId="Equation.3">
              <p:embed/>
            </p:oleObj>
          </a:graphicData>
        </a:graphic>
      </p:graphicFrame>
      <p:sp>
        <p:nvSpPr>
          <p:cNvPr id="56342" name="Rectangle 22"/>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6345" name="Rectangle 25"/>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6348" name="Object 28"/>
          <p:cNvGraphicFramePr>
            <a:graphicFrameLocks noChangeAspect="1"/>
          </p:cNvGraphicFramePr>
          <p:nvPr>
            <p:ph sz="quarter" idx="3"/>
          </p:nvPr>
        </p:nvGraphicFramePr>
        <p:xfrm>
          <a:off x="1071538" y="1857364"/>
          <a:ext cx="3817938" cy="517525"/>
        </p:xfrm>
        <a:graphic>
          <a:graphicData uri="http://schemas.openxmlformats.org/presentationml/2006/ole">
            <p:oleObj spid="_x0000_s56348" name="公式" r:id="rId6" imgW="1688760" imgH="228600" progId="Equation.3">
              <p:embed/>
            </p:oleObj>
          </a:graphicData>
        </a:graphic>
      </p:graphicFrame>
      <p:sp>
        <p:nvSpPr>
          <p:cNvPr id="56332" name="Rectangle 12"/>
          <p:cNvSpPr>
            <a:spLocks noChangeArrowheads="1"/>
          </p:cNvSpPr>
          <p:nvPr/>
        </p:nvSpPr>
        <p:spPr bwMode="auto">
          <a:xfrm>
            <a:off x="476273" y="4013194"/>
            <a:ext cx="4916488" cy="519112"/>
          </a:xfrm>
          <a:prstGeom prst="rect">
            <a:avLst/>
          </a:prstGeom>
          <a:noFill/>
          <a:ln w="9525">
            <a:noFill/>
            <a:miter lim="800000"/>
            <a:headEnd/>
            <a:tailEnd/>
          </a:ln>
          <a:effectLst/>
        </p:spPr>
        <p:txBody>
          <a:bodyPr wrap="none" anchor="ctr">
            <a:spAutoFit/>
          </a:bodyPr>
          <a:lstStyle/>
          <a:p>
            <a:r>
              <a:rPr lang="zh-CN" altLang="en-US"/>
              <a:t>这样，欧拉方法是一阶方法。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326"/>
                                        </p:tgtEl>
                                        <p:attrNameLst>
                                          <p:attrName>style.visibility</p:attrName>
                                        </p:attrNameLst>
                                      </p:cBhvr>
                                      <p:to>
                                        <p:strVal val="visible"/>
                                      </p:to>
                                    </p:set>
                                    <p:animEffect transition="in" filter="wipe(left)">
                                      <p:cBhvr>
                                        <p:cTn id="7" dur="500"/>
                                        <p:tgtEl>
                                          <p:spTgt spid="563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6348"/>
                                        </p:tgtEl>
                                        <p:attrNameLst>
                                          <p:attrName>style.visibility</p:attrName>
                                        </p:attrNameLst>
                                      </p:cBhvr>
                                      <p:to>
                                        <p:strVal val="visible"/>
                                      </p:to>
                                    </p:set>
                                    <p:animEffect transition="in" filter="wipe(left)">
                                      <p:cBhvr>
                                        <p:cTn id="12" dur="500"/>
                                        <p:tgtEl>
                                          <p:spTgt spid="563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6324"/>
                                        </p:tgtEl>
                                        <p:attrNameLst>
                                          <p:attrName>style.visibility</p:attrName>
                                        </p:attrNameLst>
                                      </p:cBhvr>
                                      <p:to>
                                        <p:strVal val="visible"/>
                                      </p:to>
                                    </p:set>
                                    <p:animEffect transition="in" filter="wipe(left)">
                                      <p:cBhvr>
                                        <p:cTn id="17" dur="500"/>
                                        <p:tgtEl>
                                          <p:spTgt spid="563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333"/>
                                        </p:tgtEl>
                                        <p:attrNameLst>
                                          <p:attrName>style.visibility</p:attrName>
                                        </p:attrNameLst>
                                      </p:cBhvr>
                                      <p:to>
                                        <p:strVal val="visible"/>
                                      </p:to>
                                    </p:set>
                                    <p:animEffect transition="in" filter="wipe(left)">
                                      <p:cBhvr>
                                        <p:cTn id="22" dur="500"/>
                                        <p:tgtEl>
                                          <p:spTgt spid="563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6334"/>
                                        </p:tgtEl>
                                        <p:attrNameLst>
                                          <p:attrName>style.visibility</p:attrName>
                                        </p:attrNameLst>
                                      </p:cBhvr>
                                      <p:to>
                                        <p:strVal val="visible"/>
                                      </p:to>
                                    </p:set>
                                    <p:animEffect transition="in" filter="wipe(left)">
                                      <p:cBhvr>
                                        <p:cTn id="27" dur="500"/>
                                        <p:tgtEl>
                                          <p:spTgt spid="563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6332"/>
                                        </p:tgtEl>
                                        <p:attrNameLst>
                                          <p:attrName>style.visibility</p:attrName>
                                        </p:attrNameLst>
                                      </p:cBhvr>
                                      <p:to>
                                        <p:strVal val="visible"/>
                                      </p:to>
                                    </p:set>
                                    <p:animEffect transition="in" filter="wipe(left)">
                                      <p:cBhvr>
                                        <p:cTn id="32" dur="500"/>
                                        <p:tgtEl>
                                          <p:spTgt spid="56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33" grpId="0" animBg="1"/>
      <p:bldP spid="56334" grpId="0" animBg="1"/>
      <p:bldP spid="563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14282" y="285728"/>
            <a:ext cx="3960812" cy="796925"/>
          </a:xfrm>
        </p:spPr>
        <p:txBody>
          <a:bodyPr/>
          <a:lstStyle/>
          <a:p>
            <a:r>
              <a:rPr lang="zh-CN" altLang="en-US" sz="2800" b="1" dirty="0">
                <a:ea typeface="楷体_GB2312" pitchFamily="49" charset="-122"/>
              </a:rPr>
              <a:t>对于隐式欧拉方法，</a:t>
            </a:r>
          </a:p>
        </p:txBody>
      </p:sp>
      <p:sp>
        <p:nvSpPr>
          <p:cNvPr id="46091" name="Rectangle 11"/>
          <p:cNvSpPr>
            <a:spLocks noChangeArrowheads="1"/>
          </p:cNvSpPr>
          <p:nvPr/>
        </p:nvSpPr>
        <p:spPr bwMode="auto">
          <a:xfrm>
            <a:off x="4786314" y="214290"/>
            <a:ext cx="4071966" cy="85723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graphicFrame>
        <p:nvGraphicFramePr>
          <p:cNvPr id="46092" name="Object 12"/>
          <p:cNvGraphicFramePr>
            <a:graphicFrameLocks noChangeAspect="1"/>
          </p:cNvGraphicFramePr>
          <p:nvPr/>
        </p:nvGraphicFramePr>
        <p:xfrm>
          <a:off x="4941887" y="403203"/>
          <a:ext cx="3440112" cy="498475"/>
        </p:xfrm>
        <a:graphic>
          <a:graphicData uri="http://schemas.openxmlformats.org/presentationml/2006/ole">
            <p:oleObj spid="_x0000_s46092" name="公式" r:id="rId3" imgW="1574640" imgH="228600" progId="Equation.3">
              <p:embed/>
            </p:oleObj>
          </a:graphicData>
        </a:graphic>
      </p:graphicFrame>
      <p:sp>
        <p:nvSpPr>
          <p:cNvPr id="46096" name="Rectangle 16"/>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6095" name="Object 15"/>
          <p:cNvGraphicFramePr>
            <a:graphicFrameLocks noChangeAspect="1"/>
          </p:cNvGraphicFramePr>
          <p:nvPr/>
        </p:nvGraphicFramePr>
        <p:xfrm>
          <a:off x="428596" y="1214422"/>
          <a:ext cx="6102350" cy="1073150"/>
        </p:xfrm>
        <a:graphic>
          <a:graphicData uri="http://schemas.openxmlformats.org/presentationml/2006/ole">
            <p:oleObj spid="_x0000_s46095" name="Equation" r:id="rId4" imgW="2603160" imgH="457200" progId="Equation.DSMT4">
              <p:embed/>
            </p:oleObj>
          </a:graphicData>
        </a:graphic>
      </p:graphicFrame>
      <p:graphicFrame>
        <p:nvGraphicFramePr>
          <p:cNvPr id="46097" name="Object 17"/>
          <p:cNvGraphicFramePr>
            <a:graphicFrameLocks noChangeAspect="1"/>
          </p:cNvGraphicFramePr>
          <p:nvPr/>
        </p:nvGraphicFramePr>
        <p:xfrm>
          <a:off x="1214414" y="2500306"/>
          <a:ext cx="4703762" cy="2017712"/>
        </p:xfrm>
        <a:graphic>
          <a:graphicData uri="http://schemas.openxmlformats.org/presentationml/2006/ole">
            <p:oleObj spid="_x0000_s46097" name="Equation" r:id="rId5" imgW="2234880" imgH="914400" progId="Equation.DSMT4">
              <p:embed/>
            </p:oleObj>
          </a:graphicData>
        </a:graphic>
      </p:graphicFrame>
      <p:sp>
        <p:nvSpPr>
          <p:cNvPr id="46099" name="Rectangle 19"/>
          <p:cNvSpPr>
            <a:spLocks noChangeArrowheads="1"/>
          </p:cNvSpPr>
          <p:nvPr/>
        </p:nvSpPr>
        <p:spPr bwMode="auto">
          <a:xfrm>
            <a:off x="285720" y="5857892"/>
            <a:ext cx="5988050" cy="519113"/>
          </a:xfrm>
          <a:prstGeom prst="rect">
            <a:avLst/>
          </a:prstGeom>
          <a:noFill/>
          <a:ln w="9525">
            <a:noFill/>
            <a:miter lim="800000"/>
            <a:headEnd/>
            <a:tailEnd/>
          </a:ln>
          <a:effectLst/>
        </p:spPr>
        <p:txBody>
          <a:bodyPr wrap="none" anchor="ctr">
            <a:spAutoFit/>
          </a:bodyPr>
          <a:lstStyle/>
          <a:p>
            <a:r>
              <a:rPr lang="zh-CN" altLang="en-US" dirty="0"/>
              <a:t>这样，隐式欧拉方法也是一阶方法。 </a:t>
            </a:r>
          </a:p>
        </p:txBody>
      </p:sp>
      <p:sp>
        <p:nvSpPr>
          <p:cNvPr id="46100" name="AutoShape 20"/>
          <p:cNvSpPr>
            <a:spLocks noChangeArrowheads="1"/>
          </p:cNvSpPr>
          <p:nvPr/>
        </p:nvSpPr>
        <p:spPr bwMode="auto">
          <a:xfrm>
            <a:off x="6357950" y="5500702"/>
            <a:ext cx="2344766" cy="792163"/>
          </a:xfrm>
          <a:prstGeom prst="wedgeEllipseCallout">
            <a:avLst>
              <a:gd name="adj1" fmla="val -203837"/>
              <a:gd name="adj2" fmla="val -68837"/>
            </a:avLst>
          </a:prstGeom>
          <a:solidFill>
            <a:schemeClr val="accent1"/>
          </a:solidFill>
          <a:ln w="9525">
            <a:solidFill>
              <a:schemeClr val="tx1"/>
            </a:solidFill>
            <a:miter lim="800000"/>
            <a:headEnd/>
            <a:tailEnd/>
          </a:ln>
          <a:effectLst/>
        </p:spPr>
        <p:txBody>
          <a:bodyPr/>
          <a:lstStyle/>
          <a:p>
            <a:pPr algn="ctr"/>
            <a:r>
              <a:rPr lang="zh-CN" altLang="en-US" dirty="0"/>
              <a:t>误差主项</a:t>
            </a:r>
          </a:p>
        </p:txBody>
      </p:sp>
      <p:sp>
        <p:nvSpPr>
          <p:cNvPr id="46101" name="Line 21"/>
          <p:cNvSpPr>
            <a:spLocks noChangeShapeType="1"/>
          </p:cNvSpPr>
          <p:nvPr/>
        </p:nvSpPr>
        <p:spPr bwMode="auto">
          <a:xfrm>
            <a:off x="1357290" y="5357826"/>
            <a:ext cx="1584325" cy="0"/>
          </a:xfrm>
          <a:prstGeom prst="line">
            <a:avLst/>
          </a:prstGeom>
          <a:noFill/>
          <a:ln w="25400">
            <a:solidFill>
              <a:srgbClr val="FF3300"/>
            </a:solidFill>
            <a:round/>
            <a:headEnd/>
            <a:tailEnd/>
          </a:ln>
          <a:effectLst/>
        </p:spPr>
        <p:txBody>
          <a:bodyPr/>
          <a:lstStyle/>
          <a:p>
            <a:endParaRPr lang="zh-CN" altLang="en-US"/>
          </a:p>
        </p:txBody>
      </p:sp>
      <p:graphicFrame>
        <p:nvGraphicFramePr>
          <p:cNvPr id="15" name="Object 17"/>
          <p:cNvGraphicFramePr>
            <a:graphicFrameLocks noChangeAspect="1"/>
          </p:cNvGraphicFramePr>
          <p:nvPr/>
        </p:nvGraphicFramePr>
        <p:xfrm>
          <a:off x="1214414" y="4500570"/>
          <a:ext cx="4195762" cy="923925"/>
        </p:xfrm>
        <a:graphic>
          <a:graphicData uri="http://schemas.openxmlformats.org/presentationml/2006/ole">
            <p:oleObj spid="_x0000_s46098" name="Equation" r:id="rId6" imgW="1993680" imgH="4190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095"/>
                                        </p:tgtEl>
                                        <p:attrNameLst>
                                          <p:attrName>style.visibility</p:attrName>
                                        </p:attrNameLst>
                                      </p:cBhvr>
                                      <p:to>
                                        <p:strVal val="visible"/>
                                      </p:to>
                                    </p:set>
                                    <p:animEffect transition="in" filter="wipe(left)">
                                      <p:cBhvr>
                                        <p:cTn id="7" dur="500"/>
                                        <p:tgtEl>
                                          <p:spTgt spid="460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097"/>
                                        </p:tgtEl>
                                        <p:attrNameLst>
                                          <p:attrName>style.visibility</p:attrName>
                                        </p:attrNameLst>
                                      </p:cBhvr>
                                      <p:to>
                                        <p:strVal val="visible"/>
                                      </p:to>
                                    </p:set>
                                    <p:animEffect transition="in" filter="wipe(left)">
                                      <p:cBhvr>
                                        <p:cTn id="12" dur="500"/>
                                        <p:tgtEl>
                                          <p:spTgt spid="460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101"/>
                                        </p:tgtEl>
                                        <p:attrNameLst>
                                          <p:attrName>style.visibility</p:attrName>
                                        </p:attrNameLst>
                                      </p:cBhvr>
                                      <p:to>
                                        <p:strVal val="visible"/>
                                      </p:to>
                                    </p:set>
                                    <p:animEffect transition="in" filter="wipe(left)">
                                      <p:cBhvr>
                                        <p:cTn id="22" dur="500"/>
                                        <p:tgtEl>
                                          <p:spTgt spid="461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1" nodeType="clickEffect">
                                  <p:stCondLst>
                                    <p:cond delay="0"/>
                                  </p:stCondLst>
                                  <p:childTnLst>
                                    <p:set>
                                      <p:cBhvr>
                                        <p:cTn id="26" dur="1" fill="hold">
                                          <p:stCondLst>
                                            <p:cond delay="0"/>
                                          </p:stCondLst>
                                        </p:cTn>
                                        <p:tgtEl>
                                          <p:spTgt spid="46100"/>
                                        </p:tgtEl>
                                        <p:attrNameLst>
                                          <p:attrName>style.visibility</p:attrName>
                                        </p:attrNameLst>
                                      </p:cBhvr>
                                      <p:to>
                                        <p:strVal val="visible"/>
                                      </p:to>
                                    </p:set>
                                    <p:animEffect transition="in" filter="wipe(left)">
                                      <p:cBhvr>
                                        <p:cTn id="27" dur="500"/>
                                        <p:tgtEl>
                                          <p:spTgt spid="4610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6099"/>
                                        </p:tgtEl>
                                        <p:attrNameLst>
                                          <p:attrName>style.visibility</p:attrName>
                                        </p:attrNameLst>
                                      </p:cBhvr>
                                      <p:to>
                                        <p:strVal val="visible"/>
                                      </p:to>
                                    </p:set>
                                    <p:animEffect transition="in" filter="wipe(left)">
                                      <p:cBhvr>
                                        <p:cTn id="32" dur="500"/>
                                        <p:tgtEl>
                                          <p:spTgt spid="46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9" grpId="0"/>
      <p:bldP spid="46100" grpId="1" animBg="1"/>
      <p:bldP spid="4610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188913"/>
            <a:ext cx="3467100" cy="581025"/>
          </a:xfrm>
        </p:spPr>
        <p:txBody>
          <a:bodyPr/>
          <a:lstStyle/>
          <a:p>
            <a:r>
              <a:rPr lang="zh-CN" altLang="en-US" sz="2800" b="1">
                <a:ea typeface="楷体_GB2312" pitchFamily="49" charset="-122"/>
              </a:rPr>
              <a:t>再考察梯形方法，</a:t>
            </a:r>
          </a:p>
        </p:txBody>
      </p:sp>
      <p:sp>
        <p:nvSpPr>
          <p:cNvPr id="48132" name="Rectangle 4"/>
          <p:cNvSpPr>
            <a:spLocks noChangeArrowheads="1"/>
          </p:cNvSpPr>
          <p:nvPr/>
        </p:nvSpPr>
        <p:spPr bwMode="auto">
          <a:xfrm>
            <a:off x="3143240" y="142876"/>
            <a:ext cx="5795962" cy="100010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graphicFrame>
        <p:nvGraphicFramePr>
          <p:cNvPr id="48133" name="Object 5"/>
          <p:cNvGraphicFramePr>
            <a:graphicFrameLocks noChangeAspect="1"/>
          </p:cNvGraphicFramePr>
          <p:nvPr/>
        </p:nvGraphicFramePr>
        <p:xfrm>
          <a:off x="3529002" y="138112"/>
          <a:ext cx="5270500" cy="885826"/>
        </p:xfrm>
        <a:graphic>
          <a:graphicData uri="http://schemas.openxmlformats.org/presentationml/2006/ole">
            <p:oleObj spid="_x0000_s48133" name="Equation" r:id="rId3" imgW="2412720" imgH="406080" progId="Equation.DSMT4">
              <p:embed/>
            </p:oleObj>
          </a:graphicData>
        </a:graphic>
      </p:graphicFrame>
      <p:sp>
        <p:nvSpPr>
          <p:cNvPr id="48138" name="Rectangle 10"/>
          <p:cNvSpPr>
            <a:spLocks noChangeArrowheads="1"/>
          </p:cNvSpPr>
          <p:nvPr/>
        </p:nvSpPr>
        <p:spPr bwMode="auto">
          <a:xfrm>
            <a:off x="0" y="31384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8137" name="Object 9"/>
          <p:cNvGraphicFramePr>
            <a:graphicFrameLocks noChangeAspect="1"/>
          </p:cNvGraphicFramePr>
          <p:nvPr/>
        </p:nvGraphicFramePr>
        <p:xfrm>
          <a:off x="1071538" y="2357430"/>
          <a:ext cx="5545137" cy="917575"/>
        </p:xfrm>
        <a:graphic>
          <a:graphicData uri="http://schemas.openxmlformats.org/presentationml/2006/ole">
            <p:oleObj spid="_x0000_s48137" name="公式" r:id="rId4" imgW="2438280" imgH="406080" progId="Equation.3">
              <p:embed/>
            </p:oleObj>
          </a:graphicData>
        </a:graphic>
      </p:graphicFrame>
      <p:sp>
        <p:nvSpPr>
          <p:cNvPr id="48140" name="Rectangle 12"/>
          <p:cNvSpPr>
            <a:spLocks noChangeArrowheads="1"/>
          </p:cNvSpPr>
          <p:nvPr/>
        </p:nvSpPr>
        <p:spPr bwMode="auto">
          <a:xfrm>
            <a:off x="0" y="31384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8142" name="Text Box 14"/>
          <p:cNvSpPr txBox="1">
            <a:spLocks noChangeArrowheads="1"/>
          </p:cNvSpPr>
          <p:nvPr/>
        </p:nvSpPr>
        <p:spPr bwMode="auto">
          <a:xfrm>
            <a:off x="250825" y="836613"/>
            <a:ext cx="1255713" cy="519112"/>
          </a:xfrm>
          <a:prstGeom prst="rect">
            <a:avLst/>
          </a:prstGeom>
          <a:noFill/>
          <a:ln w="9525">
            <a:noFill/>
            <a:miter lim="800000"/>
            <a:headEnd/>
            <a:tailEnd/>
          </a:ln>
          <a:effectLst/>
        </p:spPr>
        <p:txBody>
          <a:bodyPr wrap="none">
            <a:spAutoFit/>
          </a:bodyPr>
          <a:lstStyle/>
          <a:p>
            <a:r>
              <a:rPr lang="zh-CN" altLang="en-US"/>
              <a:t>显然，</a:t>
            </a:r>
          </a:p>
        </p:txBody>
      </p:sp>
      <p:graphicFrame>
        <p:nvGraphicFramePr>
          <p:cNvPr id="48147" name="Object 19"/>
          <p:cNvGraphicFramePr>
            <a:graphicFrameLocks noChangeAspect="1"/>
          </p:cNvGraphicFramePr>
          <p:nvPr/>
        </p:nvGraphicFramePr>
        <p:xfrm>
          <a:off x="285720" y="1428736"/>
          <a:ext cx="8537576" cy="949325"/>
        </p:xfrm>
        <a:graphic>
          <a:graphicData uri="http://schemas.openxmlformats.org/presentationml/2006/ole">
            <p:oleObj spid="_x0000_s48147" name="Equation" r:id="rId5" imgW="3644640" imgH="406080" progId="Equation.DSMT4">
              <p:embed/>
            </p:oleObj>
          </a:graphicData>
        </a:graphic>
      </p:graphicFrame>
      <p:sp>
        <p:nvSpPr>
          <p:cNvPr id="48149" name="Rectangle 21"/>
          <p:cNvSpPr>
            <a:spLocks noChangeArrowheads="1"/>
          </p:cNvSpPr>
          <p:nvPr/>
        </p:nvSpPr>
        <p:spPr bwMode="auto">
          <a:xfrm>
            <a:off x="0" y="32004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8148" name="Object 20"/>
          <p:cNvGraphicFramePr>
            <a:graphicFrameLocks noChangeAspect="1"/>
          </p:cNvGraphicFramePr>
          <p:nvPr/>
        </p:nvGraphicFramePr>
        <p:xfrm>
          <a:off x="1071538" y="3214686"/>
          <a:ext cx="6286544" cy="2615458"/>
        </p:xfrm>
        <a:graphic>
          <a:graphicData uri="http://schemas.openxmlformats.org/presentationml/2006/ole">
            <p:oleObj spid="_x0000_s48148" name="公式" r:id="rId6" imgW="3149280" imgH="1307880" progId="Equation.3">
              <p:embed/>
            </p:oleObj>
          </a:graphicData>
        </a:graphic>
      </p:graphicFrame>
      <p:sp>
        <p:nvSpPr>
          <p:cNvPr id="48150" name="Rectangle 22"/>
          <p:cNvSpPr>
            <a:spLocks noChangeArrowheads="1"/>
          </p:cNvSpPr>
          <p:nvPr/>
        </p:nvSpPr>
        <p:spPr bwMode="auto">
          <a:xfrm>
            <a:off x="4500563" y="6021388"/>
            <a:ext cx="4202112" cy="519112"/>
          </a:xfrm>
          <a:prstGeom prst="rect">
            <a:avLst/>
          </a:prstGeom>
          <a:noFill/>
          <a:ln w="9525">
            <a:noFill/>
            <a:miter lim="800000"/>
            <a:headEnd/>
            <a:tailEnd/>
          </a:ln>
          <a:effectLst/>
        </p:spPr>
        <p:txBody>
          <a:bodyPr wrap="none" anchor="ctr">
            <a:spAutoFit/>
          </a:bodyPr>
          <a:lstStyle/>
          <a:p>
            <a:r>
              <a:rPr lang="zh-CN" altLang="en-US"/>
              <a:t>故梯形方法是二阶方法。 </a:t>
            </a:r>
          </a:p>
        </p:txBody>
      </p:sp>
      <p:sp>
        <p:nvSpPr>
          <p:cNvPr id="48151" name="AutoShape 23"/>
          <p:cNvSpPr>
            <a:spLocks noChangeArrowheads="1"/>
          </p:cNvSpPr>
          <p:nvPr/>
        </p:nvSpPr>
        <p:spPr bwMode="auto">
          <a:xfrm>
            <a:off x="1285852" y="6000768"/>
            <a:ext cx="2916237" cy="792163"/>
          </a:xfrm>
          <a:prstGeom prst="wedgeEllipseCallout">
            <a:avLst>
              <a:gd name="adj1" fmla="val -34433"/>
              <a:gd name="adj2" fmla="val -68636"/>
            </a:avLst>
          </a:prstGeom>
          <a:solidFill>
            <a:schemeClr val="accent1"/>
          </a:solidFill>
          <a:ln w="9525">
            <a:solidFill>
              <a:schemeClr val="tx1"/>
            </a:solidFill>
            <a:miter lim="800000"/>
            <a:headEnd/>
            <a:tailEnd/>
          </a:ln>
          <a:effectLst/>
        </p:spPr>
        <p:txBody>
          <a:bodyPr/>
          <a:lstStyle/>
          <a:p>
            <a:pPr algn="ctr"/>
            <a:r>
              <a:rPr lang="zh-CN" altLang="en-US" dirty="0"/>
              <a:t>误差主项</a:t>
            </a:r>
          </a:p>
        </p:txBody>
      </p:sp>
      <p:sp>
        <p:nvSpPr>
          <p:cNvPr id="48152" name="Line 24"/>
          <p:cNvSpPr>
            <a:spLocks noChangeShapeType="1"/>
          </p:cNvSpPr>
          <p:nvPr/>
        </p:nvSpPr>
        <p:spPr bwMode="auto">
          <a:xfrm>
            <a:off x="1285852" y="5857892"/>
            <a:ext cx="1368425" cy="0"/>
          </a:xfrm>
          <a:prstGeom prst="line">
            <a:avLst/>
          </a:prstGeom>
          <a:noFill/>
          <a:ln w="28575">
            <a:solidFill>
              <a:srgbClr val="FF3300"/>
            </a:solidFill>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42"/>
                                        </p:tgtEl>
                                        <p:attrNameLst>
                                          <p:attrName>style.visibility</p:attrName>
                                        </p:attrNameLst>
                                      </p:cBhvr>
                                      <p:to>
                                        <p:strVal val="visible"/>
                                      </p:to>
                                    </p:set>
                                    <p:animEffect transition="in" filter="wipe(left)">
                                      <p:cBhvr>
                                        <p:cTn id="7" dur="500"/>
                                        <p:tgtEl>
                                          <p:spTgt spid="481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8147"/>
                                        </p:tgtEl>
                                        <p:attrNameLst>
                                          <p:attrName>style.visibility</p:attrName>
                                        </p:attrNameLst>
                                      </p:cBhvr>
                                      <p:to>
                                        <p:strVal val="visible"/>
                                      </p:to>
                                    </p:set>
                                    <p:animEffect transition="in" filter="wipe(left)">
                                      <p:cBhvr>
                                        <p:cTn id="12" dur="500"/>
                                        <p:tgtEl>
                                          <p:spTgt spid="481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8137"/>
                                        </p:tgtEl>
                                        <p:attrNameLst>
                                          <p:attrName>style.visibility</p:attrName>
                                        </p:attrNameLst>
                                      </p:cBhvr>
                                      <p:to>
                                        <p:strVal val="visible"/>
                                      </p:to>
                                    </p:set>
                                    <p:animEffect transition="in" filter="wipe(left)">
                                      <p:cBhvr>
                                        <p:cTn id="17" dur="500"/>
                                        <p:tgtEl>
                                          <p:spTgt spid="481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8148"/>
                                        </p:tgtEl>
                                        <p:attrNameLst>
                                          <p:attrName>style.visibility</p:attrName>
                                        </p:attrNameLst>
                                      </p:cBhvr>
                                      <p:to>
                                        <p:strVal val="visible"/>
                                      </p:to>
                                    </p:set>
                                    <p:animEffect transition="in" filter="wipe(left)">
                                      <p:cBhvr>
                                        <p:cTn id="22" dur="500"/>
                                        <p:tgtEl>
                                          <p:spTgt spid="481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152"/>
                                        </p:tgtEl>
                                        <p:attrNameLst>
                                          <p:attrName>style.visibility</p:attrName>
                                        </p:attrNameLst>
                                      </p:cBhvr>
                                      <p:to>
                                        <p:strVal val="visible"/>
                                      </p:to>
                                    </p:set>
                                    <p:animEffect transition="in" filter="wipe(left)">
                                      <p:cBhvr>
                                        <p:cTn id="27" dur="500"/>
                                        <p:tgtEl>
                                          <p:spTgt spid="4815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8151"/>
                                        </p:tgtEl>
                                        <p:attrNameLst>
                                          <p:attrName>style.visibility</p:attrName>
                                        </p:attrNameLst>
                                      </p:cBhvr>
                                      <p:to>
                                        <p:strVal val="visible"/>
                                      </p:to>
                                    </p:set>
                                    <p:animEffect transition="in" filter="wipe(left)">
                                      <p:cBhvr>
                                        <p:cTn id="32" dur="500"/>
                                        <p:tgtEl>
                                          <p:spTgt spid="4815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8150"/>
                                        </p:tgtEl>
                                        <p:attrNameLst>
                                          <p:attrName>style.visibility</p:attrName>
                                        </p:attrNameLst>
                                      </p:cBhvr>
                                      <p:to>
                                        <p:strVal val="visible"/>
                                      </p:to>
                                    </p:set>
                                    <p:animEffect transition="in" filter="wipe(left)">
                                      <p:cBhvr>
                                        <p:cTn id="37" dur="500"/>
                                        <p:tgtEl>
                                          <p:spTgt spid="48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42" grpId="0"/>
      <p:bldP spid="48150" grpId="0"/>
      <p:bldP spid="48151" grpId="0" animBg="1"/>
      <p:bldP spid="481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ChangeArrowheads="1"/>
          </p:cNvSpPr>
          <p:nvPr/>
        </p:nvSpPr>
        <p:spPr bwMode="auto">
          <a:xfrm>
            <a:off x="1619250" y="333375"/>
            <a:ext cx="7235825" cy="1023923"/>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49154" name="Rectangle 2"/>
          <p:cNvSpPr>
            <a:spLocks noGrp="1" noChangeArrowheads="1"/>
          </p:cNvSpPr>
          <p:nvPr>
            <p:ph type="title" sz="quarter"/>
          </p:nvPr>
        </p:nvSpPr>
        <p:spPr>
          <a:xfrm>
            <a:off x="214282" y="1500174"/>
            <a:ext cx="4032250" cy="652462"/>
          </a:xfrm>
        </p:spPr>
        <p:txBody>
          <a:bodyPr/>
          <a:lstStyle/>
          <a:p>
            <a:r>
              <a:rPr lang="zh-CN" altLang="en-US" sz="2800" b="1">
                <a:ea typeface="楷体_GB2312" pitchFamily="49" charset="-122"/>
              </a:rPr>
              <a:t>对改进的欧拉方法，有</a:t>
            </a:r>
          </a:p>
        </p:txBody>
      </p:sp>
      <p:graphicFrame>
        <p:nvGraphicFramePr>
          <p:cNvPr id="49159" name="Object 7"/>
          <p:cNvGraphicFramePr>
            <a:graphicFrameLocks noChangeAspect="1"/>
          </p:cNvGraphicFramePr>
          <p:nvPr>
            <p:ph sz="quarter" idx="1"/>
          </p:nvPr>
        </p:nvGraphicFramePr>
        <p:xfrm>
          <a:off x="1835150" y="333375"/>
          <a:ext cx="6842125" cy="903288"/>
        </p:xfrm>
        <a:graphic>
          <a:graphicData uri="http://schemas.openxmlformats.org/presentationml/2006/ole">
            <p:oleObj spid="_x0000_s49159" name="公式" r:id="rId3" imgW="3073320" imgH="406080" progId="Equation.3">
              <p:embed/>
            </p:oleObj>
          </a:graphicData>
        </a:graphic>
      </p:graphicFrame>
      <p:graphicFrame>
        <p:nvGraphicFramePr>
          <p:cNvPr id="49178" name="Object 26"/>
          <p:cNvGraphicFramePr>
            <a:graphicFrameLocks noChangeAspect="1"/>
          </p:cNvGraphicFramePr>
          <p:nvPr>
            <p:ph sz="quarter" idx="4"/>
          </p:nvPr>
        </p:nvGraphicFramePr>
        <p:xfrm>
          <a:off x="357158" y="2214554"/>
          <a:ext cx="8400006" cy="1500198"/>
        </p:xfrm>
        <a:graphic>
          <a:graphicData uri="http://schemas.openxmlformats.org/presentationml/2006/ole">
            <p:oleObj spid="_x0000_s49178" name="Equation" r:id="rId4" imgW="3555720" imgH="634680" progId="Equation.DSMT4">
              <p:embed/>
            </p:oleObj>
          </a:graphicData>
        </a:graphic>
      </p:graphicFrame>
      <p:graphicFrame>
        <p:nvGraphicFramePr>
          <p:cNvPr id="49180" name="Object 28"/>
          <p:cNvGraphicFramePr>
            <a:graphicFrameLocks noChangeAspect="1"/>
          </p:cNvGraphicFramePr>
          <p:nvPr/>
        </p:nvGraphicFramePr>
        <p:xfrm>
          <a:off x="285720" y="3786190"/>
          <a:ext cx="8066088" cy="1843088"/>
        </p:xfrm>
        <a:graphic>
          <a:graphicData uri="http://schemas.openxmlformats.org/presentationml/2006/ole">
            <p:oleObj spid="_x0000_s49180" name="公式" r:id="rId5" imgW="3555720" imgH="81252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178"/>
                                        </p:tgtEl>
                                        <p:attrNameLst>
                                          <p:attrName>style.visibility</p:attrName>
                                        </p:attrNameLst>
                                      </p:cBhvr>
                                      <p:to>
                                        <p:strVal val="visible"/>
                                      </p:to>
                                    </p:set>
                                    <p:animEffect transition="in" filter="wipe(left)">
                                      <p:cBhvr>
                                        <p:cTn id="7" dur="500"/>
                                        <p:tgtEl>
                                          <p:spTgt spid="491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9180"/>
                                        </p:tgtEl>
                                        <p:attrNameLst>
                                          <p:attrName>style.visibility</p:attrName>
                                        </p:attrNameLst>
                                      </p:cBhvr>
                                      <p:to>
                                        <p:strVal val="visible"/>
                                      </p:to>
                                    </p:set>
                                    <p:animEffect transition="in" filter="wipe(left)">
                                      <p:cBhvr>
                                        <p:cTn id="12" dur="500"/>
                                        <p:tgtEl>
                                          <p:spTgt spid="49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13" name="AutoShape 37"/>
          <p:cNvSpPr>
            <a:spLocks noChangeArrowheads="1"/>
          </p:cNvSpPr>
          <p:nvPr/>
        </p:nvSpPr>
        <p:spPr bwMode="auto">
          <a:xfrm>
            <a:off x="3059113" y="4652963"/>
            <a:ext cx="5329237" cy="719137"/>
          </a:xfrm>
          <a:prstGeom prst="wedgeEllipseCallout">
            <a:avLst>
              <a:gd name="adj1" fmla="val -41032"/>
              <a:gd name="adj2" fmla="val 120199"/>
            </a:avLst>
          </a:prstGeom>
          <a:solidFill>
            <a:schemeClr val="accent1"/>
          </a:solidFill>
          <a:ln w="9525">
            <a:solidFill>
              <a:schemeClr val="tx1"/>
            </a:solidFill>
            <a:miter lim="800000"/>
            <a:headEnd/>
            <a:tailEnd/>
          </a:ln>
          <a:effectLst/>
        </p:spPr>
        <p:txBody>
          <a:bodyPr/>
          <a:lstStyle/>
          <a:p>
            <a:pPr algn="ctr"/>
            <a:endParaRPr lang="zh-CN" altLang="zh-CN"/>
          </a:p>
        </p:txBody>
      </p:sp>
      <p:sp>
        <p:nvSpPr>
          <p:cNvPr id="50214" name="Oval 38"/>
          <p:cNvSpPr>
            <a:spLocks noChangeArrowheads="1"/>
          </p:cNvSpPr>
          <p:nvPr/>
        </p:nvSpPr>
        <p:spPr bwMode="auto">
          <a:xfrm>
            <a:off x="2987675" y="3714752"/>
            <a:ext cx="1655763" cy="936625"/>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50181" name="Rectangle 5"/>
          <p:cNvSpPr>
            <a:spLocks noChangeArrowheads="1"/>
          </p:cNvSpPr>
          <p:nvPr/>
        </p:nvSpPr>
        <p:spPr bwMode="auto">
          <a:xfrm>
            <a:off x="0" y="26050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50180" name="Object 4"/>
          <p:cNvGraphicFramePr>
            <a:graphicFrameLocks noChangeAspect="1"/>
          </p:cNvGraphicFramePr>
          <p:nvPr/>
        </p:nvGraphicFramePr>
        <p:xfrm>
          <a:off x="311150" y="895350"/>
          <a:ext cx="8412163" cy="2757488"/>
        </p:xfrm>
        <a:graphic>
          <a:graphicData uri="http://schemas.openxmlformats.org/presentationml/2006/ole">
            <p:oleObj spid="_x0000_s50180" name="Equation" r:id="rId3" imgW="4063680" imgH="1333440" progId="Equation.DSMT4">
              <p:embed/>
            </p:oleObj>
          </a:graphicData>
        </a:graphic>
      </p:graphicFrame>
      <p:graphicFrame>
        <p:nvGraphicFramePr>
          <p:cNvPr id="50184" name="Object 8"/>
          <p:cNvGraphicFramePr>
            <a:graphicFrameLocks noChangeAspect="1"/>
          </p:cNvGraphicFramePr>
          <p:nvPr>
            <p:ph sz="half" idx="1"/>
          </p:nvPr>
        </p:nvGraphicFramePr>
        <p:xfrm>
          <a:off x="285720" y="214290"/>
          <a:ext cx="7993063" cy="836612"/>
        </p:xfrm>
        <a:graphic>
          <a:graphicData uri="http://schemas.openxmlformats.org/presentationml/2006/ole">
            <p:oleObj spid="_x0000_s50184" name="公式" r:id="rId4" imgW="3886200" imgH="406080" progId="Equation.3">
              <p:embed/>
            </p:oleObj>
          </a:graphicData>
        </a:graphic>
      </p:graphicFrame>
      <p:sp>
        <p:nvSpPr>
          <p:cNvPr id="50187" name="Line 11"/>
          <p:cNvSpPr>
            <a:spLocks noChangeShapeType="1"/>
          </p:cNvSpPr>
          <p:nvPr/>
        </p:nvSpPr>
        <p:spPr bwMode="auto">
          <a:xfrm>
            <a:off x="250825" y="2636838"/>
            <a:ext cx="5616575" cy="0"/>
          </a:xfrm>
          <a:prstGeom prst="line">
            <a:avLst/>
          </a:prstGeom>
          <a:noFill/>
          <a:ln w="25400">
            <a:solidFill>
              <a:srgbClr val="FF3300"/>
            </a:solidFill>
            <a:round/>
            <a:headEnd/>
            <a:tailEnd/>
          </a:ln>
          <a:effectLst/>
        </p:spPr>
        <p:txBody>
          <a:bodyPr/>
          <a:lstStyle/>
          <a:p>
            <a:endParaRPr lang="zh-CN" altLang="en-US"/>
          </a:p>
        </p:txBody>
      </p:sp>
      <p:sp>
        <p:nvSpPr>
          <p:cNvPr id="50191" name="Line 15"/>
          <p:cNvSpPr>
            <a:spLocks noChangeShapeType="1"/>
          </p:cNvSpPr>
          <p:nvPr/>
        </p:nvSpPr>
        <p:spPr bwMode="auto">
          <a:xfrm>
            <a:off x="6011863" y="2636838"/>
            <a:ext cx="2736850" cy="0"/>
          </a:xfrm>
          <a:prstGeom prst="line">
            <a:avLst/>
          </a:prstGeom>
          <a:noFill/>
          <a:ln w="25400">
            <a:solidFill>
              <a:schemeClr val="folHlink"/>
            </a:solidFill>
            <a:round/>
            <a:headEnd/>
            <a:tailEnd/>
          </a:ln>
          <a:effectLst/>
        </p:spPr>
        <p:txBody>
          <a:bodyPr/>
          <a:lstStyle/>
          <a:p>
            <a:endParaRPr lang="zh-CN" altLang="en-US"/>
          </a:p>
        </p:txBody>
      </p:sp>
      <p:graphicFrame>
        <p:nvGraphicFramePr>
          <p:cNvPr id="50203" name="Object 27"/>
          <p:cNvGraphicFramePr>
            <a:graphicFrameLocks noChangeAspect="1"/>
          </p:cNvGraphicFramePr>
          <p:nvPr>
            <p:ph sz="half" idx="2"/>
          </p:nvPr>
        </p:nvGraphicFramePr>
        <p:xfrm>
          <a:off x="287362" y="3690955"/>
          <a:ext cx="7785100" cy="2309813"/>
        </p:xfrm>
        <a:graphic>
          <a:graphicData uri="http://schemas.openxmlformats.org/presentationml/2006/ole">
            <p:oleObj spid="_x0000_s50203" name="Equation" r:id="rId5" imgW="3809880" imgH="1130040" progId="Equation.DSMT4">
              <p:embed/>
            </p:oleObj>
          </a:graphicData>
        </a:graphic>
      </p:graphicFrame>
      <p:sp>
        <p:nvSpPr>
          <p:cNvPr id="50206" name="Line 30"/>
          <p:cNvSpPr>
            <a:spLocks noChangeShapeType="1"/>
          </p:cNvSpPr>
          <p:nvPr/>
        </p:nvSpPr>
        <p:spPr bwMode="auto">
          <a:xfrm>
            <a:off x="250825" y="3573463"/>
            <a:ext cx="7416800" cy="0"/>
          </a:xfrm>
          <a:prstGeom prst="line">
            <a:avLst/>
          </a:prstGeom>
          <a:noFill/>
          <a:ln w="25400">
            <a:solidFill>
              <a:schemeClr val="folHlink"/>
            </a:solidFill>
            <a:round/>
            <a:headEnd/>
            <a:tailEnd/>
          </a:ln>
          <a:effectLst/>
        </p:spPr>
        <p:txBody>
          <a:bodyPr/>
          <a:lstStyle/>
          <a:p>
            <a:endParaRPr lang="zh-CN" altLang="en-US"/>
          </a:p>
        </p:txBody>
      </p:sp>
      <p:sp>
        <p:nvSpPr>
          <p:cNvPr id="50207" name="Line 31"/>
          <p:cNvSpPr>
            <a:spLocks noChangeShapeType="1"/>
          </p:cNvSpPr>
          <p:nvPr/>
        </p:nvSpPr>
        <p:spPr bwMode="auto">
          <a:xfrm>
            <a:off x="250825" y="5300663"/>
            <a:ext cx="2160588" cy="0"/>
          </a:xfrm>
          <a:prstGeom prst="line">
            <a:avLst/>
          </a:prstGeom>
          <a:noFill/>
          <a:ln w="25400">
            <a:solidFill>
              <a:srgbClr val="FF3300"/>
            </a:solidFill>
            <a:round/>
            <a:headEnd/>
            <a:tailEnd/>
          </a:ln>
          <a:effectLst/>
        </p:spPr>
        <p:txBody>
          <a:bodyPr/>
          <a:lstStyle/>
          <a:p>
            <a:endParaRPr lang="zh-CN" altLang="en-US"/>
          </a:p>
        </p:txBody>
      </p:sp>
      <p:sp>
        <p:nvSpPr>
          <p:cNvPr id="50208" name="Line 32"/>
          <p:cNvSpPr>
            <a:spLocks noChangeShapeType="1"/>
          </p:cNvSpPr>
          <p:nvPr/>
        </p:nvSpPr>
        <p:spPr bwMode="auto">
          <a:xfrm>
            <a:off x="2771775" y="5373688"/>
            <a:ext cx="5041900" cy="0"/>
          </a:xfrm>
          <a:prstGeom prst="line">
            <a:avLst/>
          </a:prstGeom>
          <a:noFill/>
          <a:ln w="25400">
            <a:solidFill>
              <a:schemeClr val="folHlink"/>
            </a:solidFill>
            <a:round/>
            <a:headEnd/>
            <a:tailEnd/>
          </a:ln>
          <a:effectLst/>
        </p:spPr>
        <p:txBody>
          <a:bodyPr/>
          <a:lstStyle/>
          <a:p>
            <a:endParaRPr lang="zh-CN" altLang="en-US"/>
          </a:p>
        </p:txBody>
      </p:sp>
      <p:sp>
        <p:nvSpPr>
          <p:cNvPr id="50209" name="Line 33"/>
          <p:cNvSpPr>
            <a:spLocks noChangeShapeType="1"/>
          </p:cNvSpPr>
          <p:nvPr/>
        </p:nvSpPr>
        <p:spPr bwMode="auto">
          <a:xfrm>
            <a:off x="1692275" y="3860800"/>
            <a:ext cx="576263" cy="719138"/>
          </a:xfrm>
          <a:prstGeom prst="line">
            <a:avLst/>
          </a:prstGeom>
          <a:noFill/>
          <a:ln w="28575">
            <a:solidFill>
              <a:srgbClr val="FF3300"/>
            </a:solidFill>
            <a:round/>
            <a:headEnd/>
            <a:tailEnd/>
          </a:ln>
          <a:effectLst/>
        </p:spPr>
        <p:txBody>
          <a:bodyPr/>
          <a:lstStyle/>
          <a:p>
            <a:endParaRPr lang="zh-CN" altLang="en-US"/>
          </a:p>
        </p:txBody>
      </p:sp>
      <p:sp>
        <p:nvSpPr>
          <p:cNvPr id="50210" name="Line 34"/>
          <p:cNvSpPr>
            <a:spLocks noChangeShapeType="1"/>
          </p:cNvSpPr>
          <p:nvPr/>
        </p:nvSpPr>
        <p:spPr bwMode="auto">
          <a:xfrm>
            <a:off x="1187450" y="4724400"/>
            <a:ext cx="576263" cy="719138"/>
          </a:xfrm>
          <a:prstGeom prst="line">
            <a:avLst/>
          </a:prstGeom>
          <a:noFill/>
          <a:ln w="28575">
            <a:solidFill>
              <a:srgbClr val="FF3300"/>
            </a:solidFill>
            <a:round/>
            <a:headEnd/>
            <a:tailEnd/>
          </a:ln>
          <a:effectLst/>
        </p:spPr>
        <p:txBody>
          <a:bodyPr/>
          <a:lstStyle/>
          <a:p>
            <a:endParaRPr lang="zh-CN" altLang="en-US"/>
          </a:p>
        </p:txBody>
      </p:sp>
      <p:sp>
        <p:nvSpPr>
          <p:cNvPr id="50211" name="Line 35"/>
          <p:cNvSpPr>
            <a:spLocks noChangeShapeType="1"/>
          </p:cNvSpPr>
          <p:nvPr/>
        </p:nvSpPr>
        <p:spPr bwMode="auto">
          <a:xfrm>
            <a:off x="636565" y="3857628"/>
            <a:ext cx="720725" cy="719138"/>
          </a:xfrm>
          <a:prstGeom prst="line">
            <a:avLst/>
          </a:prstGeom>
          <a:noFill/>
          <a:ln w="28575">
            <a:solidFill>
              <a:schemeClr val="tx1"/>
            </a:solidFill>
            <a:round/>
            <a:headEnd/>
            <a:tailEnd/>
          </a:ln>
          <a:effectLst/>
        </p:spPr>
        <p:txBody>
          <a:bodyPr/>
          <a:lstStyle/>
          <a:p>
            <a:endParaRPr lang="zh-CN" altLang="en-US"/>
          </a:p>
        </p:txBody>
      </p:sp>
      <p:sp>
        <p:nvSpPr>
          <p:cNvPr id="50212" name="Line 36"/>
          <p:cNvSpPr>
            <a:spLocks noChangeShapeType="1"/>
          </p:cNvSpPr>
          <p:nvPr/>
        </p:nvSpPr>
        <p:spPr bwMode="auto">
          <a:xfrm>
            <a:off x="5292725" y="3789363"/>
            <a:ext cx="1727200" cy="719137"/>
          </a:xfrm>
          <a:prstGeom prst="line">
            <a:avLst/>
          </a:prstGeom>
          <a:noFill/>
          <a:ln w="28575">
            <a:solidFill>
              <a:schemeClr val="tx1"/>
            </a:solidFill>
            <a:round/>
            <a:headEnd/>
            <a:tailEnd/>
          </a:ln>
          <a:effectLst/>
        </p:spPr>
        <p:txBody>
          <a:bodyPr/>
          <a:lstStyle/>
          <a:p>
            <a:endParaRPr lang="zh-CN" altLang="en-US"/>
          </a:p>
        </p:txBody>
      </p:sp>
      <p:sp>
        <p:nvSpPr>
          <p:cNvPr id="50215" name="Text Box 39"/>
          <p:cNvSpPr txBox="1">
            <a:spLocks noChangeArrowheads="1"/>
          </p:cNvSpPr>
          <p:nvPr/>
        </p:nvSpPr>
        <p:spPr bwMode="auto">
          <a:xfrm>
            <a:off x="323850" y="6092825"/>
            <a:ext cx="5256213" cy="519113"/>
          </a:xfrm>
          <a:prstGeom prst="rect">
            <a:avLst/>
          </a:prstGeom>
          <a:noFill/>
          <a:ln w="9525">
            <a:noFill/>
            <a:miter lim="800000"/>
            <a:headEnd/>
            <a:tailEnd/>
          </a:ln>
          <a:effectLst/>
        </p:spPr>
        <p:txBody>
          <a:bodyPr>
            <a:spAutoFit/>
          </a:bodyPr>
          <a:lstStyle/>
          <a:p>
            <a:r>
              <a:rPr lang="zh-CN" altLang="en-US"/>
              <a:t>故</a:t>
            </a:r>
            <a:r>
              <a:rPr lang="zh-CN" altLang="en-US">
                <a:solidFill>
                  <a:schemeClr val="tx2"/>
                </a:solidFill>
              </a:rPr>
              <a:t>改进的欧拉方法也是二阶的。</a:t>
            </a:r>
          </a:p>
        </p:txBody>
      </p:sp>
      <p:sp>
        <p:nvSpPr>
          <p:cNvPr id="50216" name="Text Box 40"/>
          <p:cNvSpPr txBox="1">
            <a:spLocks noChangeArrowheads="1"/>
          </p:cNvSpPr>
          <p:nvPr/>
        </p:nvSpPr>
        <p:spPr bwMode="auto">
          <a:xfrm>
            <a:off x="4427538" y="5661025"/>
            <a:ext cx="1622425" cy="528638"/>
          </a:xfrm>
          <a:prstGeom prst="rect">
            <a:avLst/>
          </a:prstGeom>
          <a:solidFill>
            <a:schemeClr val="accent1"/>
          </a:solidFill>
          <a:ln w="9525">
            <a:solidFill>
              <a:schemeClr val="tx1"/>
            </a:solidFill>
            <a:miter lim="800000"/>
            <a:headEnd/>
            <a:tailEnd/>
          </a:ln>
          <a:effectLst/>
        </p:spPr>
        <p:txBody>
          <a:bodyPr wrap="none">
            <a:spAutoFit/>
          </a:bodyPr>
          <a:lstStyle/>
          <a:p>
            <a:r>
              <a:rPr lang="zh-CN" altLang="en-US"/>
              <a:t>误差主项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wipe(left)">
                                      <p:cBhvr>
                                        <p:cTn id="7" dur="500"/>
                                        <p:tgtEl>
                                          <p:spTgt spid="501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87"/>
                                        </p:tgtEl>
                                        <p:attrNameLst>
                                          <p:attrName>style.visibility</p:attrName>
                                        </p:attrNameLst>
                                      </p:cBhvr>
                                      <p:to>
                                        <p:strVal val="visible"/>
                                      </p:to>
                                    </p:set>
                                    <p:animEffect transition="in" filter="wipe(left)">
                                      <p:cBhvr>
                                        <p:cTn id="12" dur="500"/>
                                        <p:tgtEl>
                                          <p:spTgt spid="501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91"/>
                                        </p:tgtEl>
                                        <p:attrNameLst>
                                          <p:attrName>style.visibility</p:attrName>
                                        </p:attrNameLst>
                                      </p:cBhvr>
                                      <p:to>
                                        <p:strVal val="visible"/>
                                      </p:to>
                                    </p:set>
                                    <p:animEffect transition="in" filter="wipe(left)">
                                      <p:cBhvr>
                                        <p:cTn id="17" dur="500"/>
                                        <p:tgtEl>
                                          <p:spTgt spid="50191"/>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0206"/>
                                        </p:tgtEl>
                                        <p:attrNameLst>
                                          <p:attrName>style.visibility</p:attrName>
                                        </p:attrNameLst>
                                      </p:cBhvr>
                                      <p:to>
                                        <p:strVal val="visible"/>
                                      </p:to>
                                    </p:set>
                                    <p:animEffect transition="in" filter="wipe(left)">
                                      <p:cBhvr>
                                        <p:cTn id="20" dur="500"/>
                                        <p:tgtEl>
                                          <p:spTgt spid="5020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0203"/>
                                        </p:tgtEl>
                                        <p:attrNameLst>
                                          <p:attrName>style.visibility</p:attrName>
                                        </p:attrNameLst>
                                      </p:cBhvr>
                                      <p:to>
                                        <p:strVal val="visible"/>
                                      </p:to>
                                    </p:set>
                                    <p:animEffect transition="in" filter="wipe(left)">
                                      <p:cBhvr>
                                        <p:cTn id="25" dur="500"/>
                                        <p:tgtEl>
                                          <p:spTgt spid="5020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0207"/>
                                        </p:tgtEl>
                                        <p:attrNameLst>
                                          <p:attrName>style.visibility</p:attrName>
                                        </p:attrNameLst>
                                      </p:cBhvr>
                                      <p:to>
                                        <p:strVal val="visible"/>
                                      </p:to>
                                    </p:set>
                                    <p:animEffect transition="in" filter="wipe(left)">
                                      <p:cBhvr>
                                        <p:cTn id="30" dur="500"/>
                                        <p:tgtEl>
                                          <p:spTgt spid="5020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0208"/>
                                        </p:tgtEl>
                                        <p:attrNameLst>
                                          <p:attrName>style.visibility</p:attrName>
                                        </p:attrNameLst>
                                      </p:cBhvr>
                                      <p:to>
                                        <p:strVal val="visible"/>
                                      </p:to>
                                    </p:set>
                                    <p:animEffect transition="in" filter="wipe(left)">
                                      <p:cBhvr>
                                        <p:cTn id="35" dur="500"/>
                                        <p:tgtEl>
                                          <p:spTgt spid="5020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50212"/>
                                        </p:tgtEl>
                                        <p:attrNameLst>
                                          <p:attrName>style.visibility</p:attrName>
                                        </p:attrNameLst>
                                      </p:cBhvr>
                                      <p:to>
                                        <p:strVal val="visible"/>
                                      </p:to>
                                    </p:set>
                                    <p:animEffect transition="in" filter="wipe(up)">
                                      <p:cBhvr>
                                        <p:cTn id="40" dur="500"/>
                                        <p:tgtEl>
                                          <p:spTgt spid="50212"/>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50211"/>
                                        </p:tgtEl>
                                        <p:attrNameLst>
                                          <p:attrName>style.visibility</p:attrName>
                                        </p:attrNameLst>
                                      </p:cBhvr>
                                      <p:to>
                                        <p:strVal val="visible"/>
                                      </p:to>
                                    </p:set>
                                    <p:animEffect transition="in" filter="wipe(up)">
                                      <p:cBhvr>
                                        <p:cTn id="43" dur="500"/>
                                        <p:tgtEl>
                                          <p:spTgt spid="5021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50209"/>
                                        </p:tgtEl>
                                        <p:attrNameLst>
                                          <p:attrName>style.visibility</p:attrName>
                                        </p:attrNameLst>
                                      </p:cBhvr>
                                      <p:to>
                                        <p:strVal val="visible"/>
                                      </p:to>
                                    </p:set>
                                    <p:animEffect transition="in" filter="wipe(up)">
                                      <p:cBhvr>
                                        <p:cTn id="48" dur="500"/>
                                        <p:tgtEl>
                                          <p:spTgt spid="50209"/>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50210"/>
                                        </p:tgtEl>
                                        <p:attrNameLst>
                                          <p:attrName>style.visibility</p:attrName>
                                        </p:attrNameLst>
                                      </p:cBhvr>
                                      <p:to>
                                        <p:strVal val="visible"/>
                                      </p:to>
                                    </p:set>
                                    <p:animEffect transition="in" filter="wipe(up)">
                                      <p:cBhvr>
                                        <p:cTn id="51" dur="500"/>
                                        <p:tgtEl>
                                          <p:spTgt spid="5021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0214"/>
                                        </p:tgtEl>
                                        <p:attrNameLst>
                                          <p:attrName>style.visibility</p:attrName>
                                        </p:attrNameLst>
                                      </p:cBhvr>
                                      <p:to>
                                        <p:strVal val="visible"/>
                                      </p:to>
                                    </p:set>
                                    <p:animEffect transition="in" filter="wipe(left)">
                                      <p:cBhvr>
                                        <p:cTn id="56" dur="500"/>
                                        <p:tgtEl>
                                          <p:spTgt spid="5021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50213"/>
                                        </p:tgtEl>
                                        <p:attrNameLst>
                                          <p:attrName>style.visibility</p:attrName>
                                        </p:attrNameLst>
                                      </p:cBhvr>
                                      <p:to>
                                        <p:strVal val="visible"/>
                                      </p:to>
                                    </p:set>
                                    <p:animEffect transition="in" filter="wipe(left)">
                                      <p:cBhvr>
                                        <p:cTn id="61" dur="500"/>
                                        <p:tgtEl>
                                          <p:spTgt spid="5021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50216"/>
                                        </p:tgtEl>
                                        <p:attrNameLst>
                                          <p:attrName>style.visibility</p:attrName>
                                        </p:attrNameLst>
                                      </p:cBhvr>
                                      <p:to>
                                        <p:strVal val="visible"/>
                                      </p:to>
                                    </p:set>
                                    <p:animEffect transition="in" filter="wipe(left)">
                                      <p:cBhvr>
                                        <p:cTn id="66" dur="500"/>
                                        <p:tgtEl>
                                          <p:spTgt spid="5021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50215"/>
                                        </p:tgtEl>
                                        <p:attrNameLst>
                                          <p:attrName>style.visibility</p:attrName>
                                        </p:attrNameLst>
                                      </p:cBhvr>
                                      <p:to>
                                        <p:strVal val="visible"/>
                                      </p:to>
                                    </p:set>
                                    <p:animEffect transition="in" filter="wipe(left)">
                                      <p:cBhvr>
                                        <p:cTn id="71" dur="500"/>
                                        <p:tgtEl>
                                          <p:spTgt spid="50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13" grpId="0" animBg="1"/>
      <p:bldP spid="50214" grpId="0" animBg="1"/>
      <p:bldP spid="50187" grpId="0" animBg="1"/>
      <p:bldP spid="50191" grpId="0" animBg="1"/>
      <p:bldP spid="50206" grpId="0" animBg="1"/>
      <p:bldP spid="50207" grpId="0" animBg="1"/>
      <p:bldP spid="50208" grpId="0" animBg="1"/>
      <p:bldP spid="50209" grpId="0" animBg="1"/>
      <p:bldP spid="50210" grpId="0" animBg="1"/>
      <p:bldP spid="50211" grpId="0" animBg="1"/>
      <p:bldP spid="50212" grpId="0" animBg="1"/>
      <p:bldP spid="50215" grpId="0"/>
      <p:bldP spid="502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64" name="Rectangle 20"/>
          <p:cNvSpPr>
            <a:spLocks noChangeArrowheads="1"/>
          </p:cNvSpPr>
          <p:nvPr/>
        </p:nvSpPr>
        <p:spPr bwMode="auto">
          <a:xfrm>
            <a:off x="3779838" y="1484313"/>
            <a:ext cx="1439862" cy="504825"/>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08550" name="Rectangle 6"/>
          <p:cNvSpPr>
            <a:spLocks noChangeArrowheads="1"/>
          </p:cNvSpPr>
          <p:nvPr/>
        </p:nvSpPr>
        <p:spPr bwMode="auto">
          <a:xfrm>
            <a:off x="395288" y="2636838"/>
            <a:ext cx="8424862" cy="1758950"/>
          </a:xfrm>
          <a:prstGeom prst="rect">
            <a:avLst/>
          </a:prstGeom>
          <a:noFill/>
          <a:ln w="9525">
            <a:noFill/>
            <a:miter lim="800000"/>
            <a:headEnd/>
            <a:tailEnd/>
          </a:ln>
          <a:effectLst/>
        </p:spPr>
        <p:txBody>
          <a:bodyPr>
            <a:spAutoFit/>
          </a:bodyPr>
          <a:lstStyle/>
          <a:p>
            <a:pPr>
              <a:lnSpc>
                <a:spcPct val="130000"/>
              </a:lnSpc>
            </a:pPr>
            <a:r>
              <a:rPr lang="en-US" altLang="zh-CN"/>
              <a:t>      </a:t>
            </a:r>
            <a:r>
              <a:rPr lang="zh-CN" altLang="en-US"/>
              <a:t>这里我们假定前一步所得结果是准确的，这也是</a:t>
            </a:r>
          </a:p>
          <a:p>
            <a:pPr>
              <a:lnSpc>
                <a:spcPct val="130000"/>
              </a:lnSpc>
            </a:pPr>
            <a:r>
              <a:rPr lang="zh-CN" altLang="en-US"/>
              <a:t>所谓的局部截断误差的名称由来，相当于只算一步的误差，从而是局部的。 </a:t>
            </a:r>
          </a:p>
        </p:txBody>
      </p:sp>
      <p:sp>
        <p:nvSpPr>
          <p:cNvPr id="108551" name="Rectangle 7"/>
          <p:cNvSpPr>
            <a:spLocks noChangeArrowheads="1"/>
          </p:cNvSpPr>
          <p:nvPr/>
        </p:nvSpPr>
        <p:spPr bwMode="auto">
          <a:xfrm>
            <a:off x="250825" y="260350"/>
            <a:ext cx="3789820" cy="523220"/>
          </a:xfrm>
          <a:prstGeom prst="rect">
            <a:avLst/>
          </a:prstGeom>
          <a:noFill/>
          <a:ln w="9525">
            <a:noFill/>
            <a:miter lim="800000"/>
            <a:headEnd/>
            <a:tailEnd/>
          </a:ln>
          <a:effectLst/>
        </p:spPr>
        <p:txBody>
          <a:bodyPr wrap="none">
            <a:spAutoFit/>
          </a:bodyPr>
          <a:lstStyle/>
          <a:p>
            <a:r>
              <a:rPr lang="en-US" altLang="zh-CN" dirty="0" smtClean="0">
                <a:solidFill>
                  <a:schemeClr val="tx2"/>
                </a:solidFill>
              </a:rPr>
              <a:t>2. </a:t>
            </a:r>
            <a:r>
              <a:rPr lang="zh-CN" altLang="en-US" dirty="0" smtClean="0">
                <a:solidFill>
                  <a:schemeClr val="tx2"/>
                </a:solidFill>
              </a:rPr>
              <a:t>局部截断误差</a:t>
            </a:r>
            <a:r>
              <a:rPr lang="zh-CN" altLang="en-US" dirty="0" smtClean="0">
                <a:solidFill>
                  <a:schemeClr val="tx2"/>
                </a:solidFill>
              </a:rPr>
              <a:t>的</a:t>
            </a:r>
            <a:r>
              <a:rPr lang="zh-CN" altLang="en-US" dirty="0" smtClean="0">
                <a:solidFill>
                  <a:schemeClr val="tx2"/>
                </a:solidFill>
              </a:rPr>
              <a:t>意义</a:t>
            </a:r>
            <a:endParaRPr lang="zh-CN" altLang="en-US" dirty="0">
              <a:solidFill>
                <a:schemeClr val="tx2"/>
              </a:solidFill>
            </a:endParaRPr>
          </a:p>
        </p:txBody>
      </p:sp>
      <p:grpSp>
        <p:nvGrpSpPr>
          <p:cNvPr id="108563" name="Group 19"/>
          <p:cNvGrpSpPr>
            <a:grpSpLocks/>
          </p:cNvGrpSpPr>
          <p:nvPr/>
        </p:nvGrpSpPr>
        <p:grpSpPr bwMode="auto">
          <a:xfrm>
            <a:off x="539750" y="1450975"/>
            <a:ext cx="5903913" cy="571500"/>
            <a:chOff x="340" y="914"/>
            <a:chExt cx="3719" cy="360"/>
          </a:xfrm>
        </p:grpSpPr>
        <p:sp>
          <p:nvSpPr>
            <p:cNvPr id="108553" name="Rectangle 9"/>
            <p:cNvSpPr>
              <a:spLocks noChangeArrowheads="1"/>
            </p:cNvSpPr>
            <p:nvPr/>
          </p:nvSpPr>
          <p:spPr bwMode="auto">
            <a:xfrm>
              <a:off x="340" y="935"/>
              <a:ext cx="3719" cy="327"/>
            </a:xfrm>
            <a:prstGeom prst="rect">
              <a:avLst/>
            </a:prstGeom>
            <a:noFill/>
            <a:ln w="9525">
              <a:noFill/>
              <a:miter lim="800000"/>
              <a:headEnd/>
              <a:tailEnd/>
            </a:ln>
            <a:effectLst/>
          </p:spPr>
          <p:txBody>
            <a:bodyPr anchor="ctr">
              <a:spAutoFit/>
            </a:bodyPr>
            <a:lstStyle/>
            <a:p>
              <a:r>
                <a:rPr lang="en-US" altLang="zh-CN" i="1">
                  <a:cs typeface="Times New Roman" pitchFamily="18" charset="0"/>
                </a:rPr>
                <a:t>p </a:t>
              </a:r>
              <a:r>
                <a:rPr lang="zh-CN" altLang="en-US">
                  <a:latin typeface="楷体_GB2312" pitchFamily="49" charset="-122"/>
                  <a:cs typeface="Times New Roman" pitchFamily="18" charset="0"/>
                </a:rPr>
                <a:t>阶数值方法在区间        上就有 </a:t>
              </a:r>
            </a:p>
          </p:txBody>
        </p:sp>
        <p:graphicFrame>
          <p:nvGraphicFramePr>
            <p:cNvPr id="108554" name="Object 10"/>
            <p:cNvGraphicFramePr>
              <a:graphicFrameLocks noChangeAspect="1"/>
            </p:cNvGraphicFramePr>
            <p:nvPr/>
          </p:nvGraphicFramePr>
          <p:xfrm>
            <a:off x="2381" y="914"/>
            <a:ext cx="899" cy="360"/>
          </p:xfrm>
          <a:graphic>
            <a:graphicData uri="http://schemas.openxmlformats.org/presentationml/2006/ole">
              <p:oleObj spid="_x0000_s108554" name="公式" r:id="rId3" imgW="571320" imgH="228600" progId="Equation.3">
                <p:embed/>
              </p:oleObj>
            </a:graphicData>
          </a:graphic>
        </p:graphicFrame>
      </p:grpSp>
      <p:grpSp>
        <p:nvGrpSpPr>
          <p:cNvPr id="108555" name="Group 11"/>
          <p:cNvGrpSpPr>
            <a:grpSpLocks/>
          </p:cNvGrpSpPr>
          <p:nvPr/>
        </p:nvGrpSpPr>
        <p:grpSpPr bwMode="auto">
          <a:xfrm>
            <a:off x="468313" y="2060575"/>
            <a:ext cx="4827587" cy="519113"/>
            <a:chOff x="1610" y="1207"/>
            <a:chExt cx="3041" cy="327"/>
          </a:xfrm>
        </p:grpSpPr>
        <p:sp>
          <p:nvSpPr>
            <p:cNvPr id="108556" name="Rectangle 12"/>
            <p:cNvSpPr>
              <a:spLocks noChangeArrowheads="1"/>
            </p:cNvSpPr>
            <p:nvPr/>
          </p:nvSpPr>
          <p:spPr bwMode="auto">
            <a:xfrm>
              <a:off x="3240" y="1207"/>
              <a:ext cx="952" cy="317"/>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08557" name="Rectangle 13"/>
            <p:cNvSpPr>
              <a:spLocks noChangeArrowheads="1"/>
            </p:cNvSpPr>
            <p:nvPr/>
          </p:nvSpPr>
          <p:spPr bwMode="auto">
            <a:xfrm>
              <a:off x="1610" y="1207"/>
              <a:ext cx="3041" cy="327"/>
            </a:xfrm>
            <a:prstGeom prst="rect">
              <a:avLst/>
            </a:prstGeom>
            <a:noFill/>
            <a:ln w="9525">
              <a:noFill/>
              <a:miter lim="800000"/>
              <a:headEnd/>
              <a:tailEnd/>
            </a:ln>
            <a:effectLst/>
          </p:spPr>
          <p:txBody>
            <a:bodyPr wrap="none" anchor="ctr">
              <a:spAutoFit/>
            </a:bodyPr>
            <a:lstStyle/>
            <a:p>
              <a:r>
                <a:rPr lang="zh-CN" altLang="en-US"/>
                <a:t>即该数值方法是局部收敛的。</a:t>
              </a:r>
            </a:p>
          </p:txBody>
        </p:sp>
      </p:grpSp>
      <p:grpSp>
        <p:nvGrpSpPr>
          <p:cNvPr id="108558" name="Group 14"/>
          <p:cNvGrpSpPr>
            <a:grpSpLocks/>
          </p:cNvGrpSpPr>
          <p:nvPr/>
        </p:nvGrpSpPr>
        <p:grpSpPr bwMode="auto">
          <a:xfrm>
            <a:off x="1042988" y="908050"/>
            <a:ext cx="7940675" cy="536575"/>
            <a:chOff x="521" y="482"/>
            <a:chExt cx="5002" cy="338"/>
          </a:xfrm>
        </p:grpSpPr>
        <p:sp>
          <p:nvSpPr>
            <p:cNvPr id="108559" name="Text Box 15"/>
            <p:cNvSpPr txBox="1">
              <a:spLocks noChangeArrowheads="1"/>
            </p:cNvSpPr>
            <p:nvPr/>
          </p:nvSpPr>
          <p:spPr bwMode="auto">
            <a:xfrm>
              <a:off x="521" y="482"/>
              <a:ext cx="5002" cy="327"/>
            </a:xfrm>
            <a:prstGeom prst="rect">
              <a:avLst/>
            </a:prstGeom>
            <a:noFill/>
            <a:ln w="9525">
              <a:noFill/>
              <a:miter lim="800000"/>
              <a:headEnd/>
              <a:tailEnd/>
            </a:ln>
            <a:effectLst/>
          </p:spPr>
          <p:txBody>
            <a:bodyPr>
              <a:spAutoFit/>
            </a:bodyPr>
            <a:lstStyle/>
            <a:p>
              <a:r>
                <a:rPr lang="zh-CN" altLang="en-US"/>
                <a:t>在条件                  下，可以证明当步长趋于零时，</a:t>
              </a:r>
              <a:r>
                <a:rPr lang="zh-CN" altLang="en-US" b="0"/>
                <a:t> </a:t>
              </a:r>
            </a:p>
          </p:txBody>
        </p:sp>
        <p:graphicFrame>
          <p:nvGraphicFramePr>
            <p:cNvPr id="108560" name="Object 16"/>
            <p:cNvGraphicFramePr>
              <a:graphicFrameLocks noChangeAspect="1"/>
            </p:cNvGraphicFramePr>
            <p:nvPr/>
          </p:nvGraphicFramePr>
          <p:xfrm>
            <a:off x="1292" y="482"/>
            <a:ext cx="1017" cy="338"/>
          </p:xfrm>
          <a:graphic>
            <a:graphicData uri="http://schemas.openxmlformats.org/presentationml/2006/ole">
              <p:oleObj spid="_x0000_s108560" name="公式" r:id="rId4" imgW="685800" imgH="228600" progId="Equation.3">
                <p:embed/>
              </p:oleObj>
            </a:graphicData>
          </a:graphic>
        </p:graphicFrame>
      </p:grpSp>
      <p:graphicFrame>
        <p:nvGraphicFramePr>
          <p:cNvPr id="108561" name="Object 17"/>
          <p:cNvGraphicFramePr>
            <a:graphicFrameLocks noChangeAspect="1"/>
          </p:cNvGraphicFramePr>
          <p:nvPr/>
        </p:nvGraphicFramePr>
        <p:xfrm>
          <a:off x="6227763" y="1484313"/>
          <a:ext cx="2106612" cy="490537"/>
        </p:xfrm>
        <a:graphic>
          <a:graphicData uri="http://schemas.openxmlformats.org/presentationml/2006/ole">
            <p:oleObj spid="_x0000_s108561" name="公式" r:id="rId5" imgW="977760" imgH="228600" progId="Equation.3">
              <p:embed/>
            </p:oleObj>
          </a:graphicData>
        </a:graphic>
      </p:graphicFrame>
      <p:sp>
        <p:nvSpPr>
          <p:cNvPr id="108562" name="Text Box 18"/>
          <p:cNvSpPr txBox="1">
            <a:spLocks noChangeArrowheads="1"/>
          </p:cNvSpPr>
          <p:nvPr/>
        </p:nvSpPr>
        <p:spPr bwMode="auto">
          <a:xfrm>
            <a:off x="879475" y="4529138"/>
            <a:ext cx="1612900" cy="519112"/>
          </a:xfrm>
          <a:prstGeom prst="rect">
            <a:avLst/>
          </a:prstGeom>
          <a:noFill/>
          <a:ln w="9525">
            <a:noFill/>
            <a:miter lim="800000"/>
            <a:headEnd/>
            <a:tailEnd/>
          </a:ln>
          <a:effectLst/>
        </p:spPr>
        <p:txBody>
          <a:bodyPr wrap="none">
            <a:spAutoFit/>
          </a:bodyPr>
          <a:lstStyle/>
          <a:p>
            <a:r>
              <a:rPr lang="zh-CN" altLang="en-US"/>
              <a:t>下证之。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8558"/>
                                        </p:tgtEl>
                                        <p:attrNameLst>
                                          <p:attrName>style.visibility</p:attrName>
                                        </p:attrNameLst>
                                      </p:cBhvr>
                                      <p:to>
                                        <p:strVal val="visible"/>
                                      </p:to>
                                    </p:set>
                                    <p:animEffect transition="in" filter="wipe(left)">
                                      <p:cBhvr>
                                        <p:cTn id="7" dur="500"/>
                                        <p:tgtEl>
                                          <p:spTgt spid="1085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8563"/>
                                        </p:tgtEl>
                                        <p:attrNameLst>
                                          <p:attrName>style.visibility</p:attrName>
                                        </p:attrNameLst>
                                      </p:cBhvr>
                                      <p:to>
                                        <p:strVal val="visible"/>
                                      </p:to>
                                    </p:set>
                                    <p:animEffect transition="in" filter="wipe(left)">
                                      <p:cBhvr>
                                        <p:cTn id="12" dur="500"/>
                                        <p:tgtEl>
                                          <p:spTgt spid="1085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8561"/>
                                        </p:tgtEl>
                                        <p:attrNameLst>
                                          <p:attrName>style.visibility</p:attrName>
                                        </p:attrNameLst>
                                      </p:cBhvr>
                                      <p:to>
                                        <p:strVal val="visible"/>
                                      </p:to>
                                    </p:set>
                                    <p:animEffect transition="in" filter="wipe(left)">
                                      <p:cBhvr>
                                        <p:cTn id="17" dur="500"/>
                                        <p:tgtEl>
                                          <p:spTgt spid="10856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8555"/>
                                        </p:tgtEl>
                                        <p:attrNameLst>
                                          <p:attrName>style.visibility</p:attrName>
                                        </p:attrNameLst>
                                      </p:cBhvr>
                                      <p:to>
                                        <p:strVal val="visible"/>
                                      </p:to>
                                    </p:set>
                                    <p:animEffect transition="in" filter="wipe(left)">
                                      <p:cBhvr>
                                        <p:cTn id="22" dur="500"/>
                                        <p:tgtEl>
                                          <p:spTgt spid="1085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8564"/>
                                        </p:tgtEl>
                                        <p:attrNameLst>
                                          <p:attrName>style.visibility</p:attrName>
                                        </p:attrNameLst>
                                      </p:cBhvr>
                                      <p:to>
                                        <p:strVal val="visible"/>
                                      </p:to>
                                    </p:set>
                                    <p:animEffect transition="in" filter="wipe(left)">
                                      <p:cBhvr>
                                        <p:cTn id="27" dur="500"/>
                                        <p:tgtEl>
                                          <p:spTgt spid="10856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8550"/>
                                        </p:tgtEl>
                                        <p:attrNameLst>
                                          <p:attrName>style.visibility</p:attrName>
                                        </p:attrNameLst>
                                      </p:cBhvr>
                                      <p:to>
                                        <p:strVal val="visible"/>
                                      </p:to>
                                    </p:set>
                                    <p:animEffect transition="in" filter="wipe(left)">
                                      <p:cBhvr>
                                        <p:cTn id="32" dur="500"/>
                                        <p:tgtEl>
                                          <p:spTgt spid="10855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8562"/>
                                        </p:tgtEl>
                                        <p:attrNameLst>
                                          <p:attrName>style.visibility</p:attrName>
                                        </p:attrNameLst>
                                      </p:cBhvr>
                                      <p:to>
                                        <p:strVal val="visible"/>
                                      </p:to>
                                    </p:set>
                                    <p:animEffect transition="in" filter="wipe(left)">
                                      <p:cBhvr>
                                        <p:cTn id="37" dur="500"/>
                                        <p:tgtEl>
                                          <p:spTgt spid="108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64" grpId="0" animBg="1"/>
      <p:bldP spid="108550" grpId="0"/>
      <p:bldP spid="1085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29" name="Object 29"/>
          <p:cNvGraphicFramePr>
            <a:graphicFrameLocks noChangeAspect="1"/>
          </p:cNvGraphicFramePr>
          <p:nvPr>
            <p:ph sz="half" idx="1"/>
          </p:nvPr>
        </p:nvGraphicFramePr>
        <p:xfrm>
          <a:off x="1403350" y="620713"/>
          <a:ext cx="6188075" cy="1100137"/>
        </p:xfrm>
        <a:graphic>
          <a:graphicData uri="http://schemas.openxmlformats.org/presentationml/2006/ole">
            <p:oleObj spid="_x0000_s76829" name="公式" r:id="rId3" imgW="2857320" imgH="507960" progId="Equation.3">
              <p:embed/>
            </p:oleObj>
          </a:graphicData>
        </a:graphic>
      </p:graphicFrame>
      <p:sp>
        <p:nvSpPr>
          <p:cNvPr id="76825" name="Rectangle 2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76834" name="Object 34"/>
          <p:cNvGraphicFramePr>
            <a:graphicFrameLocks noChangeAspect="1"/>
          </p:cNvGraphicFramePr>
          <p:nvPr>
            <p:ph sz="half" idx="2"/>
          </p:nvPr>
        </p:nvGraphicFramePr>
        <p:xfrm>
          <a:off x="468313" y="1916113"/>
          <a:ext cx="7661275" cy="557212"/>
        </p:xfrm>
        <a:graphic>
          <a:graphicData uri="http://schemas.openxmlformats.org/presentationml/2006/ole">
            <p:oleObj spid="_x0000_s76834" name="公式" r:id="rId4" imgW="3492360" imgH="253800" progId="Equation.3">
              <p:embed/>
            </p:oleObj>
          </a:graphicData>
        </a:graphic>
      </p:graphicFrame>
      <p:sp>
        <p:nvSpPr>
          <p:cNvPr id="76836" name="Line 36"/>
          <p:cNvSpPr>
            <a:spLocks noChangeShapeType="1"/>
          </p:cNvSpPr>
          <p:nvPr/>
        </p:nvSpPr>
        <p:spPr bwMode="auto">
          <a:xfrm>
            <a:off x="2916238" y="1125538"/>
            <a:ext cx="288925" cy="574675"/>
          </a:xfrm>
          <a:prstGeom prst="line">
            <a:avLst/>
          </a:prstGeom>
          <a:noFill/>
          <a:ln w="28575">
            <a:solidFill>
              <a:srgbClr val="FF3300"/>
            </a:solidFill>
            <a:round/>
            <a:headEnd/>
            <a:tailEnd/>
          </a:ln>
          <a:effectLst/>
        </p:spPr>
        <p:txBody>
          <a:bodyPr/>
          <a:lstStyle/>
          <a:p>
            <a:endParaRPr lang="zh-CN" altLang="en-US"/>
          </a:p>
        </p:txBody>
      </p:sp>
      <p:sp>
        <p:nvSpPr>
          <p:cNvPr id="76837" name="Line 37"/>
          <p:cNvSpPr>
            <a:spLocks noChangeShapeType="1"/>
          </p:cNvSpPr>
          <p:nvPr/>
        </p:nvSpPr>
        <p:spPr bwMode="auto">
          <a:xfrm>
            <a:off x="3995738" y="549275"/>
            <a:ext cx="288925" cy="574675"/>
          </a:xfrm>
          <a:prstGeom prst="line">
            <a:avLst/>
          </a:prstGeom>
          <a:noFill/>
          <a:ln w="28575">
            <a:solidFill>
              <a:srgbClr val="FF3300"/>
            </a:solidFill>
            <a:round/>
            <a:headEnd/>
            <a:tailEnd/>
          </a:ln>
          <a:effectLst/>
        </p:spPr>
        <p:txBody>
          <a:bodyPr/>
          <a:lstStyle/>
          <a:p>
            <a:endParaRPr lang="zh-CN" altLang="en-US"/>
          </a:p>
        </p:txBody>
      </p:sp>
      <p:graphicFrame>
        <p:nvGraphicFramePr>
          <p:cNvPr id="76840" name="Object 40"/>
          <p:cNvGraphicFramePr>
            <a:graphicFrameLocks noChangeAspect="1"/>
          </p:cNvGraphicFramePr>
          <p:nvPr/>
        </p:nvGraphicFramePr>
        <p:xfrm>
          <a:off x="468313" y="2565400"/>
          <a:ext cx="3935412" cy="587375"/>
        </p:xfrm>
        <a:graphic>
          <a:graphicData uri="http://schemas.openxmlformats.org/presentationml/2006/ole">
            <p:oleObj spid="_x0000_s76840" name="公式" r:id="rId5" imgW="1701720" imgH="253800" progId="Equation.3">
              <p:embed/>
            </p:oleObj>
          </a:graphicData>
        </a:graphic>
      </p:graphicFrame>
      <p:grpSp>
        <p:nvGrpSpPr>
          <p:cNvPr id="76865" name="Group 65"/>
          <p:cNvGrpSpPr>
            <a:grpSpLocks/>
          </p:cNvGrpSpPr>
          <p:nvPr/>
        </p:nvGrpSpPr>
        <p:grpSpPr bwMode="auto">
          <a:xfrm>
            <a:off x="395288" y="3213100"/>
            <a:ext cx="5908675" cy="528638"/>
            <a:chOff x="249" y="2115"/>
            <a:chExt cx="3722" cy="333"/>
          </a:xfrm>
        </p:grpSpPr>
        <p:sp>
          <p:nvSpPr>
            <p:cNvPr id="76842" name="Text Box 42"/>
            <p:cNvSpPr txBox="1">
              <a:spLocks noChangeArrowheads="1"/>
            </p:cNvSpPr>
            <p:nvPr/>
          </p:nvSpPr>
          <p:spPr bwMode="auto">
            <a:xfrm>
              <a:off x="249" y="2115"/>
              <a:ext cx="3176" cy="327"/>
            </a:xfrm>
            <a:prstGeom prst="rect">
              <a:avLst/>
            </a:prstGeom>
            <a:noFill/>
            <a:ln w="9525">
              <a:noFill/>
              <a:miter lim="800000"/>
              <a:headEnd/>
              <a:tailEnd/>
            </a:ln>
            <a:effectLst/>
          </p:spPr>
          <p:txBody>
            <a:bodyPr>
              <a:spAutoFit/>
            </a:bodyPr>
            <a:lstStyle/>
            <a:p>
              <a:r>
                <a:rPr lang="zh-CN" altLang="en-US"/>
                <a:t>当数值方法为 </a:t>
              </a:r>
              <a:r>
                <a:rPr lang="en-US" altLang="zh-CN" i="1"/>
                <a:t>p </a:t>
              </a:r>
              <a:r>
                <a:rPr lang="zh-CN" altLang="en-US"/>
                <a:t>阶时，</a:t>
              </a:r>
            </a:p>
          </p:txBody>
        </p:sp>
        <p:graphicFrame>
          <p:nvGraphicFramePr>
            <p:cNvPr id="76845" name="Object 45"/>
            <p:cNvGraphicFramePr>
              <a:graphicFrameLocks noChangeAspect="1"/>
            </p:cNvGraphicFramePr>
            <p:nvPr/>
          </p:nvGraphicFramePr>
          <p:xfrm>
            <a:off x="2472" y="2115"/>
            <a:ext cx="1499" cy="333"/>
          </p:xfrm>
          <a:graphic>
            <a:graphicData uri="http://schemas.openxmlformats.org/presentationml/2006/ole">
              <p:oleObj spid="_x0000_s76845" name="公式" r:id="rId6" imgW="1028520" imgH="228600" progId="Equation.3">
                <p:embed/>
              </p:oleObj>
            </a:graphicData>
          </a:graphic>
        </p:graphicFrame>
      </p:grpSp>
      <p:sp>
        <p:nvSpPr>
          <p:cNvPr id="76847" name="Text Box 47"/>
          <p:cNvSpPr txBox="1">
            <a:spLocks noChangeArrowheads="1"/>
          </p:cNvSpPr>
          <p:nvPr/>
        </p:nvSpPr>
        <p:spPr bwMode="auto">
          <a:xfrm>
            <a:off x="6443663" y="3213100"/>
            <a:ext cx="541337" cy="519113"/>
          </a:xfrm>
          <a:prstGeom prst="rect">
            <a:avLst/>
          </a:prstGeom>
          <a:noFill/>
          <a:ln w="9525">
            <a:noFill/>
            <a:miter lim="800000"/>
            <a:headEnd/>
            <a:tailEnd/>
          </a:ln>
          <a:effectLst/>
        </p:spPr>
        <p:txBody>
          <a:bodyPr wrap="none">
            <a:spAutoFit/>
          </a:bodyPr>
          <a:lstStyle/>
          <a:p>
            <a:r>
              <a:rPr lang="zh-CN" altLang="en-US"/>
              <a:t>故</a:t>
            </a:r>
          </a:p>
        </p:txBody>
      </p:sp>
      <p:graphicFrame>
        <p:nvGraphicFramePr>
          <p:cNvPr id="76850" name="Object 50"/>
          <p:cNvGraphicFramePr>
            <a:graphicFrameLocks noChangeAspect="1"/>
          </p:cNvGraphicFramePr>
          <p:nvPr/>
        </p:nvGraphicFramePr>
        <p:xfrm>
          <a:off x="798503" y="4572008"/>
          <a:ext cx="2897187" cy="534988"/>
        </p:xfrm>
        <a:graphic>
          <a:graphicData uri="http://schemas.openxmlformats.org/presentationml/2006/ole">
            <p:oleObj spid="_x0000_s76850" name="公式" r:id="rId7" imgW="1231560" imgH="228600" progId="Equation.3">
              <p:embed/>
            </p:oleObj>
          </a:graphicData>
        </a:graphic>
      </p:graphicFrame>
      <p:sp>
        <p:nvSpPr>
          <p:cNvPr id="76856" name="Rectangle 56"/>
          <p:cNvSpPr>
            <a:spLocks noGrp="1" noChangeArrowheads="1"/>
          </p:cNvSpPr>
          <p:nvPr>
            <p:ph type="title"/>
          </p:nvPr>
        </p:nvSpPr>
        <p:spPr>
          <a:xfrm>
            <a:off x="250825" y="549275"/>
            <a:ext cx="1306513" cy="581025"/>
          </a:xfrm>
        </p:spPr>
        <p:txBody>
          <a:bodyPr/>
          <a:lstStyle/>
          <a:p>
            <a:r>
              <a:rPr lang="zh-CN" altLang="en-US" sz="2800" b="1">
                <a:solidFill>
                  <a:schemeClr val="tx1"/>
                </a:solidFill>
                <a:ea typeface="楷体_GB2312" pitchFamily="49" charset="-122"/>
              </a:rPr>
              <a:t>简证：</a:t>
            </a:r>
          </a:p>
        </p:txBody>
      </p:sp>
      <p:grpSp>
        <p:nvGrpSpPr>
          <p:cNvPr id="76869" name="Group 69"/>
          <p:cNvGrpSpPr>
            <a:grpSpLocks/>
          </p:cNvGrpSpPr>
          <p:nvPr/>
        </p:nvGrpSpPr>
        <p:grpSpPr bwMode="auto">
          <a:xfrm>
            <a:off x="357158" y="5286388"/>
            <a:ext cx="8347075" cy="536575"/>
            <a:chOff x="295" y="3657"/>
            <a:chExt cx="5258" cy="338"/>
          </a:xfrm>
        </p:grpSpPr>
        <p:grpSp>
          <p:nvGrpSpPr>
            <p:cNvPr id="76860" name="Group 60"/>
            <p:cNvGrpSpPr>
              <a:grpSpLocks/>
            </p:cNvGrpSpPr>
            <p:nvPr/>
          </p:nvGrpSpPr>
          <p:grpSpPr bwMode="auto">
            <a:xfrm>
              <a:off x="295" y="3657"/>
              <a:ext cx="1561" cy="338"/>
              <a:chOff x="431" y="3748"/>
              <a:chExt cx="1561" cy="338"/>
            </a:xfrm>
          </p:grpSpPr>
          <p:sp>
            <p:nvSpPr>
              <p:cNvPr id="76858" name="Text Box 58"/>
              <p:cNvSpPr txBox="1">
                <a:spLocks noChangeArrowheads="1"/>
              </p:cNvSpPr>
              <p:nvPr/>
            </p:nvSpPr>
            <p:spPr bwMode="auto">
              <a:xfrm>
                <a:off x="431" y="3748"/>
                <a:ext cx="589" cy="327"/>
              </a:xfrm>
              <a:prstGeom prst="rect">
                <a:avLst/>
              </a:prstGeom>
              <a:noFill/>
              <a:ln w="9525">
                <a:noFill/>
                <a:miter lim="800000"/>
                <a:headEnd/>
                <a:tailEnd/>
              </a:ln>
              <a:effectLst/>
            </p:spPr>
            <p:txBody>
              <a:bodyPr>
                <a:spAutoFit/>
              </a:bodyPr>
              <a:lstStyle/>
              <a:p>
                <a:r>
                  <a:rPr lang="zh-CN" altLang="en-US"/>
                  <a:t>条件                  </a:t>
                </a:r>
                <a:endParaRPr lang="zh-CN" altLang="en-US" b="0"/>
              </a:p>
            </p:txBody>
          </p:sp>
          <p:graphicFrame>
            <p:nvGraphicFramePr>
              <p:cNvPr id="76859" name="Object 59"/>
              <p:cNvGraphicFramePr>
                <a:graphicFrameLocks noChangeAspect="1"/>
              </p:cNvGraphicFramePr>
              <p:nvPr/>
            </p:nvGraphicFramePr>
            <p:xfrm>
              <a:off x="975" y="3748"/>
              <a:ext cx="1017" cy="338"/>
            </p:xfrm>
            <a:graphic>
              <a:graphicData uri="http://schemas.openxmlformats.org/presentationml/2006/ole">
                <p:oleObj spid="_x0000_s76859" name="公式" r:id="rId8" imgW="685800" imgH="228600" progId="Equation.3">
                  <p:embed/>
                </p:oleObj>
              </a:graphicData>
            </a:graphic>
          </p:graphicFrame>
        </p:grpSp>
        <p:sp>
          <p:nvSpPr>
            <p:cNvPr id="76861" name="Text Box 61"/>
            <p:cNvSpPr txBox="1">
              <a:spLocks noChangeArrowheads="1"/>
            </p:cNvSpPr>
            <p:nvPr/>
          </p:nvSpPr>
          <p:spPr bwMode="auto">
            <a:xfrm>
              <a:off x="1837" y="3657"/>
              <a:ext cx="3716" cy="327"/>
            </a:xfrm>
            <a:prstGeom prst="rect">
              <a:avLst/>
            </a:prstGeom>
            <a:noFill/>
            <a:ln w="9525">
              <a:noFill/>
              <a:miter lim="800000"/>
              <a:headEnd/>
              <a:tailEnd/>
            </a:ln>
            <a:effectLst/>
          </p:spPr>
          <p:txBody>
            <a:bodyPr wrap="none">
              <a:spAutoFit/>
            </a:bodyPr>
            <a:lstStyle/>
            <a:p>
              <a:r>
                <a:rPr lang="zh-CN" altLang="en-US" dirty="0"/>
                <a:t>一般是不成立的，仅作局部研究用。</a:t>
              </a:r>
            </a:p>
          </p:txBody>
        </p:sp>
      </p:grpSp>
      <p:graphicFrame>
        <p:nvGraphicFramePr>
          <p:cNvPr id="76864" name="Object 64"/>
          <p:cNvGraphicFramePr>
            <a:graphicFrameLocks noChangeAspect="1"/>
          </p:cNvGraphicFramePr>
          <p:nvPr/>
        </p:nvGraphicFramePr>
        <p:xfrm>
          <a:off x="428596" y="3929066"/>
          <a:ext cx="6122987" cy="506412"/>
        </p:xfrm>
        <a:graphic>
          <a:graphicData uri="http://schemas.openxmlformats.org/presentationml/2006/ole">
            <p:oleObj spid="_x0000_s76864" name="Equation" r:id="rId9" imgW="2603160" imgH="215640" progId="Equation.DSMT4">
              <p:embed/>
            </p:oleObj>
          </a:graphicData>
        </a:graphic>
      </p:graphicFrame>
      <p:sp>
        <p:nvSpPr>
          <p:cNvPr id="76866" name="Text Box 66"/>
          <p:cNvSpPr txBox="1">
            <a:spLocks noChangeArrowheads="1"/>
          </p:cNvSpPr>
          <p:nvPr/>
        </p:nvSpPr>
        <p:spPr bwMode="auto">
          <a:xfrm>
            <a:off x="3870337" y="4572008"/>
            <a:ext cx="2416175" cy="519113"/>
          </a:xfrm>
          <a:prstGeom prst="rect">
            <a:avLst/>
          </a:prstGeom>
          <a:noFill/>
          <a:ln w="9525">
            <a:noFill/>
            <a:miter lim="800000"/>
            <a:headEnd/>
            <a:tailEnd/>
          </a:ln>
          <a:effectLst/>
        </p:spPr>
        <p:txBody>
          <a:bodyPr wrap="none">
            <a:spAutoFit/>
          </a:bodyPr>
          <a:lstStyle/>
          <a:p>
            <a:r>
              <a:rPr lang="zh-CN" altLang="en-US" dirty="0"/>
              <a:t>这是局部性质</a:t>
            </a:r>
            <a:r>
              <a:rPr lang="en-US" altLang="zh-CN"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6829"/>
                                        </p:tgtEl>
                                        <p:attrNameLst>
                                          <p:attrName>style.visibility</p:attrName>
                                        </p:attrNameLst>
                                      </p:cBhvr>
                                      <p:to>
                                        <p:strVal val="visible"/>
                                      </p:to>
                                    </p:set>
                                    <p:animEffect transition="in" filter="wipe(left)">
                                      <p:cBhvr>
                                        <p:cTn id="7" dur="500"/>
                                        <p:tgtEl>
                                          <p:spTgt spid="768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837"/>
                                        </p:tgtEl>
                                        <p:attrNameLst>
                                          <p:attrName>style.visibility</p:attrName>
                                        </p:attrNameLst>
                                      </p:cBhvr>
                                      <p:to>
                                        <p:strVal val="visible"/>
                                      </p:to>
                                    </p:set>
                                    <p:animEffect transition="in" filter="wipe(left)">
                                      <p:cBhvr>
                                        <p:cTn id="12" dur="500"/>
                                        <p:tgtEl>
                                          <p:spTgt spid="7683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6836"/>
                                        </p:tgtEl>
                                        <p:attrNameLst>
                                          <p:attrName>style.visibility</p:attrName>
                                        </p:attrNameLst>
                                      </p:cBhvr>
                                      <p:to>
                                        <p:strVal val="visible"/>
                                      </p:to>
                                    </p:set>
                                    <p:animEffect transition="in" filter="wipe(left)">
                                      <p:cBhvr>
                                        <p:cTn id="15" dur="500"/>
                                        <p:tgtEl>
                                          <p:spTgt spid="7683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6834"/>
                                        </p:tgtEl>
                                        <p:attrNameLst>
                                          <p:attrName>style.visibility</p:attrName>
                                        </p:attrNameLst>
                                      </p:cBhvr>
                                      <p:to>
                                        <p:strVal val="visible"/>
                                      </p:to>
                                    </p:set>
                                    <p:animEffect transition="in" filter="wipe(left)">
                                      <p:cBhvr>
                                        <p:cTn id="20" dur="500"/>
                                        <p:tgtEl>
                                          <p:spTgt spid="7683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6840"/>
                                        </p:tgtEl>
                                        <p:attrNameLst>
                                          <p:attrName>style.visibility</p:attrName>
                                        </p:attrNameLst>
                                      </p:cBhvr>
                                      <p:to>
                                        <p:strVal val="visible"/>
                                      </p:to>
                                    </p:set>
                                    <p:animEffect transition="in" filter="wipe(left)">
                                      <p:cBhvr>
                                        <p:cTn id="25" dur="500"/>
                                        <p:tgtEl>
                                          <p:spTgt spid="7684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6865"/>
                                        </p:tgtEl>
                                        <p:attrNameLst>
                                          <p:attrName>style.visibility</p:attrName>
                                        </p:attrNameLst>
                                      </p:cBhvr>
                                      <p:to>
                                        <p:strVal val="visible"/>
                                      </p:to>
                                    </p:set>
                                    <p:animEffect transition="in" filter="wipe(left)">
                                      <p:cBhvr>
                                        <p:cTn id="30" dur="500"/>
                                        <p:tgtEl>
                                          <p:spTgt spid="7686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6847"/>
                                        </p:tgtEl>
                                        <p:attrNameLst>
                                          <p:attrName>style.visibility</p:attrName>
                                        </p:attrNameLst>
                                      </p:cBhvr>
                                      <p:to>
                                        <p:strVal val="visible"/>
                                      </p:to>
                                    </p:set>
                                    <p:animEffect transition="in" filter="wipe(left)">
                                      <p:cBhvr>
                                        <p:cTn id="35" dur="500"/>
                                        <p:tgtEl>
                                          <p:spTgt spid="7684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6864"/>
                                        </p:tgtEl>
                                        <p:attrNameLst>
                                          <p:attrName>style.visibility</p:attrName>
                                        </p:attrNameLst>
                                      </p:cBhvr>
                                      <p:to>
                                        <p:strVal val="visible"/>
                                      </p:to>
                                    </p:set>
                                    <p:animEffect transition="in" filter="wipe(left)">
                                      <p:cBhvr>
                                        <p:cTn id="40" dur="500"/>
                                        <p:tgtEl>
                                          <p:spTgt spid="7686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76850"/>
                                        </p:tgtEl>
                                        <p:attrNameLst>
                                          <p:attrName>style.visibility</p:attrName>
                                        </p:attrNameLst>
                                      </p:cBhvr>
                                      <p:to>
                                        <p:strVal val="visible"/>
                                      </p:to>
                                    </p:set>
                                    <p:animEffect transition="in" filter="wipe(left)">
                                      <p:cBhvr>
                                        <p:cTn id="45" dur="500"/>
                                        <p:tgtEl>
                                          <p:spTgt spid="7685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76866"/>
                                        </p:tgtEl>
                                        <p:attrNameLst>
                                          <p:attrName>style.visibility</p:attrName>
                                        </p:attrNameLst>
                                      </p:cBhvr>
                                      <p:to>
                                        <p:strVal val="visible"/>
                                      </p:to>
                                    </p:set>
                                    <p:animEffect transition="in" filter="wipe(left)">
                                      <p:cBhvr>
                                        <p:cTn id="50" dur="500"/>
                                        <p:tgtEl>
                                          <p:spTgt spid="7686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76869"/>
                                        </p:tgtEl>
                                        <p:attrNameLst>
                                          <p:attrName>style.visibility</p:attrName>
                                        </p:attrNameLst>
                                      </p:cBhvr>
                                      <p:to>
                                        <p:strVal val="visible"/>
                                      </p:to>
                                    </p:set>
                                    <p:animEffect transition="in" filter="wipe(left)">
                                      <p:cBhvr>
                                        <p:cTn id="55" dur="500"/>
                                        <p:tgtEl>
                                          <p:spTgt spid="7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36" grpId="0" animBg="1"/>
      <p:bldP spid="76837" grpId="0" animBg="1"/>
      <p:bldP spid="76847" grpId="0"/>
      <p:bldP spid="7686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50825" y="188913"/>
            <a:ext cx="7345363" cy="725487"/>
          </a:xfrm>
        </p:spPr>
        <p:txBody>
          <a:bodyPr/>
          <a:lstStyle/>
          <a:p>
            <a:r>
              <a:rPr lang="en-US" altLang="zh-CN" sz="2800" b="1">
                <a:latin typeface="Times New Roman" pitchFamily="18" charset="0"/>
                <a:ea typeface="楷体_GB2312" pitchFamily="49" charset="-122"/>
              </a:rPr>
              <a:t>3.</a:t>
            </a: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收敛性</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是算法有实际意义的理论基础）</a:t>
            </a:r>
          </a:p>
        </p:txBody>
      </p:sp>
      <p:grpSp>
        <p:nvGrpSpPr>
          <p:cNvPr id="86041" name="Group 25"/>
          <p:cNvGrpSpPr>
            <a:grpSpLocks/>
          </p:cNvGrpSpPr>
          <p:nvPr/>
        </p:nvGrpSpPr>
        <p:grpSpPr bwMode="auto">
          <a:xfrm>
            <a:off x="468313" y="908050"/>
            <a:ext cx="4679950" cy="519113"/>
            <a:chOff x="295" y="572"/>
            <a:chExt cx="2948" cy="327"/>
          </a:xfrm>
        </p:grpSpPr>
        <p:sp>
          <p:nvSpPr>
            <p:cNvPr id="86020" name="Text Box 4"/>
            <p:cNvSpPr txBox="1">
              <a:spLocks noChangeArrowheads="1"/>
            </p:cNvSpPr>
            <p:nvPr/>
          </p:nvSpPr>
          <p:spPr bwMode="auto">
            <a:xfrm>
              <a:off x="295" y="572"/>
              <a:ext cx="2948" cy="327"/>
            </a:xfrm>
            <a:prstGeom prst="rect">
              <a:avLst/>
            </a:prstGeom>
            <a:noFill/>
            <a:ln w="9525">
              <a:noFill/>
              <a:miter lim="800000"/>
              <a:headEnd/>
              <a:tailEnd/>
            </a:ln>
            <a:effectLst/>
          </p:spPr>
          <p:txBody>
            <a:bodyPr>
              <a:spAutoFit/>
            </a:bodyPr>
            <a:lstStyle/>
            <a:p>
              <a:r>
                <a:rPr lang="zh-CN" altLang="en-US"/>
                <a:t>当等距步长            时，若</a:t>
              </a:r>
            </a:p>
          </p:txBody>
        </p:sp>
        <p:graphicFrame>
          <p:nvGraphicFramePr>
            <p:cNvPr id="86021" name="Object 5"/>
            <p:cNvGraphicFramePr>
              <a:graphicFrameLocks noChangeAspect="1"/>
            </p:cNvGraphicFramePr>
            <p:nvPr/>
          </p:nvGraphicFramePr>
          <p:xfrm>
            <a:off x="1519" y="617"/>
            <a:ext cx="590" cy="251"/>
          </p:xfrm>
          <a:graphic>
            <a:graphicData uri="http://schemas.openxmlformats.org/presentationml/2006/ole">
              <p:oleObj spid="_x0000_s86021" name="公式" r:id="rId3" imgW="419040" imgH="177480" progId="Equation.3">
                <p:embed/>
              </p:oleObj>
            </a:graphicData>
          </a:graphic>
        </p:graphicFrame>
      </p:grpSp>
      <p:graphicFrame>
        <p:nvGraphicFramePr>
          <p:cNvPr id="86025" name="Object 9"/>
          <p:cNvGraphicFramePr>
            <a:graphicFrameLocks noChangeAspect="1"/>
          </p:cNvGraphicFramePr>
          <p:nvPr/>
        </p:nvGraphicFramePr>
        <p:xfrm>
          <a:off x="4500563" y="946150"/>
          <a:ext cx="3827462" cy="501650"/>
        </p:xfrm>
        <a:graphic>
          <a:graphicData uri="http://schemas.openxmlformats.org/presentationml/2006/ole">
            <p:oleObj spid="_x0000_s86025" name="公式" r:id="rId4" imgW="1739880" imgH="228600" progId="Equation.3">
              <p:embed/>
            </p:oleObj>
          </a:graphicData>
        </a:graphic>
      </p:graphicFrame>
      <p:grpSp>
        <p:nvGrpSpPr>
          <p:cNvPr id="86076" name="Group 60"/>
          <p:cNvGrpSpPr>
            <a:grpSpLocks/>
          </p:cNvGrpSpPr>
          <p:nvPr/>
        </p:nvGrpSpPr>
        <p:grpSpPr bwMode="auto">
          <a:xfrm>
            <a:off x="250825" y="1484313"/>
            <a:ext cx="3241675" cy="550862"/>
            <a:chOff x="113" y="890"/>
            <a:chExt cx="2042" cy="347"/>
          </a:xfrm>
        </p:grpSpPr>
        <p:graphicFrame>
          <p:nvGraphicFramePr>
            <p:cNvPr id="86023" name="Object 7"/>
            <p:cNvGraphicFramePr>
              <a:graphicFrameLocks noChangeAspect="1"/>
            </p:cNvGraphicFramePr>
            <p:nvPr/>
          </p:nvGraphicFramePr>
          <p:xfrm>
            <a:off x="612" y="890"/>
            <a:ext cx="1134" cy="347"/>
          </p:xfrm>
          <a:graphic>
            <a:graphicData uri="http://schemas.openxmlformats.org/presentationml/2006/ole">
              <p:oleObj spid="_x0000_s86023" name="公式" r:id="rId5" imgW="749160" imgH="228600" progId="Equation.3">
                <p:embed/>
              </p:oleObj>
            </a:graphicData>
          </a:graphic>
        </p:graphicFrame>
        <p:sp>
          <p:nvSpPr>
            <p:cNvPr id="86027" name="Text Box 11"/>
            <p:cNvSpPr txBox="1">
              <a:spLocks noChangeArrowheads="1"/>
            </p:cNvSpPr>
            <p:nvPr/>
          </p:nvSpPr>
          <p:spPr bwMode="auto">
            <a:xfrm>
              <a:off x="113" y="890"/>
              <a:ext cx="2042" cy="327"/>
            </a:xfrm>
            <a:prstGeom prst="rect">
              <a:avLst/>
            </a:prstGeom>
            <a:noFill/>
            <a:ln w="9525">
              <a:noFill/>
              <a:miter lim="800000"/>
              <a:headEnd/>
              <a:tailEnd/>
            </a:ln>
            <a:effectLst/>
          </p:spPr>
          <p:txBody>
            <a:bodyPr>
              <a:spAutoFit/>
            </a:bodyPr>
            <a:lstStyle/>
            <a:p>
              <a:r>
                <a:rPr lang="zh-CN" altLang="en-US"/>
                <a:t>都有                    ，</a:t>
              </a:r>
            </a:p>
          </p:txBody>
        </p:sp>
      </p:grpSp>
      <p:sp>
        <p:nvSpPr>
          <p:cNvPr id="86028" name="Rectangle 12"/>
          <p:cNvSpPr>
            <a:spLocks noChangeArrowheads="1"/>
          </p:cNvSpPr>
          <p:nvPr/>
        </p:nvSpPr>
        <p:spPr bwMode="auto">
          <a:xfrm>
            <a:off x="3059113" y="1484313"/>
            <a:ext cx="4202112" cy="519112"/>
          </a:xfrm>
          <a:prstGeom prst="rect">
            <a:avLst/>
          </a:prstGeom>
          <a:noFill/>
          <a:ln w="9525">
            <a:noFill/>
            <a:miter lim="800000"/>
            <a:headEnd/>
            <a:tailEnd/>
          </a:ln>
          <a:effectLst/>
        </p:spPr>
        <p:txBody>
          <a:bodyPr wrap="none" anchor="ctr">
            <a:spAutoFit/>
          </a:bodyPr>
          <a:lstStyle/>
          <a:p>
            <a:r>
              <a:rPr lang="zh-CN" altLang="en-US"/>
              <a:t>则称原算法是收敛的，且 </a:t>
            </a:r>
          </a:p>
        </p:txBody>
      </p:sp>
      <p:grpSp>
        <p:nvGrpSpPr>
          <p:cNvPr id="86043" name="Group 27"/>
          <p:cNvGrpSpPr>
            <a:grpSpLocks/>
          </p:cNvGrpSpPr>
          <p:nvPr/>
        </p:nvGrpSpPr>
        <p:grpSpPr bwMode="auto">
          <a:xfrm>
            <a:off x="323850" y="2060575"/>
            <a:ext cx="5486400" cy="541338"/>
            <a:chOff x="204" y="1389"/>
            <a:chExt cx="3456" cy="341"/>
          </a:xfrm>
        </p:grpSpPr>
        <p:graphicFrame>
          <p:nvGraphicFramePr>
            <p:cNvPr id="86029" name="Object 13"/>
            <p:cNvGraphicFramePr>
              <a:graphicFrameLocks noChangeAspect="1"/>
            </p:cNvGraphicFramePr>
            <p:nvPr/>
          </p:nvGraphicFramePr>
          <p:xfrm>
            <a:off x="204" y="1389"/>
            <a:ext cx="1332" cy="341"/>
          </p:xfrm>
          <a:graphic>
            <a:graphicData uri="http://schemas.openxmlformats.org/presentationml/2006/ole">
              <p:oleObj spid="_x0000_s86029" name="公式" r:id="rId6" imgW="1002960" imgH="253800" progId="Equation.3">
                <p:embed/>
              </p:oleObj>
            </a:graphicData>
          </a:graphic>
        </p:graphicFrame>
        <p:sp>
          <p:nvSpPr>
            <p:cNvPr id="86031" name="Rectangle 15"/>
            <p:cNvSpPr>
              <a:spLocks noChangeArrowheads="1"/>
            </p:cNvSpPr>
            <p:nvPr/>
          </p:nvSpPr>
          <p:spPr bwMode="auto">
            <a:xfrm>
              <a:off x="1519" y="1389"/>
              <a:ext cx="2141" cy="327"/>
            </a:xfrm>
            <a:prstGeom prst="rect">
              <a:avLst/>
            </a:prstGeom>
            <a:noFill/>
            <a:ln w="9525">
              <a:noFill/>
              <a:miter lim="800000"/>
              <a:headEnd/>
              <a:tailEnd/>
            </a:ln>
            <a:effectLst/>
          </p:spPr>
          <p:txBody>
            <a:bodyPr wrap="none" anchor="ctr">
              <a:spAutoFit/>
            </a:bodyPr>
            <a:lstStyle/>
            <a:p>
              <a:r>
                <a:rPr lang="zh-CN" altLang="en-US"/>
                <a:t>称为整体截断误差。</a:t>
              </a:r>
            </a:p>
          </p:txBody>
        </p:sp>
      </p:grpSp>
      <p:grpSp>
        <p:nvGrpSpPr>
          <p:cNvPr id="86045" name="Group 29"/>
          <p:cNvGrpSpPr>
            <a:grpSpLocks/>
          </p:cNvGrpSpPr>
          <p:nvPr/>
        </p:nvGrpSpPr>
        <p:grpSpPr bwMode="auto">
          <a:xfrm>
            <a:off x="5580063" y="2035175"/>
            <a:ext cx="3071812" cy="714375"/>
            <a:chOff x="1655" y="2098"/>
            <a:chExt cx="1935" cy="450"/>
          </a:xfrm>
        </p:grpSpPr>
        <p:sp>
          <p:nvSpPr>
            <p:cNvPr id="86032" name="Rectangle 16"/>
            <p:cNvSpPr>
              <a:spLocks noChangeArrowheads="1"/>
            </p:cNvSpPr>
            <p:nvPr/>
          </p:nvSpPr>
          <p:spPr bwMode="auto">
            <a:xfrm>
              <a:off x="1655" y="2115"/>
              <a:ext cx="341" cy="327"/>
            </a:xfrm>
            <a:prstGeom prst="rect">
              <a:avLst/>
            </a:prstGeom>
            <a:noFill/>
            <a:ln w="9525">
              <a:noFill/>
              <a:miter lim="800000"/>
              <a:headEnd/>
              <a:tailEnd/>
            </a:ln>
            <a:effectLst/>
          </p:spPr>
          <p:txBody>
            <a:bodyPr wrap="none">
              <a:spAutoFit/>
            </a:bodyPr>
            <a:lstStyle/>
            <a:p>
              <a:r>
                <a:rPr lang="zh-CN" altLang="en-US"/>
                <a:t>若</a:t>
              </a:r>
            </a:p>
          </p:txBody>
        </p:sp>
        <p:graphicFrame>
          <p:nvGraphicFramePr>
            <p:cNvPr id="86033" name="Object 17"/>
            <p:cNvGraphicFramePr>
              <a:graphicFrameLocks noChangeAspect="1"/>
            </p:cNvGraphicFramePr>
            <p:nvPr/>
          </p:nvGraphicFramePr>
          <p:xfrm>
            <a:off x="1943" y="2098"/>
            <a:ext cx="1647" cy="450"/>
          </p:xfrm>
          <a:graphic>
            <a:graphicData uri="http://schemas.openxmlformats.org/presentationml/2006/ole">
              <p:oleObj spid="_x0000_s86033" name="公式" r:id="rId7" imgW="1054080" imgH="291960" progId="Equation.3">
                <p:embed/>
              </p:oleObj>
            </a:graphicData>
          </a:graphic>
        </p:graphicFrame>
      </p:grpSp>
      <p:sp>
        <p:nvSpPr>
          <p:cNvPr id="86040" name="Rectangle 24"/>
          <p:cNvSpPr>
            <a:spLocks noChangeArrowheads="1"/>
          </p:cNvSpPr>
          <p:nvPr/>
        </p:nvSpPr>
        <p:spPr bwMode="auto">
          <a:xfrm>
            <a:off x="250825" y="2636838"/>
            <a:ext cx="8007350" cy="519112"/>
          </a:xfrm>
          <a:prstGeom prst="rect">
            <a:avLst/>
          </a:prstGeom>
          <a:noFill/>
          <a:ln w="9525">
            <a:noFill/>
            <a:miter lim="800000"/>
            <a:headEnd/>
            <a:tailEnd/>
          </a:ln>
          <a:effectLst/>
        </p:spPr>
        <p:txBody>
          <a:bodyPr wrap="none">
            <a:spAutoFit/>
          </a:bodyPr>
          <a:lstStyle/>
          <a:p>
            <a:r>
              <a:rPr lang="zh-CN" altLang="en-US"/>
              <a:t>则称原算法是 </a:t>
            </a:r>
            <a:r>
              <a:rPr lang="en-US" altLang="zh-CN" i="1"/>
              <a:t>p </a:t>
            </a:r>
            <a:r>
              <a:rPr lang="en-US" altLang="zh-CN"/>
              <a:t>(</a:t>
            </a:r>
            <a:r>
              <a:rPr lang="en-US" altLang="zh-CN" i="1"/>
              <a:t>p</a:t>
            </a:r>
            <a:r>
              <a:rPr lang="en-US" altLang="zh-CN">
                <a:cs typeface="Times New Roman" pitchFamily="18" charset="0"/>
              </a:rPr>
              <a:t>≥1) </a:t>
            </a:r>
            <a:r>
              <a:rPr lang="zh-CN" altLang="en-US"/>
              <a:t>阶收敛的或具有 </a:t>
            </a:r>
            <a:r>
              <a:rPr lang="en-US" altLang="zh-CN" i="1"/>
              <a:t>p </a:t>
            </a:r>
            <a:r>
              <a:rPr lang="zh-CN" altLang="en-US"/>
              <a:t>阶精度。</a:t>
            </a:r>
          </a:p>
        </p:txBody>
      </p:sp>
      <p:sp>
        <p:nvSpPr>
          <p:cNvPr id="86046" name="Text Box 30"/>
          <p:cNvSpPr txBox="1">
            <a:spLocks noChangeArrowheads="1"/>
          </p:cNvSpPr>
          <p:nvPr/>
        </p:nvSpPr>
        <p:spPr bwMode="auto">
          <a:xfrm>
            <a:off x="323850" y="3284538"/>
            <a:ext cx="7326313" cy="519112"/>
          </a:xfrm>
          <a:prstGeom prst="rect">
            <a:avLst/>
          </a:prstGeom>
          <a:noFill/>
          <a:ln w="9525">
            <a:noFill/>
            <a:miter lim="800000"/>
            <a:headEnd/>
            <a:tailEnd/>
          </a:ln>
          <a:effectLst/>
        </p:spPr>
        <p:txBody>
          <a:bodyPr wrap="none">
            <a:spAutoFit/>
          </a:bodyPr>
          <a:lstStyle/>
          <a:p>
            <a:r>
              <a:rPr lang="en-US" altLang="zh-CN"/>
              <a:t>4. </a:t>
            </a:r>
            <a:r>
              <a:rPr lang="zh-CN" altLang="en-US"/>
              <a:t>单步法局部截断误差与整体截断误差的关系</a:t>
            </a:r>
          </a:p>
        </p:txBody>
      </p:sp>
      <p:sp>
        <p:nvSpPr>
          <p:cNvPr id="86058" name="Rectangle 42"/>
          <p:cNvSpPr>
            <a:spLocks noChangeArrowheads="1"/>
          </p:cNvSpPr>
          <p:nvPr/>
        </p:nvSpPr>
        <p:spPr bwMode="auto">
          <a:xfrm>
            <a:off x="827088" y="5157788"/>
            <a:ext cx="4321175" cy="519112"/>
          </a:xfrm>
          <a:prstGeom prst="rect">
            <a:avLst/>
          </a:prstGeom>
          <a:noFill/>
          <a:ln w="9525">
            <a:noFill/>
            <a:miter lim="800000"/>
            <a:headEnd/>
            <a:tailEnd/>
          </a:ln>
          <a:effectLst/>
        </p:spPr>
        <p:txBody>
          <a:bodyPr>
            <a:spAutoFit/>
          </a:bodyPr>
          <a:lstStyle/>
          <a:p>
            <a:r>
              <a:rPr lang="en-US" altLang="zh-CN">
                <a:solidFill>
                  <a:schemeClr val="tx2"/>
                </a:solidFill>
              </a:rPr>
              <a:t>③ </a:t>
            </a:r>
            <a:r>
              <a:rPr lang="zh-CN" altLang="en-US">
                <a:solidFill>
                  <a:schemeClr val="tx2"/>
                </a:solidFill>
              </a:rPr>
              <a:t>初值准确，</a:t>
            </a:r>
            <a:r>
              <a:rPr lang="zh-CN" altLang="en-US"/>
              <a:t>即</a:t>
            </a:r>
            <a:endParaRPr lang="zh-CN" altLang="en-US">
              <a:solidFill>
                <a:schemeClr val="tx2"/>
              </a:solidFill>
            </a:endParaRPr>
          </a:p>
        </p:txBody>
      </p:sp>
      <p:sp>
        <p:nvSpPr>
          <p:cNvPr id="86060" name="Rectangle 44"/>
          <p:cNvSpPr>
            <a:spLocks noChangeArrowheads="1"/>
          </p:cNvSpPr>
          <p:nvPr/>
        </p:nvSpPr>
        <p:spPr bwMode="auto">
          <a:xfrm>
            <a:off x="827088" y="4581525"/>
            <a:ext cx="4895850" cy="519113"/>
          </a:xfrm>
          <a:prstGeom prst="rect">
            <a:avLst/>
          </a:prstGeom>
          <a:noFill/>
          <a:ln w="9525">
            <a:noFill/>
            <a:miter lim="800000"/>
            <a:headEnd/>
            <a:tailEnd/>
          </a:ln>
          <a:effectLst/>
        </p:spPr>
        <p:txBody>
          <a:bodyPr>
            <a:spAutoFit/>
          </a:bodyPr>
          <a:lstStyle/>
          <a:p>
            <a:r>
              <a:rPr lang="en-US" altLang="zh-CN">
                <a:solidFill>
                  <a:schemeClr val="tx2"/>
                </a:solidFill>
              </a:rPr>
              <a:t>② </a:t>
            </a:r>
            <a:r>
              <a:rPr lang="en-US" altLang="zh-CN" i="1">
                <a:solidFill>
                  <a:schemeClr val="tx2"/>
                </a:solidFill>
                <a:sym typeface="Symbol" pitchFamily="18" charset="2"/>
              </a:rPr>
              <a:t></a:t>
            </a:r>
            <a:r>
              <a:rPr lang="en-US" altLang="zh-CN">
                <a:solidFill>
                  <a:schemeClr val="tx2"/>
                </a:solidFill>
                <a:sym typeface="Symbol" pitchFamily="18" charset="2"/>
              </a:rPr>
              <a:t> </a:t>
            </a:r>
            <a:r>
              <a:rPr lang="zh-CN" altLang="en-US">
                <a:solidFill>
                  <a:schemeClr val="tx2"/>
                </a:solidFill>
                <a:sym typeface="Symbol" pitchFamily="18" charset="2"/>
              </a:rPr>
              <a:t>关于 </a:t>
            </a:r>
            <a:r>
              <a:rPr lang="en-US" altLang="zh-CN" i="1">
                <a:solidFill>
                  <a:schemeClr val="tx2"/>
                </a:solidFill>
                <a:sym typeface="Symbol" pitchFamily="18" charset="2"/>
              </a:rPr>
              <a:t>y </a:t>
            </a:r>
            <a:r>
              <a:rPr lang="zh-CN" altLang="en-US">
                <a:solidFill>
                  <a:schemeClr val="tx2"/>
                </a:solidFill>
                <a:sym typeface="Symbol" pitchFamily="18" charset="2"/>
              </a:rPr>
              <a:t>满足</a:t>
            </a:r>
            <a:r>
              <a:rPr lang="en-US" altLang="zh-CN">
                <a:solidFill>
                  <a:schemeClr val="tx2"/>
                </a:solidFill>
                <a:sym typeface="Symbol" pitchFamily="18" charset="2"/>
              </a:rPr>
              <a:t>Lipschitz</a:t>
            </a:r>
            <a:r>
              <a:rPr lang="zh-CN" altLang="en-US">
                <a:solidFill>
                  <a:schemeClr val="tx2"/>
                </a:solidFill>
                <a:sym typeface="Symbol" pitchFamily="18" charset="2"/>
              </a:rPr>
              <a:t>条件</a:t>
            </a:r>
            <a:endParaRPr lang="zh-CN" altLang="en-US" i="1">
              <a:solidFill>
                <a:schemeClr val="tx2"/>
              </a:solidFill>
              <a:sym typeface="Symbol" pitchFamily="18" charset="2"/>
            </a:endParaRPr>
          </a:p>
        </p:txBody>
      </p:sp>
      <p:grpSp>
        <p:nvGrpSpPr>
          <p:cNvPr id="86086" name="Group 70"/>
          <p:cNvGrpSpPr>
            <a:grpSpLocks/>
          </p:cNvGrpSpPr>
          <p:nvPr/>
        </p:nvGrpSpPr>
        <p:grpSpPr bwMode="auto">
          <a:xfrm>
            <a:off x="827088" y="4005263"/>
            <a:ext cx="7570787" cy="558800"/>
            <a:chOff x="521" y="2523"/>
            <a:chExt cx="4769" cy="352"/>
          </a:xfrm>
        </p:grpSpPr>
        <p:sp>
          <p:nvSpPr>
            <p:cNvPr id="86061" name="Rectangle 45"/>
            <p:cNvSpPr>
              <a:spLocks noChangeArrowheads="1"/>
            </p:cNvSpPr>
            <p:nvPr/>
          </p:nvSpPr>
          <p:spPr bwMode="auto">
            <a:xfrm>
              <a:off x="521" y="2523"/>
              <a:ext cx="3976" cy="327"/>
            </a:xfrm>
            <a:prstGeom prst="rect">
              <a:avLst/>
            </a:prstGeom>
            <a:noFill/>
            <a:ln w="9525">
              <a:noFill/>
              <a:miter lim="800000"/>
              <a:headEnd/>
              <a:tailEnd/>
            </a:ln>
            <a:effectLst/>
          </p:spPr>
          <p:txBody>
            <a:bodyPr wrap="none">
              <a:spAutoFit/>
            </a:bodyPr>
            <a:lstStyle/>
            <a:p>
              <a:r>
                <a:rPr lang="en-US" altLang="zh-CN">
                  <a:solidFill>
                    <a:schemeClr val="tx2"/>
                  </a:solidFill>
                </a:rPr>
                <a:t>①</a:t>
              </a:r>
              <a:r>
                <a:rPr lang="en-US" altLang="zh-CN"/>
                <a:t> </a:t>
              </a:r>
              <a:r>
                <a:rPr lang="en-US" altLang="zh-CN" i="1"/>
                <a:t>p </a:t>
              </a:r>
              <a:r>
                <a:rPr lang="en-US" altLang="zh-CN"/>
                <a:t>(</a:t>
              </a:r>
              <a:r>
                <a:rPr lang="en-US" altLang="zh-CN" i="1"/>
                <a:t>p</a:t>
              </a:r>
              <a:r>
                <a:rPr lang="en-US" altLang="zh-CN"/>
                <a:t>≥1)</a:t>
              </a:r>
              <a:r>
                <a:rPr lang="en-US" altLang="zh-CN" i="1"/>
                <a:t> </a:t>
              </a:r>
              <a:r>
                <a:rPr lang="zh-CN" altLang="en-US"/>
                <a:t>阶方法，即局部截断误差为 </a:t>
              </a:r>
            </a:p>
          </p:txBody>
        </p:sp>
        <p:graphicFrame>
          <p:nvGraphicFramePr>
            <p:cNvPr id="86071" name="Object 55"/>
            <p:cNvGraphicFramePr>
              <a:graphicFrameLocks noChangeAspect="1"/>
            </p:cNvGraphicFramePr>
            <p:nvPr/>
          </p:nvGraphicFramePr>
          <p:xfrm>
            <a:off x="4377" y="2523"/>
            <a:ext cx="913" cy="352"/>
          </p:xfrm>
          <a:graphic>
            <a:graphicData uri="http://schemas.openxmlformats.org/presentationml/2006/ole">
              <p:oleObj spid="_x0000_s86071" name="公式" r:id="rId8" imgW="583920" imgH="228600" progId="Equation.3">
                <p:embed/>
              </p:oleObj>
            </a:graphicData>
          </a:graphic>
        </p:graphicFrame>
      </p:grpSp>
      <p:sp>
        <p:nvSpPr>
          <p:cNvPr id="86073" name="AutoShape 57"/>
          <p:cNvSpPr>
            <a:spLocks/>
          </p:cNvSpPr>
          <p:nvPr/>
        </p:nvSpPr>
        <p:spPr bwMode="auto">
          <a:xfrm>
            <a:off x="611188" y="4221163"/>
            <a:ext cx="215900" cy="1225550"/>
          </a:xfrm>
          <a:prstGeom prst="leftBrace">
            <a:avLst>
              <a:gd name="adj1" fmla="val 47304"/>
              <a:gd name="adj2" fmla="val 50000"/>
            </a:avLst>
          </a:prstGeom>
          <a:noFill/>
          <a:ln w="28575">
            <a:solidFill>
              <a:schemeClr val="tx1"/>
            </a:solidFill>
            <a:round/>
            <a:headEnd/>
            <a:tailEnd/>
          </a:ln>
          <a:effectLst/>
        </p:spPr>
        <p:txBody>
          <a:bodyPr wrap="none" anchor="ctr"/>
          <a:lstStyle/>
          <a:p>
            <a:endParaRPr lang="zh-CN" altLang="en-US"/>
          </a:p>
        </p:txBody>
      </p:sp>
      <p:sp>
        <p:nvSpPr>
          <p:cNvPr id="86074" name="AutoShape 58"/>
          <p:cNvSpPr>
            <a:spLocks noChangeArrowheads="1"/>
          </p:cNvSpPr>
          <p:nvPr/>
        </p:nvSpPr>
        <p:spPr bwMode="auto">
          <a:xfrm>
            <a:off x="755650" y="5949950"/>
            <a:ext cx="865188" cy="215900"/>
          </a:xfrm>
          <a:prstGeom prst="rightArrow">
            <a:avLst>
              <a:gd name="adj1" fmla="val 50000"/>
              <a:gd name="adj2" fmla="val 100184"/>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86075" name="Rectangle 59"/>
          <p:cNvSpPr>
            <a:spLocks noChangeArrowheads="1"/>
          </p:cNvSpPr>
          <p:nvPr/>
        </p:nvSpPr>
        <p:spPr bwMode="auto">
          <a:xfrm>
            <a:off x="1692275" y="5805488"/>
            <a:ext cx="4110038" cy="519112"/>
          </a:xfrm>
          <a:prstGeom prst="rect">
            <a:avLst/>
          </a:prstGeom>
          <a:noFill/>
          <a:ln w="9525">
            <a:noFill/>
            <a:miter lim="800000"/>
            <a:headEnd/>
            <a:tailEnd/>
          </a:ln>
          <a:effectLst/>
        </p:spPr>
        <p:txBody>
          <a:bodyPr wrap="none">
            <a:spAutoFit/>
          </a:bodyPr>
          <a:lstStyle/>
          <a:p>
            <a:r>
              <a:rPr lang="zh-CN" altLang="en-US"/>
              <a:t>原 </a:t>
            </a:r>
            <a:r>
              <a:rPr lang="en-US" altLang="zh-CN" i="1"/>
              <a:t>p </a:t>
            </a:r>
            <a:r>
              <a:rPr lang="zh-CN" altLang="en-US"/>
              <a:t>阶算法是 </a:t>
            </a:r>
            <a:r>
              <a:rPr lang="en-US" altLang="zh-CN" i="1"/>
              <a:t>p </a:t>
            </a:r>
            <a:r>
              <a:rPr lang="zh-CN" altLang="en-US"/>
              <a:t>阶收敛的</a:t>
            </a:r>
          </a:p>
        </p:txBody>
      </p:sp>
      <p:graphicFrame>
        <p:nvGraphicFramePr>
          <p:cNvPr id="86084" name="Object 68"/>
          <p:cNvGraphicFramePr>
            <a:graphicFrameLocks noChangeAspect="1"/>
          </p:cNvGraphicFramePr>
          <p:nvPr/>
        </p:nvGraphicFramePr>
        <p:xfrm>
          <a:off x="3492500" y="5157788"/>
          <a:ext cx="1800225" cy="550862"/>
        </p:xfrm>
        <a:graphic>
          <a:graphicData uri="http://schemas.openxmlformats.org/presentationml/2006/ole">
            <p:oleObj spid="_x0000_s86084" name="公式" r:id="rId9" imgW="749160" imgH="2286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6041"/>
                                        </p:tgtEl>
                                        <p:attrNameLst>
                                          <p:attrName>style.visibility</p:attrName>
                                        </p:attrNameLst>
                                      </p:cBhvr>
                                      <p:to>
                                        <p:strVal val="visible"/>
                                      </p:to>
                                    </p:set>
                                    <p:animEffect transition="in" filter="wipe(left)">
                                      <p:cBhvr>
                                        <p:cTn id="7" dur="500"/>
                                        <p:tgtEl>
                                          <p:spTgt spid="860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6025"/>
                                        </p:tgtEl>
                                        <p:attrNameLst>
                                          <p:attrName>style.visibility</p:attrName>
                                        </p:attrNameLst>
                                      </p:cBhvr>
                                      <p:to>
                                        <p:strVal val="visible"/>
                                      </p:to>
                                    </p:set>
                                    <p:animEffect transition="in" filter="wipe(left)">
                                      <p:cBhvr>
                                        <p:cTn id="12" dur="500"/>
                                        <p:tgtEl>
                                          <p:spTgt spid="860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6076"/>
                                        </p:tgtEl>
                                        <p:attrNameLst>
                                          <p:attrName>style.visibility</p:attrName>
                                        </p:attrNameLst>
                                      </p:cBhvr>
                                      <p:to>
                                        <p:strVal val="visible"/>
                                      </p:to>
                                    </p:set>
                                    <p:animEffect transition="in" filter="wipe(left)">
                                      <p:cBhvr>
                                        <p:cTn id="17" dur="500"/>
                                        <p:tgtEl>
                                          <p:spTgt spid="8607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6028"/>
                                        </p:tgtEl>
                                        <p:attrNameLst>
                                          <p:attrName>style.visibility</p:attrName>
                                        </p:attrNameLst>
                                      </p:cBhvr>
                                      <p:to>
                                        <p:strVal val="visible"/>
                                      </p:to>
                                    </p:set>
                                    <p:animEffect transition="in" filter="wipe(left)">
                                      <p:cBhvr>
                                        <p:cTn id="22" dur="500"/>
                                        <p:tgtEl>
                                          <p:spTgt spid="860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6043"/>
                                        </p:tgtEl>
                                        <p:attrNameLst>
                                          <p:attrName>style.visibility</p:attrName>
                                        </p:attrNameLst>
                                      </p:cBhvr>
                                      <p:to>
                                        <p:strVal val="visible"/>
                                      </p:to>
                                    </p:set>
                                    <p:animEffect transition="in" filter="wipe(left)">
                                      <p:cBhvr>
                                        <p:cTn id="27" dur="500"/>
                                        <p:tgtEl>
                                          <p:spTgt spid="8604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6045"/>
                                        </p:tgtEl>
                                        <p:attrNameLst>
                                          <p:attrName>style.visibility</p:attrName>
                                        </p:attrNameLst>
                                      </p:cBhvr>
                                      <p:to>
                                        <p:strVal val="visible"/>
                                      </p:to>
                                    </p:set>
                                    <p:animEffect transition="in" filter="wipe(left)">
                                      <p:cBhvr>
                                        <p:cTn id="32" dur="500"/>
                                        <p:tgtEl>
                                          <p:spTgt spid="8604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6040"/>
                                        </p:tgtEl>
                                        <p:attrNameLst>
                                          <p:attrName>style.visibility</p:attrName>
                                        </p:attrNameLst>
                                      </p:cBhvr>
                                      <p:to>
                                        <p:strVal val="visible"/>
                                      </p:to>
                                    </p:set>
                                    <p:animEffect transition="in" filter="wipe(left)">
                                      <p:cBhvr>
                                        <p:cTn id="37" dur="500"/>
                                        <p:tgtEl>
                                          <p:spTgt spid="860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6046"/>
                                        </p:tgtEl>
                                        <p:attrNameLst>
                                          <p:attrName>style.visibility</p:attrName>
                                        </p:attrNameLst>
                                      </p:cBhvr>
                                      <p:to>
                                        <p:strVal val="visible"/>
                                      </p:to>
                                    </p:set>
                                    <p:animEffect transition="in" filter="wipe(left)">
                                      <p:cBhvr>
                                        <p:cTn id="42" dur="500"/>
                                        <p:tgtEl>
                                          <p:spTgt spid="8604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6086"/>
                                        </p:tgtEl>
                                        <p:attrNameLst>
                                          <p:attrName>style.visibility</p:attrName>
                                        </p:attrNameLst>
                                      </p:cBhvr>
                                      <p:to>
                                        <p:strVal val="visible"/>
                                      </p:to>
                                    </p:set>
                                    <p:animEffect transition="in" filter="wipe(left)">
                                      <p:cBhvr>
                                        <p:cTn id="47" dur="500"/>
                                        <p:tgtEl>
                                          <p:spTgt spid="8608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6060"/>
                                        </p:tgtEl>
                                        <p:attrNameLst>
                                          <p:attrName>style.visibility</p:attrName>
                                        </p:attrNameLst>
                                      </p:cBhvr>
                                      <p:to>
                                        <p:strVal val="visible"/>
                                      </p:to>
                                    </p:set>
                                    <p:animEffect transition="in" filter="wipe(left)">
                                      <p:cBhvr>
                                        <p:cTn id="52" dur="500"/>
                                        <p:tgtEl>
                                          <p:spTgt spid="8606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6058"/>
                                        </p:tgtEl>
                                        <p:attrNameLst>
                                          <p:attrName>style.visibility</p:attrName>
                                        </p:attrNameLst>
                                      </p:cBhvr>
                                      <p:to>
                                        <p:strVal val="visible"/>
                                      </p:to>
                                    </p:set>
                                    <p:animEffect transition="in" filter="wipe(left)">
                                      <p:cBhvr>
                                        <p:cTn id="57" dur="500"/>
                                        <p:tgtEl>
                                          <p:spTgt spid="8605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86084"/>
                                        </p:tgtEl>
                                        <p:attrNameLst>
                                          <p:attrName>style.visibility</p:attrName>
                                        </p:attrNameLst>
                                      </p:cBhvr>
                                      <p:to>
                                        <p:strVal val="visible"/>
                                      </p:to>
                                    </p:set>
                                    <p:animEffect transition="in" filter="wipe(left)">
                                      <p:cBhvr>
                                        <p:cTn id="62" dur="500"/>
                                        <p:tgtEl>
                                          <p:spTgt spid="8608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6073"/>
                                        </p:tgtEl>
                                        <p:attrNameLst>
                                          <p:attrName>style.visibility</p:attrName>
                                        </p:attrNameLst>
                                      </p:cBhvr>
                                      <p:to>
                                        <p:strVal val="visible"/>
                                      </p:to>
                                    </p:set>
                                    <p:animEffect transition="in" filter="wipe(left)">
                                      <p:cBhvr>
                                        <p:cTn id="67" dur="500"/>
                                        <p:tgtEl>
                                          <p:spTgt spid="8607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6074"/>
                                        </p:tgtEl>
                                        <p:attrNameLst>
                                          <p:attrName>style.visibility</p:attrName>
                                        </p:attrNameLst>
                                      </p:cBhvr>
                                      <p:to>
                                        <p:strVal val="visible"/>
                                      </p:to>
                                    </p:set>
                                    <p:animEffect transition="in" filter="wipe(left)">
                                      <p:cBhvr>
                                        <p:cTn id="72" dur="500"/>
                                        <p:tgtEl>
                                          <p:spTgt spid="8607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86075"/>
                                        </p:tgtEl>
                                        <p:attrNameLst>
                                          <p:attrName>style.visibility</p:attrName>
                                        </p:attrNameLst>
                                      </p:cBhvr>
                                      <p:to>
                                        <p:strVal val="visible"/>
                                      </p:to>
                                    </p:set>
                                    <p:animEffect transition="in" filter="wipe(left)">
                                      <p:cBhvr>
                                        <p:cTn id="77" dur="500"/>
                                        <p:tgtEl>
                                          <p:spTgt spid="86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8" grpId="0"/>
      <p:bldP spid="86040" grpId="0"/>
      <p:bldP spid="86046" grpId="0"/>
      <p:bldP spid="86058" grpId="0"/>
      <p:bldP spid="86060" grpId="0"/>
      <p:bldP spid="86073" grpId="0" animBg="1"/>
      <p:bldP spid="86074" grpId="0" animBg="1"/>
      <p:bldP spid="8607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323850" y="260350"/>
            <a:ext cx="7056438" cy="581025"/>
          </a:xfrm>
        </p:spPr>
        <p:txBody>
          <a:bodyPr/>
          <a:lstStyle/>
          <a:p>
            <a:r>
              <a:rPr lang="zh-CN" altLang="en-US" sz="2800" b="1">
                <a:ea typeface="楷体_GB2312" pitchFamily="49" charset="-122"/>
              </a:rPr>
              <a:t>误差关系定理</a:t>
            </a:r>
            <a:r>
              <a:rPr lang="en-US" altLang="zh-CN" sz="2800" b="1">
                <a:ea typeface="楷体_GB2312" pitchFamily="49" charset="-122"/>
                <a:sym typeface="Wingdings" pitchFamily="2" charset="2"/>
              </a:rPr>
              <a:t>: </a:t>
            </a:r>
            <a:r>
              <a:rPr lang="zh-CN" altLang="en-US" sz="2800" b="1">
                <a:ea typeface="楷体_GB2312" pitchFamily="49" charset="-122"/>
                <a:sym typeface="Wingdings" pitchFamily="2" charset="2"/>
              </a:rPr>
              <a:t>（局部与整体误差关系）</a:t>
            </a:r>
            <a:endParaRPr lang="zh-CN" altLang="en-US" sz="2800" b="1">
              <a:ea typeface="楷体_GB2312" pitchFamily="49" charset="-122"/>
            </a:endParaRPr>
          </a:p>
        </p:txBody>
      </p:sp>
      <p:sp>
        <p:nvSpPr>
          <p:cNvPr id="88071" name="Rectangle 7"/>
          <p:cNvSpPr>
            <a:spLocks noChangeArrowheads="1"/>
          </p:cNvSpPr>
          <p:nvPr/>
        </p:nvSpPr>
        <p:spPr bwMode="auto">
          <a:xfrm>
            <a:off x="1187450" y="4292600"/>
            <a:ext cx="6969125" cy="519113"/>
          </a:xfrm>
          <a:prstGeom prst="rect">
            <a:avLst/>
          </a:prstGeom>
          <a:noFill/>
          <a:ln w="9525">
            <a:noFill/>
            <a:miter lim="800000"/>
            <a:headEnd/>
            <a:tailEnd/>
          </a:ln>
          <a:effectLst/>
        </p:spPr>
        <p:txBody>
          <a:bodyPr wrap="none">
            <a:spAutoFit/>
          </a:bodyPr>
          <a:lstStyle/>
          <a:p>
            <a:r>
              <a:rPr lang="zh-CN" altLang="en-US"/>
              <a:t>由于单步法是 </a:t>
            </a:r>
            <a:r>
              <a:rPr lang="en-US" altLang="zh-CN" i="1"/>
              <a:t>p</a:t>
            </a:r>
            <a:r>
              <a:rPr lang="en-US" altLang="zh-CN"/>
              <a:t> </a:t>
            </a:r>
            <a:r>
              <a:rPr lang="zh-CN" altLang="en-US"/>
              <a:t>阶方法，故有局部截断误差</a:t>
            </a:r>
          </a:p>
        </p:txBody>
      </p:sp>
      <p:graphicFrame>
        <p:nvGraphicFramePr>
          <p:cNvPr id="88072" name="Object 8"/>
          <p:cNvGraphicFramePr>
            <a:graphicFrameLocks noChangeAspect="1"/>
          </p:cNvGraphicFramePr>
          <p:nvPr/>
        </p:nvGraphicFramePr>
        <p:xfrm>
          <a:off x="684213" y="4913313"/>
          <a:ext cx="6983412" cy="544512"/>
        </p:xfrm>
        <a:graphic>
          <a:graphicData uri="http://schemas.openxmlformats.org/presentationml/2006/ole">
            <p:oleObj spid="_x0000_s88072" name="公式" r:id="rId3" imgW="3060360" imgH="241200" progId="Equation.3">
              <p:embed/>
            </p:oleObj>
          </a:graphicData>
        </a:graphic>
      </p:graphicFrame>
      <p:sp>
        <p:nvSpPr>
          <p:cNvPr id="88074" name="Text Box 10"/>
          <p:cNvSpPr txBox="1">
            <a:spLocks noChangeArrowheads="1"/>
          </p:cNvSpPr>
          <p:nvPr/>
        </p:nvSpPr>
        <p:spPr bwMode="auto">
          <a:xfrm>
            <a:off x="539750" y="5589588"/>
            <a:ext cx="541338" cy="519112"/>
          </a:xfrm>
          <a:prstGeom prst="rect">
            <a:avLst/>
          </a:prstGeom>
          <a:noFill/>
          <a:ln w="9525">
            <a:noFill/>
            <a:miter lim="800000"/>
            <a:headEnd/>
            <a:tailEnd/>
          </a:ln>
          <a:effectLst/>
        </p:spPr>
        <p:txBody>
          <a:bodyPr wrap="none">
            <a:spAutoFit/>
          </a:bodyPr>
          <a:lstStyle/>
          <a:p>
            <a:r>
              <a:rPr lang="zh-CN" altLang="en-US"/>
              <a:t>即</a:t>
            </a:r>
          </a:p>
        </p:txBody>
      </p:sp>
      <p:graphicFrame>
        <p:nvGraphicFramePr>
          <p:cNvPr id="88075" name="Object 11"/>
          <p:cNvGraphicFramePr>
            <a:graphicFrameLocks noChangeAspect="1"/>
          </p:cNvGraphicFramePr>
          <p:nvPr/>
        </p:nvGraphicFramePr>
        <p:xfrm>
          <a:off x="1692275" y="5661025"/>
          <a:ext cx="5676900" cy="544513"/>
        </p:xfrm>
        <a:graphic>
          <a:graphicData uri="http://schemas.openxmlformats.org/presentationml/2006/ole">
            <p:oleObj spid="_x0000_s88075" name="公式" r:id="rId4" imgW="2476440" imgH="241200" progId="Equation.3">
              <p:embed/>
            </p:oleObj>
          </a:graphicData>
        </a:graphic>
      </p:graphicFrame>
      <p:sp>
        <p:nvSpPr>
          <p:cNvPr id="88086" name="Rectangle 22"/>
          <p:cNvSpPr>
            <a:spLocks noChangeArrowheads="1"/>
          </p:cNvSpPr>
          <p:nvPr/>
        </p:nvSpPr>
        <p:spPr bwMode="auto">
          <a:xfrm>
            <a:off x="7164388" y="6310313"/>
            <a:ext cx="212725" cy="228600"/>
          </a:xfrm>
          <a:prstGeom prst="rect">
            <a:avLst/>
          </a:prstGeom>
          <a:noFill/>
          <a:ln w="9525">
            <a:noFill/>
            <a:miter lim="800000"/>
            <a:headEnd/>
            <a:tailEnd/>
          </a:ln>
          <a:effectLst/>
        </p:spPr>
        <p:txBody>
          <a:bodyPr wrap="none" anchor="ctr">
            <a:spAutoFit/>
          </a:bodyPr>
          <a:lstStyle/>
          <a:p>
            <a:r>
              <a:rPr lang="en-US" altLang="zh-CN" sz="900" b="0"/>
              <a:t> </a:t>
            </a:r>
            <a:endParaRPr lang="en-US" altLang="zh-CN" sz="1800" b="0">
              <a:latin typeface="Arial" pitchFamily="34" charset="0"/>
              <a:ea typeface="宋体" pitchFamily="2" charset="-122"/>
            </a:endParaRPr>
          </a:p>
        </p:txBody>
      </p:sp>
      <p:sp>
        <p:nvSpPr>
          <p:cNvPr id="88095" name="Rectangle 31"/>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88100" name="Rectangle 36"/>
          <p:cNvSpPr>
            <a:spLocks noChangeArrowheads="1"/>
          </p:cNvSpPr>
          <p:nvPr/>
        </p:nvSpPr>
        <p:spPr bwMode="auto">
          <a:xfrm>
            <a:off x="179388" y="836613"/>
            <a:ext cx="8785225" cy="3240087"/>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88068" name="Text Box 4"/>
          <p:cNvSpPr txBox="1">
            <a:spLocks noChangeArrowheads="1"/>
          </p:cNvSpPr>
          <p:nvPr/>
        </p:nvSpPr>
        <p:spPr bwMode="auto">
          <a:xfrm>
            <a:off x="323850" y="908050"/>
            <a:ext cx="8569325" cy="519113"/>
          </a:xfrm>
          <a:prstGeom prst="rect">
            <a:avLst/>
          </a:prstGeom>
          <a:noFill/>
          <a:ln w="9525">
            <a:noFill/>
            <a:miter lim="800000"/>
            <a:headEnd/>
            <a:tailEnd/>
          </a:ln>
          <a:effectLst/>
        </p:spPr>
        <p:txBody>
          <a:bodyPr>
            <a:spAutoFit/>
          </a:bodyPr>
          <a:lstStyle/>
          <a:p>
            <a:r>
              <a:rPr lang="en-US" altLang="zh-CN"/>
              <a:t>      </a:t>
            </a:r>
            <a:r>
              <a:rPr lang="zh-CN" altLang="en-US"/>
              <a:t>设单步法                                      是 </a:t>
            </a:r>
            <a:r>
              <a:rPr lang="en-US" altLang="zh-CN" i="1"/>
              <a:t>p </a:t>
            </a:r>
            <a:r>
              <a:rPr lang="zh-CN" altLang="en-US"/>
              <a:t>阶方法，函数</a:t>
            </a:r>
          </a:p>
        </p:txBody>
      </p:sp>
      <p:graphicFrame>
        <p:nvGraphicFramePr>
          <p:cNvPr id="88069" name="Object 5"/>
          <p:cNvGraphicFramePr>
            <a:graphicFrameLocks noChangeAspect="1"/>
          </p:cNvGraphicFramePr>
          <p:nvPr>
            <p:ph idx="1"/>
          </p:nvPr>
        </p:nvGraphicFramePr>
        <p:xfrm>
          <a:off x="2411413" y="908050"/>
          <a:ext cx="3221037" cy="531813"/>
        </p:xfrm>
        <a:graphic>
          <a:graphicData uri="http://schemas.openxmlformats.org/presentationml/2006/ole">
            <p:oleObj spid="_x0000_s88069" name="公式" r:id="rId5" imgW="1384200" imgH="228600" progId="Equation.3">
              <p:embed/>
            </p:oleObj>
          </a:graphicData>
        </a:graphic>
      </p:graphicFrame>
      <p:sp>
        <p:nvSpPr>
          <p:cNvPr id="88073" name="Rectangle 9"/>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88078" name="Object 14"/>
          <p:cNvGraphicFramePr>
            <a:graphicFrameLocks noChangeAspect="1"/>
          </p:cNvGraphicFramePr>
          <p:nvPr/>
        </p:nvGraphicFramePr>
        <p:xfrm>
          <a:off x="250825" y="1484313"/>
          <a:ext cx="4895850" cy="538162"/>
        </p:xfrm>
        <a:graphic>
          <a:graphicData uri="http://schemas.openxmlformats.org/presentationml/2006/ole">
            <p:oleObj spid="_x0000_s88078" name="公式" r:id="rId6" imgW="1942920" imgH="228600" progId="Equation.3">
              <p:embed/>
            </p:oleObj>
          </a:graphicData>
        </a:graphic>
      </p:graphicFrame>
      <p:graphicFrame>
        <p:nvGraphicFramePr>
          <p:cNvPr id="88082" name="Object 18"/>
          <p:cNvGraphicFramePr>
            <a:graphicFrameLocks noChangeAspect="1"/>
          </p:cNvGraphicFramePr>
          <p:nvPr/>
        </p:nvGraphicFramePr>
        <p:xfrm>
          <a:off x="1476375" y="2781300"/>
          <a:ext cx="5040313" cy="641350"/>
        </p:xfrm>
        <a:graphic>
          <a:graphicData uri="http://schemas.openxmlformats.org/presentationml/2006/ole">
            <p:oleObj spid="_x0000_s88082" name="公式" r:id="rId7" imgW="2171520" imgH="279360" progId="Equation.3">
              <p:embed/>
            </p:oleObj>
          </a:graphicData>
        </a:graphic>
      </p:graphicFrame>
      <p:sp>
        <p:nvSpPr>
          <p:cNvPr id="88085" name="Rectangle 21"/>
          <p:cNvSpPr>
            <a:spLocks noChangeArrowheads="1"/>
          </p:cNvSpPr>
          <p:nvPr/>
        </p:nvSpPr>
        <p:spPr bwMode="auto">
          <a:xfrm>
            <a:off x="5292725" y="1484313"/>
            <a:ext cx="2159000" cy="519112"/>
          </a:xfrm>
          <a:prstGeom prst="rect">
            <a:avLst/>
          </a:prstGeom>
          <a:noFill/>
          <a:ln w="9525">
            <a:noFill/>
            <a:miter lim="800000"/>
            <a:headEnd/>
            <a:tailEnd/>
          </a:ln>
          <a:effectLst/>
        </p:spPr>
        <p:txBody>
          <a:bodyPr anchor="ctr">
            <a:spAutoFit/>
          </a:bodyPr>
          <a:lstStyle/>
          <a:p>
            <a:r>
              <a:rPr lang="zh-CN" altLang="en-US">
                <a:solidFill>
                  <a:srgbClr val="000000"/>
                </a:solidFill>
                <a:latin typeface="宋体" pitchFamily="2" charset="-122"/>
                <a:cs typeface="Times New Roman" pitchFamily="18" charset="0"/>
              </a:rPr>
              <a:t>即存在常数</a:t>
            </a:r>
            <a:endParaRPr lang="zh-CN" altLang="en-US">
              <a:latin typeface="Arial" pitchFamily="34" charset="0"/>
              <a:cs typeface="Times New Roman" pitchFamily="18" charset="0"/>
            </a:endParaRPr>
          </a:p>
        </p:txBody>
      </p:sp>
      <p:graphicFrame>
        <p:nvGraphicFramePr>
          <p:cNvPr id="88084" name="Object 20"/>
          <p:cNvGraphicFramePr>
            <a:graphicFrameLocks noChangeAspect="1"/>
          </p:cNvGraphicFramePr>
          <p:nvPr/>
        </p:nvGraphicFramePr>
        <p:xfrm>
          <a:off x="7186613" y="1549400"/>
          <a:ext cx="1057275" cy="522288"/>
        </p:xfrm>
        <a:graphic>
          <a:graphicData uri="http://schemas.openxmlformats.org/presentationml/2006/ole">
            <p:oleObj spid="_x0000_s88084" name="公式" r:id="rId8" imgW="419040" imgH="203040" progId="Equation.3">
              <p:embed/>
            </p:oleObj>
          </a:graphicData>
        </a:graphic>
      </p:graphicFrame>
      <p:sp>
        <p:nvSpPr>
          <p:cNvPr id="88087" name="Text Box 23"/>
          <p:cNvSpPr txBox="1">
            <a:spLocks noChangeArrowheads="1"/>
          </p:cNvSpPr>
          <p:nvPr/>
        </p:nvSpPr>
        <p:spPr bwMode="auto">
          <a:xfrm>
            <a:off x="323850" y="2133600"/>
            <a:ext cx="5781675" cy="519113"/>
          </a:xfrm>
          <a:prstGeom prst="rect">
            <a:avLst/>
          </a:prstGeom>
          <a:noFill/>
          <a:ln w="9525">
            <a:noFill/>
            <a:miter lim="800000"/>
            <a:headEnd/>
            <a:tailEnd/>
          </a:ln>
          <a:effectLst/>
        </p:spPr>
        <p:txBody>
          <a:bodyPr>
            <a:spAutoFit/>
          </a:bodyPr>
          <a:lstStyle/>
          <a:p>
            <a:r>
              <a:rPr lang="zh-CN" altLang="en-US"/>
              <a:t>使得对任意                        ，都有</a:t>
            </a:r>
          </a:p>
        </p:txBody>
      </p:sp>
      <p:graphicFrame>
        <p:nvGraphicFramePr>
          <p:cNvPr id="88088" name="Object 24"/>
          <p:cNvGraphicFramePr>
            <a:graphicFrameLocks noChangeAspect="1"/>
          </p:cNvGraphicFramePr>
          <p:nvPr/>
        </p:nvGraphicFramePr>
        <p:xfrm>
          <a:off x="2195513" y="2132013"/>
          <a:ext cx="2160587" cy="576262"/>
        </p:xfrm>
        <a:graphic>
          <a:graphicData uri="http://schemas.openxmlformats.org/presentationml/2006/ole">
            <p:oleObj spid="_x0000_s88088" name="公式" r:id="rId9" imgW="888840" imgH="241200" progId="Equation.3">
              <p:embed/>
            </p:oleObj>
          </a:graphicData>
        </a:graphic>
      </p:graphicFrame>
      <p:sp>
        <p:nvSpPr>
          <p:cNvPr id="88092" name="Rectangle 28"/>
          <p:cNvSpPr>
            <a:spLocks noChangeArrowheads="1"/>
          </p:cNvSpPr>
          <p:nvPr/>
        </p:nvSpPr>
        <p:spPr bwMode="auto">
          <a:xfrm>
            <a:off x="250825" y="3498850"/>
            <a:ext cx="7200900" cy="519113"/>
          </a:xfrm>
          <a:prstGeom prst="rect">
            <a:avLst/>
          </a:prstGeom>
          <a:noFill/>
          <a:ln w="9525">
            <a:noFill/>
            <a:miter lim="800000"/>
            <a:headEnd/>
            <a:tailEnd/>
          </a:ln>
          <a:effectLst/>
        </p:spPr>
        <p:txBody>
          <a:bodyPr anchor="ctr">
            <a:spAutoFit/>
          </a:bodyPr>
          <a:lstStyle/>
          <a:p>
            <a:r>
              <a:rPr lang="zh-CN" altLang="en-US">
                <a:latin typeface="楷体_GB2312" pitchFamily="49" charset="-122"/>
                <a:cs typeface="Times New Roman" pitchFamily="18" charset="0"/>
              </a:rPr>
              <a:t>且初值   </a:t>
            </a:r>
            <a:r>
              <a:rPr lang="zh-CN" altLang="en-US">
                <a:cs typeface="Times New Roman" pitchFamily="18" charset="0"/>
              </a:rPr>
              <a:t>是准确的，</a:t>
            </a:r>
            <a:r>
              <a:rPr lang="zh-CN" altLang="en-US">
                <a:solidFill>
                  <a:srgbClr val="000000"/>
                </a:solidFill>
                <a:cs typeface="Times New Roman" pitchFamily="18" charset="0"/>
              </a:rPr>
              <a:t>则原算法 </a:t>
            </a:r>
            <a:r>
              <a:rPr lang="en-US" altLang="zh-CN" i="1">
                <a:solidFill>
                  <a:srgbClr val="000000"/>
                </a:solidFill>
                <a:cs typeface="Times New Roman" pitchFamily="18" charset="0"/>
              </a:rPr>
              <a:t>p </a:t>
            </a:r>
            <a:r>
              <a:rPr lang="zh-CN" altLang="en-US">
                <a:solidFill>
                  <a:srgbClr val="000000"/>
                </a:solidFill>
                <a:cs typeface="Times New Roman" pitchFamily="18" charset="0"/>
              </a:rPr>
              <a:t>阶收敛</a:t>
            </a:r>
            <a:r>
              <a:rPr lang="en-US" altLang="zh-CN">
                <a:solidFill>
                  <a:srgbClr val="000000"/>
                </a:solidFill>
                <a:cs typeface="Times New Roman" pitchFamily="18" charset="0"/>
              </a:rPr>
              <a:t>.</a:t>
            </a:r>
            <a:endParaRPr lang="en-US" altLang="zh-CN">
              <a:cs typeface="Times New Roman" pitchFamily="18" charset="0"/>
            </a:endParaRPr>
          </a:p>
        </p:txBody>
      </p:sp>
      <p:graphicFrame>
        <p:nvGraphicFramePr>
          <p:cNvPr id="88091" name="Object 27"/>
          <p:cNvGraphicFramePr>
            <a:graphicFrameLocks noChangeAspect="1"/>
          </p:cNvGraphicFramePr>
          <p:nvPr/>
        </p:nvGraphicFramePr>
        <p:xfrm>
          <a:off x="1476375" y="3500438"/>
          <a:ext cx="433388" cy="547687"/>
        </p:xfrm>
        <a:graphic>
          <a:graphicData uri="http://schemas.openxmlformats.org/presentationml/2006/ole">
            <p:oleObj spid="_x0000_s88091" name="公式" r:id="rId10" imgW="177480" imgH="228600" progId="Equation.3">
              <p:embed/>
            </p:oleObj>
          </a:graphicData>
        </a:graphic>
      </p:graphicFrame>
      <p:sp>
        <p:nvSpPr>
          <p:cNvPr id="88099" name="Text Box 35"/>
          <p:cNvSpPr txBox="1">
            <a:spLocks noChangeArrowheads="1"/>
          </p:cNvSpPr>
          <p:nvPr/>
        </p:nvSpPr>
        <p:spPr bwMode="auto">
          <a:xfrm>
            <a:off x="250825" y="4292600"/>
            <a:ext cx="1255713" cy="519113"/>
          </a:xfrm>
          <a:prstGeom prst="rect">
            <a:avLst/>
          </a:prstGeom>
          <a:noFill/>
          <a:ln w="9525">
            <a:noFill/>
            <a:miter lim="800000"/>
            <a:headEnd/>
            <a:tailEnd/>
          </a:ln>
          <a:effectLst/>
        </p:spPr>
        <p:txBody>
          <a:bodyPr wrap="none">
            <a:spAutoFit/>
          </a:bodyPr>
          <a:lstStyle/>
          <a:p>
            <a:r>
              <a:rPr lang="zh-CN" altLang="en-US"/>
              <a:t>证明：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099"/>
                                        </p:tgtEl>
                                        <p:attrNameLst>
                                          <p:attrName>style.visibility</p:attrName>
                                        </p:attrNameLst>
                                      </p:cBhvr>
                                      <p:to>
                                        <p:strVal val="visible"/>
                                      </p:to>
                                    </p:set>
                                    <p:animEffect transition="in" filter="wipe(left)">
                                      <p:cBhvr>
                                        <p:cTn id="7" dur="500"/>
                                        <p:tgtEl>
                                          <p:spTgt spid="880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071"/>
                                        </p:tgtEl>
                                        <p:attrNameLst>
                                          <p:attrName>style.visibility</p:attrName>
                                        </p:attrNameLst>
                                      </p:cBhvr>
                                      <p:to>
                                        <p:strVal val="visible"/>
                                      </p:to>
                                    </p:set>
                                    <p:animEffect transition="in" filter="wipe(left)">
                                      <p:cBhvr>
                                        <p:cTn id="12" dur="500"/>
                                        <p:tgtEl>
                                          <p:spTgt spid="880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8072"/>
                                        </p:tgtEl>
                                        <p:attrNameLst>
                                          <p:attrName>style.visibility</p:attrName>
                                        </p:attrNameLst>
                                      </p:cBhvr>
                                      <p:to>
                                        <p:strVal val="visible"/>
                                      </p:to>
                                    </p:set>
                                    <p:animEffect transition="in" filter="wipe(left)">
                                      <p:cBhvr>
                                        <p:cTn id="17" dur="500"/>
                                        <p:tgtEl>
                                          <p:spTgt spid="880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8074"/>
                                        </p:tgtEl>
                                        <p:attrNameLst>
                                          <p:attrName>style.visibility</p:attrName>
                                        </p:attrNameLst>
                                      </p:cBhvr>
                                      <p:to>
                                        <p:strVal val="visible"/>
                                      </p:to>
                                    </p:set>
                                    <p:animEffect transition="in" filter="wipe(left)">
                                      <p:cBhvr>
                                        <p:cTn id="22" dur="500"/>
                                        <p:tgtEl>
                                          <p:spTgt spid="8807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8075"/>
                                        </p:tgtEl>
                                        <p:attrNameLst>
                                          <p:attrName>style.visibility</p:attrName>
                                        </p:attrNameLst>
                                      </p:cBhvr>
                                      <p:to>
                                        <p:strVal val="visible"/>
                                      </p:to>
                                    </p:set>
                                    <p:animEffect transition="in" filter="wipe(left)">
                                      <p:cBhvr>
                                        <p:cTn id="27" dur="500"/>
                                        <p:tgtEl>
                                          <p:spTgt spid="88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1" grpId="0"/>
      <p:bldP spid="88074" grpId="0"/>
      <p:bldP spid="8809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35" name="Rectangle 23"/>
          <p:cNvSpPr>
            <a:spLocks noChangeArrowheads="1"/>
          </p:cNvSpPr>
          <p:nvPr/>
        </p:nvSpPr>
        <p:spPr bwMode="auto">
          <a:xfrm>
            <a:off x="2339975" y="260350"/>
            <a:ext cx="6553200" cy="1223963"/>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90114" name="Rectangle 2"/>
          <p:cNvSpPr>
            <a:spLocks noGrp="1" noChangeArrowheads="1"/>
          </p:cNvSpPr>
          <p:nvPr>
            <p:ph type="title"/>
          </p:nvPr>
        </p:nvSpPr>
        <p:spPr>
          <a:xfrm>
            <a:off x="457200" y="765175"/>
            <a:ext cx="1522413" cy="652463"/>
          </a:xfrm>
        </p:spPr>
        <p:txBody>
          <a:bodyPr/>
          <a:lstStyle/>
          <a:p>
            <a:r>
              <a:rPr lang="zh-CN" altLang="en-US" sz="2800" b="1">
                <a:ea typeface="楷体_GB2312" pitchFamily="49" charset="-122"/>
              </a:rPr>
              <a:t>从而，</a:t>
            </a:r>
          </a:p>
        </p:txBody>
      </p:sp>
      <p:graphicFrame>
        <p:nvGraphicFramePr>
          <p:cNvPr id="90131" name="Object 19"/>
          <p:cNvGraphicFramePr>
            <a:graphicFrameLocks noChangeAspect="1"/>
          </p:cNvGraphicFramePr>
          <p:nvPr>
            <p:ph sz="half" idx="1"/>
          </p:nvPr>
        </p:nvGraphicFramePr>
        <p:xfrm>
          <a:off x="2571736" y="785793"/>
          <a:ext cx="6072230" cy="592367"/>
        </p:xfrm>
        <a:graphic>
          <a:graphicData uri="http://schemas.openxmlformats.org/presentationml/2006/ole">
            <p:oleObj spid="_x0000_s90131" name="公式" r:id="rId3" imgW="2476440" imgH="241200" progId="Equation.3">
              <p:embed/>
            </p:oleObj>
          </a:graphicData>
        </a:graphic>
      </p:graphicFrame>
      <p:sp>
        <p:nvSpPr>
          <p:cNvPr id="90117" name="Rectangle 5"/>
          <p:cNvSpPr>
            <a:spLocks noChangeArrowheads="1"/>
          </p:cNvSpPr>
          <p:nvPr/>
        </p:nvSpPr>
        <p:spPr bwMode="auto">
          <a:xfrm>
            <a:off x="0" y="32908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0116" name="Object 4"/>
          <p:cNvGraphicFramePr>
            <a:graphicFrameLocks noChangeAspect="1"/>
          </p:cNvGraphicFramePr>
          <p:nvPr/>
        </p:nvGraphicFramePr>
        <p:xfrm>
          <a:off x="827088" y="1700213"/>
          <a:ext cx="1944687" cy="541337"/>
        </p:xfrm>
        <a:graphic>
          <a:graphicData uri="http://schemas.openxmlformats.org/presentationml/2006/ole">
            <p:oleObj spid="_x0000_s90116" name="公式" r:id="rId4" imgW="901440" imgH="253800" progId="Equation.3">
              <p:embed/>
            </p:oleObj>
          </a:graphicData>
        </a:graphic>
      </p:graphicFrame>
      <p:sp>
        <p:nvSpPr>
          <p:cNvPr id="90118" name="Rectangle 6"/>
          <p:cNvSpPr>
            <a:spLocks noChangeArrowheads="1"/>
          </p:cNvSpPr>
          <p:nvPr/>
        </p:nvSpPr>
        <p:spPr bwMode="auto">
          <a:xfrm>
            <a:off x="0" y="35671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0121" name="Object 9"/>
          <p:cNvGraphicFramePr>
            <a:graphicFrameLocks noChangeAspect="1"/>
          </p:cNvGraphicFramePr>
          <p:nvPr/>
        </p:nvGraphicFramePr>
        <p:xfrm>
          <a:off x="468313" y="2349500"/>
          <a:ext cx="7183437" cy="639763"/>
        </p:xfrm>
        <a:graphic>
          <a:graphicData uri="http://schemas.openxmlformats.org/presentationml/2006/ole">
            <p:oleObj spid="_x0000_s90121" name="公式" r:id="rId5" imgW="3124080" imgH="279360" progId="Equation.3">
              <p:embed/>
            </p:oleObj>
          </a:graphicData>
        </a:graphic>
      </p:graphicFrame>
      <p:graphicFrame>
        <p:nvGraphicFramePr>
          <p:cNvPr id="90120" name="Object 8"/>
          <p:cNvGraphicFramePr>
            <a:graphicFrameLocks noChangeAspect="1"/>
          </p:cNvGraphicFramePr>
          <p:nvPr/>
        </p:nvGraphicFramePr>
        <p:xfrm>
          <a:off x="511175" y="2997200"/>
          <a:ext cx="5257800" cy="1152525"/>
        </p:xfrm>
        <a:graphic>
          <a:graphicData uri="http://schemas.openxmlformats.org/presentationml/2006/ole">
            <p:oleObj spid="_x0000_s90120" name="公式" r:id="rId6" imgW="2336760" imgH="520560" progId="Equation.3">
              <p:embed/>
            </p:oleObj>
          </a:graphicData>
        </a:graphic>
      </p:graphicFrame>
      <p:graphicFrame>
        <p:nvGraphicFramePr>
          <p:cNvPr id="90119" name="Object 7"/>
          <p:cNvGraphicFramePr>
            <a:graphicFrameLocks noChangeAspect="1"/>
          </p:cNvGraphicFramePr>
          <p:nvPr/>
        </p:nvGraphicFramePr>
        <p:xfrm>
          <a:off x="3995738" y="4149725"/>
          <a:ext cx="3613150" cy="555625"/>
        </p:xfrm>
        <a:graphic>
          <a:graphicData uri="http://schemas.openxmlformats.org/presentationml/2006/ole">
            <p:oleObj spid="_x0000_s90119" name="公式" r:id="rId7" imgW="1562040" imgH="241200" progId="Equation.3">
              <p:embed/>
            </p:oleObj>
          </a:graphicData>
        </a:graphic>
      </p:graphicFrame>
      <p:sp>
        <p:nvSpPr>
          <p:cNvPr id="90124" name="Rectangle 12"/>
          <p:cNvSpPr>
            <a:spLocks noChangeArrowheads="1"/>
          </p:cNvSpPr>
          <p:nvPr/>
        </p:nvSpPr>
        <p:spPr bwMode="auto">
          <a:xfrm>
            <a:off x="468313" y="4149725"/>
            <a:ext cx="3671887" cy="519113"/>
          </a:xfrm>
          <a:prstGeom prst="rect">
            <a:avLst/>
          </a:prstGeom>
          <a:noFill/>
          <a:ln w="9525">
            <a:noFill/>
            <a:miter lim="800000"/>
            <a:headEnd/>
            <a:tailEnd/>
          </a:ln>
          <a:effectLst/>
        </p:spPr>
        <p:txBody>
          <a:bodyPr anchor="ctr">
            <a:spAutoFit/>
          </a:bodyPr>
          <a:lstStyle/>
          <a:p>
            <a:r>
              <a:rPr lang="zh-CN" altLang="en-US">
                <a:latin typeface="楷体_GB2312" pitchFamily="49" charset="-122"/>
                <a:cs typeface="宋体" pitchFamily="2" charset="-122"/>
              </a:rPr>
              <a:t>即得以下递推关系式        </a:t>
            </a:r>
          </a:p>
        </p:txBody>
      </p:sp>
      <p:sp>
        <p:nvSpPr>
          <p:cNvPr id="90125" name="Rectangle 13"/>
          <p:cNvSpPr>
            <a:spLocks noChangeArrowheads="1"/>
          </p:cNvSpPr>
          <p:nvPr/>
        </p:nvSpPr>
        <p:spPr bwMode="auto">
          <a:xfrm>
            <a:off x="0" y="3810000"/>
            <a:ext cx="739775" cy="244475"/>
          </a:xfrm>
          <a:prstGeom prst="rect">
            <a:avLst/>
          </a:prstGeom>
          <a:noFill/>
          <a:ln w="9525">
            <a:noFill/>
            <a:miter lim="800000"/>
            <a:headEnd/>
            <a:tailEnd/>
          </a:ln>
          <a:effectLst/>
        </p:spPr>
        <p:txBody>
          <a:bodyPr wrap="none" anchor="ctr">
            <a:spAutoFit/>
          </a:bodyPr>
          <a:lstStyle/>
          <a:p>
            <a:r>
              <a:rPr lang="en-US" altLang="zh-CN" sz="1000" b="0">
                <a:latin typeface="Arial" pitchFamily="34" charset="0"/>
                <a:ea typeface="宋体" pitchFamily="2" charset="-122"/>
              </a:rPr>
              <a:t>               </a:t>
            </a:r>
            <a:r>
              <a:rPr lang="en-US" altLang="zh-CN" sz="900" b="0">
                <a:latin typeface="Arial" pitchFamily="34" charset="0"/>
                <a:ea typeface="宋体" pitchFamily="2" charset="-122"/>
              </a:rPr>
              <a:t> </a:t>
            </a:r>
            <a:endParaRPr lang="en-US" altLang="zh-CN" sz="1800" b="0">
              <a:latin typeface="Arial" pitchFamily="34" charset="0"/>
              <a:ea typeface="宋体" pitchFamily="2" charset="-122"/>
            </a:endParaRPr>
          </a:p>
        </p:txBody>
      </p:sp>
      <p:sp>
        <p:nvSpPr>
          <p:cNvPr id="90130" name="Rectangle 18"/>
          <p:cNvSpPr>
            <a:spLocks noChangeArrowheads="1"/>
          </p:cNvSpPr>
          <p:nvPr/>
        </p:nvSpPr>
        <p:spPr bwMode="auto">
          <a:xfrm>
            <a:off x="571472" y="4786322"/>
            <a:ext cx="3429024" cy="519113"/>
          </a:xfrm>
          <a:prstGeom prst="rect">
            <a:avLst/>
          </a:prstGeom>
          <a:noFill/>
          <a:ln w="9525">
            <a:noFill/>
            <a:miter lim="800000"/>
            <a:headEnd/>
            <a:tailEnd/>
          </a:ln>
          <a:effectLst/>
        </p:spPr>
        <p:txBody>
          <a:bodyPr wrap="square" anchor="ctr">
            <a:spAutoFit/>
          </a:bodyPr>
          <a:lstStyle/>
          <a:p>
            <a:r>
              <a:rPr lang="zh-CN" altLang="en-US" dirty="0">
                <a:latin typeface="Arial" pitchFamily="34" charset="0"/>
                <a:cs typeface="宋体" pitchFamily="2" charset="-122"/>
              </a:rPr>
              <a:t>对 </a:t>
            </a:r>
            <a:r>
              <a:rPr lang="en-US" altLang="zh-CN" i="1" dirty="0" err="1" smtClean="0">
                <a:cs typeface="Times New Roman" pitchFamily="18" charset="0"/>
              </a:rPr>
              <a:t>i</a:t>
            </a:r>
            <a:r>
              <a:rPr lang="en-US" altLang="zh-CN" i="1" dirty="0" smtClean="0">
                <a:cs typeface="Times New Roman" pitchFamily="18" charset="0"/>
              </a:rPr>
              <a:t> </a:t>
            </a:r>
            <a:r>
              <a:rPr lang="zh-CN" altLang="en-US" dirty="0" smtClean="0">
                <a:latin typeface="Arial" pitchFamily="34" charset="0"/>
                <a:cs typeface="宋体" pitchFamily="2" charset="-122"/>
              </a:rPr>
              <a:t>逐步</a:t>
            </a:r>
            <a:r>
              <a:rPr lang="zh-CN" altLang="en-US" dirty="0">
                <a:latin typeface="Arial" pitchFamily="34" charset="0"/>
                <a:cs typeface="宋体" pitchFamily="2" charset="-122"/>
              </a:rPr>
              <a:t>递推可得，</a:t>
            </a:r>
          </a:p>
        </p:txBody>
      </p:sp>
      <p:graphicFrame>
        <p:nvGraphicFramePr>
          <p:cNvPr id="90133" name="Object 21"/>
          <p:cNvGraphicFramePr>
            <a:graphicFrameLocks noChangeAspect="1"/>
          </p:cNvGraphicFramePr>
          <p:nvPr>
            <p:ph sz="half" idx="2"/>
          </p:nvPr>
        </p:nvGraphicFramePr>
        <p:xfrm>
          <a:off x="3924300" y="260350"/>
          <a:ext cx="3276600" cy="541338"/>
        </p:xfrm>
        <a:graphic>
          <a:graphicData uri="http://schemas.openxmlformats.org/presentationml/2006/ole">
            <p:oleObj spid="_x0000_s90133" name="公式" r:id="rId8" imgW="1384200" imgH="228600" progId="Equation.3">
              <p:embed/>
            </p:oleObj>
          </a:graphicData>
        </a:graphic>
      </p:graphicFrame>
      <p:sp>
        <p:nvSpPr>
          <p:cNvPr id="90139" name="Rectangle 27"/>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0138" name="Object 26"/>
          <p:cNvGraphicFramePr>
            <a:graphicFrameLocks noChangeAspect="1"/>
          </p:cNvGraphicFramePr>
          <p:nvPr/>
        </p:nvGraphicFramePr>
        <p:xfrm>
          <a:off x="611188" y="5300663"/>
          <a:ext cx="6173787" cy="538162"/>
        </p:xfrm>
        <a:graphic>
          <a:graphicData uri="http://schemas.openxmlformats.org/presentationml/2006/ole">
            <p:oleObj spid="_x0000_s90138" name="公式" r:id="rId9" imgW="2755800" imgH="241200" progId="Equation.3">
              <p:embed/>
            </p:oleObj>
          </a:graphicData>
        </a:graphic>
      </p:graphicFrame>
      <p:graphicFrame>
        <p:nvGraphicFramePr>
          <p:cNvPr id="90141" name="Object 29"/>
          <p:cNvGraphicFramePr>
            <a:graphicFrameLocks noChangeAspect="1"/>
          </p:cNvGraphicFramePr>
          <p:nvPr/>
        </p:nvGraphicFramePr>
        <p:xfrm>
          <a:off x="1187450" y="5949950"/>
          <a:ext cx="5035550" cy="538163"/>
        </p:xfrm>
        <a:graphic>
          <a:graphicData uri="http://schemas.openxmlformats.org/presentationml/2006/ole">
            <p:oleObj spid="_x0000_s90141" name="公式" r:id="rId10" imgW="2247840" imgH="241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14"/>
                                        </p:tgtEl>
                                        <p:attrNameLst>
                                          <p:attrName>style.visibility</p:attrName>
                                        </p:attrNameLst>
                                      </p:cBhvr>
                                      <p:to>
                                        <p:strVal val="visible"/>
                                      </p:to>
                                    </p:set>
                                    <p:animEffect transition="in" filter="wipe(left)">
                                      <p:cBhvr>
                                        <p:cTn id="7" dur="500"/>
                                        <p:tgtEl>
                                          <p:spTgt spid="901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0116"/>
                                        </p:tgtEl>
                                        <p:attrNameLst>
                                          <p:attrName>style.visibility</p:attrName>
                                        </p:attrNameLst>
                                      </p:cBhvr>
                                      <p:to>
                                        <p:strVal val="visible"/>
                                      </p:to>
                                    </p:set>
                                    <p:animEffect transition="in" filter="wipe(left)">
                                      <p:cBhvr>
                                        <p:cTn id="12" dur="500"/>
                                        <p:tgtEl>
                                          <p:spTgt spid="901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0121"/>
                                        </p:tgtEl>
                                        <p:attrNameLst>
                                          <p:attrName>style.visibility</p:attrName>
                                        </p:attrNameLst>
                                      </p:cBhvr>
                                      <p:to>
                                        <p:strVal val="visible"/>
                                      </p:to>
                                    </p:set>
                                    <p:animEffect transition="in" filter="wipe(left)">
                                      <p:cBhvr>
                                        <p:cTn id="17" dur="500"/>
                                        <p:tgtEl>
                                          <p:spTgt spid="901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0120"/>
                                        </p:tgtEl>
                                        <p:attrNameLst>
                                          <p:attrName>style.visibility</p:attrName>
                                        </p:attrNameLst>
                                      </p:cBhvr>
                                      <p:to>
                                        <p:strVal val="visible"/>
                                      </p:to>
                                    </p:set>
                                    <p:animEffect transition="in" filter="wipe(left)">
                                      <p:cBhvr>
                                        <p:cTn id="22" dur="500"/>
                                        <p:tgtEl>
                                          <p:spTgt spid="901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0124"/>
                                        </p:tgtEl>
                                        <p:attrNameLst>
                                          <p:attrName>style.visibility</p:attrName>
                                        </p:attrNameLst>
                                      </p:cBhvr>
                                      <p:to>
                                        <p:strVal val="visible"/>
                                      </p:to>
                                    </p:set>
                                    <p:animEffect transition="in" filter="wipe(left)">
                                      <p:cBhvr>
                                        <p:cTn id="27" dur="500"/>
                                        <p:tgtEl>
                                          <p:spTgt spid="901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0119"/>
                                        </p:tgtEl>
                                        <p:attrNameLst>
                                          <p:attrName>style.visibility</p:attrName>
                                        </p:attrNameLst>
                                      </p:cBhvr>
                                      <p:to>
                                        <p:strVal val="visible"/>
                                      </p:to>
                                    </p:set>
                                    <p:animEffect transition="in" filter="wipe(left)">
                                      <p:cBhvr>
                                        <p:cTn id="32" dur="500"/>
                                        <p:tgtEl>
                                          <p:spTgt spid="901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0130"/>
                                        </p:tgtEl>
                                        <p:attrNameLst>
                                          <p:attrName>style.visibility</p:attrName>
                                        </p:attrNameLst>
                                      </p:cBhvr>
                                      <p:to>
                                        <p:strVal val="visible"/>
                                      </p:to>
                                    </p:set>
                                    <p:animEffect transition="in" filter="wipe(left)">
                                      <p:cBhvr>
                                        <p:cTn id="37" dur="500"/>
                                        <p:tgtEl>
                                          <p:spTgt spid="901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0138"/>
                                        </p:tgtEl>
                                        <p:attrNameLst>
                                          <p:attrName>style.visibility</p:attrName>
                                        </p:attrNameLst>
                                      </p:cBhvr>
                                      <p:to>
                                        <p:strVal val="visible"/>
                                      </p:to>
                                    </p:set>
                                    <p:animEffect transition="in" filter="wipe(left)">
                                      <p:cBhvr>
                                        <p:cTn id="42" dur="500"/>
                                        <p:tgtEl>
                                          <p:spTgt spid="9013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0141"/>
                                        </p:tgtEl>
                                        <p:attrNameLst>
                                          <p:attrName>style.visibility</p:attrName>
                                        </p:attrNameLst>
                                      </p:cBhvr>
                                      <p:to>
                                        <p:strVal val="visible"/>
                                      </p:to>
                                    </p:set>
                                    <p:animEffect transition="in" filter="wipe(left)">
                                      <p:cBhvr>
                                        <p:cTn id="47" dur="500"/>
                                        <p:tgtEl>
                                          <p:spTgt spid="90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p:bldP spid="90124" grpId="0"/>
      <p:bldP spid="901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sz="quarter"/>
          </p:nvPr>
        </p:nvSpPr>
        <p:spPr>
          <a:xfrm>
            <a:off x="250825" y="188913"/>
            <a:ext cx="3168650" cy="652462"/>
          </a:xfrm>
        </p:spPr>
        <p:txBody>
          <a:bodyPr/>
          <a:lstStyle/>
          <a:p>
            <a:r>
              <a:rPr lang="zh-CN" altLang="en-US" sz="3200" b="1">
                <a:ea typeface="楷体_GB2312" pitchFamily="49" charset="-122"/>
              </a:rPr>
              <a:t>三种数值方法：</a:t>
            </a:r>
          </a:p>
        </p:txBody>
      </p:sp>
      <p:graphicFrame>
        <p:nvGraphicFramePr>
          <p:cNvPr id="29703" name="Object 7"/>
          <p:cNvGraphicFramePr>
            <a:graphicFrameLocks noChangeAspect="1"/>
          </p:cNvGraphicFramePr>
          <p:nvPr>
            <p:ph sz="quarter" idx="1"/>
          </p:nvPr>
        </p:nvGraphicFramePr>
        <p:xfrm>
          <a:off x="2124075" y="981075"/>
          <a:ext cx="2881313" cy="476250"/>
        </p:xfrm>
        <a:graphic>
          <a:graphicData uri="http://schemas.openxmlformats.org/presentationml/2006/ole">
            <p:oleObj spid="_x0000_s29703" name="公式" r:id="rId3" imgW="1384200" imgH="228600" progId="Equation.3">
              <p:embed/>
            </p:oleObj>
          </a:graphicData>
        </a:graphic>
      </p:graphicFrame>
      <p:graphicFrame>
        <p:nvGraphicFramePr>
          <p:cNvPr id="29705" name="Object 9"/>
          <p:cNvGraphicFramePr>
            <a:graphicFrameLocks noChangeAspect="1"/>
          </p:cNvGraphicFramePr>
          <p:nvPr>
            <p:ph sz="quarter" idx="2"/>
          </p:nvPr>
        </p:nvGraphicFramePr>
        <p:xfrm>
          <a:off x="2989263" y="1462088"/>
          <a:ext cx="3384550" cy="490537"/>
        </p:xfrm>
        <a:graphic>
          <a:graphicData uri="http://schemas.openxmlformats.org/presentationml/2006/ole">
            <p:oleObj spid="_x0000_s29705" name="公式" r:id="rId4" imgW="1574640" imgH="228600" progId="Equation.3">
              <p:embed/>
            </p:oleObj>
          </a:graphicData>
        </a:graphic>
      </p:graphicFrame>
      <p:graphicFrame>
        <p:nvGraphicFramePr>
          <p:cNvPr id="29707" name="Object 11"/>
          <p:cNvGraphicFramePr>
            <a:graphicFrameLocks noChangeAspect="1"/>
          </p:cNvGraphicFramePr>
          <p:nvPr>
            <p:ph sz="quarter" idx="3"/>
          </p:nvPr>
        </p:nvGraphicFramePr>
        <p:xfrm>
          <a:off x="2124075" y="1916113"/>
          <a:ext cx="5038725" cy="819150"/>
        </p:xfrm>
        <a:graphic>
          <a:graphicData uri="http://schemas.openxmlformats.org/presentationml/2006/ole">
            <p:oleObj spid="_x0000_s29707" name="公式" r:id="rId5" imgW="2501640" imgH="406080" progId="Equation.3">
              <p:embed/>
            </p:oleObj>
          </a:graphicData>
        </a:graphic>
      </p:graphicFrame>
      <p:sp>
        <p:nvSpPr>
          <p:cNvPr id="29700" name="Text Box 4"/>
          <p:cNvSpPr txBox="1">
            <a:spLocks noChangeArrowheads="1"/>
          </p:cNvSpPr>
          <p:nvPr/>
        </p:nvSpPr>
        <p:spPr bwMode="auto">
          <a:xfrm>
            <a:off x="304800" y="950913"/>
            <a:ext cx="1731963" cy="519112"/>
          </a:xfrm>
          <a:prstGeom prst="rect">
            <a:avLst/>
          </a:prstGeom>
          <a:noFill/>
          <a:ln w="9525">
            <a:noFill/>
            <a:miter lim="800000"/>
            <a:headEnd/>
            <a:tailEnd/>
          </a:ln>
          <a:effectLst/>
        </p:spPr>
        <p:txBody>
          <a:bodyPr wrap="none">
            <a:spAutoFit/>
          </a:bodyPr>
          <a:lstStyle/>
          <a:p>
            <a:r>
              <a:rPr lang="zh-CN" altLang="en-US" u="sng"/>
              <a:t>欧拉方法</a:t>
            </a:r>
            <a:r>
              <a:rPr lang="en-US" altLang="zh-CN" u="sng"/>
              <a:t>:</a:t>
            </a:r>
          </a:p>
        </p:txBody>
      </p:sp>
      <p:sp>
        <p:nvSpPr>
          <p:cNvPr id="29701" name="Text Box 5"/>
          <p:cNvSpPr txBox="1">
            <a:spLocks noChangeArrowheads="1"/>
          </p:cNvSpPr>
          <p:nvPr/>
        </p:nvSpPr>
        <p:spPr bwMode="auto">
          <a:xfrm>
            <a:off x="323850" y="1484313"/>
            <a:ext cx="2446338" cy="519112"/>
          </a:xfrm>
          <a:prstGeom prst="rect">
            <a:avLst/>
          </a:prstGeom>
          <a:noFill/>
          <a:ln w="9525">
            <a:noFill/>
            <a:miter lim="800000"/>
            <a:headEnd/>
            <a:tailEnd/>
          </a:ln>
          <a:effectLst/>
        </p:spPr>
        <p:txBody>
          <a:bodyPr wrap="none">
            <a:spAutoFit/>
          </a:bodyPr>
          <a:lstStyle/>
          <a:p>
            <a:r>
              <a:rPr lang="zh-CN" altLang="en-US" u="sng"/>
              <a:t>后退欧拉方法</a:t>
            </a:r>
            <a:r>
              <a:rPr lang="en-US" altLang="zh-CN" u="sng"/>
              <a:t>:</a:t>
            </a:r>
          </a:p>
        </p:txBody>
      </p:sp>
      <p:sp>
        <p:nvSpPr>
          <p:cNvPr id="29702" name="Text Box 6"/>
          <p:cNvSpPr txBox="1">
            <a:spLocks noChangeArrowheads="1"/>
          </p:cNvSpPr>
          <p:nvPr/>
        </p:nvSpPr>
        <p:spPr bwMode="auto">
          <a:xfrm>
            <a:off x="323850" y="2082800"/>
            <a:ext cx="1731963" cy="519113"/>
          </a:xfrm>
          <a:prstGeom prst="rect">
            <a:avLst/>
          </a:prstGeom>
          <a:noFill/>
          <a:ln w="9525">
            <a:noFill/>
            <a:miter lim="800000"/>
            <a:headEnd/>
            <a:tailEnd/>
          </a:ln>
          <a:effectLst/>
        </p:spPr>
        <p:txBody>
          <a:bodyPr wrap="none">
            <a:spAutoFit/>
          </a:bodyPr>
          <a:lstStyle/>
          <a:p>
            <a:r>
              <a:rPr lang="zh-CN" altLang="en-US" u="sng"/>
              <a:t>梯形方法</a:t>
            </a:r>
            <a:r>
              <a:rPr lang="en-US" altLang="zh-CN" u="sng"/>
              <a:t>:</a:t>
            </a:r>
          </a:p>
        </p:txBody>
      </p:sp>
      <p:graphicFrame>
        <p:nvGraphicFramePr>
          <p:cNvPr id="29742" name="Object 46"/>
          <p:cNvGraphicFramePr>
            <a:graphicFrameLocks noChangeAspect="1"/>
          </p:cNvGraphicFramePr>
          <p:nvPr>
            <p:ph sz="quarter" idx="4"/>
          </p:nvPr>
        </p:nvGraphicFramePr>
        <p:xfrm>
          <a:off x="539750" y="2852738"/>
          <a:ext cx="7416800" cy="1223962"/>
        </p:xfrm>
        <a:graphic>
          <a:graphicData uri="http://schemas.openxmlformats.org/presentationml/2006/ole">
            <p:oleObj spid="_x0000_s29742" name="公式" r:id="rId6" imgW="3771720" imgH="622080" progId="Equation.3">
              <p:embed/>
            </p:oleObj>
          </a:graphicData>
        </a:graphic>
      </p:graphicFrame>
      <p:sp>
        <p:nvSpPr>
          <p:cNvPr id="29744" name="Rectangle 48"/>
          <p:cNvSpPr>
            <a:spLocks noChangeArrowheads="1"/>
          </p:cNvSpPr>
          <p:nvPr/>
        </p:nvSpPr>
        <p:spPr bwMode="auto">
          <a:xfrm>
            <a:off x="323850" y="4149725"/>
            <a:ext cx="8399463" cy="1611313"/>
          </a:xfrm>
          <a:prstGeom prst="rect">
            <a:avLst/>
          </a:prstGeom>
          <a:noFill/>
          <a:ln w="9525">
            <a:noFill/>
            <a:miter lim="800000"/>
            <a:headEnd/>
            <a:tailEnd/>
          </a:ln>
          <a:effectLst/>
        </p:spPr>
        <p:txBody>
          <a:bodyPr wrap="none">
            <a:spAutoFit/>
          </a:bodyPr>
          <a:lstStyle/>
          <a:p>
            <a:pPr>
              <a:lnSpc>
                <a:spcPct val="85000"/>
              </a:lnSpc>
              <a:spcBef>
                <a:spcPct val="50000"/>
              </a:spcBef>
            </a:pPr>
            <a:r>
              <a:rPr kumimoji="1" lang="zh-CN" altLang="en-US"/>
              <a:t>梯形方法迭代计算量大，且难以预测迭代次数。为了</a:t>
            </a:r>
          </a:p>
          <a:p>
            <a:pPr>
              <a:lnSpc>
                <a:spcPct val="85000"/>
              </a:lnSpc>
              <a:spcBef>
                <a:spcPct val="50000"/>
              </a:spcBef>
            </a:pPr>
            <a:r>
              <a:rPr kumimoji="1" lang="zh-CN" altLang="en-US"/>
              <a:t>控制计算量，通常只迭代一次就转入下一点的计算。</a:t>
            </a:r>
          </a:p>
          <a:p>
            <a:pPr>
              <a:lnSpc>
                <a:spcPct val="85000"/>
              </a:lnSpc>
              <a:spcBef>
                <a:spcPct val="50000"/>
              </a:spcBef>
            </a:pPr>
            <a:r>
              <a:rPr kumimoji="1" lang="zh-CN" altLang="en-US"/>
              <a:t>用显式公式作预测，梯形公式作校正，得到</a:t>
            </a:r>
          </a:p>
        </p:txBody>
      </p:sp>
      <p:sp>
        <p:nvSpPr>
          <p:cNvPr id="29745" name="Text Box 49"/>
          <p:cNvSpPr txBox="1">
            <a:spLocks noChangeArrowheads="1"/>
          </p:cNvSpPr>
          <p:nvPr/>
        </p:nvSpPr>
        <p:spPr bwMode="auto">
          <a:xfrm>
            <a:off x="395288" y="6038850"/>
            <a:ext cx="2773362" cy="519113"/>
          </a:xfrm>
          <a:prstGeom prst="rect">
            <a:avLst/>
          </a:prstGeom>
          <a:noFill/>
          <a:ln w="9525">
            <a:noFill/>
            <a:miter lim="800000"/>
            <a:headEnd/>
            <a:tailEnd/>
          </a:ln>
          <a:effectLst/>
        </p:spPr>
        <p:txBody>
          <a:bodyPr wrap="none">
            <a:spAutoFit/>
          </a:bodyPr>
          <a:lstStyle/>
          <a:p>
            <a:r>
              <a:rPr lang="zh-CN" altLang="en-US"/>
              <a:t>改进的欧拉方法 </a:t>
            </a:r>
          </a:p>
        </p:txBody>
      </p:sp>
      <p:sp>
        <p:nvSpPr>
          <p:cNvPr id="29746" name="Text Box 50"/>
          <p:cNvSpPr txBox="1">
            <a:spLocks noChangeArrowheads="1"/>
          </p:cNvSpPr>
          <p:nvPr/>
        </p:nvSpPr>
        <p:spPr bwMode="auto">
          <a:xfrm>
            <a:off x="2916238" y="6038850"/>
            <a:ext cx="4913312" cy="519113"/>
          </a:xfrm>
          <a:prstGeom prst="rect">
            <a:avLst/>
          </a:prstGeom>
          <a:noFill/>
          <a:ln w="9525">
            <a:noFill/>
            <a:miter lim="800000"/>
            <a:headEnd/>
            <a:tailEnd/>
          </a:ln>
          <a:effectLst/>
        </p:spPr>
        <p:txBody>
          <a:bodyPr wrap="none">
            <a:spAutoFit/>
          </a:bodyPr>
          <a:lstStyle/>
          <a:p>
            <a:r>
              <a:rPr lang="zh-CN" altLang="en-US"/>
              <a:t>（</a:t>
            </a:r>
            <a:r>
              <a:rPr lang="en-US" altLang="zh-CN"/>
              <a:t>—— </a:t>
            </a:r>
            <a:r>
              <a:rPr lang="zh-CN" altLang="en-US"/>
              <a:t>迭代一次的梯形方法）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wipe(left)">
                                      <p:cBhvr>
                                        <p:cTn id="7" dur="500"/>
                                        <p:tgtEl>
                                          <p:spTgt spid="296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700"/>
                                        </p:tgtEl>
                                        <p:attrNameLst>
                                          <p:attrName>style.visibility</p:attrName>
                                        </p:attrNameLst>
                                      </p:cBhvr>
                                      <p:to>
                                        <p:strVal val="visible"/>
                                      </p:to>
                                    </p:set>
                                    <p:animEffect transition="in" filter="wipe(left)">
                                      <p:cBhvr>
                                        <p:cTn id="12" dur="500"/>
                                        <p:tgtEl>
                                          <p:spTgt spid="297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703"/>
                                        </p:tgtEl>
                                        <p:attrNameLst>
                                          <p:attrName>style.visibility</p:attrName>
                                        </p:attrNameLst>
                                      </p:cBhvr>
                                      <p:to>
                                        <p:strVal val="visible"/>
                                      </p:to>
                                    </p:set>
                                    <p:animEffect transition="in" filter="wipe(left)">
                                      <p:cBhvr>
                                        <p:cTn id="17" dur="500"/>
                                        <p:tgtEl>
                                          <p:spTgt spid="2970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701"/>
                                        </p:tgtEl>
                                        <p:attrNameLst>
                                          <p:attrName>style.visibility</p:attrName>
                                        </p:attrNameLst>
                                      </p:cBhvr>
                                      <p:to>
                                        <p:strVal val="visible"/>
                                      </p:to>
                                    </p:set>
                                    <p:animEffect transition="in" filter="wipe(left)">
                                      <p:cBhvr>
                                        <p:cTn id="22" dur="500"/>
                                        <p:tgtEl>
                                          <p:spTgt spid="297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705"/>
                                        </p:tgtEl>
                                        <p:attrNameLst>
                                          <p:attrName>style.visibility</p:attrName>
                                        </p:attrNameLst>
                                      </p:cBhvr>
                                      <p:to>
                                        <p:strVal val="visible"/>
                                      </p:to>
                                    </p:set>
                                    <p:animEffect transition="in" filter="wipe(left)">
                                      <p:cBhvr>
                                        <p:cTn id="27" dur="500"/>
                                        <p:tgtEl>
                                          <p:spTgt spid="2970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702"/>
                                        </p:tgtEl>
                                        <p:attrNameLst>
                                          <p:attrName>style.visibility</p:attrName>
                                        </p:attrNameLst>
                                      </p:cBhvr>
                                      <p:to>
                                        <p:strVal val="visible"/>
                                      </p:to>
                                    </p:set>
                                    <p:animEffect transition="in" filter="wipe(left)">
                                      <p:cBhvr>
                                        <p:cTn id="32" dur="500"/>
                                        <p:tgtEl>
                                          <p:spTgt spid="2970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9707"/>
                                        </p:tgtEl>
                                        <p:attrNameLst>
                                          <p:attrName>style.visibility</p:attrName>
                                        </p:attrNameLst>
                                      </p:cBhvr>
                                      <p:to>
                                        <p:strVal val="visible"/>
                                      </p:to>
                                    </p:set>
                                    <p:animEffect transition="in" filter="wipe(left)">
                                      <p:cBhvr>
                                        <p:cTn id="37" dur="500"/>
                                        <p:tgtEl>
                                          <p:spTgt spid="2970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9742"/>
                                        </p:tgtEl>
                                        <p:attrNameLst>
                                          <p:attrName>style.visibility</p:attrName>
                                        </p:attrNameLst>
                                      </p:cBhvr>
                                      <p:to>
                                        <p:strVal val="visible"/>
                                      </p:to>
                                    </p:set>
                                    <p:animEffect transition="in" filter="wipe(left)">
                                      <p:cBhvr>
                                        <p:cTn id="42" dur="500"/>
                                        <p:tgtEl>
                                          <p:spTgt spid="2974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744"/>
                                        </p:tgtEl>
                                        <p:attrNameLst>
                                          <p:attrName>style.visibility</p:attrName>
                                        </p:attrNameLst>
                                      </p:cBhvr>
                                      <p:to>
                                        <p:strVal val="visible"/>
                                      </p:to>
                                    </p:set>
                                    <p:animEffect transition="in" filter="wipe(left)">
                                      <p:cBhvr>
                                        <p:cTn id="47" dur="500"/>
                                        <p:tgtEl>
                                          <p:spTgt spid="2974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9745"/>
                                        </p:tgtEl>
                                        <p:attrNameLst>
                                          <p:attrName>style.visibility</p:attrName>
                                        </p:attrNameLst>
                                      </p:cBhvr>
                                      <p:to>
                                        <p:strVal val="visible"/>
                                      </p:to>
                                    </p:set>
                                    <p:animEffect transition="in" filter="wipe(left)">
                                      <p:cBhvr>
                                        <p:cTn id="52" dur="500"/>
                                        <p:tgtEl>
                                          <p:spTgt spid="2974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9746"/>
                                        </p:tgtEl>
                                        <p:attrNameLst>
                                          <p:attrName>style.visibility</p:attrName>
                                        </p:attrNameLst>
                                      </p:cBhvr>
                                      <p:to>
                                        <p:strVal val="visible"/>
                                      </p:to>
                                    </p:set>
                                    <p:animEffect transition="in" filter="wipe(left)">
                                      <p:cBhvr>
                                        <p:cTn id="57" dur="500"/>
                                        <p:tgtEl>
                                          <p:spTgt spid="29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700" grpId="0"/>
      <p:bldP spid="29701" grpId="0"/>
      <p:bldP spid="29702" grpId="0"/>
      <p:bldP spid="29744" grpId="0"/>
      <p:bldP spid="29745" grpId="0"/>
      <p:bldP spid="297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71" name="Rectangle 35"/>
          <p:cNvSpPr>
            <a:spLocks noChangeArrowheads="1"/>
          </p:cNvSpPr>
          <p:nvPr/>
        </p:nvSpPr>
        <p:spPr bwMode="auto">
          <a:xfrm>
            <a:off x="1476375" y="146050"/>
            <a:ext cx="5543550" cy="64770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91141" name="Rectangle 5"/>
          <p:cNvSpPr>
            <a:spLocks noChangeArrowheads="1"/>
          </p:cNvSpPr>
          <p:nvPr/>
        </p:nvSpPr>
        <p:spPr bwMode="auto">
          <a:xfrm>
            <a:off x="0" y="33099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1140" name="Object 4"/>
          <p:cNvGraphicFramePr>
            <a:graphicFrameLocks noChangeAspect="1"/>
          </p:cNvGraphicFramePr>
          <p:nvPr/>
        </p:nvGraphicFramePr>
        <p:xfrm>
          <a:off x="250825" y="1844675"/>
          <a:ext cx="8532813" cy="520700"/>
        </p:xfrm>
        <a:graphic>
          <a:graphicData uri="http://schemas.openxmlformats.org/presentationml/2006/ole">
            <p:oleObj spid="_x0000_s91140" name="公式" r:id="rId3" imgW="3924000" imgH="241200" progId="Equation.3">
              <p:embed/>
            </p:oleObj>
          </a:graphicData>
        </a:graphic>
      </p:graphicFrame>
      <p:sp>
        <p:nvSpPr>
          <p:cNvPr id="91144" name="Rectangle 8"/>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1143" name="Object 7"/>
          <p:cNvGraphicFramePr>
            <a:graphicFrameLocks noChangeAspect="1"/>
          </p:cNvGraphicFramePr>
          <p:nvPr/>
        </p:nvGraphicFramePr>
        <p:xfrm>
          <a:off x="250825" y="2492375"/>
          <a:ext cx="5113338" cy="909638"/>
        </p:xfrm>
        <a:graphic>
          <a:graphicData uri="http://schemas.openxmlformats.org/presentationml/2006/ole">
            <p:oleObj spid="_x0000_s91143" name="公式" r:id="rId4" imgW="2374560" imgH="419040" progId="Equation.3">
              <p:embed/>
            </p:oleObj>
          </a:graphicData>
        </a:graphic>
      </p:graphicFrame>
      <p:graphicFrame>
        <p:nvGraphicFramePr>
          <p:cNvPr id="91146" name="Object 10"/>
          <p:cNvGraphicFramePr>
            <a:graphicFrameLocks noChangeAspect="1"/>
          </p:cNvGraphicFramePr>
          <p:nvPr/>
        </p:nvGraphicFramePr>
        <p:xfrm>
          <a:off x="250825" y="3355975"/>
          <a:ext cx="4681538" cy="896938"/>
        </p:xfrm>
        <a:graphic>
          <a:graphicData uri="http://schemas.openxmlformats.org/presentationml/2006/ole">
            <p:oleObj spid="_x0000_s91146" name="公式" r:id="rId5" imgW="2197080" imgH="419040" progId="Equation.3">
              <p:embed/>
            </p:oleObj>
          </a:graphicData>
        </a:graphic>
      </p:graphicFrame>
      <p:graphicFrame>
        <p:nvGraphicFramePr>
          <p:cNvPr id="91153" name="Object 17"/>
          <p:cNvGraphicFramePr>
            <a:graphicFrameLocks noChangeAspect="1"/>
          </p:cNvGraphicFramePr>
          <p:nvPr/>
        </p:nvGraphicFramePr>
        <p:xfrm>
          <a:off x="250825" y="5243513"/>
          <a:ext cx="4608513" cy="935037"/>
        </p:xfrm>
        <a:graphic>
          <a:graphicData uri="http://schemas.openxmlformats.org/presentationml/2006/ole">
            <p:oleObj spid="_x0000_s91153" name="公式" r:id="rId6" imgW="2070000" imgH="419040" progId="Equation.3">
              <p:embed/>
            </p:oleObj>
          </a:graphicData>
        </a:graphic>
      </p:graphicFrame>
      <p:graphicFrame>
        <p:nvGraphicFramePr>
          <p:cNvPr id="91156" name="Object 20"/>
          <p:cNvGraphicFramePr>
            <a:graphicFrameLocks noChangeAspect="1"/>
          </p:cNvGraphicFramePr>
          <p:nvPr>
            <p:ph sz="half" idx="1"/>
          </p:nvPr>
        </p:nvGraphicFramePr>
        <p:xfrm>
          <a:off x="323850" y="1012825"/>
          <a:ext cx="5688013" cy="547688"/>
        </p:xfrm>
        <a:graphic>
          <a:graphicData uri="http://schemas.openxmlformats.org/presentationml/2006/ole">
            <p:oleObj spid="_x0000_s91156" name="公式" r:id="rId7" imgW="2501640" imgH="241200" progId="Equation.3">
              <p:embed/>
            </p:oleObj>
          </a:graphicData>
        </a:graphic>
      </p:graphicFrame>
      <p:grpSp>
        <p:nvGrpSpPr>
          <p:cNvPr id="91170" name="Group 34"/>
          <p:cNvGrpSpPr>
            <a:grpSpLocks/>
          </p:cNvGrpSpPr>
          <p:nvPr/>
        </p:nvGrpSpPr>
        <p:grpSpPr bwMode="auto">
          <a:xfrm>
            <a:off x="1619250" y="188913"/>
            <a:ext cx="5113338" cy="522287"/>
            <a:chOff x="1020" y="119"/>
            <a:chExt cx="3221" cy="329"/>
          </a:xfrm>
        </p:grpSpPr>
        <p:graphicFrame>
          <p:nvGraphicFramePr>
            <p:cNvPr id="91158" name="Object 22"/>
            <p:cNvGraphicFramePr>
              <a:graphicFrameLocks noChangeAspect="1"/>
            </p:cNvGraphicFramePr>
            <p:nvPr/>
          </p:nvGraphicFramePr>
          <p:xfrm>
            <a:off x="2109" y="119"/>
            <a:ext cx="2132" cy="329"/>
          </p:xfrm>
          <a:graphic>
            <a:graphicData uri="http://schemas.openxmlformats.org/presentationml/2006/ole">
              <p:oleObj spid="_x0000_s91158" name="公式" r:id="rId8" imgW="1562040" imgH="241200" progId="Equation.3">
                <p:embed/>
              </p:oleObj>
            </a:graphicData>
          </a:graphic>
        </p:graphicFrame>
        <p:sp>
          <p:nvSpPr>
            <p:cNvPr id="91161" name="Text Box 25"/>
            <p:cNvSpPr txBox="1">
              <a:spLocks noChangeArrowheads="1"/>
            </p:cNvSpPr>
            <p:nvPr/>
          </p:nvSpPr>
          <p:spPr bwMode="auto">
            <a:xfrm>
              <a:off x="1020" y="119"/>
              <a:ext cx="1241" cy="327"/>
            </a:xfrm>
            <a:prstGeom prst="rect">
              <a:avLst/>
            </a:prstGeom>
            <a:noFill/>
            <a:ln w="9525">
              <a:noFill/>
              <a:miter lim="800000"/>
              <a:headEnd/>
              <a:tailEnd/>
            </a:ln>
            <a:effectLst/>
          </p:spPr>
          <p:txBody>
            <a:bodyPr wrap="none">
              <a:spAutoFit/>
            </a:bodyPr>
            <a:lstStyle/>
            <a:p>
              <a:r>
                <a:rPr lang="zh-CN" altLang="en-US"/>
                <a:t>递推关系：</a:t>
              </a:r>
            </a:p>
          </p:txBody>
        </p:sp>
      </p:grpSp>
      <p:graphicFrame>
        <p:nvGraphicFramePr>
          <p:cNvPr id="91162" name="Object 26"/>
          <p:cNvGraphicFramePr>
            <a:graphicFrameLocks noChangeAspect="1"/>
          </p:cNvGraphicFramePr>
          <p:nvPr/>
        </p:nvGraphicFramePr>
        <p:xfrm>
          <a:off x="6084888" y="1052513"/>
          <a:ext cx="719137" cy="374650"/>
        </p:xfrm>
        <a:graphic>
          <a:graphicData uri="http://schemas.openxmlformats.org/presentationml/2006/ole">
            <p:oleObj spid="_x0000_s91162" name="公式" r:id="rId9" imgW="291960" imgH="152280" progId="Equation.3">
              <p:embed/>
            </p:oleObj>
          </a:graphicData>
        </a:graphic>
      </p:graphicFrame>
      <p:graphicFrame>
        <p:nvGraphicFramePr>
          <p:cNvPr id="91163" name="Object 27"/>
          <p:cNvGraphicFramePr>
            <a:graphicFrameLocks noChangeAspect="1"/>
          </p:cNvGraphicFramePr>
          <p:nvPr/>
        </p:nvGraphicFramePr>
        <p:xfrm>
          <a:off x="250825" y="4292600"/>
          <a:ext cx="4217988" cy="896938"/>
        </p:xfrm>
        <a:graphic>
          <a:graphicData uri="http://schemas.openxmlformats.org/presentationml/2006/ole">
            <p:oleObj spid="_x0000_s91163" name="公式" r:id="rId10" imgW="1955520" imgH="419040" progId="Equation.3">
              <p:embed/>
            </p:oleObj>
          </a:graphicData>
        </a:graphic>
      </p:graphicFrame>
      <p:sp>
        <p:nvSpPr>
          <p:cNvPr id="91166" name="Rectangle 30"/>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91175" name="Object 39"/>
          <p:cNvGraphicFramePr>
            <a:graphicFrameLocks noChangeAspect="1"/>
          </p:cNvGraphicFramePr>
          <p:nvPr/>
        </p:nvGraphicFramePr>
        <p:xfrm>
          <a:off x="5435600" y="3429000"/>
          <a:ext cx="3273425" cy="1004888"/>
        </p:xfrm>
        <a:graphic>
          <a:graphicData uri="http://schemas.openxmlformats.org/presentationml/2006/ole">
            <p:oleObj spid="_x0000_s91175" name="公式" r:id="rId11" imgW="1536480" imgH="4698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1162"/>
                                        </p:tgtEl>
                                        <p:attrNameLst>
                                          <p:attrName>style.visibility</p:attrName>
                                        </p:attrNameLst>
                                      </p:cBhvr>
                                      <p:to>
                                        <p:strVal val="visible"/>
                                      </p:to>
                                    </p:set>
                                    <p:animEffect transition="in" filter="wipe(left)">
                                      <p:cBhvr>
                                        <p:cTn id="7" dur="500"/>
                                        <p:tgtEl>
                                          <p:spTgt spid="911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1140"/>
                                        </p:tgtEl>
                                        <p:attrNameLst>
                                          <p:attrName>style.visibility</p:attrName>
                                        </p:attrNameLst>
                                      </p:cBhvr>
                                      <p:to>
                                        <p:strVal val="visible"/>
                                      </p:to>
                                    </p:set>
                                    <p:animEffect transition="in" filter="wipe(left)">
                                      <p:cBhvr>
                                        <p:cTn id="12" dur="500"/>
                                        <p:tgtEl>
                                          <p:spTgt spid="911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1143"/>
                                        </p:tgtEl>
                                        <p:attrNameLst>
                                          <p:attrName>style.visibility</p:attrName>
                                        </p:attrNameLst>
                                      </p:cBhvr>
                                      <p:to>
                                        <p:strVal val="visible"/>
                                      </p:to>
                                    </p:set>
                                    <p:animEffect transition="in" filter="wipe(left)">
                                      <p:cBhvr>
                                        <p:cTn id="17" dur="500"/>
                                        <p:tgtEl>
                                          <p:spTgt spid="911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1146"/>
                                        </p:tgtEl>
                                        <p:attrNameLst>
                                          <p:attrName>style.visibility</p:attrName>
                                        </p:attrNameLst>
                                      </p:cBhvr>
                                      <p:to>
                                        <p:strVal val="visible"/>
                                      </p:to>
                                    </p:set>
                                    <p:animEffect transition="in" filter="wipe(left)">
                                      <p:cBhvr>
                                        <p:cTn id="22" dur="500"/>
                                        <p:tgtEl>
                                          <p:spTgt spid="911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1175"/>
                                        </p:tgtEl>
                                        <p:attrNameLst>
                                          <p:attrName>style.visibility</p:attrName>
                                        </p:attrNameLst>
                                      </p:cBhvr>
                                      <p:to>
                                        <p:strVal val="visible"/>
                                      </p:to>
                                    </p:set>
                                    <p:animEffect transition="in" filter="wipe(left)">
                                      <p:cBhvr>
                                        <p:cTn id="27" dur="500"/>
                                        <p:tgtEl>
                                          <p:spTgt spid="9117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1163"/>
                                        </p:tgtEl>
                                        <p:attrNameLst>
                                          <p:attrName>style.visibility</p:attrName>
                                        </p:attrNameLst>
                                      </p:cBhvr>
                                      <p:to>
                                        <p:strVal val="visible"/>
                                      </p:to>
                                    </p:set>
                                    <p:animEffect transition="in" filter="wipe(left)">
                                      <p:cBhvr>
                                        <p:cTn id="32" dur="500"/>
                                        <p:tgtEl>
                                          <p:spTgt spid="9116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1153"/>
                                        </p:tgtEl>
                                        <p:attrNameLst>
                                          <p:attrName>style.visibility</p:attrName>
                                        </p:attrNameLst>
                                      </p:cBhvr>
                                      <p:to>
                                        <p:strVal val="visible"/>
                                      </p:to>
                                    </p:set>
                                    <p:animEffect transition="in" filter="wipe(left)">
                                      <p:cBhvr>
                                        <p:cTn id="37" dur="500"/>
                                        <p:tgtEl>
                                          <p:spTgt spid="91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5148263" y="260350"/>
            <a:ext cx="2519362" cy="652463"/>
          </a:xfrm>
        </p:spPr>
        <p:txBody>
          <a:bodyPr/>
          <a:lstStyle/>
          <a:p>
            <a:r>
              <a:rPr lang="zh-CN" altLang="en-US" sz="2800" b="1">
                <a:solidFill>
                  <a:schemeClr val="tx1"/>
                </a:solidFill>
                <a:ea typeface="楷体_GB2312" pitchFamily="49" charset="-122"/>
              </a:rPr>
              <a:t>因初值准确，</a:t>
            </a:r>
          </a:p>
        </p:txBody>
      </p:sp>
      <p:graphicFrame>
        <p:nvGraphicFramePr>
          <p:cNvPr id="98312" name="Object 8"/>
          <p:cNvGraphicFramePr>
            <a:graphicFrameLocks noChangeAspect="1"/>
          </p:cNvGraphicFramePr>
          <p:nvPr>
            <p:ph sz="half" idx="1"/>
          </p:nvPr>
        </p:nvGraphicFramePr>
        <p:xfrm>
          <a:off x="179388" y="188913"/>
          <a:ext cx="4897437" cy="887412"/>
        </p:xfrm>
        <a:graphic>
          <a:graphicData uri="http://schemas.openxmlformats.org/presentationml/2006/ole">
            <p:oleObj spid="_x0000_s98312" name="公式" r:id="rId3" imgW="2311200" imgH="419040" progId="Equation.3">
              <p:embed/>
            </p:oleObj>
          </a:graphicData>
        </a:graphic>
      </p:graphicFrame>
      <p:graphicFrame>
        <p:nvGraphicFramePr>
          <p:cNvPr id="98309" name="Object 5"/>
          <p:cNvGraphicFramePr>
            <a:graphicFrameLocks noChangeAspect="1"/>
          </p:cNvGraphicFramePr>
          <p:nvPr/>
        </p:nvGraphicFramePr>
        <p:xfrm>
          <a:off x="7308850" y="371475"/>
          <a:ext cx="1374775" cy="527050"/>
        </p:xfrm>
        <a:graphic>
          <a:graphicData uri="http://schemas.openxmlformats.org/presentationml/2006/ole">
            <p:oleObj spid="_x0000_s98309" name="公式" r:id="rId4" imgW="596880" imgH="228600" progId="Equation.3">
              <p:embed/>
            </p:oleObj>
          </a:graphicData>
        </a:graphic>
      </p:graphicFrame>
      <p:graphicFrame>
        <p:nvGraphicFramePr>
          <p:cNvPr id="98311" name="Object 7"/>
          <p:cNvGraphicFramePr>
            <a:graphicFrameLocks noChangeAspect="1"/>
          </p:cNvGraphicFramePr>
          <p:nvPr/>
        </p:nvGraphicFramePr>
        <p:xfrm>
          <a:off x="179388" y="1052513"/>
          <a:ext cx="8280400" cy="1003300"/>
        </p:xfrm>
        <a:graphic>
          <a:graphicData uri="http://schemas.openxmlformats.org/presentationml/2006/ole">
            <p:oleObj spid="_x0000_s98311" name="公式" r:id="rId5" imgW="3288960" imgH="419040" progId="Equation.3">
              <p:embed/>
            </p:oleObj>
          </a:graphicData>
        </a:graphic>
      </p:graphicFrame>
      <p:graphicFrame>
        <p:nvGraphicFramePr>
          <p:cNvPr id="98319" name="Object 15"/>
          <p:cNvGraphicFramePr>
            <a:graphicFrameLocks noChangeAspect="1"/>
          </p:cNvGraphicFramePr>
          <p:nvPr/>
        </p:nvGraphicFramePr>
        <p:xfrm>
          <a:off x="322263" y="2043108"/>
          <a:ext cx="3671887" cy="671512"/>
        </p:xfrm>
        <a:graphic>
          <a:graphicData uri="http://schemas.openxmlformats.org/presentationml/2006/ole">
            <p:oleObj spid="_x0000_s98319" name="公式" r:id="rId6" imgW="1574640" imgH="291960" progId="Equation.3">
              <p:embed/>
            </p:oleObj>
          </a:graphicData>
        </a:graphic>
      </p:graphicFrame>
      <p:sp>
        <p:nvSpPr>
          <p:cNvPr id="98320" name="Rectangle 16"/>
          <p:cNvSpPr>
            <a:spLocks noChangeArrowheads="1"/>
          </p:cNvSpPr>
          <p:nvPr/>
        </p:nvSpPr>
        <p:spPr bwMode="auto">
          <a:xfrm>
            <a:off x="4211638" y="2060575"/>
            <a:ext cx="4200525" cy="519113"/>
          </a:xfrm>
          <a:prstGeom prst="rect">
            <a:avLst/>
          </a:prstGeom>
          <a:noFill/>
          <a:ln w="9525">
            <a:noFill/>
            <a:miter lim="800000"/>
            <a:headEnd/>
            <a:tailEnd/>
          </a:ln>
          <a:effectLst/>
        </p:spPr>
        <p:txBody>
          <a:bodyPr wrap="none">
            <a:spAutoFit/>
          </a:bodyPr>
          <a:lstStyle/>
          <a:p>
            <a:r>
              <a:rPr lang="zh-CN" altLang="en-US">
                <a:solidFill>
                  <a:srgbClr val="000000"/>
                </a:solidFill>
              </a:rPr>
              <a:t>所以原算法是 </a:t>
            </a:r>
            <a:r>
              <a:rPr lang="en-US" altLang="zh-CN" i="1">
                <a:solidFill>
                  <a:srgbClr val="000000"/>
                </a:solidFill>
              </a:rPr>
              <a:t>p </a:t>
            </a:r>
            <a:r>
              <a:rPr lang="zh-CN" altLang="en-US">
                <a:solidFill>
                  <a:srgbClr val="000000"/>
                </a:solidFill>
              </a:rPr>
              <a:t>阶收敛的</a:t>
            </a:r>
            <a:r>
              <a:rPr lang="en-US" altLang="zh-CN">
                <a:solidFill>
                  <a:srgbClr val="000000"/>
                </a:solidFill>
              </a:rPr>
              <a:t>.</a:t>
            </a:r>
          </a:p>
        </p:txBody>
      </p:sp>
      <p:sp>
        <p:nvSpPr>
          <p:cNvPr id="98322" name="Rectangle 18"/>
          <p:cNvSpPr>
            <a:spLocks noChangeArrowheads="1"/>
          </p:cNvSpPr>
          <p:nvPr/>
        </p:nvSpPr>
        <p:spPr bwMode="auto">
          <a:xfrm>
            <a:off x="250825" y="3860800"/>
            <a:ext cx="8497888" cy="1117600"/>
          </a:xfrm>
          <a:prstGeom prst="rect">
            <a:avLst/>
          </a:prstGeom>
          <a:noFill/>
          <a:ln w="9525">
            <a:noFill/>
            <a:miter lim="800000"/>
            <a:headEnd/>
            <a:tailEnd/>
          </a:ln>
          <a:effectLst/>
        </p:spPr>
        <p:txBody>
          <a:bodyPr>
            <a:spAutoFit/>
          </a:bodyPr>
          <a:lstStyle/>
          <a:p>
            <a:pPr>
              <a:lnSpc>
                <a:spcPct val="120000"/>
              </a:lnSpc>
            </a:pPr>
            <a:r>
              <a:rPr lang="en-US" altLang="zh-CN"/>
              <a:t>      </a:t>
            </a:r>
            <a:r>
              <a:rPr lang="zh-CN" altLang="en-US"/>
              <a:t>这个定理说明当初值准确时，通过控制局部截断</a:t>
            </a:r>
          </a:p>
          <a:p>
            <a:pPr>
              <a:lnSpc>
                <a:spcPct val="120000"/>
              </a:lnSpc>
            </a:pPr>
            <a:r>
              <a:rPr lang="zh-CN" altLang="en-US"/>
              <a:t>误差可以控制整体截断误差，</a:t>
            </a:r>
          </a:p>
        </p:txBody>
      </p:sp>
      <p:sp>
        <p:nvSpPr>
          <p:cNvPr id="98323" name="Rectangle 19"/>
          <p:cNvSpPr>
            <a:spLocks noChangeArrowheads="1"/>
          </p:cNvSpPr>
          <p:nvPr/>
        </p:nvSpPr>
        <p:spPr bwMode="auto">
          <a:xfrm>
            <a:off x="4859338" y="4437063"/>
            <a:ext cx="3756025" cy="519112"/>
          </a:xfrm>
          <a:prstGeom prst="rect">
            <a:avLst/>
          </a:prstGeom>
          <a:noFill/>
          <a:ln w="9525">
            <a:noFill/>
            <a:miter lim="800000"/>
            <a:headEnd/>
            <a:tailEnd/>
          </a:ln>
          <a:effectLst/>
        </p:spPr>
        <p:txBody>
          <a:bodyPr wrap="none">
            <a:spAutoFit/>
          </a:bodyPr>
          <a:lstStyle/>
          <a:p>
            <a:r>
              <a:rPr lang="zh-CN" altLang="en-US"/>
              <a:t>因此设计数值方法时，</a:t>
            </a:r>
          </a:p>
        </p:txBody>
      </p:sp>
      <p:sp>
        <p:nvSpPr>
          <p:cNvPr id="98324" name="Rectangle 20"/>
          <p:cNvSpPr>
            <a:spLocks noChangeArrowheads="1"/>
          </p:cNvSpPr>
          <p:nvPr/>
        </p:nvSpPr>
        <p:spPr bwMode="auto">
          <a:xfrm>
            <a:off x="250825" y="5013325"/>
            <a:ext cx="8135938" cy="519113"/>
          </a:xfrm>
          <a:prstGeom prst="rect">
            <a:avLst/>
          </a:prstGeom>
          <a:noFill/>
          <a:ln w="9525">
            <a:noFill/>
            <a:miter lim="800000"/>
            <a:headEnd/>
            <a:tailEnd/>
          </a:ln>
          <a:effectLst/>
        </p:spPr>
        <p:txBody>
          <a:bodyPr>
            <a:spAutoFit/>
          </a:bodyPr>
          <a:lstStyle/>
          <a:p>
            <a:r>
              <a:rPr lang="zh-CN" altLang="en-US"/>
              <a:t>要得到好的算法、高的收敛阶和精度，可以首先从</a:t>
            </a:r>
          </a:p>
        </p:txBody>
      </p:sp>
      <p:sp>
        <p:nvSpPr>
          <p:cNvPr id="98326" name="Rectangle 22"/>
          <p:cNvSpPr>
            <a:spLocks noChangeArrowheads="1"/>
          </p:cNvSpPr>
          <p:nvPr/>
        </p:nvSpPr>
        <p:spPr bwMode="auto">
          <a:xfrm>
            <a:off x="250825" y="5589588"/>
            <a:ext cx="4608513" cy="519112"/>
          </a:xfrm>
          <a:prstGeom prst="rect">
            <a:avLst/>
          </a:prstGeom>
          <a:noFill/>
          <a:ln w="9525">
            <a:noFill/>
            <a:miter lim="800000"/>
            <a:headEnd/>
            <a:tailEnd/>
          </a:ln>
          <a:effectLst/>
        </p:spPr>
        <p:txBody>
          <a:bodyPr>
            <a:spAutoFit/>
          </a:bodyPr>
          <a:lstStyle/>
          <a:p>
            <a:r>
              <a:rPr lang="zh-CN" altLang="en-US"/>
              <a:t>局部截断误差的分析入手。 </a:t>
            </a:r>
          </a:p>
        </p:txBody>
      </p:sp>
      <p:grpSp>
        <p:nvGrpSpPr>
          <p:cNvPr id="98332" name="Group 28"/>
          <p:cNvGrpSpPr>
            <a:grpSpLocks/>
          </p:cNvGrpSpPr>
          <p:nvPr/>
        </p:nvGrpSpPr>
        <p:grpSpPr bwMode="auto">
          <a:xfrm>
            <a:off x="4500563" y="5589588"/>
            <a:ext cx="4032250" cy="582612"/>
            <a:chOff x="2925" y="3748"/>
            <a:chExt cx="2540" cy="412"/>
          </a:xfrm>
        </p:grpSpPr>
        <p:sp>
          <p:nvSpPr>
            <p:cNvPr id="98331" name="Rectangle 27"/>
            <p:cNvSpPr>
              <a:spLocks noChangeArrowheads="1"/>
            </p:cNvSpPr>
            <p:nvPr/>
          </p:nvSpPr>
          <p:spPr bwMode="auto">
            <a:xfrm>
              <a:off x="2925" y="3748"/>
              <a:ext cx="2540" cy="40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grpSp>
          <p:nvGrpSpPr>
            <p:cNvPr id="98330" name="Group 26"/>
            <p:cNvGrpSpPr>
              <a:grpSpLocks/>
            </p:cNvGrpSpPr>
            <p:nvPr/>
          </p:nvGrpSpPr>
          <p:grpSpPr bwMode="auto">
            <a:xfrm>
              <a:off x="3016" y="3793"/>
              <a:ext cx="2449" cy="367"/>
              <a:chOff x="3016" y="3793"/>
              <a:chExt cx="2449" cy="367"/>
            </a:xfrm>
          </p:grpSpPr>
          <p:sp>
            <p:nvSpPr>
              <p:cNvPr id="98328" name="Text Box 24"/>
              <p:cNvSpPr txBox="1">
                <a:spLocks noChangeArrowheads="1"/>
              </p:cNvSpPr>
              <p:nvPr/>
            </p:nvSpPr>
            <p:spPr bwMode="auto">
              <a:xfrm>
                <a:off x="3016" y="3793"/>
                <a:ext cx="2449" cy="367"/>
              </a:xfrm>
              <a:prstGeom prst="rect">
                <a:avLst/>
              </a:prstGeom>
              <a:noFill/>
              <a:ln w="9525">
                <a:noFill/>
                <a:miter lim="800000"/>
                <a:headEnd/>
                <a:tailEnd/>
              </a:ln>
              <a:effectLst/>
            </p:spPr>
            <p:txBody>
              <a:bodyPr>
                <a:spAutoFit/>
              </a:bodyPr>
              <a:lstStyle/>
              <a:p>
                <a:r>
                  <a:rPr lang="en-US" altLang="zh-CN" i="1"/>
                  <a:t>p </a:t>
                </a:r>
                <a:r>
                  <a:rPr lang="zh-CN" altLang="en-US"/>
                  <a:t>阶方法          </a:t>
                </a:r>
                <a:r>
                  <a:rPr lang="en-US" altLang="zh-CN" i="1"/>
                  <a:t>p </a:t>
                </a:r>
                <a:r>
                  <a:rPr lang="zh-CN" altLang="en-US"/>
                  <a:t>阶收敛</a:t>
                </a:r>
              </a:p>
            </p:txBody>
          </p:sp>
          <p:sp>
            <p:nvSpPr>
              <p:cNvPr id="98329" name="Line 25"/>
              <p:cNvSpPr>
                <a:spLocks noChangeShapeType="1"/>
              </p:cNvSpPr>
              <p:nvPr/>
            </p:nvSpPr>
            <p:spPr bwMode="auto">
              <a:xfrm>
                <a:off x="4014" y="3974"/>
                <a:ext cx="363" cy="0"/>
              </a:xfrm>
              <a:prstGeom prst="line">
                <a:avLst/>
              </a:prstGeom>
              <a:noFill/>
              <a:ln w="9525">
                <a:solidFill>
                  <a:schemeClr val="tx1"/>
                </a:solidFill>
                <a:round/>
                <a:headEnd/>
                <a:tailEnd type="triangle" w="med" len="med"/>
              </a:ln>
              <a:effectLst/>
            </p:spPr>
            <p:txBody>
              <a:bodyPr/>
              <a:lstStyle/>
              <a:p>
                <a:endParaRPr lang="zh-CN" altLang="en-US"/>
              </a:p>
            </p:txBody>
          </p:sp>
        </p:grpSp>
      </p:grpSp>
      <p:sp>
        <p:nvSpPr>
          <p:cNvPr id="98321" name="Text Box 17"/>
          <p:cNvSpPr txBox="1">
            <a:spLocks noChangeArrowheads="1"/>
          </p:cNvSpPr>
          <p:nvPr/>
        </p:nvSpPr>
        <p:spPr bwMode="auto">
          <a:xfrm>
            <a:off x="322263" y="2708275"/>
            <a:ext cx="8569325" cy="519113"/>
          </a:xfrm>
          <a:prstGeom prst="rect">
            <a:avLst/>
          </a:prstGeom>
          <a:noFill/>
          <a:ln w="9525">
            <a:noFill/>
            <a:miter lim="800000"/>
            <a:headEnd/>
            <a:tailEnd/>
          </a:ln>
          <a:effectLst/>
        </p:spPr>
        <p:txBody>
          <a:bodyPr>
            <a:spAutoFit/>
          </a:bodyPr>
          <a:lstStyle/>
          <a:p>
            <a:r>
              <a:rPr lang="zh-CN" altLang="en-US"/>
              <a:t>注：上述定理对于隐式方法也成立。</a:t>
            </a:r>
          </a:p>
        </p:txBody>
      </p:sp>
      <p:graphicFrame>
        <p:nvGraphicFramePr>
          <p:cNvPr id="98341" name="Object 37"/>
          <p:cNvGraphicFramePr>
            <a:graphicFrameLocks noChangeAspect="1"/>
          </p:cNvGraphicFramePr>
          <p:nvPr/>
        </p:nvGraphicFramePr>
        <p:xfrm>
          <a:off x="200025" y="3286125"/>
          <a:ext cx="8166100" cy="538163"/>
        </p:xfrm>
        <a:graphic>
          <a:graphicData uri="http://schemas.openxmlformats.org/presentationml/2006/ole">
            <p:oleObj spid="_x0000_s98341" name="Equation" r:id="rId7" imgW="3390840" imgH="2286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306"/>
                                        </p:tgtEl>
                                        <p:attrNameLst>
                                          <p:attrName>style.visibility</p:attrName>
                                        </p:attrNameLst>
                                      </p:cBhvr>
                                      <p:to>
                                        <p:strVal val="visible"/>
                                      </p:to>
                                    </p:set>
                                    <p:animEffect transition="in" filter="wipe(left)">
                                      <p:cBhvr>
                                        <p:cTn id="7" dur="500"/>
                                        <p:tgtEl>
                                          <p:spTgt spid="983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8309"/>
                                        </p:tgtEl>
                                        <p:attrNameLst>
                                          <p:attrName>style.visibility</p:attrName>
                                        </p:attrNameLst>
                                      </p:cBhvr>
                                      <p:to>
                                        <p:strVal val="visible"/>
                                      </p:to>
                                    </p:set>
                                    <p:animEffect transition="in" filter="wipe(left)">
                                      <p:cBhvr>
                                        <p:cTn id="12" dur="500"/>
                                        <p:tgtEl>
                                          <p:spTgt spid="983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8311"/>
                                        </p:tgtEl>
                                        <p:attrNameLst>
                                          <p:attrName>style.visibility</p:attrName>
                                        </p:attrNameLst>
                                      </p:cBhvr>
                                      <p:to>
                                        <p:strVal val="visible"/>
                                      </p:to>
                                    </p:set>
                                    <p:animEffect transition="in" filter="wipe(left)">
                                      <p:cBhvr>
                                        <p:cTn id="17" dur="500"/>
                                        <p:tgtEl>
                                          <p:spTgt spid="983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8319"/>
                                        </p:tgtEl>
                                        <p:attrNameLst>
                                          <p:attrName>style.visibility</p:attrName>
                                        </p:attrNameLst>
                                      </p:cBhvr>
                                      <p:to>
                                        <p:strVal val="visible"/>
                                      </p:to>
                                    </p:set>
                                    <p:animEffect transition="in" filter="wipe(left)">
                                      <p:cBhvr>
                                        <p:cTn id="22" dur="500"/>
                                        <p:tgtEl>
                                          <p:spTgt spid="983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8320"/>
                                        </p:tgtEl>
                                        <p:attrNameLst>
                                          <p:attrName>style.visibility</p:attrName>
                                        </p:attrNameLst>
                                      </p:cBhvr>
                                      <p:to>
                                        <p:strVal val="visible"/>
                                      </p:to>
                                    </p:set>
                                    <p:animEffect transition="in" filter="wipe(left)">
                                      <p:cBhvr>
                                        <p:cTn id="27" dur="500"/>
                                        <p:tgtEl>
                                          <p:spTgt spid="983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8321"/>
                                        </p:tgtEl>
                                        <p:attrNameLst>
                                          <p:attrName>style.visibility</p:attrName>
                                        </p:attrNameLst>
                                      </p:cBhvr>
                                      <p:to>
                                        <p:strVal val="visible"/>
                                      </p:to>
                                    </p:set>
                                    <p:animEffect transition="in" filter="wipe(left)">
                                      <p:cBhvr>
                                        <p:cTn id="32" dur="500"/>
                                        <p:tgtEl>
                                          <p:spTgt spid="98321"/>
                                        </p:tgtEl>
                                      </p:cBhvr>
                                    </p:animEffect>
                                  </p:childTnLst>
                                </p:cTn>
                              </p:par>
                              <p:par>
                                <p:cTn id="33" presetID="22" presetClass="entr" presetSubtype="8" fill="hold" nodeType="withEffect">
                                  <p:stCondLst>
                                    <p:cond delay="0"/>
                                  </p:stCondLst>
                                  <p:childTnLst>
                                    <p:set>
                                      <p:cBhvr>
                                        <p:cTn id="34" dur="1" fill="hold">
                                          <p:stCondLst>
                                            <p:cond delay="0"/>
                                          </p:stCondLst>
                                        </p:cTn>
                                        <p:tgtEl>
                                          <p:spTgt spid="98341"/>
                                        </p:tgtEl>
                                        <p:attrNameLst>
                                          <p:attrName>style.visibility</p:attrName>
                                        </p:attrNameLst>
                                      </p:cBhvr>
                                      <p:to>
                                        <p:strVal val="visible"/>
                                      </p:to>
                                    </p:set>
                                    <p:animEffect transition="in" filter="wipe(left)">
                                      <p:cBhvr>
                                        <p:cTn id="35" dur="500"/>
                                        <p:tgtEl>
                                          <p:spTgt spid="9834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8322"/>
                                        </p:tgtEl>
                                        <p:attrNameLst>
                                          <p:attrName>style.visibility</p:attrName>
                                        </p:attrNameLst>
                                      </p:cBhvr>
                                      <p:to>
                                        <p:strVal val="visible"/>
                                      </p:to>
                                    </p:set>
                                    <p:animEffect transition="in" filter="wipe(left)">
                                      <p:cBhvr>
                                        <p:cTn id="40" dur="500"/>
                                        <p:tgtEl>
                                          <p:spTgt spid="9832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98323"/>
                                        </p:tgtEl>
                                        <p:attrNameLst>
                                          <p:attrName>style.visibility</p:attrName>
                                        </p:attrNameLst>
                                      </p:cBhvr>
                                      <p:to>
                                        <p:strVal val="visible"/>
                                      </p:to>
                                    </p:set>
                                    <p:animEffect transition="in" filter="wipe(left)">
                                      <p:cBhvr>
                                        <p:cTn id="45" dur="500"/>
                                        <p:tgtEl>
                                          <p:spTgt spid="9832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98324"/>
                                        </p:tgtEl>
                                        <p:attrNameLst>
                                          <p:attrName>style.visibility</p:attrName>
                                        </p:attrNameLst>
                                      </p:cBhvr>
                                      <p:to>
                                        <p:strVal val="visible"/>
                                      </p:to>
                                    </p:set>
                                    <p:animEffect transition="in" filter="wipe(left)">
                                      <p:cBhvr>
                                        <p:cTn id="50" dur="500"/>
                                        <p:tgtEl>
                                          <p:spTgt spid="9832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98326"/>
                                        </p:tgtEl>
                                        <p:attrNameLst>
                                          <p:attrName>style.visibility</p:attrName>
                                        </p:attrNameLst>
                                      </p:cBhvr>
                                      <p:to>
                                        <p:strVal val="visible"/>
                                      </p:to>
                                    </p:set>
                                    <p:animEffect transition="in" filter="wipe(left)">
                                      <p:cBhvr>
                                        <p:cTn id="55" dur="500"/>
                                        <p:tgtEl>
                                          <p:spTgt spid="9832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98332"/>
                                        </p:tgtEl>
                                        <p:attrNameLst>
                                          <p:attrName>style.visibility</p:attrName>
                                        </p:attrNameLst>
                                      </p:cBhvr>
                                      <p:to>
                                        <p:strVal val="visible"/>
                                      </p:to>
                                    </p:set>
                                    <p:animEffect transition="in" filter="wipe(left)">
                                      <p:cBhvr>
                                        <p:cTn id="60" dur="500"/>
                                        <p:tgtEl>
                                          <p:spTgt spid="98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p:bldP spid="98320" grpId="0"/>
      <p:bldP spid="98322" grpId="0"/>
      <p:bldP spid="98323" grpId="0"/>
      <p:bldP spid="98324" grpId="0"/>
      <p:bldP spid="98326" grpId="0"/>
      <p:bldP spid="983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ChangeArrowheads="1"/>
          </p:cNvSpPr>
          <p:nvPr/>
        </p:nvSpPr>
        <p:spPr bwMode="auto">
          <a:xfrm>
            <a:off x="2268538" y="4221163"/>
            <a:ext cx="1255712" cy="519112"/>
          </a:xfrm>
          <a:prstGeom prst="rect">
            <a:avLst/>
          </a:prstGeom>
          <a:noFill/>
          <a:ln w="9525">
            <a:noFill/>
            <a:miter lim="800000"/>
            <a:headEnd/>
            <a:tailEnd/>
          </a:ln>
          <a:effectLst/>
        </p:spPr>
        <p:txBody>
          <a:bodyPr wrap="none">
            <a:spAutoFit/>
          </a:bodyPr>
          <a:lstStyle/>
          <a:p>
            <a:r>
              <a:rPr lang="zh-CN" altLang="en-US"/>
              <a:t>收敛性</a:t>
            </a:r>
          </a:p>
        </p:txBody>
      </p:sp>
      <p:grpSp>
        <p:nvGrpSpPr>
          <p:cNvPr id="146443" name="Group 11"/>
          <p:cNvGrpSpPr>
            <a:grpSpLocks/>
          </p:cNvGrpSpPr>
          <p:nvPr/>
        </p:nvGrpSpPr>
        <p:grpSpPr bwMode="auto">
          <a:xfrm>
            <a:off x="684213" y="333375"/>
            <a:ext cx="7878762" cy="569913"/>
            <a:chOff x="385" y="1298"/>
            <a:chExt cx="4963" cy="359"/>
          </a:xfrm>
        </p:grpSpPr>
        <p:sp>
          <p:nvSpPr>
            <p:cNvPr id="146444" name="Rectangle 12"/>
            <p:cNvSpPr>
              <a:spLocks noChangeArrowheads="1"/>
            </p:cNvSpPr>
            <p:nvPr/>
          </p:nvSpPr>
          <p:spPr bwMode="auto">
            <a:xfrm>
              <a:off x="385" y="1298"/>
              <a:ext cx="4174" cy="327"/>
            </a:xfrm>
            <a:prstGeom prst="rect">
              <a:avLst/>
            </a:prstGeom>
            <a:noFill/>
            <a:ln w="9525">
              <a:noFill/>
              <a:miter lim="800000"/>
              <a:headEnd/>
              <a:tailEnd/>
            </a:ln>
            <a:effectLst/>
          </p:spPr>
          <p:txBody>
            <a:bodyPr anchor="ctr">
              <a:spAutoFit/>
            </a:bodyPr>
            <a:lstStyle/>
            <a:p>
              <a:r>
                <a:rPr lang="zh-CN" altLang="en-US"/>
                <a:t>若一个数值方法的局部截断误差为</a:t>
              </a:r>
            </a:p>
          </p:txBody>
        </p:sp>
        <p:graphicFrame>
          <p:nvGraphicFramePr>
            <p:cNvPr id="146445" name="Object 13"/>
            <p:cNvGraphicFramePr>
              <a:graphicFrameLocks noChangeAspect="1"/>
            </p:cNvGraphicFramePr>
            <p:nvPr/>
          </p:nvGraphicFramePr>
          <p:xfrm>
            <a:off x="3787" y="1327"/>
            <a:ext cx="1561" cy="330"/>
          </p:xfrm>
          <a:graphic>
            <a:graphicData uri="http://schemas.openxmlformats.org/presentationml/2006/ole">
              <p:oleObj spid="_x0000_s146445" name="公式" r:id="rId3" imgW="1079280" imgH="228600" progId="Equation.3">
                <p:embed/>
              </p:oleObj>
            </a:graphicData>
          </a:graphic>
        </p:graphicFrame>
      </p:grpSp>
      <p:graphicFrame>
        <p:nvGraphicFramePr>
          <p:cNvPr id="146446" name="Object 14"/>
          <p:cNvGraphicFramePr>
            <a:graphicFrameLocks noChangeAspect="1"/>
          </p:cNvGraphicFramePr>
          <p:nvPr/>
        </p:nvGraphicFramePr>
        <p:xfrm>
          <a:off x="252413" y="981075"/>
          <a:ext cx="1257300" cy="496888"/>
        </p:xfrm>
        <a:graphic>
          <a:graphicData uri="http://schemas.openxmlformats.org/presentationml/2006/ole">
            <p:oleObj spid="_x0000_s146446" name="公式" r:id="rId4" imgW="507960" imgH="203040" progId="Equation.3">
              <p:embed/>
            </p:oleObj>
          </a:graphicData>
        </a:graphic>
      </p:graphicFrame>
      <p:sp>
        <p:nvSpPr>
          <p:cNvPr id="146447" name="Rectangle 15"/>
          <p:cNvSpPr>
            <a:spLocks noChangeArrowheads="1"/>
          </p:cNvSpPr>
          <p:nvPr/>
        </p:nvSpPr>
        <p:spPr bwMode="auto">
          <a:xfrm>
            <a:off x="1549400" y="946150"/>
            <a:ext cx="5899150" cy="519113"/>
          </a:xfrm>
          <a:prstGeom prst="rect">
            <a:avLst/>
          </a:prstGeom>
          <a:noFill/>
          <a:ln w="9525">
            <a:noFill/>
            <a:miter lim="800000"/>
            <a:headEnd/>
            <a:tailEnd/>
          </a:ln>
          <a:effectLst/>
        </p:spPr>
        <p:txBody>
          <a:bodyPr wrap="none" anchor="ctr">
            <a:spAutoFit/>
          </a:bodyPr>
          <a:lstStyle/>
          <a:p>
            <a:r>
              <a:rPr lang="zh-CN" altLang="en-US"/>
              <a:t>则称该数值方法与原问题是</a:t>
            </a:r>
            <a:r>
              <a:rPr lang="zh-CN" altLang="en-US">
                <a:solidFill>
                  <a:srgbClr val="FF3300"/>
                </a:solidFill>
              </a:rPr>
              <a:t>相容</a:t>
            </a:r>
            <a:r>
              <a:rPr lang="zh-CN" altLang="en-US"/>
              <a:t>的。</a:t>
            </a:r>
          </a:p>
        </p:txBody>
      </p:sp>
      <p:sp>
        <p:nvSpPr>
          <p:cNvPr id="146448" name="Text Box 16"/>
          <p:cNvSpPr txBox="1">
            <a:spLocks noChangeArrowheads="1"/>
          </p:cNvSpPr>
          <p:nvPr/>
        </p:nvSpPr>
        <p:spPr bwMode="auto">
          <a:xfrm>
            <a:off x="879475" y="1647825"/>
            <a:ext cx="3398838" cy="519113"/>
          </a:xfrm>
          <a:prstGeom prst="rect">
            <a:avLst/>
          </a:prstGeom>
          <a:noFill/>
          <a:ln w="9525">
            <a:noFill/>
            <a:miter lim="800000"/>
            <a:headEnd/>
            <a:tailEnd/>
          </a:ln>
          <a:effectLst/>
        </p:spPr>
        <p:txBody>
          <a:bodyPr wrap="none">
            <a:spAutoFit/>
          </a:bodyPr>
          <a:lstStyle/>
          <a:p>
            <a:r>
              <a:rPr lang="zh-CN" altLang="en-US"/>
              <a:t>所以对单步法而言，</a:t>
            </a:r>
          </a:p>
        </p:txBody>
      </p:sp>
      <p:sp>
        <p:nvSpPr>
          <p:cNvPr id="146449" name="Rectangle 17"/>
          <p:cNvSpPr>
            <a:spLocks noChangeArrowheads="1"/>
          </p:cNvSpPr>
          <p:nvPr/>
        </p:nvSpPr>
        <p:spPr bwMode="auto">
          <a:xfrm>
            <a:off x="900113" y="3502025"/>
            <a:ext cx="4321175" cy="519113"/>
          </a:xfrm>
          <a:prstGeom prst="rect">
            <a:avLst/>
          </a:prstGeom>
          <a:noFill/>
          <a:ln w="9525">
            <a:noFill/>
            <a:miter lim="800000"/>
            <a:headEnd/>
            <a:tailEnd/>
          </a:ln>
          <a:effectLst/>
        </p:spPr>
        <p:txBody>
          <a:bodyPr>
            <a:spAutoFit/>
          </a:bodyPr>
          <a:lstStyle/>
          <a:p>
            <a:r>
              <a:rPr lang="en-US" altLang="zh-CN">
                <a:solidFill>
                  <a:schemeClr val="tx2"/>
                </a:solidFill>
              </a:rPr>
              <a:t>③ </a:t>
            </a:r>
            <a:r>
              <a:rPr lang="zh-CN" altLang="en-US">
                <a:solidFill>
                  <a:schemeClr val="tx2"/>
                </a:solidFill>
              </a:rPr>
              <a:t>初值准确</a:t>
            </a:r>
          </a:p>
        </p:txBody>
      </p:sp>
      <p:sp>
        <p:nvSpPr>
          <p:cNvPr id="146450" name="Rectangle 18"/>
          <p:cNvSpPr>
            <a:spLocks noChangeArrowheads="1"/>
          </p:cNvSpPr>
          <p:nvPr/>
        </p:nvSpPr>
        <p:spPr bwMode="auto">
          <a:xfrm>
            <a:off x="900113" y="2925763"/>
            <a:ext cx="4895850" cy="519112"/>
          </a:xfrm>
          <a:prstGeom prst="rect">
            <a:avLst/>
          </a:prstGeom>
          <a:noFill/>
          <a:ln w="9525">
            <a:noFill/>
            <a:miter lim="800000"/>
            <a:headEnd/>
            <a:tailEnd/>
          </a:ln>
          <a:effectLst/>
        </p:spPr>
        <p:txBody>
          <a:bodyPr>
            <a:spAutoFit/>
          </a:bodyPr>
          <a:lstStyle/>
          <a:p>
            <a:r>
              <a:rPr lang="en-US" altLang="zh-CN">
                <a:solidFill>
                  <a:schemeClr val="tx2"/>
                </a:solidFill>
              </a:rPr>
              <a:t>② </a:t>
            </a:r>
            <a:r>
              <a:rPr lang="en-US" altLang="zh-CN" i="1">
                <a:solidFill>
                  <a:schemeClr val="tx2"/>
                </a:solidFill>
                <a:sym typeface="Symbol" pitchFamily="18" charset="2"/>
              </a:rPr>
              <a:t></a:t>
            </a:r>
            <a:r>
              <a:rPr lang="en-US" altLang="zh-CN">
                <a:solidFill>
                  <a:schemeClr val="tx2"/>
                </a:solidFill>
                <a:sym typeface="Symbol" pitchFamily="18" charset="2"/>
              </a:rPr>
              <a:t> </a:t>
            </a:r>
            <a:r>
              <a:rPr lang="zh-CN" altLang="en-US">
                <a:solidFill>
                  <a:schemeClr val="tx2"/>
                </a:solidFill>
                <a:sym typeface="Symbol" pitchFamily="18" charset="2"/>
              </a:rPr>
              <a:t>关于 </a:t>
            </a:r>
            <a:r>
              <a:rPr lang="en-US" altLang="zh-CN" i="1">
                <a:solidFill>
                  <a:schemeClr val="tx2"/>
                </a:solidFill>
                <a:sym typeface="Symbol" pitchFamily="18" charset="2"/>
              </a:rPr>
              <a:t>y </a:t>
            </a:r>
            <a:r>
              <a:rPr lang="zh-CN" altLang="en-US">
                <a:solidFill>
                  <a:schemeClr val="tx2"/>
                </a:solidFill>
                <a:sym typeface="Symbol" pitchFamily="18" charset="2"/>
              </a:rPr>
              <a:t>满足</a:t>
            </a:r>
            <a:r>
              <a:rPr lang="en-US" altLang="zh-CN">
                <a:solidFill>
                  <a:schemeClr val="tx2"/>
                </a:solidFill>
                <a:sym typeface="Symbol" pitchFamily="18" charset="2"/>
              </a:rPr>
              <a:t>Lipschitz</a:t>
            </a:r>
            <a:r>
              <a:rPr lang="zh-CN" altLang="en-US">
                <a:solidFill>
                  <a:schemeClr val="tx2"/>
                </a:solidFill>
                <a:sym typeface="Symbol" pitchFamily="18" charset="2"/>
              </a:rPr>
              <a:t>条件</a:t>
            </a:r>
            <a:endParaRPr lang="zh-CN" altLang="en-US" i="1">
              <a:solidFill>
                <a:schemeClr val="tx2"/>
              </a:solidFill>
              <a:sym typeface="Symbol" pitchFamily="18" charset="2"/>
            </a:endParaRPr>
          </a:p>
        </p:txBody>
      </p:sp>
      <p:sp>
        <p:nvSpPr>
          <p:cNvPr id="146451" name="Rectangle 19"/>
          <p:cNvSpPr>
            <a:spLocks noChangeArrowheads="1"/>
          </p:cNvSpPr>
          <p:nvPr/>
        </p:nvSpPr>
        <p:spPr bwMode="auto">
          <a:xfrm>
            <a:off x="900113" y="2349500"/>
            <a:ext cx="1701800" cy="519113"/>
          </a:xfrm>
          <a:prstGeom prst="rect">
            <a:avLst/>
          </a:prstGeom>
          <a:noFill/>
          <a:ln w="9525">
            <a:noFill/>
            <a:miter lim="800000"/>
            <a:headEnd/>
            <a:tailEnd/>
          </a:ln>
          <a:effectLst/>
        </p:spPr>
        <p:txBody>
          <a:bodyPr wrap="none">
            <a:spAutoFit/>
          </a:bodyPr>
          <a:lstStyle/>
          <a:p>
            <a:r>
              <a:rPr lang="en-US" altLang="zh-CN">
                <a:solidFill>
                  <a:schemeClr val="tx2"/>
                </a:solidFill>
              </a:rPr>
              <a:t>① </a:t>
            </a:r>
            <a:r>
              <a:rPr lang="zh-CN" altLang="en-US">
                <a:solidFill>
                  <a:schemeClr val="tx2"/>
                </a:solidFill>
              </a:rPr>
              <a:t>相容性</a:t>
            </a:r>
            <a:endParaRPr lang="zh-CN" altLang="en-US"/>
          </a:p>
        </p:txBody>
      </p:sp>
      <p:sp>
        <p:nvSpPr>
          <p:cNvPr id="146453" name="AutoShape 21"/>
          <p:cNvSpPr>
            <a:spLocks/>
          </p:cNvSpPr>
          <p:nvPr/>
        </p:nvSpPr>
        <p:spPr bwMode="auto">
          <a:xfrm>
            <a:off x="684213" y="2565400"/>
            <a:ext cx="215900" cy="1225550"/>
          </a:xfrm>
          <a:prstGeom prst="leftBrace">
            <a:avLst>
              <a:gd name="adj1" fmla="val 47304"/>
              <a:gd name="adj2" fmla="val 50000"/>
            </a:avLst>
          </a:prstGeom>
          <a:noFill/>
          <a:ln w="28575">
            <a:solidFill>
              <a:schemeClr val="tx1"/>
            </a:solidFill>
            <a:round/>
            <a:headEnd/>
            <a:tailEnd/>
          </a:ln>
          <a:effectLst/>
        </p:spPr>
        <p:txBody>
          <a:bodyPr wrap="none" anchor="ctr"/>
          <a:lstStyle/>
          <a:p>
            <a:endParaRPr lang="zh-CN" altLang="en-US"/>
          </a:p>
        </p:txBody>
      </p:sp>
      <p:sp>
        <p:nvSpPr>
          <p:cNvPr id="146455" name="AutoShape 23"/>
          <p:cNvSpPr>
            <a:spLocks noChangeArrowheads="1"/>
          </p:cNvSpPr>
          <p:nvPr/>
        </p:nvSpPr>
        <p:spPr bwMode="auto">
          <a:xfrm>
            <a:off x="1547813" y="4365625"/>
            <a:ext cx="719137" cy="287338"/>
          </a:xfrm>
          <a:prstGeom prst="rightArrow">
            <a:avLst>
              <a:gd name="adj1" fmla="val 50000"/>
              <a:gd name="adj2" fmla="val 62569"/>
            </a:avLst>
          </a:prstGeom>
          <a:solidFill>
            <a:schemeClr val="accent1"/>
          </a:solidFill>
          <a:ln w="9525">
            <a:solidFill>
              <a:schemeClr val="tx1"/>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6443"/>
                                        </p:tgtEl>
                                        <p:attrNameLst>
                                          <p:attrName>style.visibility</p:attrName>
                                        </p:attrNameLst>
                                      </p:cBhvr>
                                      <p:to>
                                        <p:strVal val="visible"/>
                                      </p:to>
                                    </p:set>
                                    <p:animEffect transition="in" filter="wipe(left)">
                                      <p:cBhvr>
                                        <p:cTn id="7" dur="500"/>
                                        <p:tgtEl>
                                          <p:spTgt spid="1464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6446"/>
                                        </p:tgtEl>
                                        <p:attrNameLst>
                                          <p:attrName>style.visibility</p:attrName>
                                        </p:attrNameLst>
                                      </p:cBhvr>
                                      <p:to>
                                        <p:strVal val="visible"/>
                                      </p:to>
                                    </p:set>
                                    <p:animEffect transition="in" filter="wipe(left)">
                                      <p:cBhvr>
                                        <p:cTn id="12" dur="500"/>
                                        <p:tgtEl>
                                          <p:spTgt spid="1464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6447"/>
                                        </p:tgtEl>
                                        <p:attrNameLst>
                                          <p:attrName>style.visibility</p:attrName>
                                        </p:attrNameLst>
                                      </p:cBhvr>
                                      <p:to>
                                        <p:strVal val="visible"/>
                                      </p:to>
                                    </p:set>
                                    <p:animEffect transition="in" filter="wipe(left)">
                                      <p:cBhvr>
                                        <p:cTn id="17" dur="500"/>
                                        <p:tgtEl>
                                          <p:spTgt spid="1464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6448"/>
                                        </p:tgtEl>
                                        <p:attrNameLst>
                                          <p:attrName>style.visibility</p:attrName>
                                        </p:attrNameLst>
                                      </p:cBhvr>
                                      <p:to>
                                        <p:strVal val="visible"/>
                                      </p:to>
                                    </p:set>
                                    <p:animEffect transition="in" filter="wipe(left)">
                                      <p:cBhvr>
                                        <p:cTn id="22" dur="500"/>
                                        <p:tgtEl>
                                          <p:spTgt spid="1464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6451"/>
                                        </p:tgtEl>
                                        <p:attrNameLst>
                                          <p:attrName>style.visibility</p:attrName>
                                        </p:attrNameLst>
                                      </p:cBhvr>
                                      <p:to>
                                        <p:strVal val="visible"/>
                                      </p:to>
                                    </p:set>
                                    <p:animEffect transition="in" filter="wipe(left)">
                                      <p:cBhvr>
                                        <p:cTn id="27" dur="500"/>
                                        <p:tgtEl>
                                          <p:spTgt spid="14645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6450"/>
                                        </p:tgtEl>
                                        <p:attrNameLst>
                                          <p:attrName>style.visibility</p:attrName>
                                        </p:attrNameLst>
                                      </p:cBhvr>
                                      <p:to>
                                        <p:strVal val="visible"/>
                                      </p:to>
                                    </p:set>
                                    <p:animEffect transition="in" filter="wipe(left)">
                                      <p:cBhvr>
                                        <p:cTn id="32" dur="500"/>
                                        <p:tgtEl>
                                          <p:spTgt spid="14645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6449"/>
                                        </p:tgtEl>
                                        <p:attrNameLst>
                                          <p:attrName>style.visibility</p:attrName>
                                        </p:attrNameLst>
                                      </p:cBhvr>
                                      <p:to>
                                        <p:strVal val="visible"/>
                                      </p:to>
                                    </p:set>
                                    <p:animEffect transition="in" filter="wipe(left)">
                                      <p:cBhvr>
                                        <p:cTn id="37" dur="500"/>
                                        <p:tgtEl>
                                          <p:spTgt spid="14644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6453"/>
                                        </p:tgtEl>
                                        <p:attrNameLst>
                                          <p:attrName>style.visibility</p:attrName>
                                        </p:attrNameLst>
                                      </p:cBhvr>
                                      <p:to>
                                        <p:strVal val="visible"/>
                                      </p:to>
                                    </p:set>
                                    <p:animEffect transition="in" filter="wipe(left)">
                                      <p:cBhvr>
                                        <p:cTn id="42" dur="500"/>
                                        <p:tgtEl>
                                          <p:spTgt spid="14645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6455"/>
                                        </p:tgtEl>
                                        <p:attrNameLst>
                                          <p:attrName>style.visibility</p:attrName>
                                        </p:attrNameLst>
                                      </p:cBhvr>
                                      <p:to>
                                        <p:strVal val="visible"/>
                                      </p:to>
                                    </p:set>
                                    <p:animEffect transition="in" filter="wipe(left)">
                                      <p:cBhvr>
                                        <p:cTn id="47" dur="500"/>
                                        <p:tgtEl>
                                          <p:spTgt spid="14645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46435"/>
                                        </p:tgtEl>
                                        <p:attrNameLst>
                                          <p:attrName>style.visibility</p:attrName>
                                        </p:attrNameLst>
                                      </p:cBhvr>
                                      <p:to>
                                        <p:strVal val="visible"/>
                                      </p:to>
                                    </p:set>
                                    <p:animEffect transition="in" filter="wipe(left)">
                                      <p:cBhvr>
                                        <p:cTn id="52" dur="500"/>
                                        <p:tgtEl>
                                          <p:spTgt spid="146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p:bldP spid="146447" grpId="0"/>
      <p:bldP spid="146448" grpId="0"/>
      <p:bldP spid="146449" grpId="0"/>
      <p:bldP spid="146450" grpId="0"/>
      <p:bldP spid="146451" grpId="0"/>
      <p:bldP spid="146453" grpId="0" animBg="1"/>
      <p:bldP spid="14645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41" name="Rectangle 9"/>
          <p:cNvSpPr>
            <a:spLocks noChangeArrowheads="1"/>
          </p:cNvSpPr>
          <p:nvPr/>
        </p:nvSpPr>
        <p:spPr bwMode="auto">
          <a:xfrm>
            <a:off x="755650" y="2133600"/>
            <a:ext cx="4895850" cy="519113"/>
          </a:xfrm>
          <a:prstGeom prst="rect">
            <a:avLst/>
          </a:prstGeom>
          <a:noFill/>
          <a:ln w="9525">
            <a:noFill/>
            <a:miter lim="800000"/>
            <a:headEnd/>
            <a:tailEnd/>
          </a:ln>
          <a:effectLst/>
        </p:spPr>
        <p:txBody>
          <a:bodyPr>
            <a:spAutoFit/>
          </a:bodyPr>
          <a:lstStyle/>
          <a:p>
            <a:r>
              <a:rPr lang="en-US" altLang="zh-CN">
                <a:solidFill>
                  <a:schemeClr val="tx2"/>
                </a:solidFill>
              </a:rPr>
              <a:t>② </a:t>
            </a:r>
            <a:r>
              <a:rPr lang="en-US" altLang="zh-CN" i="1">
                <a:solidFill>
                  <a:schemeClr val="tx2"/>
                </a:solidFill>
                <a:sym typeface="Symbol" pitchFamily="18" charset="2"/>
              </a:rPr>
              <a:t></a:t>
            </a:r>
            <a:r>
              <a:rPr lang="en-US" altLang="zh-CN">
                <a:solidFill>
                  <a:schemeClr val="tx2"/>
                </a:solidFill>
                <a:sym typeface="Symbol" pitchFamily="18" charset="2"/>
              </a:rPr>
              <a:t> </a:t>
            </a:r>
            <a:r>
              <a:rPr lang="zh-CN" altLang="en-US">
                <a:solidFill>
                  <a:schemeClr val="tx2"/>
                </a:solidFill>
                <a:sym typeface="Symbol" pitchFamily="18" charset="2"/>
              </a:rPr>
              <a:t>关于 </a:t>
            </a:r>
            <a:r>
              <a:rPr lang="en-US" altLang="zh-CN" i="1">
                <a:solidFill>
                  <a:schemeClr val="tx2"/>
                </a:solidFill>
                <a:sym typeface="Symbol" pitchFamily="18" charset="2"/>
              </a:rPr>
              <a:t>y </a:t>
            </a:r>
            <a:r>
              <a:rPr lang="zh-CN" altLang="en-US">
                <a:solidFill>
                  <a:schemeClr val="tx2"/>
                </a:solidFill>
                <a:sym typeface="Symbol" pitchFamily="18" charset="2"/>
              </a:rPr>
              <a:t>满足</a:t>
            </a:r>
            <a:r>
              <a:rPr lang="en-US" altLang="zh-CN">
                <a:solidFill>
                  <a:schemeClr val="tx2"/>
                </a:solidFill>
                <a:sym typeface="Symbol" pitchFamily="18" charset="2"/>
              </a:rPr>
              <a:t>Lipschitz</a:t>
            </a:r>
            <a:r>
              <a:rPr lang="zh-CN" altLang="en-US">
                <a:solidFill>
                  <a:schemeClr val="tx2"/>
                </a:solidFill>
                <a:sym typeface="Symbol" pitchFamily="18" charset="2"/>
              </a:rPr>
              <a:t>条件</a:t>
            </a:r>
            <a:r>
              <a:rPr lang="en-US" altLang="zh-CN">
                <a:solidFill>
                  <a:schemeClr val="tx2"/>
                </a:solidFill>
                <a:sym typeface="Symbol" pitchFamily="18" charset="2"/>
              </a:rPr>
              <a:t>,</a:t>
            </a:r>
            <a:endParaRPr lang="en-US" altLang="zh-CN" i="1">
              <a:solidFill>
                <a:schemeClr val="tx2"/>
              </a:solidFill>
              <a:sym typeface="Symbol" pitchFamily="18" charset="2"/>
            </a:endParaRPr>
          </a:p>
        </p:txBody>
      </p:sp>
      <p:grpSp>
        <p:nvGrpSpPr>
          <p:cNvPr id="120885" name="Group 53"/>
          <p:cNvGrpSpPr>
            <a:grpSpLocks/>
          </p:cNvGrpSpPr>
          <p:nvPr/>
        </p:nvGrpSpPr>
        <p:grpSpPr bwMode="auto">
          <a:xfrm>
            <a:off x="755650" y="1557338"/>
            <a:ext cx="7570788" cy="558800"/>
            <a:chOff x="476" y="981"/>
            <a:chExt cx="4769" cy="352"/>
          </a:xfrm>
        </p:grpSpPr>
        <p:sp>
          <p:nvSpPr>
            <p:cNvPr id="120842" name="Rectangle 10"/>
            <p:cNvSpPr>
              <a:spLocks noChangeArrowheads="1"/>
            </p:cNvSpPr>
            <p:nvPr/>
          </p:nvSpPr>
          <p:spPr bwMode="auto">
            <a:xfrm>
              <a:off x="476" y="981"/>
              <a:ext cx="3976" cy="327"/>
            </a:xfrm>
            <a:prstGeom prst="rect">
              <a:avLst/>
            </a:prstGeom>
            <a:noFill/>
            <a:ln w="9525">
              <a:noFill/>
              <a:miter lim="800000"/>
              <a:headEnd/>
              <a:tailEnd/>
            </a:ln>
            <a:effectLst/>
          </p:spPr>
          <p:txBody>
            <a:bodyPr wrap="none">
              <a:spAutoFit/>
            </a:bodyPr>
            <a:lstStyle/>
            <a:p>
              <a:r>
                <a:rPr lang="en-US" altLang="zh-CN">
                  <a:solidFill>
                    <a:schemeClr val="tx2"/>
                  </a:solidFill>
                </a:rPr>
                <a:t>①</a:t>
              </a:r>
              <a:r>
                <a:rPr lang="en-US" altLang="zh-CN"/>
                <a:t> </a:t>
              </a:r>
              <a:r>
                <a:rPr lang="en-US" altLang="zh-CN" i="1"/>
                <a:t>p </a:t>
              </a:r>
              <a:r>
                <a:rPr lang="en-US" altLang="zh-CN"/>
                <a:t>(</a:t>
              </a:r>
              <a:r>
                <a:rPr lang="en-US" altLang="zh-CN" i="1"/>
                <a:t>p</a:t>
              </a:r>
              <a:r>
                <a:rPr lang="en-US" altLang="zh-CN"/>
                <a:t>≥1)</a:t>
              </a:r>
              <a:r>
                <a:rPr lang="en-US" altLang="zh-CN" i="1"/>
                <a:t> </a:t>
              </a:r>
              <a:r>
                <a:rPr lang="zh-CN" altLang="en-US"/>
                <a:t>阶方法，即局部截断误差为 </a:t>
              </a:r>
            </a:p>
          </p:txBody>
        </p:sp>
        <p:graphicFrame>
          <p:nvGraphicFramePr>
            <p:cNvPr id="120843" name="Object 11"/>
            <p:cNvGraphicFramePr>
              <a:graphicFrameLocks noChangeAspect="1"/>
            </p:cNvGraphicFramePr>
            <p:nvPr/>
          </p:nvGraphicFramePr>
          <p:xfrm>
            <a:off x="4332" y="981"/>
            <a:ext cx="913" cy="352"/>
          </p:xfrm>
          <a:graphic>
            <a:graphicData uri="http://schemas.openxmlformats.org/presentationml/2006/ole">
              <p:oleObj spid="_x0000_s120843" name="公式" r:id="rId3" imgW="583920" imgH="228600" progId="Equation.3">
                <p:embed/>
              </p:oleObj>
            </a:graphicData>
          </a:graphic>
        </p:graphicFrame>
      </p:grpSp>
      <p:sp>
        <p:nvSpPr>
          <p:cNvPr id="120844" name="AutoShape 12"/>
          <p:cNvSpPr>
            <a:spLocks/>
          </p:cNvSpPr>
          <p:nvPr/>
        </p:nvSpPr>
        <p:spPr bwMode="auto">
          <a:xfrm>
            <a:off x="539750" y="1773238"/>
            <a:ext cx="215900" cy="1225550"/>
          </a:xfrm>
          <a:prstGeom prst="leftBrace">
            <a:avLst>
              <a:gd name="adj1" fmla="val 47304"/>
              <a:gd name="adj2" fmla="val 50000"/>
            </a:avLst>
          </a:prstGeom>
          <a:noFill/>
          <a:ln w="28575">
            <a:solidFill>
              <a:schemeClr val="tx1"/>
            </a:solidFill>
            <a:round/>
            <a:headEnd/>
            <a:tailEnd/>
          </a:ln>
          <a:effectLst/>
        </p:spPr>
        <p:txBody>
          <a:bodyPr wrap="none" anchor="ctr"/>
          <a:lstStyle/>
          <a:p>
            <a:endParaRPr lang="zh-CN" altLang="en-US"/>
          </a:p>
        </p:txBody>
      </p:sp>
      <p:sp>
        <p:nvSpPr>
          <p:cNvPr id="120845" name="AutoShape 13"/>
          <p:cNvSpPr>
            <a:spLocks noChangeArrowheads="1"/>
          </p:cNvSpPr>
          <p:nvPr/>
        </p:nvSpPr>
        <p:spPr bwMode="auto">
          <a:xfrm>
            <a:off x="684213" y="3502025"/>
            <a:ext cx="865187" cy="215900"/>
          </a:xfrm>
          <a:prstGeom prst="rightArrow">
            <a:avLst>
              <a:gd name="adj1" fmla="val 50000"/>
              <a:gd name="adj2" fmla="val 100184"/>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20846" name="Rectangle 14"/>
          <p:cNvSpPr>
            <a:spLocks noChangeArrowheads="1"/>
          </p:cNvSpPr>
          <p:nvPr/>
        </p:nvSpPr>
        <p:spPr bwMode="auto">
          <a:xfrm>
            <a:off x="1620838" y="3357563"/>
            <a:ext cx="4110037" cy="519112"/>
          </a:xfrm>
          <a:prstGeom prst="rect">
            <a:avLst/>
          </a:prstGeom>
          <a:noFill/>
          <a:ln w="9525">
            <a:noFill/>
            <a:miter lim="800000"/>
            <a:headEnd/>
            <a:tailEnd/>
          </a:ln>
          <a:effectLst/>
        </p:spPr>
        <p:txBody>
          <a:bodyPr wrap="none">
            <a:spAutoFit/>
          </a:bodyPr>
          <a:lstStyle/>
          <a:p>
            <a:r>
              <a:rPr lang="zh-CN" altLang="en-US"/>
              <a:t>原 </a:t>
            </a:r>
            <a:r>
              <a:rPr lang="en-US" altLang="zh-CN" i="1"/>
              <a:t>p </a:t>
            </a:r>
            <a:r>
              <a:rPr lang="zh-CN" altLang="en-US"/>
              <a:t>阶算法是 </a:t>
            </a:r>
            <a:r>
              <a:rPr lang="en-US" altLang="zh-CN" i="1"/>
              <a:t>p </a:t>
            </a:r>
            <a:r>
              <a:rPr lang="zh-CN" altLang="en-US"/>
              <a:t>阶收敛的</a:t>
            </a:r>
          </a:p>
        </p:txBody>
      </p:sp>
      <p:grpSp>
        <p:nvGrpSpPr>
          <p:cNvPr id="120886" name="Group 54"/>
          <p:cNvGrpSpPr>
            <a:grpSpLocks/>
          </p:cNvGrpSpPr>
          <p:nvPr/>
        </p:nvGrpSpPr>
        <p:grpSpPr bwMode="auto">
          <a:xfrm>
            <a:off x="755650" y="2709863"/>
            <a:ext cx="4465638" cy="550862"/>
            <a:chOff x="476" y="1707"/>
            <a:chExt cx="2813" cy="347"/>
          </a:xfrm>
        </p:grpSpPr>
        <p:sp>
          <p:nvSpPr>
            <p:cNvPr id="120840" name="Rectangle 8"/>
            <p:cNvSpPr>
              <a:spLocks noChangeArrowheads="1"/>
            </p:cNvSpPr>
            <p:nvPr/>
          </p:nvSpPr>
          <p:spPr bwMode="auto">
            <a:xfrm>
              <a:off x="476" y="1707"/>
              <a:ext cx="2722" cy="327"/>
            </a:xfrm>
            <a:prstGeom prst="rect">
              <a:avLst/>
            </a:prstGeom>
            <a:noFill/>
            <a:ln w="9525">
              <a:noFill/>
              <a:miter lim="800000"/>
              <a:headEnd/>
              <a:tailEnd/>
            </a:ln>
            <a:effectLst/>
          </p:spPr>
          <p:txBody>
            <a:bodyPr>
              <a:spAutoFit/>
            </a:bodyPr>
            <a:lstStyle/>
            <a:p>
              <a:r>
                <a:rPr lang="en-US" altLang="zh-CN">
                  <a:solidFill>
                    <a:schemeClr val="tx2"/>
                  </a:solidFill>
                </a:rPr>
                <a:t>③ </a:t>
              </a:r>
              <a:r>
                <a:rPr lang="zh-CN" altLang="en-US">
                  <a:solidFill>
                    <a:schemeClr val="tx2"/>
                  </a:solidFill>
                </a:rPr>
                <a:t>初值准确，</a:t>
              </a:r>
              <a:r>
                <a:rPr lang="zh-CN" altLang="en-US"/>
                <a:t>即</a:t>
              </a:r>
              <a:endParaRPr lang="zh-CN" altLang="en-US">
                <a:solidFill>
                  <a:schemeClr val="tx2"/>
                </a:solidFill>
              </a:endParaRPr>
            </a:p>
          </p:txBody>
        </p:sp>
        <p:graphicFrame>
          <p:nvGraphicFramePr>
            <p:cNvPr id="120847" name="Object 15"/>
            <p:cNvGraphicFramePr>
              <a:graphicFrameLocks noChangeAspect="1"/>
            </p:cNvGraphicFramePr>
            <p:nvPr/>
          </p:nvGraphicFramePr>
          <p:xfrm>
            <a:off x="2155" y="1707"/>
            <a:ext cx="1134" cy="347"/>
          </p:xfrm>
          <a:graphic>
            <a:graphicData uri="http://schemas.openxmlformats.org/presentationml/2006/ole">
              <p:oleObj spid="_x0000_s120847" name="公式" r:id="rId4" imgW="749160" imgH="228600" progId="Equation.3">
                <p:embed/>
              </p:oleObj>
            </a:graphicData>
          </a:graphic>
        </p:graphicFrame>
      </p:grpSp>
      <p:sp>
        <p:nvSpPr>
          <p:cNvPr id="120848" name="Text Box 16"/>
          <p:cNvSpPr txBox="1">
            <a:spLocks noChangeArrowheads="1"/>
          </p:cNvSpPr>
          <p:nvPr/>
        </p:nvSpPr>
        <p:spPr bwMode="auto">
          <a:xfrm>
            <a:off x="755650" y="2565400"/>
            <a:ext cx="490538" cy="762000"/>
          </a:xfrm>
          <a:prstGeom prst="rect">
            <a:avLst/>
          </a:prstGeom>
          <a:noFill/>
          <a:ln w="9525">
            <a:noFill/>
            <a:miter lim="800000"/>
            <a:headEnd/>
            <a:tailEnd/>
          </a:ln>
          <a:effectLst/>
        </p:spPr>
        <p:txBody>
          <a:bodyPr wrap="none">
            <a:spAutoFit/>
          </a:bodyPr>
          <a:lstStyle/>
          <a:p>
            <a:r>
              <a:rPr lang="en-US" altLang="zh-CN" sz="4400">
                <a:solidFill>
                  <a:srgbClr val="FF3300"/>
                </a:solidFill>
                <a:sym typeface="Symbol" pitchFamily="18" charset="2"/>
              </a:rPr>
              <a:t></a:t>
            </a:r>
          </a:p>
        </p:txBody>
      </p:sp>
      <p:sp>
        <p:nvSpPr>
          <p:cNvPr id="120849" name="Rectangle 17"/>
          <p:cNvSpPr>
            <a:spLocks noChangeArrowheads="1"/>
          </p:cNvSpPr>
          <p:nvPr/>
        </p:nvSpPr>
        <p:spPr bwMode="auto">
          <a:xfrm>
            <a:off x="755650" y="1412875"/>
            <a:ext cx="490538" cy="762000"/>
          </a:xfrm>
          <a:prstGeom prst="rect">
            <a:avLst/>
          </a:prstGeom>
          <a:noFill/>
          <a:ln w="9525">
            <a:noFill/>
            <a:miter lim="800000"/>
            <a:headEnd/>
            <a:tailEnd/>
          </a:ln>
          <a:effectLst/>
        </p:spPr>
        <p:txBody>
          <a:bodyPr wrap="none">
            <a:spAutoFit/>
          </a:bodyPr>
          <a:lstStyle/>
          <a:p>
            <a:r>
              <a:rPr lang="en-US" altLang="zh-CN" sz="4400">
                <a:solidFill>
                  <a:srgbClr val="FF3300"/>
                </a:solidFill>
                <a:sym typeface="Symbol" pitchFamily="18" charset="2"/>
              </a:rPr>
              <a:t></a:t>
            </a:r>
          </a:p>
        </p:txBody>
      </p:sp>
      <p:sp>
        <p:nvSpPr>
          <p:cNvPr id="120850" name="Text Box 18"/>
          <p:cNvSpPr txBox="1">
            <a:spLocks noChangeArrowheads="1"/>
          </p:cNvSpPr>
          <p:nvPr/>
        </p:nvSpPr>
        <p:spPr bwMode="auto">
          <a:xfrm>
            <a:off x="303213" y="4024313"/>
            <a:ext cx="1255712" cy="519112"/>
          </a:xfrm>
          <a:prstGeom prst="rect">
            <a:avLst/>
          </a:prstGeom>
          <a:noFill/>
          <a:ln w="9525">
            <a:noFill/>
            <a:miter lim="800000"/>
            <a:headEnd/>
            <a:tailEnd/>
          </a:ln>
          <a:effectLst/>
        </p:spPr>
        <p:txBody>
          <a:bodyPr wrap="none">
            <a:spAutoFit/>
          </a:bodyPr>
          <a:lstStyle/>
          <a:p>
            <a:r>
              <a:rPr lang="zh-CN" altLang="en-US"/>
              <a:t>证明：</a:t>
            </a:r>
          </a:p>
        </p:txBody>
      </p:sp>
      <p:sp>
        <p:nvSpPr>
          <p:cNvPr id="120851" name="Text Box 19"/>
          <p:cNvSpPr txBox="1">
            <a:spLocks noChangeArrowheads="1"/>
          </p:cNvSpPr>
          <p:nvPr/>
        </p:nvSpPr>
        <p:spPr bwMode="auto">
          <a:xfrm>
            <a:off x="1403350" y="4076700"/>
            <a:ext cx="4051300" cy="519113"/>
          </a:xfrm>
          <a:prstGeom prst="rect">
            <a:avLst/>
          </a:prstGeom>
          <a:noFill/>
          <a:ln w="9525">
            <a:noFill/>
            <a:miter lim="800000"/>
            <a:headEnd/>
            <a:tailEnd/>
          </a:ln>
          <a:effectLst/>
        </p:spPr>
        <p:txBody>
          <a:bodyPr>
            <a:spAutoFit/>
          </a:bodyPr>
          <a:lstStyle/>
          <a:p>
            <a:r>
              <a:rPr lang="zh-CN" altLang="en-US"/>
              <a:t>只要考察条件</a:t>
            </a:r>
            <a:r>
              <a:rPr lang="zh-CN" altLang="en-US">
                <a:solidFill>
                  <a:schemeClr val="tx2"/>
                </a:solidFill>
              </a:rPr>
              <a:t>②</a:t>
            </a:r>
            <a:r>
              <a:rPr lang="en-US" altLang="zh-CN">
                <a:solidFill>
                  <a:schemeClr val="tx2"/>
                </a:solidFill>
              </a:rPr>
              <a:t>.</a:t>
            </a:r>
          </a:p>
        </p:txBody>
      </p:sp>
      <p:sp>
        <p:nvSpPr>
          <p:cNvPr id="120852" name="Text Box 20"/>
          <p:cNvSpPr txBox="1">
            <a:spLocks noChangeArrowheads="1"/>
          </p:cNvSpPr>
          <p:nvPr/>
        </p:nvSpPr>
        <p:spPr bwMode="auto">
          <a:xfrm>
            <a:off x="395288" y="4724400"/>
            <a:ext cx="4113212" cy="519113"/>
          </a:xfrm>
          <a:prstGeom prst="rect">
            <a:avLst/>
          </a:prstGeom>
          <a:noFill/>
          <a:ln w="9525">
            <a:noFill/>
            <a:miter lim="800000"/>
            <a:headEnd/>
            <a:tailEnd/>
          </a:ln>
          <a:effectLst/>
        </p:spPr>
        <p:txBody>
          <a:bodyPr wrap="none">
            <a:spAutoFit/>
          </a:bodyPr>
          <a:lstStyle/>
          <a:p>
            <a:r>
              <a:rPr lang="zh-CN" altLang="en-US"/>
              <a:t>对于改进的欧拉方法，有</a:t>
            </a:r>
          </a:p>
        </p:txBody>
      </p:sp>
      <p:graphicFrame>
        <p:nvGraphicFramePr>
          <p:cNvPr id="120876" name="Object 44"/>
          <p:cNvGraphicFramePr>
            <a:graphicFrameLocks noChangeAspect="1"/>
          </p:cNvGraphicFramePr>
          <p:nvPr>
            <p:ph sz="half" idx="2"/>
          </p:nvPr>
        </p:nvGraphicFramePr>
        <p:xfrm>
          <a:off x="971550" y="5373688"/>
          <a:ext cx="7345363" cy="1219200"/>
        </p:xfrm>
        <a:graphic>
          <a:graphicData uri="http://schemas.openxmlformats.org/presentationml/2006/ole">
            <p:oleObj spid="_x0000_s120876" name="公式" r:id="rId5" imgW="3670200" imgH="609480" progId="Equation.3">
              <p:embed/>
            </p:oleObj>
          </a:graphicData>
        </a:graphic>
      </p:graphicFrame>
      <p:grpSp>
        <p:nvGrpSpPr>
          <p:cNvPr id="120879" name="Group 47"/>
          <p:cNvGrpSpPr>
            <a:grpSpLocks/>
          </p:cNvGrpSpPr>
          <p:nvPr/>
        </p:nvGrpSpPr>
        <p:grpSpPr bwMode="auto">
          <a:xfrm>
            <a:off x="2051050" y="260350"/>
            <a:ext cx="6911975" cy="542925"/>
            <a:chOff x="1202" y="188"/>
            <a:chExt cx="4354" cy="342"/>
          </a:xfrm>
        </p:grpSpPr>
        <p:sp>
          <p:nvSpPr>
            <p:cNvPr id="120880" name="Rectangle 48"/>
            <p:cNvSpPr>
              <a:spLocks noChangeArrowheads="1"/>
            </p:cNvSpPr>
            <p:nvPr/>
          </p:nvSpPr>
          <p:spPr bwMode="auto">
            <a:xfrm>
              <a:off x="1202" y="188"/>
              <a:ext cx="1691" cy="327"/>
            </a:xfrm>
            <a:prstGeom prst="rect">
              <a:avLst/>
            </a:prstGeom>
            <a:noFill/>
            <a:ln w="9525">
              <a:noFill/>
              <a:miter lim="800000"/>
              <a:headEnd/>
              <a:tailEnd/>
            </a:ln>
            <a:effectLst/>
          </p:spPr>
          <p:txBody>
            <a:bodyPr wrap="none">
              <a:spAutoFit/>
            </a:bodyPr>
            <a:lstStyle/>
            <a:p>
              <a:r>
                <a:rPr lang="zh-CN" altLang="en-US">
                  <a:solidFill>
                    <a:schemeClr val="tx2"/>
                  </a:solidFill>
                </a:rPr>
                <a:t>若原方程右端项</a:t>
              </a:r>
            </a:p>
          </p:txBody>
        </p:sp>
        <p:graphicFrame>
          <p:nvGraphicFramePr>
            <p:cNvPr id="120881" name="Object 49"/>
            <p:cNvGraphicFramePr>
              <a:graphicFrameLocks noChangeAspect="1"/>
            </p:cNvGraphicFramePr>
            <p:nvPr/>
          </p:nvGraphicFramePr>
          <p:xfrm>
            <a:off x="2835" y="234"/>
            <a:ext cx="2721" cy="296"/>
          </p:xfrm>
          <a:graphic>
            <a:graphicData uri="http://schemas.openxmlformats.org/presentationml/2006/ole">
              <p:oleObj spid="_x0000_s120881" name="公式" r:id="rId6" imgW="1955520" imgH="215640" progId="Equation.3">
                <p:embed/>
              </p:oleObj>
            </a:graphicData>
          </a:graphic>
        </p:graphicFrame>
      </p:grpSp>
      <p:sp>
        <p:nvSpPr>
          <p:cNvPr id="120882" name="Rectangle 50"/>
          <p:cNvSpPr>
            <a:spLocks noChangeArrowheads="1"/>
          </p:cNvSpPr>
          <p:nvPr/>
        </p:nvSpPr>
        <p:spPr bwMode="auto">
          <a:xfrm>
            <a:off x="755650" y="908050"/>
            <a:ext cx="5273675" cy="519113"/>
          </a:xfrm>
          <a:prstGeom prst="rect">
            <a:avLst/>
          </a:prstGeom>
          <a:noFill/>
          <a:ln w="9525">
            <a:noFill/>
            <a:miter lim="800000"/>
            <a:headEnd/>
            <a:tailEnd/>
          </a:ln>
          <a:effectLst/>
        </p:spPr>
        <p:txBody>
          <a:bodyPr wrap="none">
            <a:spAutoFit/>
          </a:bodyPr>
          <a:lstStyle/>
          <a:p>
            <a:r>
              <a:rPr lang="zh-CN" altLang="en-US">
                <a:solidFill>
                  <a:schemeClr val="tx2"/>
                </a:solidFill>
              </a:rPr>
              <a:t>则改进的欧拉方法是二阶收敛的</a:t>
            </a:r>
            <a:r>
              <a:rPr lang="en-US" altLang="zh-CN">
                <a:solidFill>
                  <a:schemeClr val="tx2"/>
                </a:solidFill>
              </a:rPr>
              <a:t>.</a:t>
            </a:r>
          </a:p>
        </p:txBody>
      </p:sp>
      <p:sp>
        <p:nvSpPr>
          <p:cNvPr id="120883" name="Rectangle 51"/>
          <p:cNvSpPr>
            <a:spLocks noChangeArrowheads="1"/>
          </p:cNvSpPr>
          <p:nvPr/>
        </p:nvSpPr>
        <p:spPr bwMode="auto">
          <a:xfrm>
            <a:off x="431800" y="260350"/>
            <a:ext cx="1968500" cy="519113"/>
          </a:xfrm>
          <a:prstGeom prst="rect">
            <a:avLst/>
          </a:prstGeom>
          <a:noFill/>
          <a:ln w="9525">
            <a:noFill/>
            <a:miter lim="800000"/>
            <a:headEnd/>
            <a:tailEnd/>
          </a:ln>
          <a:effectLst/>
        </p:spPr>
        <p:txBody>
          <a:bodyPr wrap="none">
            <a:spAutoFit/>
          </a:bodyPr>
          <a:lstStyle/>
          <a:p>
            <a:r>
              <a:rPr lang="zh-CN" altLang="en-US">
                <a:solidFill>
                  <a:schemeClr val="tx2"/>
                </a:solidFill>
              </a:rPr>
              <a:t>例</a:t>
            </a:r>
            <a:r>
              <a:rPr lang="en-US" altLang="zh-CN">
                <a:solidFill>
                  <a:schemeClr val="tx2"/>
                </a:solidFill>
              </a:rPr>
              <a:t>5. </a:t>
            </a:r>
            <a:r>
              <a:rPr lang="zh-CN" altLang="en-US">
                <a:solidFill>
                  <a:schemeClr val="tx2"/>
                </a:solidFill>
              </a:rPr>
              <a:t>证明：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844"/>
                                        </p:tgtEl>
                                        <p:attrNameLst>
                                          <p:attrName>style.visibility</p:attrName>
                                        </p:attrNameLst>
                                      </p:cBhvr>
                                      <p:to>
                                        <p:strVal val="visible"/>
                                      </p:to>
                                    </p:set>
                                    <p:animEffect transition="in" filter="wipe(left)">
                                      <p:cBhvr>
                                        <p:cTn id="7" dur="500"/>
                                        <p:tgtEl>
                                          <p:spTgt spid="1208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0885"/>
                                        </p:tgtEl>
                                        <p:attrNameLst>
                                          <p:attrName>style.visibility</p:attrName>
                                        </p:attrNameLst>
                                      </p:cBhvr>
                                      <p:to>
                                        <p:strVal val="visible"/>
                                      </p:to>
                                    </p:set>
                                    <p:animEffect transition="in" filter="wipe(left)">
                                      <p:cBhvr>
                                        <p:cTn id="12" dur="500"/>
                                        <p:tgtEl>
                                          <p:spTgt spid="1208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0841"/>
                                        </p:tgtEl>
                                        <p:attrNameLst>
                                          <p:attrName>style.visibility</p:attrName>
                                        </p:attrNameLst>
                                      </p:cBhvr>
                                      <p:to>
                                        <p:strVal val="visible"/>
                                      </p:to>
                                    </p:set>
                                    <p:animEffect transition="in" filter="wipe(left)">
                                      <p:cBhvr>
                                        <p:cTn id="17" dur="500"/>
                                        <p:tgtEl>
                                          <p:spTgt spid="1208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0886"/>
                                        </p:tgtEl>
                                        <p:attrNameLst>
                                          <p:attrName>style.visibility</p:attrName>
                                        </p:attrNameLst>
                                      </p:cBhvr>
                                      <p:to>
                                        <p:strVal val="visible"/>
                                      </p:to>
                                    </p:set>
                                    <p:animEffect transition="in" filter="wipe(left)">
                                      <p:cBhvr>
                                        <p:cTn id="22" dur="500"/>
                                        <p:tgtEl>
                                          <p:spTgt spid="12088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0845"/>
                                        </p:tgtEl>
                                        <p:attrNameLst>
                                          <p:attrName>style.visibility</p:attrName>
                                        </p:attrNameLst>
                                      </p:cBhvr>
                                      <p:to>
                                        <p:strVal val="visible"/>
                                      </p:to>
                                    </p:set>
                                    <p:animEffect transition="in" filter="wipe(left)">
                                      <p:cBhvr>
                                        <p:cTn id="27" dur="500"/>
                                        <p:tgtEl>
                                          <p:spTgt spid="12084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0846"/>
                                        </p:tgtEl>
                                        <p:attrNameLst>
                                          <p:attrName>style.visibility</p:attrName>
                                        </p:attrNameLst>
                                      </p:cBhvr>
                                      <p:to>
                                        <p:strVal val="visible"/>
                                      </p:to>
                                    </p:set>
                                    <p:animEffect transition="in" filter="wipe(left)">
                                      <p:cBhvr>
                                        <p:cTn id="32" dur="500"/>
                                        <p:tgtEl>
                                          <p:spTgt spid="1208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0849"/>
                                        </p:tgtEl>
                                        <p:attrNameLst>
                                          <p:attrName>style.visibility</p:attrName>
                                        </p:attrNameLst>
                                      </p:cBhvr>
                                      <p:to>
                                        <p:strVal val="visible"/>
                                      </p:to>
                                    </p:set>
                                    <p:animEffect transition="in" filter="wipe(left)">
                                      <p:cBhvr>
                                        <p:cTn id="37" dur="500"/>
                                        <p:tgtEl>
                                          <p:spTgt spid="12084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0848"/>
                                        </p:tgtEl>
                                        <p:attrNameLst>
                                          <p:attrName>style.visibility</p:attrName>
                                        </p:attrNameLst>
                                      </p:cBhvr>
                                      <p:to>
                                        <p:strVal val="visible"/>
                                      </p:to>
                                    </p:set>
                                    <p:animEffect transition="in" filter="wipe(left)">
                                      <p:cBhvr>
                                        <p:cTn id="42" dur="500"/>
                                        <p:tgtEl>
                                          <p:spTgt spid="12084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0850"/>
                                        </p:tgtEl>
                                        <p:attrNameLst>
                                          <p:attrName>style.visibility</p:attrName>
                                        </p:attrNameLst>
                                      </p:cBhvr>
                                      <p:to>
                                        <p:strVal val="visible"/>
                                      </p:to>
                                    </p:set>
                                    <p:animEffect transition="in" filter="wipe(left)">
                                      <p:cBhvr>
                                        <p:cTn id="47" dur="500"/>
                                        <p:tgtEl>
                                          <p:spTgt spid="12085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0851"/>
                                        </p:tgtEl>
                                        <p:attrNameLst>
                                          <p:attrName>style.visibility</p:attrName>
                                        </p:attrNameLst>
                                      </p:cBhvr>
                                      <p:to>
                                        <p:strVal val="visible"/>
                                      </p:to>
                                    </p:set>
                                    <p:animEffect transition="in" filter="wipe(left)">
                                      <p:cBhvr>
                                        <p:cTn id="52" dur="500"/>
                                        <p:tgtEl>
                                          <p:spTgt spid="12085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0852"/>
                                        </p:tgtEl>
                                        <p:attrNameLst>
                                          <p:attrName>style.visibility</p:attrName>
                                        </p:attrNameLst>
                                      </p:cBhvr>
                                      <p:to>
                                        <p:strVal val="visible"/>
                                      </p:to>
                                    </p:set>
                                    <p:animEffect transition="in" filter="wipe(left)">
                                      <p:cBhvr>
                                        <p:cTn id="57" dur="500"/>
                                        <p:tgtEl>
                                          <p:spTgt spid="12085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20876"/>
                                        </p:tgtEl>
                                        <p:attrNameLst>
                                          <p:attrName>style.visibility</p:attrName>
                                        </p:attrNameLst>
                                      </p:cBhvr>
                                      <p:to>
                                        <p:strVal val="visible"/>
                                      </p:to>
                                    </p:set>
                                    <p:animEffect transition="in" filter="wipe(left)">
                                      <p:cBhvr>
                                        <p:cTn id="62" dur="500"/>
                                        <p:tgtEl>
                                          <p:spTgt spid="120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1" grpId="0"/>
      <p:bldP spid="120844" grpId="0" animBg="1"/>
      <p:bldP spid="120845" grpId="0" animBg="1"/>
      <p:bldP spid="120846" grpId="0"/>
      <p:bldP spid="120848" grpId="0"/>
      <p:bldP spid="120849" grpId="0"/>
      <p:bldP spid="120850" grpId="0"/>
      <p:bldP spid="120851" grpId="0"/>
      <p:bldP spid="12085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24" name="Object 4"/>
          <p:cNvGraphicFramePr>
            <a:graphicFrameLocks noChangeAspect="1"/>
          </p:cNvGraphicFramePr>
          <p:nvPr>
            <p:ph sz="half" idx="1"/>
          </p:nvPr>
        </p:nvGraphicFramePr>
        <p:xfrm>
          <a:off x="900113" y="188913"/>
          <a:ext cx="6624637" cy="862012"/>
        </p:xfrm>
        <a:graphic>
          <a:graphicData uri="http://schemas.openxmlformats.org/presentationml/2006/ole">
            <p:oleObj spid="_x0000_s133124" name="公式" r:id="rId3" imgW="3124080" imgH="406080" progId="Equation.3">
              <p:embed/>
            </p:oleObj>
          </a:graphicData>
        </a:graphic>
      </p:graphicFrame>
      <p:graphicFrame>
        <p:nvGraphicFramePr>
          <p:cNvPr id="133135" name="Object 15"/>
          <p:cNvGraphicFramePr>
            <a:graphicFrameLocks noChangeAspect="1"/>
          </p:cNvGraphicFramePr>
          <p:nvPr>
            <p:ph sz="quarter" idx="2"/>
          </p:nvPr>
        </p:nvGraphicFramePr>
        <p:xfrm>
          <a:off x="827088" y="4884738"/>
          <a:ext cx="6257925" cy="808037"/>
        </p:xfrm>
        <a:graphic>
          <a:graphicData uri="http://schemas.openxmlformats.org/presentationml/2006/ole">
            <p:oleObj spid="_x0000_s133135" name="公式" r:id="rId4" imgW="3149280" imgH="406080" progId="Equation.3">
              <p:embed/>
            </p:oleObj>
          </a:graphicData>
        </a:graphic>
      </p:graphicFrame>
      <p:graphicFrame>
        <p:nvGraphicFramePr>
          <p:cNvPr id="133126" name="Object 6"/>
          <p:cNvGraphicFramePr>
            <a:graphicFrameLocks noChangeAspect="1"/>
          </p:cNvGraphicFramePr>
          <p:nvPr/>
        </p:nvGraphicFramePr>
        <p:xfrm>
          <a:off x="755650" y="981075"/>
          <a:ext cx="7088188" cy="854075"/>
        </p:xfrm>
        <a:graphic>
          <a:graphicData uri="http://schemas.openxmlformats.org/presentationml/2006/ole">
            <p:oleObj spid="_x0000_s133126" name="公式" r:id="rId5" imgW="3377880" imgH="406080" progId="Equation.3">
              <p:embed/>
            </p:oleObj>
          </a:graphicData>
        </a:graphic>
      </p:graphicFrame>
      <p:sp>
        <p:nvSpPr>
          <p:cNvPr id="133127" name="Text Box 7"/>
          <p:cNvSpPr txBox="1">
            <a:spLocks noChangeArrowheads="1"/>
          </p:cNvSpPr>
          <p:nvPr/>
        </p:nvSpPr>
        <p:spPr bwMode="auto">
          <a:xfrm>
            <a:off x="468313" y="2027238"/>
            <a:ext cx="898525" cy="519112"/>
          </a:xfrm>
          <a:prstGeom prst="rect">
            <a:avLst/>
          </a:prstGeom>
          <a:noFill/>
          <a:ln w="9525">
            <a:noFill/>
            <a:miter lim="800000"/>
            <a:headEnd/>
            <a:tailEnd/>
          </a:ln>
          <a:effectLst/>
        </p:spPr>
        <p:txBody>
          <a:bodyPr wrap="none">
            <a:spAutoFit/>
          </a:bodyPr>
          <a:lstStyle/>
          <a:p>
            <a:r>
              <a:rPr lang="zh-CN" altLang="en-US"/>
              <a:t>考察</a:t>
            </a:r>
          </a:p>
        </p:txBody>
      </p:sp>
      <p:graphicFrame>
        <p:nvGraphicFramePr>
          <p:cNvPr id="133128" name="Object 8"/>
          <p:cNvGraphicFramePr>
            <a:graphicFrameLocks noChangeAspect="1"/>
          </p:cNvGraphicFramePr>
          <p:nvPr/>
        </p:nvGraphicFramePr>
        <p:xfrm>
          <a:off x="1403350" y="1844675"/>
          <a:ext cx="6192838" cy="882650"/>
        </p:xfrm>
        <a:graphic>
          <a:graphicData uri="http://schemas.openxmlformats.org/presentationml/2006/ole">
            <p:oleObj spid="_x0000_s133128" name="公式" r:id="rId6" imgW="2857320" imgH="406080" progId="Equation.3">
              <p:embed/>
            </p:oleObj>
          </a:graphicData>
        </a:graphic>
      </p:graphicFrame>
      <p:sp>
        <p:nvSpPr>
          <p:cNvPr id="133129" name="Text Box 9"/>
          <p:cNvSpPr txBox="1">
            <a:spLocks noChangeArrowheads="1"/>
          </p:cNvSpPr>
          <p:nvPr/>
        </p:nvSpPr>
        <p:spPr bwMode="auto">
          <a:xfrm>
            <a:off x="519113" y="2800350"/>
            <a:ext cx="1255712" cy="519113"/>
          </a:xfrm>
          <a:prstGeom prst="rect">
            <a:avLst/>
          </a:prstGeom>
          <a:noFill/>
          <a:ln w="9525">
            <a:noFill/>
            <a:miter lim="800000"/>
            <a:headEnd/>
            <a:tailEnd/>
          </a:ln>
          <a:effectLst/>
        </p:spPr>
        <p:txBody>
          <a:bodyPr wrap="none">
            <a:spAutoFit/>
          </a:bodyPr>
          <a:lstStyle/>
          <a:p>
            <a:r>
              <a:rPr lang="zh-CN" altLang="en-US"/>
              <a:t>易见，</a:t>
            </a:r>
          </a:p>
        </p:txBody>
      </p:sp>
      <p:graphicFrame>
        <p:nvGraphicFramePr>
          <p:cNvPr id="133133" name="Object 13"/>
          <p:cNvGraphicFramePr>
            <a:graphicFrameLocks noChangeAspect="1"/>
          </p:cNvGraphicFramePr>
          <p:nvPr/>
        </p:nvGraphicFramePr>
        <p:xfrm>
          <a:off x="731838" y="2609850"/>
          <a:ext cx="7377112" cy="1489075"/>
        </p:xfrm>
        <a:graphic>
          <a:graphicData uri="http://schemas.openxmlformats.org/presentationml/2006/ole">
            <p:oleObj spid="_x0000_s133133" name="公式" r:id="rId7" imgW="3403440" imgH="685800" progId="Equation.3">
              <p:embed/>
            </p:oleObj>
          </a:graphicData>
        </a:graphic>
      </p:graphicFrame>
      <p:graphicFrame>
        <p:nvGraphicFramePr>
          <p:cNvPr id="133134" name="Object 14"/>
          <p:cNvGraphicFramePr>
            <a:graphicFrameLocks noChangeAspect="1"/>
          </p:cNvGraphicFramePr>
          <p:nvPr/>
        </p:nvGraphicFramePr>
        <p:xfrm>
          <a:off x="657225" y="4076700"/>
          <a:ext cx="6826250" cy="881063"/>
        </p:xfrm>
        <a:graphic>
          <a:graphicData uri="http://schemas.openxmlformats.org/presentationml/2006/ole">
            <p:oleObj spid="_x0000_s133134" name="公式" r:id="rId8" imgW="3149280" imgH="406080" progId="Equation.3">
              <p:embed/>
            </p:oleObj>
          </a:graphicData>
        </a:graphic>
      </p:graphicFrame>
      <p:graphicFrame>
        <p:nvGraphicFramePr>
          <p:cNvPr id="133138" name="Object 18"/>
          <p:cNvGraphicFramePr>
            <a:graphicFrameLocks noChangeAspect="1"/>
          </p:cNvGraphicFramePr>
          <p:nvPr>
            <p:ph sz="quarter" idx="3"/>
          </p:nvPr>
        </p:nvGraphicFramePr>
        <p:xfrm>
          <a:off x="857224" y="5764124"/>
          <a:ext cx="1785950" cy="613847"/>
        </p:xfrm>
        <a:graphic>
          <a:graphicData uri="http://schemas.openxmlformats.org/presentationml/2006/ole">
            <p:oleObj spid="_x0000_s133138" name="Equation" r:id="rId9" imgW="812520" imgH="279360" progId="Equation.DSMT4">
              <p:embed/>
            </p:oleObj>
          </a:graphicData>
        </a:graphic>
      </p:graphicFrame>
      <p:sp>
        <p:nvSpPr>
          <p:cNvPr id="133141" name="Rectangle 21"/>
          <p:cNvSpPr>
            <a:spLocks noChangeArrowheads="1"/>
          </p:cNvSpPr>
          <p:nvPr/>
        </p:nvSpPr>
        <p:spPr bwMode="auto">
          <a:xfrm>
            <a:off x="3143240" y="5929330"/>
            <a:ext cx="4902200" cy="519113"/>
          </a:xfrm>
          <a:prstGeom prst="rect">
            <a:avLst/>
          </a:prstGeom>
          <a:noFill/>
          <a:ln w="9525">
            <a:noFill/>
            <a:miter lim="800000"/>
            <a:headEnd/>
            <a:tailEnd/>
          </a:ln>
          <a:effectLst/>
        </p:spPr>
        <p:txBody>
          <a:bodyPr wrap="none">
            <a:spAutoFit/>
          </a:bodyPr>
          <a:lstStyle/>
          <a:p>
            <a:r>
              <a:rPr lang="zh-CN" altLang="en-US" dirty="0">
                <a:solidFill>
                  <a:schemeClr val="tx2"/>
                </a:solidFill>
                <a:sym typeface="Symbol" pitchFamily="18" charset="2"/>
              </a:rPr>
              <a:t>故</a:t>
            </a:r>
            <a:r>
              <a:rPr lang="zh-CN" altLang="en-US" i="1" dirty="0">
                <a:solidFill>
                  <a:schemeClr val="tx2"/>
                </a:solidFill>
                <a:sym typeface="Symbol" pitchFamily="18" charset="2"/>
              </a:rPr>
              <a:t></a:t>
            </a:r>
            <a:r>
              <a:rPr lang="zh-CN" altLang="en-US" dirty="0">
                <a:solidFill>
                  <a:schemeClr val="tx2"/>
                </a:solidFill>
                <a:sym typeface="Symbol" pitchFamily="18" charset="2"/>
              </a:rPr>
              <a:t> 关于 </a:t>
            </a:r>
            <a:r>
              <a:rPr lang="en-US" altLang="zh-CN" i="1" dirty="0">
                <a:solidFill>
                  <a:schemeClr val="tx2"/>
                </a:solidFill>
                <a:sym typeface="Symbol" pitchFamily="18" charset="2"/>
              </a:rPr>
              <a:t>y </a:t>
            </a:r>
            <a:r>
              <a:rPr lang="zh-CN" altLang="en-US" dirty="0">
                <a:solidFill>
                  <a:schemeClr val="tx2"/>
                </a:solidFill>
                <a:sym typeface="Symbol" pitchFamily="18" charset="2"/>
              </a:rPr>
              <a:t>满足</a:t>
            </a:r>
            <a:r>
              <a:rPr lang="en-US" altLang="zh-CN" dirty="0" err="1">
                <a:solidFill>
                  <a:schemeClr val="tx2"/>
                </a:solidFill>
                <a:sym typeface="Symbol" pitchFamily="18" charset="2"/>
              </a:rPr>
              <a:t>Lipschitz</a:t>
            </a:r>
            <a:r>
              <a:rPr lang="en-US" altLang="zh-CN" dirty="0">
                <a:solidFill>
                  <a:schemeClr val="tx2"/>
                </a:solidFill>
                <a:sym typeface="Symbol" pitchFamily="18" charset="2"/>
              </a:rPr>
              <a:t> </a:t>
            </a:r>
            <a:r>
              <a:rPr lang="zh-CN" altLang="en-US" dirty="0">
                <a:solidFill>
                  <a:schemeClr val="tx2"/>
                </a:solidFill>
                <a:sym typeface="Symbol" pitchFamily="18" charset="2"/>
              </a:rPr>
              <a:t>条件</a:t>
            </a:r>
            <a:r>
              <a:rPr lang="en-US" altLang="zh-CN" dirty="0">
                <a:solidFill>
                  <a:schemeClr val="tx2"/>
                </a:solidFill>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3124"/>
                                        </p:tgtEl>
                                        <p:attrNameLst>
                                          <p:attrName>style.visibility</p:attrName>
                                        </p:attrNameLst>
                                      </p:cBhvr>
                                      <p:to>
                                        <p:strVal val="visible"/>
                                      </p:to>
                                    </p:set>
                                    <p:animEffect transition="in" filter="wipe(left)">
                                      <p:cBhvr>
                                        <p:cTn id="7" dur="500"/>
                                        <p:tgtEl>
                                          <p:spTgt spid="1331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3126"/>
                                        </p:tgtEl>
                                        <p:attrNameLst>
                                          <p:attrName>style.visibility</p:attrName>
                                        </p:attrNameLst>
                                      </p:cBhvr>
                                      <p:to>
                                        <p:strVal val="visible"/>
                                      </p:to>
                                    </p:set>
                                    <p:animEffect transition="in" filter="wipe(left)">
                                      <p:cBhvr>
                                        <p:cTn id="12" dur="500"/>
                                        <p:tgtEl>
                                          <p:spTgt spid="1331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27"/>
                                        </p:tgtEl>
                                        <p:attrNameLst>
                                          <p:attrName>style.visibility</p:attrName>
                                        </p:attrNameLst>
                                      </p:cBhvr>
                                      <p:to>
                                        <p:strVal val="visible"/>
                                      </p:to>
                                    </p:set>
                                    <p:animEffect transition="in" filter="wipe(left)">
                                      <p:cBhvr>
                                        <p:cTn id="17" dur="500"/>
                                        <p:tgtEl>
                                          <p:spTgt spid="1331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3128"/>
                                        </p:tgtEl>
                                        <p:attrNameLst>
                                          <p:attrName>style.visibility</p:attrName>
                                        </p:attrNameLst>
                                      </p:cBhvr>
                                      <p:to>
                                        <p:strVal val="visible"/>
                                      </p:to>
                                    </p:set>
                                    <p:animEffect transition="in" filter="wipe(left)">
                                      <p:cBhvr>
                                        <p:cTn id="22" dur="500"/>
                                        <p:tgtEl>
                                          <p:spTgt spid="1331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3129"/>
                                        </p:tgtEl>
                                        <p:attrNameLst>
                                          <p:attrName>style.visibility</p:attrName>
                                        </p:attrNameLst>
                                      </p:cBhvr>
                                      <p:to>
                                        <p:strVal val="visible"/>
                                      </p:to>
                                    </p:set>
                                    <p:animEffect transition="in" filter="wipe(left)">
                                      <p:cBhvr>
                                        <p:cTn id="27" dur="500"/>
                                        <p:tgtEl>
                                          <p:spTgt spid="1331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3133"/>
                                        </p:tgtEl>
                                        <p:attrNameLst>
                                          <p:attrName>style.visibility</p:attrName>
                                        </p:attrNameLst>
                                      </p:cBhvr>
                                      <p:to>
                                        <p:strVal val="visible"/>
                                      </p:to>
                                    </p:set>
                                    <p:animEffect transition="in" filter="wipe(left)">
                                      <p:cBhvr>
                                        <p:cTn id="32" dur="500"/>
                                        <p:tgtEl>
                                          <p:spTgt spid="1331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3134"/>
                                        </p:tgtEl>
                                        <p:attrNameLst>
                                          <p:attrName>style.visibility</p:attrName>
                                        </p:attrNameLst>
                                      </p:cBhvr>
                                      <p:to>
                                        <p:strVal val="visible"/>
                                      </p:to>
                                    </p:set>
                                    <p:animEffect transition="in" filter="wipe(left)">
                                      <p:cBhvr>
                                        <p:cTn id="37" dur="500"/>
                                        <p:tgtEl>
                                          <p:spTgt spid="1331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3135"/>
                                        </p:tgtEl>
                                        <p:attrNameLst>
                                          <p:attrName>style.visibility</p:attrName>
                                        </p:attrNameLst>
                                      </p:cBhvr>
                                      <p:to>
                                        <p:strVal val="visible"/>
                                      </p:to>
                                    </p:set>
                                    <p:animEffect transition="in" filter="wipe(left)">
                                      <p:cBhvr>
                                        <p:cTn id="42" dur="500"/>
                                        <p:tgtEl>
                                          <p:spTgt spid="1331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33138"/>
                                        </p:tgtEl>
                                        <p:attrNameLst>
                                          <p:attrName>style.visibility</p:attrName>
                                        </p:attrNameLst>
                                      </p:cBhvr>
                                      <p:to>
                                        <p:strVal val="visible"/>
                                      </p:to>
                                    </p:set>
                                    <p:animEffect transition="in" filter="wipe(left)">
                                      <p:cBhvr>
                                        <p:cTn id="47" dur="500"/>
                                        <p:tgtEl>
                                          <p:spTgt spid="13313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3141"/>
                                        </p:tgtEl>
                                        <p:attrNameLst>
                                          <p:attrName>style.visibility</p:attrName>
                                        </p:attrNameLst>
                                      </p:cBhvr>
                                      <p:to>
                                        <p:strVal val="visible"/>
                                      </p:to>
                                    </p:set>
                                    <p:animEffect transition="in" filter="wipe(left)">
                                      <p:cBhvr>
                                        <p:cTn id="52" dur="500"/>
                                        <p:tgtEl>
                                          <p:spTgt spid="133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7" grpId="0"/>
      <p:bldP spid="133129" grpId="0"/>
      <p:bldP spid="13314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68313" y="0"/>
            <a:ext cx="8229600" cy="868363"/>
          </a:xfrm>
        </p:spPr>
        <p:txBody>
          <a:bodyPr/>
          <a:lstStyle/>
          <a:p>
            <a:r>
              <a:rPr lang="en-US" altLang="zh-CN" sz="2800" b="1">
                <a:latin typeface="Arial"/>
                <a:ea typeface="楷体_GB2312" pitchFamily="49" charset="-122"/>
              </a:rPr>
              <a:t>“</a:t>
            </a:r>
            <a:r>
              <a:rPr lang="zh-CN" altLang="en-US" sz="2800" b="1">
                <a:latin typeface="楷体_GB2312" pitchFamily="49" charset="-122"/>
                <a:ea typeface="楷体_GB2312" pitchFamily="49" charset="-122"/>
              </a:rPr>
              <a:t>一个算法 </a:t>
            </a:r>
            <a:r>
              <a:rPr lang="en-US" altLang="zh-CN" sz="2800" b="1" i="1">
                <a:latin typeface="Times New Roman" pitchFamily="18" charset="0"/>
                <a:ea typeface="楷体_GB2312" pitchFamily="49" charset="-122"/>
              </a:rPr>
              <a:t>p </a:t>
            </a:r>
            <a:r>
              <a:rPr lang="zh-CN" altLang="en-US" sz="2800" b="1">
                <a:latin typeface="楷体_GB2312" pitchFamily="49" charset="-122"/>
                <a:ea typeface="楷体_GB2312" pitchFamily="49" charset="-122"/>
              </a:rPr>
              <a:t>阶收敛</a:t>
            </a:r>
            <a:r>
              <a:rPr lang="zh-CN" altLang="en-US" sz="2800" b="1">
                <a:latin typeface="Arial"/>
                <a:ea typeface="楷体_GB2312" pitchFamily="49" charset="-122"/>
              </a:rPr>
              <a:t>”</a:t>
            </a:r>
            <a:r>
              <a:rPr lang="zh-CN" altLang="en-US" sz="2800" b="1">
                <a:latin typeface="楷体_GB2312" pitchFamily="49" charset="-122"/>
                <a:ea typeface="楷体_GB2312" pitchFamily="49" charset="-122"/>
              </a:rPr>
              <a:t>的实际意义：</a:t>
            </a:r>
          </a:p>
        </p:txBody>
      </p:sp>
      <p:sp>
        <p:nvSpPr>
          <p:cNvPr id="117765" name="Rectangle 5"/>
          <p:cNvSpPr>
            <a:spLocks noChangeArrowheads="1"/>
          </p:cNvSpPr>
          <p:nvPr/>
        </p:nvSpPr>
        <p:spPr bwMode="auto">
          <a:xfrm>
            <a:off x="468313" y="908050"/>
            <a:ext cx="7150100" cy="519113"/>
          </a:xfrm>
          <a:prstGeom prst="rect">
            <a:avLst/>
          </a:prstGeom>
          <a:noFill/>
          <a:ln w="9525">
            <a:noFill/>
            <a:miter lim="800000"/>
            <a:headEnd/>
            <a:tailEnd/>
          </a:ln>
          <a:effectLst/>
        </p:spPr>
        <p:txBody>
          <a:bodyPr wrap="none" anchor="ctr">
            <a:spAutoFit/>
          </a:bodyPr>
          <a:lstStyle/>
          <a:p>
            <a:r>
              <a:rPr lang="zh-CN" altLang="en-US">
                <a:latin typeface="楷体_GB2312" pitchFamily="49" charset="-122"/>
                <a:cs typeface="宋体" pitchFamily="2" charset="-122"/>
              </a:rPr>
              <a:t>利用改进的欧拉方法求解以下初值问题</a:t>
            </a:r>
            <a:r>
              <a:rPr lang="zh-CN" altLang="en-US">
                <a:cs typeface="宋体" pitchFamily="2" charset="-122"/>
              </a:rPr>
              <a:t>时，</a:t>
            </a:r>
            <a:r>
              <a:rPr lang="zh-CN" altLang="en-US">
                <a:latin typeface="楷体_GB2312" pitchFamily="49" charset="-122"/>
                <a:cs typeface="宋体" pitchFamily="2" charset="-122"/>
              </a:rPr>
              <a:t> </a:t>
            </a:r>
          </a:p>
        </p:txBody>
      </p:sp>
      <p:graphicFrame>
        <p:nvGraphicFramePr>
          <p:cNvPr id="117766" name="Object 6"/>
          <p:cNvGraphicFramePr>
            <a:graphicFrameLocks noChangeAspect="1"/>
          </p:cNvGraphicFramePr>
          <p:nvPr/>
        </p:nvGraphicFramePr>
        <p:xfrm>
          <a:off x="395288" y="1484313"/>
          <a:ext cx="3806825" cy="1501775"/>
        </p:xfrm>
        <a:graphic>
          <a:graphicData uri="http://schemas.openxmlformats.org/presentationml/2006/ole">
            <p:oleObj spid="_x0000_s117766" name="公式" r:id="rId3" imgW="1739880" imgH="685800" progId="Equation.3">
              <p:embed/>
            </p:oleObj>
          </a:graphicData>
        </a:graphic>
      </p:graphicFrame>
      <p:sp>
        <p:nvSpPr>
          <p:cNvPr id="117768" name="Rectangle 8"/>
          <p:cNvSpPr>
            <a:spLocks noChangeArrowheads="1"/>
          </p:cNvSpPr>
          <p:nvPr/>
        </p:nvSpPr>
        <p:spPr bwMode="auto">
          <a:xfrm>
            <a:off x="4356100" y="1916113"/>
            <a:ext cx="4419600" cy="519112"/>
          </a:xfrm>
          <a:prstGeom prst="rect">
            <a:avLst/>
          </a:prstGeom>
          <a:noFill/>
          <a:ln w="9525">
            <a:noFill/>
            <a:miter lim="800000"/>
            <a:headEnd/>
            <a:tailEnd/>
          </a:ln>
          <a:effectLst/>
        </p:spPr>
        <p:txBody>
          <a:bodyPr wrap="none">
            <a:spAutoFit/>
          </a:bodyPr>
          <a:lstStyle/>
          <a:p>
            <a:r>
              <a:rPr lang="zh-CN" altLang="en-US"/>
              <a:t>分别取步长 </a:t>
            </a:r>
            <a:r>
              <a:rPr lang="en-US" altLang="zh-CN" i="1"/>
              <a:t>h</a:t>
            </a:r>
            <a:r>
              <a:rPr lang="en-US" altLang="zh-CN"/>
              <a:t> = 0.1</a:t>
            </a:r>
            <a:r>
              <a:rPr lang="zh-CN" altLang="en-US"/>
              <a:t>和</a:t>
            </a:r>
            <a:r>
              <a:rPr lang="en-US" altLang="zh-CN"/>
              <a:t>0.05</a:t>
            </a:r>
            <a:r>
              <a:rPr lang="zh-CN" altLang="en-US"/>
              <a:t>。</a:t>
            </a:r>
          </a:p>
        </p:txBody>
      </p:sp>
      <p:sp>
        <p:nvSpPr>
          <p:cNvPr id="117795" name="Text Box 35"/>
          <p:cNvSpPr txBox="1">
            <a:spLocks noChangeArrowheads="1"/>
          </p:cNvSpPr>
          <p:nvPr/>
        </p:nvSpPr>
        <p:spPr bwMode="auto">
          <a:xfrm>
            <a:off x="395288" y="4724400"/>
            <a:ext cx="7951787" cy="519113"/>
          </a:xfrm>
          <a:prstGeom prst="rect">
            <a:avLst/>
          </a:prstGeom>
          <a:noFill/>
          <a:ln w="9525">
            <a:noFill/>
            <a:miter lim="800000"/>
            <a:headEnd/>
            <a:tailEnd/>
          </a:ln>
          <a:effectLst/>
        </p:spPr>
        <p:txBody>
          <a:bodyPr wrap="none">
            <a:spAutoFit/>
          </a:bodyPr>
          <a:lstStyle/>
          <a:p>
            <a:r>
              <a:rPr lang="zh-CN" altLang="en-US"/>
              <a:t>再由例</a:t>
            </a:r>
            <a:r>
              <a:rPr lang="en-US" altLang="zh-CN"/>
              <a:t>5 </a:t>
            </a:r>
            <a:r>
              <a:rPr lang="zh-CN" altLang="en-US"/>
              <a:t>结论可证改进的欧拉方法是二阶收敛的。</a:t>
            </a:r>
          </a:p>
        </p:txBody>
      </p:sp>
      <p:sp>
        <p:nvSpPr>
          <p:cNvPr id="117796" name="Text Box 36"/>
          <p:cNvSpPr txBox="1">
            <a:spLocks noChangeArrowheads="1"/>
          </p:cNvSpPr>
          <p:nvPr/>
        </p:nvSpPr>
        <p:spPr bwMode="auto">
          <a:xfrm>
            <a:off x="468313" y="5445125"/>
            <a:ext cx="6613525" cy="519113"/>
          </a:xfrm>
          <a:prstGeom prst="rect">
            <a:avLst/>
          </a:prstGeom>
          <a:noFill/>
          <a:ln w="9525">
            <a:noFill/>
            <a:miter lim="800000"/>
            <a:headEnd/>
            <a:tailEnd/>
          </a:ln>
          <a:effectLst/>
        </p:spPr>
        <p:txBody>
          <a:bodyPr wrap="none">
            <a:spAutoFit/>
          </a:bodyPr>
          <a:lstStyle/>
          <a:p>
            <a:r>
              <a:rPr lang="zh-CN" altLang="en-US"/>
              <a:t>那二阶收敛在数值形式上表现为什么呢？</a:t>
            </a:r>
          </a:p>
        </p:txBody>
      </p:sp>
      <p:grpSp>
        <p:nvGrpSpPr>
          <p:cNvPr id="117801" name="Group 41"/>
          <p:cNvGrpSpPr>
            <a:grpSpLocks/>
          </p:cNvGrpSpPr>
          <p:nvPr/>
        </p:nvGrpSpPr>
        <p:grpSpPr bwMode="auto">
          <a:xfrm>
            <a:off x="395288" y="3573463"/>
            <a:ext cx="8135937" cy="541337"/>
            <a:chOff x="431" y="3022"/>
            <a:chExt cx="5125" cy="341"/>
          </a:xfrm>
        </p:grpSpPr>
        <p:sp>
          <p:nvSpPr>
            <p:cNvPr id="117799" name="Rectangle 39"/>
            <p:cNvSpPr>
              <a:spLocks noChangeArrowheads="1"/>
            </p:cNvSpPr>
            <p:nvPr/>
          </p:nvSpPr>
          <p:spPr bwMode="auto">
            <a:xfrm>
              <a:off x="431" y="3022"/>
              <a:ext cx="2366" cy="327"/>
            </a:xfrm>
            <a:prstGeom prst="rect">
              <a:avLst/>
            </a:prstGeom>
            <a:noFill/>
            <a:ln w="9525">
              <a:noFill/>
              <a:miter lim="800000"/>
              <a:headEnd/>
              <a:tailEnd/>
            </a:ln>
            <a:effectLst/>
          </p:spPr>
          <p:txBody>
            <a:bodyPr wrap="none">
              <a:spAutoFit/>
            </a:bodyPr>
            <a:lstStyle/>
            <a:p>
              <a:r>
                <a:rPr lang="zh-CN" altLang="en-US">
                  <a:solidFill>
                    <a:schemeClr val="tx2"/>
                  </a:solidFill>
                </a:rPr>
                <a:t>可以证明原方程右端项</a:t>
              </a:r>
            </a:p>
          </p:txBody>
        </p:sp>
        <p:graphicFrame>
          <p:nvGraphicFramePr>
            <p:cNvPr id="117800" name="Object 40"/>
            <p:cNvGraphicFramePr>
              <a:graphicFrameLocks noChangeAspect="1"/>
            </p:cNvGraphicFramePr>
            <p:nvPr/>
          </p:nvGraphicFramePr>
          <p:xfrm>
            <a:off x="2699" y="3067"/>
            <a:ext cx="2857" cy="296"/>
          </p:xfrm>
          <a:graphic>
            <a:graphicData uri="http://schemas.openxmlformats.org/presentationml/2006/ole">
              <p:oleObj spid="_x0000_s117800" name="公式" r:id="rId4" imgW="1955520" imgH="215640" progId="Equation.3">
                <p:embed/>
              </p:oleObj>
            </a:graphicData>
          </a:graphic>
        </p:graphicFrame>
      </p:grpSp>
      <p:sp>
        <p:nvSpPr>
          <p:cNvPr id="117807" name="Text Box 47"/>
          <p:cNvSpPr txBox="1">
            <a:spLocks noChangeArrowheads="1"/>
          </p:cNvSpPr>
          <p:nvPr/>
        </p:nvSpPr>
        <p:spPr bwMode="auto">
          <a:xfrm>
            <a:off x="395288" y="2997200"/>
            <a:ext cx="5899150" cy="519113"/>
          </a:xfrm>
          <a:prstGeom prst="rect">
            <a:avLst/>
          </a:prstGeom>
          <a:noFill/>
          <a:ln w="9525">
            <a:noFill/>
            <a:miter lim="800000"/>
            <a:headEnd/>
            <a:tailEnd/>
          </a:ln>
          <a:effectLst/>
        </p:spPr>
        <p:txBody>
          <a:bodyPr wrap="none">
            <a:spAutoFit/>
          </a:bodyPr>
          <a:lstStyle/>
          <a:p>
            <a:r>
              <a:rPr lang="zh-CN" altLang="en-US"/>
              <a:t>可得改进的欧拉方法是二阶收敛的。</a:t>
            </a:r>
          </a:p>
        </p:txBody>
      </p:sp>
      <p:sp>
        <p:nvSpPr>
          <p:cNvPr id="117808" name="Text Box 48"/>
          <p:cNvSpPr txBox="1">
            <a:spLocks noChangeArrowheads="1"/>
          </p:cNvSpPr>
          <p:nvPr/>
        </p:nvSpPr>
        <p:spPr bwMode="auto">
          <a:xfrm>
            <a:off x="6156325" y="2997200"/>
            <a:ext cx="2684463" cy="519113"/>
          </a:xfrm>
          <a:prstGeom prst="rect">
            <a:avLst/>
          </a:prstGeom>
          <a:noFill/>
          <a:ln w="9525">
            <a:noFill/>
            <a:miter lim="800000"/>
            <a:headEnd/>
            <a:tailEnd/>
          </a:ln>
          <a:effectLst/>
        </p:spPr>
        <p:txBody>
          <a:bodyPr wrap="none">
            <a:spAutoFit/>
          </a:bodyPr>
          <a:lstStyle/>
          <a:p>
            <a:r>
              <a:rPr lang="zh-CN" altLang="en-US"/>
              <a:t>实际从理论上，</a:t>
            </a:r>
          </a:p>
        </p:txBody>
      </p:sp>
      <p:sp>
        <p:nvSpPr>
          <p:cNvPr id="117809" name="Text Box 49"/>
          <p:cNvSpPr txBox="1">
            <a:spLocks noChangeArrowheads="1"/>
          </p:cNvSpPr>
          <p:nvPr/>
        </p:nvSpPr>
        <p:spPr bwMode="auto">
          <a:xfrm>
            <a:off x="376238" y="4117975"/>
            <a:ext cx="8461375" cy="519113"/>
          </a:xfrm>
          <a:prstGeom prst="rect">
            <a:avLst/>
          </a:prstGeom>
          <a:noFill/>
          <a:ln w="9525">
            <a:noFill/>
            <a:miter lim="800000"/>
            <a:headEnd/>
            <a:tailEnd/>
          </a:ln>
          <a:effectLst/>
        </p:spPr>
        <p:txBody>
          <a:bodyPr wrap="none">
            <a:spAutoFit/>
          </a:bodyPr>
          <a:lstStyle/>
          <a:p>
            <a:r>
              <a:rPr lang="zh-CN" altLang="en-US"/>
              <a:t>（直接验证有困难，可借助真解的单调性得 </a:t>
            </a:r>
            <a:r>
              <a:rPr lang="en-US" altLang="zh-CN" i="1"/>
              <a:t>L</a:t>
            </a:r>
            <a:r>
              <a:rPr lang="en-US" altLang="zh-CN"/>
              <a:t>= 3</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7765"/>
                                        </p:tgtEl>
                                        <p:attrNameLst>
                                          <p:attrName>style.visibility</p:attrName>
                                        </p:attrNameLst>
                                      </p:cBhvr>
                                      <p:to>
                                        <p:strVal val="visible"/>
                                      </p:to>
                                    </p:set>
                                    <p:animEffect transition="in" filter="wipe(left)">
                                      <p:cBhvr>
                                        <p:cTn id="7" dur="500"/>
                                        <p:tgtEl>
                                          <p:spTgt spid="1177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7766"/>
                                        </p:tgtEl>
                                        <p:attrNameLst>
                                          <p:attrName>style.visibility</p:attrName>
                                        </p:attrNameLst>
                                      </p:cBhvr>
                                      <p:to>
                                        <p:strVal val="visible"/>
                                      </p:to>
                                    </p:set>
                                    <p:animEffect transition="in" filter="wipe(left)">
                                      <p:cBhvr>
                                        <p:cTn id="12" dur="500"/>
                                        <p:tgtEl>
                                          <p:spTgt spid="1177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7768"/>
                                        </p:tgtEl>
                                        <p:attrNameLst>
                                          <p:attrName>style.visibility</p:attrName>
                                        </p:attrNameLst>
                                      </p:cBhvr>
                                      <p:to>
                                        <p:strVal val="visible"/>
                                      </p:to>
                                    </p:set>
                                    <p:animEffect transition="in" filter="wipe(left)">
                                      <p:cBhvr>
                                        <p:cTn id="17" dur="500"/>
                                        <p:tgtEl>
                                          <p:spTgt spid="1177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7807"/>
                                        </p:tgtEl>
                                        <p:attrNameLst>
                                          <p:attrName>style.visibility</p:attrName>
                                        </p:attrNameLst>
                                      </p:cBhvr>
                                      <p:to>
                                        <p:strVal val="visible"/>
                                      </p:to>
                                    </p:set>
                                    <p:animEffect transition="in" filter="wipe(left)">
                                      <p:cBhvr>
                                        <p:cTn id="22" dur="500"/>
                                        <p:tgtEl>
                                          <p:spTgt spid="11780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7808"/>
                                        </p:tgtEl>
                                        <p:attrNameLst>
                                          <p:attrName>style.visibility</p:attrName>
                                        </p:attrNameLst>
                                      </p:cBhvr>
                                      <p:to>
                                        <p:strVal val="visible"/>
                                      </p:to>
                                    </p:set>
                                    <p:animEffect transition="in" filter="wipe(left)">
                                      <p:cBhvr>
                                        <p:cTn id="27" dur="500"/>
                                        <p:tgtEl>
                                          <p:spTgt spid="11780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7801"/>
                                        </p:tgtEl>
                                        <p:attrNameLst>
                                          <p:attrName>style.visibility</p:attrName>
                                        </p:attrNameLst>
                                      </p:cBhvr>
                                      <p:to>
                                        <p:strVal val="visible"/>
                                      </p:to>
                                    </p:set>
                                    <p:animEffect transition="in" filter="wipe(left)">
                                      <p:cBhvr>
                                        <p:cTn id="32" dur="500"/>
                                        <p:tgtEl>
                                          <p:spTgt spid="11780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7809"/>
                                        </p:tgtEl>
                                        <p:attrNameLst>
                                          <p:attrName>style.visibility</p:attrName>
                                        </p:attrNameLst>
                                      </p:cBhvr>
                                      <p:to>
                                        <p:strVal val="visible"/>
                                      </p:to>
                                    </p:set>
                                    <p:animEffect transition="in" filter="wipe(left)">
                                      <p:cBhvr>
                                        <p:cTn id="37" dur="500"/>
                                        <p:tgtEl>
                                          <p:spTgt spid="11780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7795"/>
                                        </p:tgtEl>
                                        <p:attrNameLst>
                                          <p:attrName>style.visibility</p:attrName>
                                        </p:attrNameLst>
                                      </p:cBhvr>
                                      <p:to>
                                        <p:strVal val="visible"/>
                                      </p:to>
                                    </p:set>
                                    <p:animEffect transition="in" filter="wipe(left)">
                                      <p:cBhvr>
                                        <p:cTn id="42" dur="500"/>
                                        <p:tgtEl>
                                          <p:spTgt spid="11779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7796"/>
                                        </p:tgtEl>
                                        <p:attrNameLst>
                                          <p:attrName>style.visibility</p:attrName>
                                        </p:attrNameLst>
                                      </p:cBhvr>
                                      <p:to>
                                        <p:strVal val="visible"/>
                                      </p:to>
                                    </p:set>
                                    <p:animEffect transition="in" filter="wipe(left)">
                                      <p:cBhvr>
                                        <p:cTn id="47" dur="500"/>
                                        <p:tgtEl>
                                          <p:spTgt spid="117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5" grpId="0"/>
      <p:bldP spid="117768" grpId="0"/>
      <p:bldP spid="117795" grpId="0"/>
      <p:bldP spid="117796" grpId="0"/>
      <p:bldP spid="117807" grpId="0"/>
      <p:bldP spid="117808" grpId="0"/>
      <p:bldP spid="11780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36" name="Rectangle 352"/>
          <p:cNvSpPr>
            <a:spLocks noChangeArrowheads="1"/>
          </p:cNvSpPr>
          <p:nvPr/>
        </p:nvSpPr>
        <p:spPr bwMode="auto">
          <a:xfrm>
            <a:off x="7667625" y="1412875"/>
            <a:ext cx="1152525" cy="4321175"/>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19135" name="Rectangle 351"/>
          <p:cNvSpPr>
            <a:spLocks noChangeArrowheads="1"/>
          </p:cNvSpPr>
          <p:nvPr/>
        </p:nvSpPr>
        <p:spPr bwMode="auto">
          <a:xfrm>
            <a:off x="4570413" y="1412875"/>
            <a:ext cx="1584325" cy="4321175"/>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grpSp>
        <p:nvGrpSpPr>
          <p:cNvPr id="118788" name="Group 4"/>
          <p:cNvGrpSpPr>
            <a:grpSpLocks/>
          </p:cNvGrpSpPr>
          <p:nvPr/>
        </p:nvGrpSpPr>
        <p:grpSpPr bwMode="auto">
          <a:xfrm>
            <a:off x="611188" y="836613"/>
            <a:ext cx="5562600" cy="496887"/>
            <a:chOff x="794" y="391"/>
            <a:chExt cx="3504" cy="313"/>
          </a:xfrm>
        </p:grpSpPr>
        <p:graphicFrame>
          <p:nvGraphicFramePr>
            <p:cNvPr id="118789" name="Object 5"/>
            <p:cNvGraphicFramePr>
              <a:graphicFrameLocks noChangeAspect="1"/>
            </p:cNvGraphicFramePr>
            <p:nvPr/>
          </p:nvGraphicFramePr>
          <p:xfrm>
            <a:off x="794" y="391"/>
            <a:ext cx="205" cy="308"/>
          </p:xfrm>
          <a:graphic>
            <a:graphicData uri="http://schemas.openxmlformats.org/presentationml/2006/ole">
              <p:oleObj spid="_x0000_s118789" name="公式" r:id="rId3" imgW="152334" imgH="228501" progId="Equation.3">
                <p:embed/>
              </p:oleObj>
            </a:graphicData>
          </a:graphic>
        </p:graphicFrame>
        <p:graphicFrame>
          <p:nvGraphicFramePr>
            <p:cNvPr id="118790" name="Object 6"/>
            <p:cNvGraphicFramePr>
              <a:graphicFrameLocks noChangeAspect="1"/>
            </p:cNvGraphicFramePr>
            <p:nvPr/>
          </p:nvGraphicFramePr>
          <p:xfrm>
            <a:off x="1792" y="422"/>
            <a:ext cx="192" cy="272"/>
          </p:xfrm>
          <a:graphic>
            <a:graphicData uri="http://schemas.openxmlformats.org/presentationml/2006/ole">
              <p:oleObj spid="_x0000_s118790" name="公式" r:id="rId4" imgW="165028" imgH="228501" progId="Equation.3">
                <p:embed/>
              </p:oleObj>
            </a:graphicData>
          </a:graphic>
        </p:graphicFrame>
        <p:graphicFrame>
          <p:nvGraphicFramePr>
            <p:cNvPr id="118791" name="Object 7"/>
            <p:cNvGraphicFramePr>
              <a:graphicFrameLocks noChangeAspect="1"/>
            </p:cNvGraphicFramePr>
            <p:nvPr/>
          </p:nvGraphicFramePr>
          <p:xfrm>
            <a:off x="2790" y="453"/>
            <a:ext cx="408" cy="251"/>
          </p:xfrm>
          <a:graphic>
            <a:graphicData uri="http://schemas.openxmlformats.org/presentationml/2006/ole">
              <p:oleObj spid="_x0000_s118791" name="公式" r:id="rId5" imgW="368300" imgH="228600" progId="Equation.3">
                <p:embed/>
              </p:oleObj>
            </a:graphicData>
          </a:graphic>
        </p:graphicFrame>
        <p:graphicFrame>
          <p:nvGraphicFramePr>
            <p:cNvPr id="118792" name="Object 8"/>
            <p:cNvGraphicFramePr>
              <a:graphicFrameLocks noChangeAspect="1"/>
            </p:cNvGraphicFramePr>
            <p:nvPr/>
          </p:nvGraphicFramePr>
          <p:xfrm>
            <a:off x="3606" y="436"/>
            <a:ext cx="692" cy="252"/>
          </p:xfrm>
          <a:graphic>
            <a:graphicData uri="http://schemas.openxmlformats.org/presentationml/2006/ole">
              <p:oleObj spid="_x0000_s118792" name="公式" r:id="rId6" imgW="711000" imgH="253800" progId="Equation.3">
                <p:embed/>
              </p:oleObj>
            </a:graphicData>
          </a:graphic>
        </p:graphicFrame>
        <p:sp>
          <p:nvSpPr>
            <p:cNvPr id="118793" name="Rectangle 9"/>
            <p:cNvSpPr>
              <a:spLocks noChangeArrowheads="1"/>
            </p:cNvSpPr>
            <p:nvPr/>
          </p:nvSpPr>
          <p:spPr bwMode="auto">
            <a:xfrm>
              <a:off x="1429" y="436"/>
              <a:ext cx="438" cy="250"/>
            </a:xfrm>
            <a:prstGeom prst="rect">
              <a:avLst/>
            </a:prstGeom>
            <a:noFill/>
            <a:ln w="9525">
              <a:noFill/>
              <a:miter lim="800000"/>
              <a:headEnd/>
              <a:tailEnd/>
            </a:ln>
            <a:effectLst/>
          </p:spPr>
          <p:txBody>
            <a:bodyPr wrap="none">
              <a:spAutoFit/>
            </a:bodyPr>
            <a:lstStyle/>
            <a:p>
              <a:r>
                <a:rPr lang="zh-CN" altLang="en-US" sz="2000">
                  <a:cs typeface="Times New Roman" pitchFamily="18" charset="0"/>
                </a:rPr>
                <a:t>改进</a:t>
              </a:r>
              <a:endParaRPr lang="zh-CN" altLang="en-US" sz="2000">
                <a:latin typeface="Arial" pitchFamily="34" charset="0"/>
                <a:cs typeface="Times New Roman" pitchFamily="18" charset="0"/>
              </a:endParaRPr>
            </a:p>
          </p:txBody>
        </p:sp>
        <p:sp>
          <p:nvSpPr>
            <p:cNvPr id="118794" name="Rectangle 10"/>
            <p:cNvSpPr>
              <a:spLocks noChangeArrowheads="1"/>
            </p:cNvSpPr>
            <p:nvPr/>
          </p:nvSpPr>
          <p:spPr bwMode="auto">
            <a:xfrm>
              <a:off x="2246" y="436"/>
              <a:ext cx="599" cy="250"/>
            </a:xfrm>
            <a:prstGeom prst="rect">
              <a:avLst/>
            </a:prstGeom>
            <a:noFill/>
            <a:ln w="9525">
              <a:noFill/>
              <a:miter lim="800000"/>
              <a:headEnd/>
              <a:tailEnd/>
            </a:ln>
            <a:effectLst/>
          </p:spPr>
          <p:txBody>
            <a:bodyPr wrap="none">
              <a:spAutoFit/>
            </a:bodyPr>
            <a:lstStyle/>
            <a:p>
              <a:r>
                <a:rPr lang="zh-CN" altLang="en-US" sz="2000">
                  <a:cs typeface="Times New Roman" pitchFamily="18" charset="0"/>
                </a:rPr>
                <a:t>精确解</a:t>
              </a:r>
              <a:endParaRPr lang="zh-CN" altLang="en-US" sz="2000">
                <a:latin typeface="Arial" pitchFamily="34" charset="0"/>
                <a:cs typeface="Times New Roman" pitchFamily="18" charset="0"/>
              </a:endParaRPr>
            </a:p>
          </p:txBody>
        </p:sp>
        <p:sp>
          <p:nvSpPr>
            <p:cNvPr id="118795" name="Rectangle 11"/>
            <p:cNvSpPr>
              <a:spLocks noChangeArrowheads="1"/>
            </p:cNvSpPr>
            <p:nvPr/>
          </p:nvSpPr>
          <p:spPr bwMode="auto">
            <a:xfrm>
              <a:off x="3244" y="436"/>
              <a:ext cx="438" cy="250"/>
            </a:xfrm>
            <a:prstGeom prst="rect">
              <a:avLst/>
            </a:prstGeom>
            <a:noFill/>
            <a:ln w="9525">
              <a:noFill/>
              <a:miter lim="800000"/>
              <a:headEnd/>
              <a:tailEnd/>
            </a:ln>
            <a:effectLst/>
          </p:spPr>
          <p:txBody>
            <a:bodyPr wrap="none">
              <a:spAutoFit/>
            </a:bodyPr>
            <a:lstStyle/>
            <a:p>
              <a:r>
                <a:rPr lang="zh-CN" altLang="en-US" sz="2000">
                  <a:cs typeface="Times New Roman" pitchFamily="18" charset="0"/>
                </a:rPr>
                <a:t>误差</a:t>
              </a:r>
              <a:endParaRPr lang="zh-CN" altLang="en-US" sz="2000">
                <a:latin typeface="Arial" pitchFamily="34" charset="0"/>
                <a:cs typeface="Times New Roman" pitchFamily="18" charset="0"/>
              </a:endParaRPr>
            </a:p>
          </p:txBody>
        </p:sp>
      </p:grpSp>
      <p:graphicFrame>
        <p:nvGraphicFramePr>
          <p:cNvPr id="119140" name="Group 356"/>
          <p:cNvGraphicFramePr>
            <a:graphicFrameLocks noGrp="1"/>
          </p:cNvGraphicFramePr>
          <p:nvPr/>
        </p:nvGraphicFramePr>
        <p:xfrm>
          <a:off x="250825" y="765175"/>
          <a:ext cx="5903913" cy="5006340"/>
        </p:xfrm>
        <a:graphic>
          <a:graphicData uri="http://schemas.openxmlformats.org/drawingml/2006/table">
            <a:tbl>
              <a:tblPr/>
              <a:tblGrid>
                <a:gridCol w="1211263"/>
                <a:gridCol w="1514475"/>
                <a:gridCol w="1587500"/>
                <a:gridCol w="1590675"/>
              </a:tblGrid>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95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1.00000000</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1.00000000</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0.00000000</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1.09590909</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1.09544512</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0.00046398</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0.2</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1.18409657</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1.18321596</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0.00088061</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0.3</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1.26620136</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1.26491106</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0.00129030</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0.4</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1.34336015</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1.34164079</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0.00171936</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0.5</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1.41640193</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1.41421356</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0.00218837</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0.6</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1.48595560</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1.48323970</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0.00271590</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0.7</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1.55251409</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1.54919334</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0.00332075</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95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0.8</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1.61647478</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1.61245155</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0.00402323</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0.9</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1.67816636</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1.67332005</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0.00484631</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1.73786740</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1.73205081</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0.00581659</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18864" name="Line 80"/>
          <p:cNvSpPr>
            <a:spLocks noChangeShapeType="1"/>
          </p:cNvSpPr>
          <p:nvPr/>
        </p:nvSpPr>
        <p:spPr bwMode="auto">
          <a:xfrm>
            <a:off x="6227763" y="46038"/>
            <a:ext cx="0" cy="6308725"/>
          </a:xfrm>
          <a:prstGeom prst="line">
            <a:avLst/>
          </a:prstGeom>
          <a:noFill/>
          <a:ln w="28575">
            <a:solidFill>
              <a:srgbClr val="FF3300"/>
            </a:solidFill>
            <a:round/>
            <a:headEnd/>
            <a:tailEnd/>
          </a:ln>
          <a:effectLst/>
        </p:spPr>
        <p:txBody>
          <a:bodyPr/>
          <a:lstStyle/>
          <a:p>
            <a:endParaRPr lang="zh-CN" altLang="en-US"/>
          </a:p>
        </p:txBody>
      </p:sp>
      <p:sp>
        <p:nvSpPr>
          <p:cNvPr id="118938" name="Rectangle 154"/>
          <p:cNvSpPr>
            <a:spLocks noChangeArrowheads="1"/>
          </p:cNvSpPr>
          <p:nvPr/>
        </p:nvSpPr>
        <p:spPr bwMode="auto">
          <a:xfrm>
            <a:off x="6370638" y="981075"/>
            <a:ext cx="1250950" cy="304800"/>
          </a:xfrm>
          <a:prstGeom prst="rect">
            <a:avLst/>
          </a:prstGeom>
          <a:noFill/>
          <a:ln w="9525">
            <a:noFill/>
            <a:miter lim="800000"/>
            <a:headEnd/>
            <a:tailEnd/>
          </a:ln>
          <a:effectLst/>
        </p:spPr>
        <p:txBody>
          <a:bodyPr wrap="none">
            <a:spAutoFit/>
          </a:bodyPr>
          <a:lstStyle/>
          <a:p>
            <a:r>
              <a:rPr lang="zh-CN" altLang="en-US" sz="1400"/>
              <a:t>半步长数值解</a:t>
            </a:r>
            <a:endParaRPr lang="zh-CN" altLang="en-US" sz="1400">
              <a:latin typeface="Arial" pitchFamily="34" charset="0"/>
            </a:endParaRPr>
          </a:p>
        </p:txBody>
      </p:sp>
      <p:sp>
        <p:nvSpPr>
          <p:cNvPr id="118940" name="Rectangle 156"/>
          <p:cNvSpPr>
            <a:spLocks noChangeArrowheads="1"/>
          </p:cNvSpPr>
          <p:nvPr/>
        </p:nvSpPr>
        <p:spPr bwMode="auto">
          <a:xfrm>
            <a:off x="7667625" y="981075"/>
            <a:ext cx="1073150" cy="304800"/>
          </a:xfrm>
          <a:prstGeom prst="rect">
            <a:avLst/>
          </a:prstGeom>
          <a:noFill/>
          <a:ln w="9525">
            <a:noFill/>
            <a:miter lim="800000"/>
            <a:headEnd/>
            <a:tailEnd/>
          </a:ln>
          <a:effectLst/>
        </p:spPr>
        <p:txBody>
          <a:bodyPr wrap="none">
            <a:spAutoFit/>
          </a:bodyPr>
          <a:lstStyle/>
          <a:p>
            <a:r>
              <a:rPr lang="zh-CN" altLang="en-US" sz="1400"/>
              <a:t>半步长误差</a:t>
            </a:r>
            <a:endParaRPr lang="zh-CN" altLang="en-US" sz="1400">
              <a:latin typeface="Arial" pitchFamily="34" charset="0"/>
            </a:endParaRPr>
          </a:p>
        </p:txBody>
      </p:sp>
      <p:graphicFrame>
        <p:nvGraphicFramePr>
          <p:cNvPr id="119139" name="Group 355"/>
          <p:cNvGraphicFramePr>
            <a:graphicFrameLocks noGrp="1"/>
          </p:cNvGraphicFramePr>
          <p:nvPr/>
        </p:nvGraphicFramePr>
        <p:xfrm>
          <a:off x="6299200" y="765175"/>
          <a:ext cx="2519363" cy="4968878"/>
        </p:xfrm>
        <a:graphic>
          <a:graphicData uri="http://schemas.openxmlformats.org/drawingml/2006/table">
            <a:tbl>
              <a:tblPr/>
              <a:tblGrid>
                <a:gridCol w="1368425"/>
                <a:gridCol w="1150938"/>
              </a:tblGrid>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33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1.00000000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0.00000000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87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1.09556112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0.00011600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5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1.18343698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0.00022103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1.26523585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0.00032479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03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1.34207454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0.00043376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1.41476663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0.00055306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5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1.48392711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0.00068741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1.55003492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0.00084158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5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1.61347233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0.00102078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7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1.67455096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0.00123091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3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1.73352962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0.00147882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19129" name="Object 345"/>
          <p:cNvGraphicFramePr>
            <a:graphicFrameLocks noChangeAspect="1"/>
          </p:cNvGraphicFramePr>
          <p:nvPr>
            <p:ph/>
          </p:nvPr>
        </p:nvGraphicFramePr>
        <p:xfrm>
          <a:off x="2268538" y="260350"/>
          <a:ext cx="1008062" cy="381000"/>
        </p:xfrm>
        <a:graphic>
          <a:graphicData uri="http://schemas.openxmlformats.org/presentationml/2006/ole">
            <p:oleObj spid="_x0000_s119129" name="公式" r:id="rId7" imgW="469800" imgH="177480" progId="Equation.3">
              <p:embed/>
            </p:oleObj>
          </a:graphicData>
        </a:graphic>
      </p:graphicFrame>
      <p:graphicFrame>
        <p:nvGraphicFramePr>
          <p:cNvPr id="119134" name="Object 350"/>
          <p:cNvGraphicFramePr>
            <a:graphicFrameLocks noChangeAspect="1"/>
          </p:cNvGraphicFramePr>
          <p:nvPr/>
        </p:nvGraphicFramePr>
        <p:xfrm>
          <a:off x="6875463" y="261938"/>
          <a:ext cx="1171575" cy="381000"/>
        </p:xfrm>
        <a:graphic>
          <a:graphicData uri="http://schemas.openxmlformats.org/presentationml/2006/ole">
            <p:oleObj spid="_x0000_s119134" name="公式" r:id="rId8" imgW="545760" imgH="177480" progId="Equation.3">
              <p:embed/>
            </p:oleObj>
          </a:graphicData>
        </a:graphic>
      </p:graphicFrame>
      <p:sp>
        <p:nvSpPr>
          <p:cNvPr id="119137" name="Text Box 353"/>
          <p:cNvSpPr txBox="1">
            <a:spLocks noChangeArrowheads="1"/>
          </p:cNvSpPr>
          <p:nvPr/>
        </p:nvSpPr>
        <p:spPr bwMode="auto">
          <a:xfrm>
            <a:off x="468313" y="6021388"/>
            <a:ext cx="7870825" cy="519112"/>
          </a:xfrm>
          <a:prstGeom prst="rect">
            <a:avLst/>
          </a:prstGeom>
          <a:noFill/>
          <a:ln w="9525">
            <a:noFill/>
            <a:miter lim="800000"/>
            <a:headEnd/>
            <a:tailEnd/>
          </a:ln>
          <a:effectLst/>
        </p:spPr>
        <p:txBody>
          <a:bodyPr wrap="none">
            <a:spAutoFit/>
          </a:bodyPr>
          <a:lstStyle/>
          <a:p>
            <a:r>
              <a:rPr lang="zh-CN" altLang="en-US"/>
              <a:t>步长减为原来的一半，则误差减为原来误差的</a:t>
            </a:r>
            <a:r>
              <a:rPr lang="en-US" altLang="zh-CN"/>
              <a:t>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9137"/>
                                        </p:tgtEl>
                                        <p:attrNameLst>
                                          <p:attrName>style.visibility</p:attrName>
                                        </p:attrNameLst>
                                      </p:cBhvr>
                                      <p:to>
                                        <p:strVal val="visible"/>
                                      </p:to>
                                    </p:set>
                                    <p:animEffect transition="in" filter="wipe(left)">
                                      <p:cBhvr>
                                        <p:cTn id="7" dur="500"/>
                                        <p:tgtEl>
                                          <p:spTgt spid="119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13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1042988" y="5300663"/>
            <a:ext cx="3887787" cy="712787"/>
          </a:xfrm>
        </p:spPr>
        <p:txBody>
          <a:bodyPr/>
          <a:lstStyle/>
          <a:p>
            <a:r>
              <a:rPr lang="zh-CN" altLang="en-US" sz="2800" b="1">
                <a:ea typeface="楷体_GB2312" pitchFamily="49" charset="-122"/>
              </a:rPr>
              <a:t>上题中若初值不准确，</a:t>
            </a:r>
          </a:p>
        </p:txBody>
      </p:sp>
      <p:graphicFrame>
        <p:nvGraphicFramePr>
          <p:cNvPr id="140292" name="Object 4"/>
          <p:cNvGraphicFramePr>
            <a:graphicFrameLocks noChangeAspect="1"/>
          </p:cNvGraphicFramePr>
          <p:nvPr>
            <p:ph sz="half" idx="1"/>
          </p:nvPr>
        </p:nvGraphicFramePr>
        <p:xfrm>
          <a:off x="623888" y="981075"/>
          <a:ext cx="4449762" cy="811213"/>
        </p:xfrm>
        <a:graphic>
          <a:graphicData uri="http://schemas.openxmlformats.org/presentationml/2006/ole">
            <p:oleObj spid="_x0000_s140292" name="公式" r:id="rId3" imgW="2298600" imgH="419040" progId="Equation.3">
              <p:embed/>
            </p:oleObj>
          </a:graphicData>
        </a:graphic>
      </p:graphicFrame>
      <p:graphicFrame>
        <p:nvGraphicFramePr>
          <p:cNvPr id="140295" name="Object 7"/>
          <p:cNvGraphicFramePr>
            <a:graphicFrameLocks noChangeAspect="1"/>
          </p:cNvGraphicFramePr>
          <p:nvPr>
            <p:ph sz="quarter" idx="2"/>
          </p:nvPr>
        </p:nvGraphicFramePr>
        <p:xfrm>
          <a:off x="4572000" y="5445125"/>
          <a:ext cx="3168650" cy="512763"/>
        </p:xfrm>
        <a:graphic>
          <a:graphicData uri="http://schemas.openxmlformats.org/presentationml/2006/ole">
            <p:oleObj spid="_x0000_s140295" name="公式" r:id="rId4" imgW="1333440" imgH="215640" progId="Equation.3">
              <p:embed/>
            </p:oleObj>
          </a:graphicData>
        </a:graphic>
      </p:graphicFrame>
      <p:sp>
        <p:nvSpPr>
          <p:cNvPr id="140297" name="Text Box 9"/>
          <p:cNvSpPr txBox="1">
            <a:spLocks noChangeArrowheads="1"/>
          </p:cNvSpPr>
          <p:nvPr/>
        </p:nvSpPr>
        <p:spPr bwMode="auto">
          <a:xfrm>
            <a:off x="395288" y="5949950"/>
            <a:ext cx="3398837" cy="519113"/>
          </a:xfrm>
          <a:prstGeom prst="rect">
            <a:avLst/>
          </a:prstGeom>
          <a:noFill/>
          <a:ln w="9525">
            <a:noFill/>
            <a:miter lim="800000"/>
            <a:headEnd/>
            <a:tailEnd/>
          </a:ln>
          <a:effectLst/>
        </p:spPr>
        <p:txBody>
          <a:bodyPr wrap="none">
            <a:spAutoFit/>
          </a:bodyPr>
          <a:lstStyle/>
          <a:p>
            <a:r>
              <a:rPr lang="zh-CN" altLang="en-US"/>
              <a:t>可得如下数值结果：</a:t>
            </a:r>
          </a:p>
        </p:txBody>
      </p:sp>
      <p:sp>
        <p:nvSpPr>
          <p:cNvPr id="140298" name="Text Box 10"/>
          <p:cNvSpPr txBox="1">
            <a:spLocks noChangeArrowheads="1"/>
          </p:cNvSpPr>
          <p:nvPr/>
        </p:nvSpPr>
        <p:spPr bwMode="auto">
          <a:xfrm>
            <a:off x="468313" y="333375"/>
            <a:ext cx="4895850" cy="519113"/>
          </a:xfrm>
          <a:prstGeom prst="rect">
            <a:avLst/>
          </a:prstGeom>
          <a:noFill/>
          <a:ln w="9525">
            <a:noFill/>
            <a:miter lim="800000"/>
            <a:headEnd/>
            <a:tailEnd/>
          </a:ln>
          <a:effectLst/>
        </p:spPr>
        <p:txBody>
          <a:bodyPr>
            <a:spAutoFit/>
          </a:bodyPr>
          <a:lstStyle/>
          <a:p>
            <a:r>
              <a:rPr lang="zh-CN" altLang="en-US"/>
              <a:t>对改进的欧拉方法有 </a:t>
            </a:r>
            <a:r>
              <a:rPr lang="en-US" altLang="zh-CN" i="1"/>
              <a:t>p = </a:t>
            </a:r>
            <a:r>
              <a:rPr lang="en-US" altLang="zh-CN"/>
              <a:t>2,</a:t>
            </a:r>
          </a:p>
        </p:txBody>
      </p:sp>
      <p:graphicFrame>
        <p:nvGraphicFramePr>
          <p:cNvPr id="140299" name="Object 11"/>
          <p:cNvGraphicFramePr>
            <a:graphicFrameLocks noChangeAspect="1"/>
          </p:cNvGraphicFramePr>
          <p:nvPr>
            <p:ph sz="quarter" idx="3"/>
          </p:nvPr>
        </p:nvGraphicFramePr>
        <p:xfrm>
          <a:off x="5867400" y="981075"/>
          <a:ext cx="2627313" cy="803275"/>
        </p:xfrm>
        <a:graphic>
          <a:graphicData uri="http://schemas.openxmlformats.org/presentationml/2006/ole">
            <p:oleObj spid="_x0000_s140299" name="公式" r:id="rId5" imgW="1371600" imgH="419040" progId="Equation.3">
              <p:embed/>
            </p:oleObj>
          </a:graphicData>
        </a:graphic>
      </p:graphicFrame>
      <p:sp>
        <p:nvSpPr>
          <p:cNvPr id="140301" name="Text Box 13"/>
          <p:cNvSpPr txBox="1">
            <a:spLocks noChangeArrowheads="1"/>
          </p:cNvSpPr>
          <p:nvPr/>
        </p:nvSpPr>
        <p:spPr bwMode="auto">
          <a:xfrm>
            <a:off x="611188" y="1989138"/>
            <a:ext cx="2684462" cy="519112"/>
          </a:xfrm>
          <a:prstGeom prst="rect">
            <a:avLst/>
          </a:prstGeom>
          <a:noFill/>
          <a:ln w="9525">
            <a:noFill/>
            <a:miter lim="800000"/>
            <a:headEnd/>
            <a:tailEnd/>
          </a:ln>
          <a:effectLst/>
        </p:spPr>
        <p:txBody>
          <a:bodyPr wrap="none">
            <a:spAutoFit/>
          </a:bodyPr>
          <a:lstStyle/>
          <a:p>
            <a:r>
              <a:rPr lang="zh-CN" altLang="en-US"/>
              <a:t>若步长减半，则</a:t>
            </a:r>
          </a:p>
        </p:txBody>
      </p:sp>
      <p:graphicFrame>
        <p:nvGraphicFramePr>
          <p:cNvPr id="140304" name="Object 16"/>
          <p:cNvGraphicFramePr>
            <a:graphicFrameLocks noChangeAspect="1"/>
          </p:cNvGraphicFramePr>
          <p:nvPr/>
        </p:nvGraphicFramePr>
        <p:xfrm>
          <a:off x="684213" y="2636838"/>
          <a:ext cx="2968625" cy="803275"/>
        </p:xfrm>
        <a:graphic>
          <a:graphicData uri="http://schemas.openxmlformats.org/presentationml/2006/ole">
            <p:oleObj spid="_x0000_s140304" name="公式" r:id="rId6" imgW="1549080" imgH="419040" progId="Equation.3">
              <p:embed/>
            </p:oleObj>
          </a:graphicData>
        </a:graphic>
      </p:graphicFrame>
      <p:sp>
        <p:nvSpPr>
          <p:cNvPr id="140305" name="AutoShape 17"/>
          <p:cNvSpPr>
            <a:spLocks noChangeArrowheads="1"/>
          </p:cNvSpPr>
          <p:nvPr/>
        </p:nvSpPr>
        <p:spPr bwMode="auto">
          <a:xfrm>
            <a:off x="5219700" y="1268413"/>
            <a:ext cx="504825" cy="215900"/>
          </a:xfrm>
          <a:prstGeom prst="rightArrow">
            <a:avLst>
              <a:gd name="adj1" fmla="val 50000"/>
              <a:gd name="adj2" fmla="val 58456"/>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0306" name="Text Box 18"/>
          <p:cNvSpPr txBox="1">
            <a:spLocks noChangeArrowheads="1"/>
          </p:cNvSpPr>
          <p:nvPr/>
        </p:nvSpPr>
        <p:spPr bwMode="auto">
          <a:xfrm>
            <a:off x="3995738" y="2420938"/>
            <a:ext cx="4298950" cy="946150"/>
          </a:xfrm>
          <a:prstGeom prst="rect">
            <a:avLst/>
          </a:prstGeom>
          <a:noFill/>
          <a:ln w="9525">
            <a:noFill/>
            <a:miter lim="800000"/>
            <a:headEnd/>
            <a:tailEnd/>
          </a:ln>
          <a:effectLst/>
        </p:spPr>
        <p:txBody>
          <a:bodyPr wrap="none">
            <a:spAutoFit/>
          </a:bodyPr>
          <a:lstStyle/>
          <a:p>
            <a:r>
              <a:rPr lang="zh-CN" altLang="en-US"/>
              <a:t>步长减为原来的</a:t>
            </a:r>
            <a:r>
              <a:rPr lang="zh-CN" altLang="en-US">
                <a:solidFill>
                  <a:srgbClr val="FF3300"/>
                </a:solidFill>
              </a:rPr>
              <a:t>一半</a:t>
            </a:r>
            <a:r>
              <a:rPr lang="zh-CN" altLang="en-US"/>
              <a:t>，</a:t>
            </a:r>
          </a:p>
          <a:p>
            <a:r>
              <a:rPr lang="zh-CN" altLang="en-US"/>
              <a:t>则误差减为原来误差的</a:t>
            </a:r>
            <a:r>
              <a:rPr lang="en-US" altLang="zh-CN">
                <a:solidFill>
                  <a:srgbClr val="FF3300"/>
                </a:solidFill>
              </a:rPr>
              <a:t>1/4</a:t>
            </a:r>
            <a:r>
              <a:rPr lang="en-US" altLang="zh-CN"/>
              <a:t>.</a:t>
            </a:r>
          </a:p>
        </p:txBody>
      </p:sp>
      <p:sp>
        <p:nvSpPr>
          <p:cNvPr id="140307" name="Text Box 19"/>
          <p:cNvSpPr txBox="1">
            <a:spLocks noChangeArrowheads="1"/>
          </p:cNvSpPr>
          <p:nvPr/>
        </p:nvSpPr>
        <p:spPr bwMode="auto">
          <a:xfrm>
            <a:off x="468313" y="3644900"/>
            <a:ext cx="8139112" cy="1630363"/>
          </a:xfrm>
          <a:prstGeom prst="rect">
            <a:avLst/>
          </a:prstGeom>
          <a:noFill/>
          <a:ln w="9525">
            <a:noFill/>
            <a:miter lim="800000"/>
            <a:headEnd/>
            <a:tailEnd/>
          </a:ln>
          <a:effectLst/>
        </p:spPr>
        <p:txBody>
          <a:bodyPr wrap="none">
            <a:spAutoFit/>
          </a:bodyPr>
          <a:lstStyle/>
          <a:p>
            <a:pPr>
              <a:lnSpc>
                <a:spcPct val="120000"/>
              </a:lnSpc>
            </a:pPr>
            <a:r>
              <a:rPr lang="zh-CN" altLang="en-US"/>
              <a:t>所以从数值结果分析，如果某数值方法步长减半后</a:t>
            </a:r>
          </a:p>
          <a:p>
            <a:pPr>
              <a:lnSpc>
                <a:spcPct val="120000"/>
              </a:lnSpc>
            </a:pPr>
            <a:r>
              <a:rPr lang="zh-CN" altLang="en-US"/>
              <a:t>所得的误差是原来误差的</a:t>
            </a:r>
            <a:r>
              <a:rPr lang="en-US" altLang="zh-CN"/>
              <a:t>1/8</a:t>
            </a:r>
            <a:r>
              <a:rPr lang="zh-CN" altLang="en-US"/>
              <a:t>，则该数值格式就是三</a:t>
            </a:r>
          </a:p>
          <a:p>
            <a:pPr>
              <a:lnSpc>
                <a:spcPct val="120000"/>
              </a:lnSpc>
            </a:pPr>
            <a:r>
              <a:rPr lang="zh-CN" altLang="en-US"/>
              <a:t>阶收敛的。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0298"/>
                                        </p:tgtEl>
                                        <p:attrNameLst>
                                          <p:attrName>style.visibility</p:attrName>
                                        </p:attrNameLst>
                                      </p:cBhvr>
                                      <p:to>
                                        <p:strVal val="visible"/>
                                      </p:to>
                                    </p:set>
                                    <p:animEffect transition="in" filter="wipe(left)">
                                      <p:cBhvr>
                                        <p:cTn id="7" dur="500"/>
                                        <p:tgtEl>
                                          <p:spTgt spid="1402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0292"/>
                                        </p:tgtEl>
                                        <p:attrNameLst>
                                          <p:attrName>style.visibility</p:attrName>
                                        </p:attrNameLst>
                                      </p:cBhvr>
                                      <p:to>
                                        <p:strVal val="visible"/>
                                      </p:to>
                                    </p:set>
                                    <p:animEffect transition="in" filter="wipe(left)">
                                      <p:cBhvr>
                                        <p:cTn id="12" dur="500"/>
                                        <p:tgtEl>
                                          <p:spTgt spid="1402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0305"/>
                                        </p:tgtEl>
                                        <p:attrNameLst>
                                          <p:attrName>style.visibility</p:attrName>
                                        </p:attrNameLst>
                                      </p:cBhvr>
                                      <p:to>
                                        <p:strVal val="visible"/>
                                      </p:to>
                                    </p:set>
                                    <p:animEffect transition="in" filter="wipe(left)">
                                      <p:cBhvr>
                                        <p:cTn id="17" dur="500"/>
                                        <p:tgtEl>
                                          <p:spTgt spid="14030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0299"/>
                                        </p:tgtEl>
                                        <p:attrNameLst>
                                          <p:attrName>style.visibility</p:attrName>
                                        </p:attrNameLst>
                                      </p:cBhvr>
                                      <p:to>
                                        <p:strVal val="visible"/>
                                      </p:to>
                                    </p:set>
                                    <p:animEffect transition="in" filter="wipe(left)">
                                      <p:cBhvr>
                                        <p:cTn id="22" dur="500"/>
                                        <p:tgtEl>
                                          <p:spTgt spid="14029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0301"/>
                                        </p:tgtEl>
                                        <p:attrNameLst>
                                          <p:attrName>style.visibility</p:attrName>
                                        </p:attrNameLst>
                                      </p:cBhvr>
                                      <p:to>
                                        <p:strVal val="visible"/>
                                      </p:to>
                                    </p:set>
                                    <p:animEffect transition="in" filter="wipe(left)">
                                      <p:cBhvr>
                                        <p:cTn id="27" dur="500"/>
                                        <p:tgtEl>
                                          <p:spTgt spid="14030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0304"/>
                                        </p:tgtEl>
                                        <p:attrNameLst>
                                          <p:attrName>style.visibility</p:attrName>
                                        </p:attrNameLst>
                                      </p:cBhvr>
                                      <p:to>
                                        <p:strVal val="visible"/>
                                      </p:to>
                                    </p:set>
                                    <p:animEffect transition="in" filter="wipe(left)">
                                      <p:cBhvr>
                                        <p:cTn id="32" dur="500"/>
                                        <p:tgtEl>
                                          <p:spTgt spid="14030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0306"/>
                                        </p:tgtEl>
                                        <p:attrNameLst>
                                          <p:attrName>style.visibility</p:attrName>
                                        </p:attrNameLst>
                                      </p:cBhvr>
                                      <p:to>
                                        <p:strVal val="visible"/>
                                      </p:to>
                                    </p:set>
                                    <p:animEffect transition="in" filter="wipe(left)">
                                      <p:cBhvr>
                                        <p:cTn id="37" dur="500"/>
                                        <p:tgtEl>
                                          <p:spTgt spid="14030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0307"/>
                                        </p:tgtEl>
                                        <p:attrNameLst>
                                          <p:attrName>style.visibility</p:attrName>
                                        </p:attrNameLst>
                                      </p:cBhvr>
                                      <p:to>
                                        <p:strVal val="visible"/>
                                      </p:to>
                                    </p:set>
                                    <p:animEffect transition="in" filter="wipe(left)">
                                      <p:cBhvr>
                                        <p:cTn id="42" dur="500"/>
                                        <p:tgtEl>
                                          <p:spTgt spid="14030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0290"/>
                                        </p:tgtEl>
                                        <p:attrNameLst>
                                          <p:attrName>style.visibility</p:attrName>
                                        </p:attrNameLst>
                                      </p:cBhvr>
                                      <p:to>
                                        <p:strVal val="visible"/>
                                      </p:to>
                                    </p:set>
                                    <p:animEffect transition="in" filter="wipe(left)">
                                      <p:cBhvr>
                                        <p:cTn id="47" dur="500"/>
                                        <p:tgtEl>
                                          <p:spTgt spid="14029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40295"/>
                                        </p:tgtEl>
                                        <p:attrNameLst>
                                          <p:attrName>style.visibility</p:attrName>
                                        </p:attrNameLst>
                                      </p:cBhvr>
                                      <p:to>
                                        <p:strVal val="visible"/>
                                      </p:to>
                                    </p:set>
                                    <p:animEffect transition="in" filter="wipe(left)">
                                      <p:cBhvr>
                                        <p:cTn id="52" dur="500"/>
                                        <p:tgtEl>
                                          <p:spTgt spid="14029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0297"/>
                                        </p:tgtEl>
                                        <p:attrNameLst>
                                          <p:attrName>style.visibility</p:attrName>
                                        </p:attrNameLst>
                                      </p:cBhvr>
                                      <p:to>
                                        <p:strVal val="visible"/>
                                      </p:to>
                                    </p:set>
                                    <p:animEffect transition="in" filter="wipe(left)">
                                      <p:cBhvr>
                                        <p:cTn id="57" dur="500"/>
                                        <p:tgtEl>
                                          <p:spTgt spid="140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p:bldP spid="140297" grpId="0"/>
      <p:bldP spid="140298" grpId="0"/>
      <p:bldP spid="140301" grpId="0"/>
      <p:bldP spid="140305" grpId="0" animBg="1"/>
      <p:bldP spid="140306" grpId="0"/>
      <p:bldP spid="14030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5795963" y="1412875"/>
            <a:ext cx="1152525" cy="4321175"/>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145411" name="Rectangle 3"/>
          <p:cNvSpPr>
            <a:spLocks noChangeArrowheads="1"/>
          </p:cNvSpPr>
          <p:nvPr/>
        </p:nvSpPr>
        <p:spPr bwMode="auto">
          <a:xfrm>
            <a:off x="4067175" y="1412875"/>
            <a:ext cx="1655763" cy="4321175"/>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graphicFrame>
        <p:nvGraphicFramePr>
          <p:cNvPr id="145413" name="Object 5"/>
          <p:cNvGraphicFramePr>
            <a:graphicFrameLocks noChangeAspect="1"/>
          </p:cNvGraphicFramePr>
          <p:nvPr/>
        </p:nvGraphicFramePr>
        <p:xfrm>
          <a:off x="1401763" y="836613"/>
          <a:ext cx="325437" cy="488950"/>
        </p:xfrm>
        <a:graphic>
          <a:graphicData uri="http://schemas.openxmlformats.org/presentationml/2006/ole">
            <p:oleObj spid="_x0000_s145413" name="公式" r:id="rId3" imgW="152334" imgH="228501" progId="Equation.3">
              <p:embed/>
            </p:oleObj>
          </a:graphicData>
        </a:graphic>
      </p:graphicFrame>
      <p:graphicFrame>
        <p:nvGraphicFramePr>
          <p:cNvPr id="145415" name="Object 7"/>
          <p:cNvGraphicFramePr>
            <a:graphicFrameLocks noChangeAspect="1"/>
          </p:cNvGraphicFramePr>
          <p:nvPr/>
        </p:nvGraphicFramePr>
        <p:xfrm>
          <a:off x="3130550" y="908050"/>
          <a:ext cx="647700" cy="398463"/>
        </p:xfrm>
        <a:graphic>
          <a:graphicData uri="http://schemas.openxmlformats.org/presentationml/2006/ole">
            <p:oleObj spid="_x0000_s145415" name="公式" r:id="rId4" imgW="368300" imgH="228600" progId="Equation.3">
              <p:embed/>
            </p:oleObj>
          </a:graphicData>
        </a:graphic>
      </p:graphicFrame>
      <p:graphicFrame>
        <p:nvGraphicFramePr>
          <p:cNvPr id="145416" name="Object 8"/>
          <p:cNvGraphicFramePr>
            <a:graphicFrameLocks noChangeAspect="1"/>
          </p:cNvGraphicFramePr>
          <p:nvPr/>
        </p:nvGraphicFramePr>
        <p:xfrm>
          <a:off x="4641850" y="908050"/>
          <a:ext cx="1098550" cy="400050"/>
        </p:xfrm>
        <a:graphic>
          <a:graphicData uri="http://schemas.openxmlformats.org/presentationml/2006/ole">
            <p:oleObj spid="_x0000_s145416" name="公式" r:id="rId5" imgW="711000" imgH="253800" progId="Equation.3">
              <p:embed/>
            </p:oleObj>
          </a:graphicData>
        </a:graphic>
      </p:graphicFrame>
      <p:sp>
        <p:nvSpPr>
          <p:cNvPr id="145418" name="Rectangle 10"/>
          <p:cNvSpPr>
            <a:spLocks noChangeArrowheads="1"/>
          </p:cNvSpPr>
          <p:nvPr/>
        </p:nvSpPr>
        <p:spPr bwMode="auto">
          <a:xfrm>
            <a:off x="2338388" y="908050"/>
            <a:ext cx="950912" cy="396875"/>
          </a:xfrm>
          <a:prstGeom prst="rect">
            <a:avLst/>
          </a:prstGeom>
          <a:noFill/>
          <a:ln w="9525">
            <a:noFill/>
            <a:miter lim="800000"/>
            <a:headEnd/>
            <a:tailEnd/>
          </a:ln>
          <a:effectLst/>
        </p:spPr>
        <p:txBody>
          <a:bodyPr wrap="none">
            <a:spAutoFit/>
          </a:bodyPr>
          <a:lstStyle/>
          <a:p>
            <a:r>
              <a:rPr lang="zh-CN" altLang="en-US" sz="2000">
                <a:cs typeface="Times New Roman" pitchFamily="18" charset="0"/>
              </a:rPr>
              <a:t>精确解</a:t>
            </a:r>
            <a:endParaRPr lang="zh-CN" altLang="en-US" sz="2000">
              <a:latin typeface="Arial" pitchFamily="34" charset="0"/>
              <a:cs typeface="Times New Roman" pitchFamily="18" charset="0"/>
            </a:endParaRPr>
          </a:p>
        </p:txBody>
      </p:sp>
      <p:sp>
        <p:nvSpPr>
          <p:cNvPr id="145419" name="Rectangle 11"/>
          <p:cNvSpPr>
            <a:spLocks noChangeArrowheads="1"/>
          </p:cNvSpPr>
          <p:nvPr/>
        </p:nvSpPr>
        <p:spPr bwMode="auto">
          <a:xfrm>
            <a:off x="4067175" y="908050"/>
            <a:ext cx="695325" cy="396875"/>
          </a:xfrm>
          <a:prstGeom prst="rect">
            <a:avLst/>
          </a:prstGeom>
          <a:noFill/>
          <a:ln w="9525">
            <a:noFill/>
            <a:miter lim="800000"/>
            <a:headEnd/>
            <a:tailEnd/>
          </a:ln>
          <a:effectLst/>
        </p:spPr>
        <p:txBody>
          <a:bodyPr wrap="none">
            <a:spAutoFit/>
          </a:bodyPr>
          <a:lstStyle/>
          <a:p>
            <a:r>
              <a:rPr lang="zh-CN" altLang="en-US" sz="2000">
                <a:cs typeface="Times New Roman" pitchFamily="18" charset="0"/>
              </a:rPr>
              <a:t>误差</a:t>
            </a:r>
            <a:endParaRPr lang="zh-CN" altLang="en-US" sz="2000">
              <a:latin typeface="Arial" pitchFamily="34" charset="0"/>
              <a:cs typeface="Times New Roman" pitchFamily="18" charset="0"/>
            </a:endParaRPr>
          </a:p>
        </p:txBody>
      </p:sp>
      <p:graphicFrame>
        <p:nvGraphicFramePr>
          <p:cNvPr id="145537" name="Group 129"/>
          <p:cNvGraphicFramePr>
            <a:graphicFrameLocks noGrp="1"/>
          </p:cNvGraphicFramePr>
          <p:nvPr/>
        </p:nvGraphicFramePr>
        <p:xfrm>
          <a:off x="1042988" y="765175"/>
          <a:ext cx="4679950" cy="5006340"/>
        </p:xfrm>
        <a:graphic>
          <a:graphicData uri="http://schemas.openxmlformats.org/drawingml/2006/table">
            <a:tbl>
              <a:tblPr/>
              <a:tblGrid>
                <a:gridCol w="1290637"/>
                <a:gridCol w="1693863"/>
                <a:gridCol w="1695450"/>
              </a:tblGrid>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95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1.00000000</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0.00100000</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1.09544512</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0.00157806</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0.2</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1.18321596</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0.00213950</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0.3</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1.26491106</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0.00337315</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0.4</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1.34164079</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0.00410306</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0.5</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1.41421356</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0.00494368</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0.6</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1.48323970</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0.00271590</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0.7</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1.54919334</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0.00592336</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95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0.8</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1.61245155</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0.00707409</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0.9</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1.67332005</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0.00843290</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1.73205081</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0.01004332</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45487" name="Line 79"/>
          <p:cNvSpPr>
            <a:spLocks noChangeShapeType="1"/>
          </p:cNvSpPr>
          <p:nvPr/>
        </p:nvSpPr>
        <p:spPr bwMode="auto">
          <a:xfrm>
            <a:off x="5795963" y="620713"/>
            <a:ext cx="0" cy="5329237"/>
          </a:xfrm>
          <a:prstGeom prst="line">
            <a:avLst/>
          </a:prstGeom>
          <a:noFill/>
          <a:ln w="28575">
            <a:solidFill>
              <a:srgbClr val="FF3300"/>
            </a:solidFill>
            <a:round/>
            <a:headEnd/>
            <a:tailEnd/>
          </a:ln>
          <a:effectLst/>
        </p:spPr>
        <p:txBody>
          <a:bodyPr/>
          <a:lstStyle/>
          <a:p>
            <a:endParaRPr lang="zh-CN" altLang="en-US"/>
          </a:p>
        </p:txBody>
      </p:sp>
      <p:sp>
        <p:nvSpPr>
          <p:cNvPr id="145489" name="Rectangle 81"/>
          <p:cNvSpPr>
            <a:spLocks noChangeArrowheads="1"/>
          </p:cNvSpPr>
          <p:nvPr/>
        </p:nvSpPr>
        <p:spPr bwMode="auto">
          <a:xfrm>
            <a:off x="5867400" y="981075"/>
            <a:ext cx="1073150" cy="304800"/>
          </a:xfrm>
          <a:prstGeom prst="rect">
            <a:avLst/>
          </a:prstGeom>
          <a:noFill/>
          <a:ln w="9525">
            <a:noFill/>
            <a:miter lim="800000"/>
            <a:headEnd/>
            <a:tailEnd/>
          </a:ln>
          <a:effectLst/>
        </p:spPr>
        <p:txBody>
          <a:bodyPr wrap="none">
            <a:spAutoFit/>
          </a:bodyPr>
          <a:lstStyle/>
          <a:p>
            <a:r>
              <a:rPr lang="zh-CN" altLang="en-US" sz="1400"/>
              <a:t>半步长误差</a:t>
            </a:r>
            <a:endParaRPr lang="zh-CN" altLang="en-US" sz="1400">
              <a:latin typeface="Arial" pitchFamily="34" charset="0"/>
            </a:endParaRPr>
          </a:p>
        </p:txBody>
      </p:sp>
      <p:graphicFrame>
        <p:nvGraphicFramePr>
          <p:cNvPr id="145538" name="Group 130"/>
          <p:cNvGraphicFramePr>
            <a:graphicFrameLocks noGrp="1"/>
          </p:cNvGraphicFramePr>
          <p:nvPr/>
        </p:nvGraphicFramePr>
        <p:xfrm>
          <a:off x="5795963" y="765175"/>
          <a:ext cx="1150937" cy="4968878"/>
        </p:xfrm>
        <a:graphic>
          <a:graphicData uri="http://schemas.openxmlformats.org/drawingml/2006/table">
            <a:tbl>
              <a:tblPr/>
              <a:tblGrid>
                <a:gridCol w="1150937"/>
              </a:tblGrid>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33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0.00100000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87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0.00123076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5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0.00148134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0.00176441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03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0.00209116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0.00247303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5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0.00292268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6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0.00345467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05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0.00408610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7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0.00483726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3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rPr>
                        <a:t>0.00573237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45531" name="Object 123"/>
          <p:cNvGraphicFramePr>
            <a:graphicFrameLocks noChangeAspect="1"/>
          </p:cNvGraphicFramePr>
          <p:nvPr>
            <p:ph/>
          </p:nvPr>
        </p:nvGraphicFramePr>
        <p:xfrm>
          <a:off x="4427538" y="333375"/>
          <a:ext cx="1008062" cy="381000"/>
        </p:xfrm>
        <a:graphic>
          <a:graphicData uri="http://schemas.openxmlformats.org/presentationml/2006/ole">
            <p:oleObj spid="_x0000_s145531" name="公式" r:id="rId6" imgW="469800" imgH="177480" progId="Equation.3">
              <p:embed/>
            </p:oleObj>
          </a:graphicData>
        </a:graphic>
      </p:graphicFrame>
      <p:graphicFrame>
        <p:nvGraphicFramePr>
          <p:cNvPr id="145532" name="Object 124"/>
          <p:cNvGraphicFramePr>
            <a:graphicFrameLocks noChangeAspect="1"/>
          </p:cNvGraphicFramePr>
          <p:nvPr/>
        </p:nvGraphicFramePr>
        <p:xfrm>
          <a:off x="5867400" y="333375"/>
          <a:ext cx="1171575" cy="381000"/>
        </p:xfrm>
        <a:graphic>
          <a:graphicData uri="http://schemas.openxmlformats.org/presentationml/2006/ole">
            <p:oleObj spid="_x0000_s145532" name="公式" r:id="rId7" imgW="545760" imgH="177480" progId="Equation.3">
              <p:embed/>
            </p:oleObj>
          </a:graphicData>
        </a:graphic>
      </p:graphicFrame>
      <p:sp>
        <p:nvSpPr>
          <p:cNvPr id="145533" name="Text Box 125"/>
          <p:cNvSpPr txBox="1">
            <a:spLocks noChangeArrowheads="1"/>
          </p:cNvSpPr>
          <p:nvPr/>
        </p:nvSpPr>
        <p:spPr bwMode="auto">
          <a:xfrm>
            <a:off x="250825" y="6021388"/>
            <a:ext cx="8228013" cy="519112"/>
          </a:xfrm>
          <a:prstGeom prst="rect">
            <a:avLst/>
          </a:prstGeom>
          <a:noFill/>
          <a:ln w="9525">
            <a:noFill/>
            <a:miter lim="800000"/>
            <a:headEnd/>
            <a:tailEnd/>
          </a:ln>
          <a:effectLst/>
        </p:spPr>
        <p:txBody>
          <a:bodyPr wrap="none">
            <a:spAutoFit/>
          </a:bodyPr>
          <a:lstStyle/>
          <a:p>
            <a:r>
              <a:rPr lang="zh-CN" altLang="en-US"/>
              <a:t>步长减为原来的一半，则误差不再是原来误差的</a:t>
            </a:r>
            <a:r>
              <a:rPr lang="en-US" altLang="zh-CN"/>
              <a:t>1/4.</a:t>
            </a:r>
          </a:p>
        </p:txBody>
      </p:sp>
      <p:sp>
        <p:nvSpPr>
          <p:cNvPr id="145534" name="Text Box 126"/>
          <p:cNvSpPr txBox="1">
            <a:spLocks noChangeArrowheads="1"/>
          </p:cNvSpPr>
          <p:nvPr/>
        </p:nvSpPr>
        <p:spPr bwMode="auto">
          <a:xfrm>
            <a:off x="755650" y="188913"/>
            <a:ext cx="1970088" cy="519112"/>
          </a:xfrm>
          <a:prstGeom prst="rect">
            <a:avLst/>
          </a:prstGeom>
          <a:noFill/>
          <a:ln w="9525">
            <a:noFill/>
            <a:miter lim="800000"/>
            <a:headEnd/>
            <a:tailEnd/>
          </a:ln>
          <a:effectLst/>
        </p:spPr>
        <p:txBody>
          <a:bodyPr wrap="none">
            <a:spAutoFit/>
          </a:bodyPr>
          <a:lstStyle/>
          <a:p>
            <a:r>
              <a:rPr lang="zh-CN" altLang="en-US"/>
              <a:t>初值不准确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533"/>
                                        </p:tgtEl>
                                        <p:attrNameLst>
                                          <p:attrName>style.visibility</p:attrName>
                                        </p:attrNameLst>
                                      </p:cBhvr>
                                      <p:to>
                                        <p:strVal val="visible"/>
                                      </p:to>
                                    </p:set>
                                    <p:animEffect transition="in" filter="wipe(left)">
                                      <p:cBhvr>
                                        <p:cTn id="7" dur="500"/>
                                        <p:tgtEl>
                                          <p:spTgt spid="145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5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492500" y="260350"/>
            <a:ext cx="1811338" cy="652463"/>
          </a:xfrm>
        </p:spPr>
        <p:txBody>
          <a:bodyPr/>
          <a:lstStyle/>
          <a:p>
            <a:r>
              <a:rPr lang="zh-CN" altLang="en-US" sz="4000" b="1"/>
              <a:t>作业</a:t>
            </a:r>
          </a:p>
        </p:txBody>
      </p:sp>
      <p:graphicFrame>
        <p:nvGraphicFramePr>
          <p:cNvPr id="41359" name="Object 399"/>
          <p:cNvGraphicFramePr>
            <a:graphicFrameLocks noChangeAspect="1"/>
          </p:cNvGraphicFramePr>
          <p:nvPr/>
        </p:nvGraphicFramePr>
        <p:xfrm>
          <a:off x="1117600" y="1700213"/>
          <a:ext cx="4057650" cy="1457325"/>
        </p:xfrm>
        <a:graphic>
          <a:graphicData uri="http://schemas.openxmlformats.org/presentationml/2006/ole">
            <p:oleObj spid="_x0000_s41359" name="公式" r:id="rId3" imgW="1828800" imgH="660240" progId="Equation.3">
              <p:embed/>
            </p:oleObj>
          </a:graphicData>
        </a:graphic>
      </p:graphicFrame>
      <p:graphicFrame>
        <p:nvGraphicFramePr>
          <p:cNvPr id="41358" name="Object 398"/>
          <p:cNvGraphicFramePr>
            <a:graphicFrameLocks noChangeAspect="1"/>
          </p:cNvGraphicFramePr>
          <p:nvPr/>
        </p:nvGraphicFramePr>
        <p:xfrm>
          <a:off x="1547813" y="3500438"/>
          <a:ext cx="1223962" cy="407987"/>
        </p:xfrm>
        <a:graphic>
          <a:graphicData uri="http://schemas.openxmlformats.org/presentationml/2006/ole">
            <p:oleObj spid="_x0000_s41358" name="公式" r:id="rId4" imgW="545760" imgH="177480" progId="Equation.3">
              <p:embed/>
            </p:oleObj>
          </a:graphicData>
        </a:graphic>
      </p:graphicFrame>
      <p:sp>
        <p:nvSpPr>
          <p:cNvPr id="41360" name="Rectangle 400"/>
          <p:cNvSpPr>
            <a:spLocks noChangeArrowheads="1"/>
          </p:cNvSpPr>
          <p:nvPr/>
        </p:nvSpPr>
        <p:spPr bwMode="auto">
          <a:xfrm>
            <a:off x="468313" y="1125538"/>
            <a:ext cx="7848600" cy="519112"/>
          </a:xfrm>
          <a:prstGeom prst="rect">
            <a:avLst/>
          </a:prstGeom>
          <a:noFill/>
          <a:ln w="9525">
            <a:noFill/>
            <a:miter lim="800000"/>
            <a:headEnd/>
            <a:tailEnd/>
          </a:ln>
          <a:effectLst/>
        </p:spPr>
        <p:txBody>
          <a:bodyPr anchor="ctr">
            <a:spAutoFit/>
          </a:bodyPr>
          <a:lstStyle/>
          <a:p>
            <a:r>
              <a:rPr lang="en-US" altLang="zh-CN">
                <a:latin typeface="楷体_GB2312" pitchFamily="49" charset="-122"/>
              </a:rPr>
              <a:t>1.</a:t>
            </a:r>
            <a:r>
              <a:rPr lang="zh-CN" altLang="en-US">
                <a:latin typeface="楷体_GB2312" pitchFamily="49" charset="-122"/>
              </a:rPr>
              <a:t>用改进的欧拉方法求解常微分方程初值问题	</a:t>
            </a:r>
          </a:p>
        </p:txBody>
      </p:sp>
      <p:sp>
        <p:nvSpPr>
          <p:cNvPr id="41361" name="Rectangle 401"/>
          <p:cNvSpPr>
            <a:spLocks noChangeArrowheads="1"/>
          </p:cNvSpPr>
          <p:nvPr/>
        </p:nvSpPr>
        <p:spPr bwMode="auto">
          <a:xfrm>
            <a:off x="323850" y="3429000"/>
            <a:ext cx="1255713" cy="519113"/>
          </a:xfrm>
          <a:prstGeom prst="rect">
            <a:avLst/>
          </a:prstGeom>
          <a:noFill/>
          <a:ln w="9525">
            <a:noFill/>
            <a:miter lim="800000"/>
            <a:headEnd/>
            <a:tailEnd/>
          </a:ln>
          <a:effectLst/>
        </p:spPr>
        <p:txBody>
          <a:bodyPr wrap="none" anchor="ctr">
            <a:spAutoFit/>
          </a:bodyPr>
          <a:lstStyle/>
          <a:p>
            <a:r>
              <a:rPr lang="zh-CN" altLang="en-US">
                <a:latin typeface="楷体_GB2312" pitchFamily="49" charset="-122"/>
                <a:cs typeface="Times New Roman" pitchFamily="18" charset="0"/>
              </a:rPr>
              <a:t>取步长</a:t>
            </a:r>
          </a:p>
        </p:txBody>
      </p:sp>
      <p:sp>
        <p:nvSpPr>
          <p:cNvPr id="41362" name="Rectangle 402"/>
          <p:cNvSpPr>
            <a:spLocks noChangeArrowheads="1"/>
          </p:cNvSpPr>
          <p:nvPr/>
        </p:nvSpPr>
        <p:spPr bwMode="auto">
          <a:xfrm>
            <a:off x="2771775" y="3429000"/>
            <a:ext cx="5399088" cy="519113"/>
          </a:xfrm>
          <a:prstGeom prst="rect">
            <a:avLst/>
          </a:prstGeom>
          <a:noFill/>
          <a:ln w="9525">
            <a:noFill/>
            <a:miter lim="800000"/>
            <a:headEnd/>
            <a:tailEnd/>
          </a:ln>
          <a:effectLst/>
        </p:spPr>
        <p:txBody>
          <a:bodyPr anchor="ctr">
            <a:spAutoFit/>
          </a:bodyPr>
          <a:lstStyle/>
          <a:p>
            <a:r>
              <a:rPr lang="zh-CN" altLang="en-US">
                <a:latin typeface="楷体_GB2312" pitchFamily="49" charset="-122"/>
                <a:cs typeface="Times New Roman" pitchFamily="18" charset="0"/>
              </a:rPr>
              <a:t>，保留六位小数。</a:t>
            </a:r>
            <a:r>
              <a:rPr lang="zh-CN" altLang="en-US">
                <a:cs typeface="Times New Roman" pitchFamily="18" charset="0"/>
              </a:rPr>
              <a:t>请将计算结果</a:t>
            </a:r>
          </a:p>
        </p:txBody>
      </p:sp>
      <p:sp>
        <p:nvSpPr>
          <p:cNvPr id="41364" name="Rectangle 404"/>
          <p:cNvSpPr>
            <a:spLocks noChangeArrowheads="1"/>
          </p:cNvSpPr>
          <p:nvPr/>
        </p:nvSpPr>
        <p:spPr bwMode="auto">
          <a:xfrm>
            <a:off x="395288" y="4076700"/>
            <a:ext cx="3041650" cy="519113"/>
          </a:xfrm>
          <a:prstGeom prst="rect">
            <a:avLst/>
          </a:prstGeom>
          <a:noFill/>
          <a:ln w="9525">
            <a:noFill/>
            <a:miter lim="800000"/>
            <a:headEnd/>
            <a:tailEnd/>
          </a:ln>
          <a:effectLst/>
        </p:spPr>
        <p:txBody>
          <a:bodyPr wrap="none" anchor="ctr">
            <a:spAutoFit/>
          </a:bodyPr>
          <a:lstStyle/>
          <a:p>
            <a:r>
              <a:rPr lang="zh-CN" altLang="en-US"/>
              <a:t>列表与真解比较。</a:t>
            </a:r>
          </a:p>
        </p:txBody>
      </p:sp>
      <p:sp>
        <p:nvSpPr>
          <p:cNvPr id="41369" name="Rectangle 409"/>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50825" y="188913"/>
            <a:ext cx="3600450" cy="652462"/>
          </a:xfrm>
        </p:spPr>
        <p:txBody>
          <a:bodyPr/>
          <a:lstStyle/>
          <a:p>
            <a:r>
              <a:rPr lang="zh-CN" altLang="en-US" sz="2800" b="1">
                <a:ea typeface="楷体_GB2312" pitchFamily="49" charset="-122"/>
              </a:rPr>
              <a:t>改进的欧拉公式</a:t>
            </a:r>
            <a:r>
              <a:rPr lang="en-US" altLang="zh-CN" sz="2800" b="1">
                <a:ea typeface="楷体_GB2312" pitchFamily="49" charset="-122"/>
              </a:rPr>
              <a:t>:</a:t>
            </a:r>
          </a:p>
        </p:txBody>
      </p:sp>
      <p:graphicFrame>
        <p:nvGraphicFramePr>
          <p:cNvPr id="41988" name="Object 4"/>
          <p:cNvGraphicFramePr>
            <a:graphicFrameLocks noChangeAspect="1"/>
          </p:cNvGraphicFramePr>
          <p:nvPr>
            <p:ph sz="half" idx="1"/>
          </p:nvPr>
        </p:nvGraphicFramePr>
        <p:xfrm>
          <a:off x="539750" y="836613"/>
          <a:ext cx="7559675" cy="1255712"/>
        </p:xfrm>
        <a:graphic>
          <a:graphicData uri="http://schemas.openxmlformats.org/presentationml/2006/ole">
            <p:oleObj spid="_x0000_s41988" name="公式" r:id="rId3" imgW="3670200" imgH="609480" progId="Equation.3">
              <p:embed/>
            </p:oleObj>
          </a:graphicData>
        </a:graphic>
      </p:graphicFrame>
      <p:sp>
        <p:nvSpPr>
          <p:cNvPr id="41990" name="Text Box 6"/>
          <p:cNvSpPr txBox="1">
            <a:spLocks noChangeArrowheads="1"/>
          </p:cNvSpPr>
          <p:nvPr/>
        </p:nvSpPr>
        <p:spPr bwMode="auto">
          <a:xfrm>
            <a:off x="395288" y="2060575"/>
            <a:ext cx="8208962" cy="1203325"/>
          </a:xfrm>
          <a:prstGeom prst="rect">
            <a:avLst/>
          </a:prstGeom>
          <a:noFill/>
          <a:ln w="9525">
            <a:noFill/>
            <a:miter lim="800000"/>
            <a:headEnd/>
            <a:tailEnd/>
          </a:ln>
          <a:effectLst/>
        </p:spPr>
        <p:txBody>
          <a:bodyPr>
            <a:spAutoFit/>
          </a:bodyPr>
          <a:lstStyle/>
          <a:p>
            <a:pPr>
              <a:lnSpc>
                <a:spcPct val="130000"/>
              </a:lnSpc>
            </a:pPr>
            <a:r>
              <a:rPr lang="en-US" altLang="zh-CN"/>
              <a:t>     </a:t>
            </a:r>
            <a:r>
              <a:rPr lang="zh-CN" altLang="en-US"/>
              <a:t>此公式也叫做</a:t>
            </a:r>
            <a:r>
              <a:rPr lang="zh-CN" altLang="en-US">
                <a:solidFill>
                  <a:srgbClr val="FF3300"/>
                </a:solidFill>
              </a:rPr>
              <a:t>预估校正公式</a:t>
            </a:r>
            <a:r>
              <a:rPr lang="zh-CN" altLang="en-US"/>
              <a:t>，其中第一式叫预估</a:t>
            </a:r>
          </a:p>
          <a:p>
            <a:pPr>
              <a:lnSpc>
                <a:spcPct val="130000"/>
              </a:lnSpc>
            </a:pPr>
            <a:r>
              <a:rPr lang="zh-CN" altLang="en-US"/>
              <a:t>公式，第二式叫校正公式。				 </a:t>
            </a:r>
          </a:p>
        </p:txBody>
      </p:sp>
      <p:sp>
        <p:nvSpPr>
          <p:cNvPr id="41992" name="Rectangle 8"/>
          <p:cNvSpPr>
            <a:spLocks noChangeArrowheads="1"/>
          </p:cNvSpPr>
          <p:nvPr/>
        </p:nvSpPr>
        <p:spPr bwMode="auto">
          <a:xfrm>
            <a:off x="0" y="294798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1991" name="Object 7"/>
          <p:cNvGraphicFramePr>
            <a:graphicFrameLocks noChangeAspect="1"/>
          </p:cNvGraphicFramePr>
          <p:nvPr/>
        </p:nvGraphicFramePr>
        <p:xfrm>
          <a:off x="3779838" y="4149725"/>
          <a:ext cx="3671887" cy="2225675"/>
        </p:xfrm>
        <a:graphic>
          <a:graphicData uri="http://schemas.openxmlformats.org/presentationml/2006/ole">
            <p:oleObj spid="_x0000_s41991" name="公式" r:id="rId4" imgW="1587240" imgH="965160" progId="Equation.3">
              <p:embed/>
            </p:oleObj>
          </a:graphicData>
        </a:graphic>
      </p:graphicFrame>
      <p:sp>
        <p:nvSpPr>
          <p:cNvPr id="41993" name="Rectangle 9"/>
          <p:cNvSpPr>
            <a:spLocks noChangeArrowheads="1"/>
          </p:cNvSpPr>
          <p:nvPr/>
        </p:nvSpPr>
        <p:spPr bwMode="auto">
          <a:xfrm>
            <a:off x="4787900" y="2636838"/>
            <a:ext cx="3756025" cy="604837"/>
          </a:xfrm>
          <a:prstGeom prst="rect">
            <a:avLst/>
          </a:prstGeom>
          <a:noFill/>
          <a:ln w="9525">
            <a:noFill/>
            <a:miter lim="800000"/>
            <a:headEnd/>
            <a:tailEnd/>
          </a:ln>
          <a:effectLst/>
        </p:spPr>
        <p:txBody>
          <a:bodyPr wrap="none">
            <a:spAutoFit/>
          </a:bodyPr>
          <a:lstStyle/>
          <a:p>
            <a:pPr>
              <a:lnSpc>
                <a:spcPct val="120000"/>
              </a:lnSpc>
            </a:pPr>
            <a:r>
              <a:rPr lang="zh-CN" altLang="en-US"/>
              <a:t>此公式可写为嵌套形式</a:t>
            </a:r>
          </a:p>
        </p:txBody>
      </p:sp>
      <p:graphicFrame>
        <p:nvGraphicFramePr>
          <p:cNvPr id="41996" name="Object 12"/>
          <p:cNvGraphicFramePr>
            <a:graphicFrameLocks noChangeAspect="1"/>
          </p:cNvGraphicFramePr>
          <p:nvPr>
            <p:ph sz="half" idx="2"/>
          </p:nvPr>
        </p:nvGraphicFramePr>
        <p:xfrm>
          <a:off x="684213" y="3213100"/>
          <a:ext cx="6985000" cy="936625"/>
        </p:xfrm>
        <a:graphic>
          <a:graphicData uri="http://schemas.openxmlformats.org/presentationml/2006/ole">
            <p:oleObj spid="_x0000_s41996" name="公式" r:id="rId5" imgW="3035160" imgH="406080" progId="Equation.3">
              <p:embed/>
            </p:oleObj>
          </a:graphicData>
        </a:graphic>
      </p:graphicFrame>
      <p:sp>
        <p:nvSpPr>
          <p:cNvPr id="41998" name="Rectangle 14"/>
          <p:cNvSpPr>
            <a:spLocks noChangeArrowheads="1"/>
          </p:cNvSpPr>
          <p:nvPr/>
        </p:nvSpPr>
        <p:spPr bwMode="auto">
          <a:xfrm>
            <a:off x="539750" y="4652963"/>
            <a:ext cx="3041650" cy="1117600"/>
          </a:xfrm>
          <a:prstGeom prst="rect">
            <a:avLst/>
          </a:prstGeom>
          <a:noFill/>
          <a:ln w="9525">
            <a:noFill/>
            <a:miter lim="800000"/>
            <a:headEnd/>
            <a:tailEnd/>
          </a:ln>
          <a:effectLst/>
        </p:spPr>
        <p:txBody>
          <a:bodyPr wrap="none">
            <a:spAutoFit/>
          </a:bodyPr>
          <a:lstStyle/>
          <a:p>
            <a:pPr>
              <a:lnSpc>
                <a:spcPct val="120000"/>
              </a:lnSpc>
            </a:pPr>
            <a:r>
              <a:rPr lang="zh-CN" altLang="en-US"/>
              <a:t>这个公式还可写为</a:t>
            </a:r>
          </a:p>
          <a:p>
            <a:pPr>
              <a:lnSpc>
                <a:spcPct val="120000"/>
              </a:lnSpc>
            </a:pPr>
            <a:r>
              <a:rPr lang="zh-CN" altLang="en-US"/>
              <a:t>平均化形式：</a:t>
            </a:r>
          </a:p>
        </p:txBody>
      </p:sp>
      <p:sp>
        <p:nvSpPr>
          <p:cNvPr id="41999" name="Rectangle 15"/>
          <p:cNvSpPr>
            <a:spLocks noChangeArrowheads="1"/>
          </p:cNvSpPr>
          <p:nvPr/>
        </p:nvSpPr>
        <p:spPr bwMode="auto">
          <a:xfrm>
            <a:off x="3492500" y="260350"/>
            <a:ext cx="4467225" cy="519113"/>
          </a:xfrm>
          <a:prstGeom prst="rect">
            <a:avLst/>
          </a:prstGeom>
          <a:noFill/>
          <a:ln w="9525">
            <a:noFill/>
            <a:miter lim="800000"/>
            <a:headEnd/>
            <a:tailEnd/>
          </a:ln>
          <a:effectLst/>
        </p:spPr>
        <p:txBody>
          <a:bodyPr wrap="none">
            <a:spAutoFit/>
          </a:bodyPr>
          <a:lstStyle/>
          <a:p>
            <a:r>
              <a:rPr lang="zh-CN" altLang="en-US"/>
              <a:t>（</a:t>
            </a:r>
            <a:r>
              <a:rPr lang="en-US" altLang="zh-CN"/>
              <a:t>——</a:t>
            </a:r>
            <a:r>
              <a:rPr lang="zh-CN" altLang="en-US"/>
              <a:t>梯形方法迭代一次）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wipe(left)">
                                      <p:cBhvr>
                                        <p:cTn id="7" dur="500"/>
                                        <p:tgtEl>
                                          <p:spTgt spid="419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99"/>
                                        </p:tgtEl>
                                        <p:attrNameLst>
                                          <p:attrName>style.visibility</p:attrName>
                                        </p:attrNameLst>
                                      </p:cBhvr>
                                      <p:to>
                                        <p:strVal val="visible"/>
                                      </p:to>
                                    </p:set>
                                    <p:animEffect transition="in" filter="wipe(left)">
                                      <p:cBhvr>
                                        <p:cTn id="12" dur="500"/>
                                        <p:tgtEl>
                                          <p:spTgt spid="419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988"/>
                                        </p:tgtEl>
                                        <p:attrNameLst>
                                          <p:attrName>style.visibility</p:attrName>
                                        </p:attrNameLst>
                                      </p:cBhvr>
                                      <p:to>
                                        <p:strVal val="visible"/>
                                      </p:to>
                                    </p:set>
                                    <p:animEffect transition="in" filter="wipe(left)">
                                      <p:cBhvr>
                                        <p:cTn id="17" dur="500"/>
                                        <p:tgtEl>
                                          <p:spTgt spid="419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990"/>
                                        </p:tgtEl>
                                        <p:attrNameLst>
                                          <p:attrName>style.visibility</p:attrName>
                                        </p:attrNameLst>
                                      </p:cBhvr>
                                      <p:to>
                                        <p:strVal val="visible"/>
                                      </p:to>
                                    </p:set>
                                    <p:animEffect transition="in" filter="wipe(left)">
                                      <p:cBhvr>
                                        <p:cTn id="22" dur="500"/>
                                        <p:tgtEl>
                                          <p:spTgt spid="4199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993"/>
                                        </p:tgtEl>
                                        <p:attrNameLst>
                                          <p:attrName>style.visibility</p:attrName>
                                        </p:attrNameLst>
                                      </p:cBhvr>
                                      <p:to>
                                        <p:strVal val="visible"/>
                                      </p:to>
                                    </p:set>
                                    <p:animEffect transition="in" filter="wipe(left)">
                                      <p:cBhvr>
                                        <p:cTn id="27" dur="500"/>
                                        <p:tgtEl>
                                          <p:spTgt spid="4199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1996"/>
                                        </p:tgtEl>
                                        <p:attrNameLst>
                                          <p:attrName>style.visibility</p:attrName>
                                        </p:attrNameLst>
                                      </p:cBhvr>
                                      <p:to>
                                        <p:strVal val="visible"/>
                                      </p:to>
                                    </p:set>
                                    <p:animEffect transition="in" filter="wipe(left)">
                                      <p:cBhvr>
                                        <p:cTn id="32" dur="500"/>
                                        <p:tgtEl>
                                          <p:spTgt spid="4199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1998"/>
                                        </p:tgtEl>
                                        <p:attrNameLst>
                                          <p:attrName>style.visibility</p:attrName>
                                        </p:attrNameLst>
                                      </p:cBhvr>
                                      <p:to>
                                        <p:strVal val="visible"/>
                                      </p:to>
                                    </p:set>
                                    <p:animEffect transition="in" filter="wipe(left)">
                                      <p:cBhvr>
                                        <p:cTn id="37" dur="500"/>
                                        <p:tgtEl>
                                          <p:spTgt spid="4199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1991"/>
                                        </p:tgtEl>
                                        <p:attrNameLst>
                                          <p:attrName>style.visibility</p:attrName>
                                        </p:attrNameLst>
                                      </p:cBhvr>
                                      <p:to>
                                        <p:strVal val="visible"/>
                                      </p:to>
                                    </p:set>
                                    <p:animEffect transition="in" filter="wipe(left)">
                                      <p:cBhvr>
                                        <p:cTn id="42" dur="500"/>
                                        <p:tgtEl>
                                          <p:spTgt spid="41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P spid="41990" grpId="0"/>
      <p:bldP spid="41993" grpId="0"/>
      <p:bldP spid="41998" grpId="0"/>
      <p:bldP spid="4199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23850" y="260350"/>
            <a:ext cx="920750" cy="509588"/>
          </a:xfrm>
        </p:spPr>
        <p:txBody>
          <a:bodyPr/>
          <a:lstStyle/>
          <a:p>
            <a:r>
              <a:rPr lang="zh-CN" altLang="en-US" sz="2800" b="1">
                <a:latin typeface="楷体_GB2312" pitchFamily="49" charset="-122"/>
                <a:ea typeface="楷体_GB2312" pitchFamily="49" charset="-122"/>
              </a:rPr>
              <a:t>例</a:t>
            </a:r>
            <a:r>
              <a:rPr lang="en-US" altLang="zh-CN" sz="2800" b="1">
                <a:latin typeface="Times New Roman" pitchFamily="18" charset="0"/>
                <a:ea typeface="楷体_GB2312" pitchFamily="49" charset="-122"/>
              </a:rPr>
              <a:t>3</a:t>
            </a:r>
            <a:r>
              <a:rPr lang="en-US" altLang="zh-CN" sz="2800" b="1">
                <a:latin typeface="楷体_GB2312" pitchFamily="49" charset="-122"/>
                <a:ea typeface="楷体_GB2312" pitchFamily="49" charset="-122"/>
              </a:rPr>
              <a:t>.</a:t>
            </a:r>
          </a:p>
        </p:txBody>
      </p:sp>
      <p:sp>
        <p:nvSpPr>
          <p:cNvPr id="37898" name="Rectangle 10"/>
          <p:cNvSpPr>
            <a:spLocks noChangeArrowheads="1"/>
          </p:cNvSpPr>
          <p:nvPr/>
        </p:nvSpPr>
        <p:spPr bwMode="auto">
          <a:xfrm>
            <a:off x="1187450" y="260350"/>
            <a:ext cx="7507288" cy="519113"/>
          </a:xfrm>
          <a:prstGeom prst="rect">
            <a:avLst/>
          </a:prstGeom>
          <a:noFill/>
          <a:ln w="9525">
            <a:noFill/>
            <a:miter lim="800000"/>
            <a:headEnd/>
            <a:tailEnd/>
          </a:ln>
          <a:effectLst/>
        </p:spPr>
        <p:txBody>
          <a:bodyPr wrap="none" anchor="ctr">
            <a:spAutoFit/>
          </a:bodyPr>
          <a:lstStyle/>
          <a:p>
            <a:r>
              <a:rPr lang="zh-CN" altLang="en-US">
                <a:latin typeface="楷体_GB2312" pitchFamily="49" charset="-122"/>
                <a:cs typeface="宋体" pitchFamily="2" charset="-122"/>
              </a:rPr>
              <a:t>利用改进的欧拉方法求解常微分方程初值问题 </a:t>
            </a:r>
          </a:p>
        </p:txBody>
      </p:sp>
      <p:graphicFrame>
        <p:nvGraphicFramePr>
          <p:cNvPr id="37899" name="Object 11"/>
          <p:cNvGraphicFramePr>
            <a:graphicFrameLocks noChangeAspect="1"/>
          </p:cNvGraphicFramePr>
          <p:nvPr/>
        </p:nvGraphicFramePr>
        <p:xfrm>
          <a:off x="827088" y="836613"/>
          <a:ext cx="3724275" cy="1501775"/>
        </p:xfrm>
        <a:graphic>
          <a:graphicData uri="http://schemas.openxmlformats.org/presentationml/2006/ole">
            <p:oleObj spid="_x0000_s37899" name="公式" r:id="rId3" imgW="1701720" imgH="685800" progId="Equation.3">
              <p:embed/>
            </p:oleObj>
          </a:graphicData>
        </a:graphic>
      </p:graphicFrame>
      <p:sp>
        <p:nvSpPr>
          <p:cNvPr id="37900" name="Rectangle 12"/>
          <p:cNvSpPr>
            <a:spLocks noChangeArrowheads="1"/>
          </p:cNvSpPr>
          <p:nvPr/>
        </p:nvSpPr>
        <p:spPr bwMode="auto">
          <a:xfrm>
            <a:off x="4859338" y="1412875"/>
            <a:ext cx="3457575" cy="519113"/>
          </a:xfrm>
          <a:prstGeom prst="rect">
            <a:avLst/>
          </a:prstGeom>
          <a:noFill/>
          <a:ln w="9525">
            <a:noFill/>
            <a:miter lim="800000"/>
            <a:headEnd/>
            <a:tailEnd/>
          </a:ln>
          <a:effectLst/>
        </p:spPr>
        <p:txBody>
          <a:bodyPr anchor="ctr">
            <a:spAutoFit/>
          </a:bodyPr>
          <a:lstStyle/>
          <a:p>
            <a:pPr>
              <a:tabLst>
                <a:tab pos="342900" algn="l"/>
              </a:tabLst>
            </a:pPr>
            <a:r>
              <a:rPr lang="zh-CN" altLang="en-US" dirty="0">
                <a:latin typeface="楷体_GB2312" pitchFamily="49" charset="-122"/>
              </a:rPr>
              <a:t>， 取步长</a:t>
            </a:r>
            <a:r>
              <a:rPr lang="zh-CN" altLang="en-US" dirty="0" smtClean="0">
                <a:latin typeface="楷体_GB2312" pitchFamily="49" charset="-122"/>
              </a:rPr>
              <a:t>为 </a:t>
            </a:r>
            <a:r>
              <a:rPr lang="en-US" altLang="zh-CN" dirty="0" smtClean="0">
                <a:latin typeface="楷体_GB2312" pitchFamily="49" charset="-122"/>
              </a:rPr>
              <a:t>0.1</a:t>
            </a:r>
            <a:r>
              <a:rPr lang="zh-CN" altLang="en-US" dirty="0">
                <a:latin typeface="楷体_GB2312" pitchFamily="49" charset="-122"/>
              </a:rPr>
              <a:t>。</a:t>
            </a:r>
          </a:p>
        </p:txBody>
      </p:sp>
      <p:sp>
        <p:nvSpPr>
          <p:cNvPr id="37906" name="Text Box 18"/>
          <p:cNvSpPr txBox="1">
            <a:spLocks noChangeArrowheads="1"/>
          </p:cNvSpPr>
          <p:nvPr/>
        </p:nvSpPr>
        <p:spPr bwMode="auto">
          <a:xfrm>
            <a:off x="395288" y="2565400"/>
            <a:ext cx="3756025" cy="519113"/>
          </a:xfrm>
          <a:prstGeom prst="rect">
            <a:avLst/>
          </a:prstGeom>
          <a:noFill/>
          <a:ln w="9525">
            <a:noFill/>
            <a:miter lim="800000"/>
            <a:headEnd/>
            <a:tailEnd/>
          </a:ln>
          <a:effectLst/>
        </p:spPr>
        <p:txBody>
          <a:bodyPr wrap="none">
            <a:spAutoFit/>
          </a:bodyPr>
          <a:lstStyle/>
          <a:p>
            <a:r>
              <a:rPr lang="zh-CN" altLang="en-US"/>
              <a:t>解：改进的欧拉公式为</a:t>
            </a:r>
          </a:p>
        </p:txBody>
      </p:sp>
      <p:sp>
        <p:nvSpPr>
          <p:cNvPr id="37907" name="Text Box 19"/>
          <p:cNvSpPr txBox="1">
            <a:spLocks noChangeArrowheads="1"/>
          </p:cNvSpPr>
          <p:nvPr/>
        </p:nvSpPr>
        <p:spPr bwMode="auto">
          <a:xfrm>
            <a:off x="611188" y="5589588"/>
            <a:ext cx="3527425" cy="519112"/>
          </a:xfrm>
          <a:prstGeom prst="rect">
            <a:avLst/>
          </a:prstGeom>
          <a:noFill/>
          <a:ln w="9525">
            <a:noFill/>
            <a:miter lim="800000"/>
            <a:headEnd/>
            <a:tailEnd/>
          </a:ln>
          <a:effectLst/>
        </p:spPr>
        <p:txBody>
          <a:bodyPr>
            <a:spAutoFit/>
          </a:bodyPr>
          <a:lstStyle/>
          <a:p>
            <a:r>
              <a:rPr lang="zh-CN" altLang="en-US"/>
              <a:t>数值结果见下表。</a:t>
            </a:r>
          </a:p>
        </p:txBody>
      </p:sp>
      <p:graphicFrame>
        <p:nvGraphicFramePr>
          <p:cNvPr id="37909" name="Object 21"/>
          <p:cNvGraphicFramePr>
            <a:graphicFrameLocks noChangeAspect="1"/>
          </p:cNvGraphicFramePr>
          <p:nvPr>
            <p:ph idx="1"/>
          </p:nvPr>
        </p:nvGraphicFramePr>
        <p:xfrm>
          <a:off x="539750" y="3213100"/>
          <a:ext cx="7704138" cy="1279525"/>
        </p:xfrm>
        <a:graphic>
          <a:graphicData uri="http://schemas.openxmlformats.org/presentationml/2006/ole">
            <p:oleObj spid="_x0000_s37909" name="公式" r:id="rId4" imgW="3670200" imgH="609480" progId="Equation.3">
              <p:embed/>
            </p:oleObj>
          </a:graphicData>
        </a:graphic>
      </p:graphicFrame>
      <p:graphicFrame>
        <p:nvGraphicFramePr>
          <p:cNvPr id="37912" name="Object 24"/>
          <p:cNvGraphicFramePr>
            <a:graphicFrameLocks noChangeAspect="1"/>
          </p:cNvGraphicFramePr>
          <p:nvPr/>
        </p:nvGraphicFramePr>
        <p:xfrm>
          <a:off x="611188" y="4508500"/>
          <a:ext cx="3840162" cy="931863"/>
        </p:xfrm>
        <a:graphic>
          <a:graphicData uri="http://schemas.openxmlformats.org/presentationml/2006/ole">
            <p:oleObj spid="_x0000_s37912" name="公式" r:id="rId5" imgW="1828800" imgH="444240" progId="Equation.3">
              <p:embed/>
            </p:oleObj>
          </a:graphicData>
        </a:graphic>
      </p:graphicFrame>
      <p:graphicFrame>
        <p:nvGraphicFramePr>
          <p:cNvPr id="37914" name="Object 26">
            <a:hlinkClick r:id="rId6" action="ppaction://program"/>
          </p:cNvPr>
          <p:cNvGraphicFramePr>
            <a:graphicFrameLocks noChangeAspect="1"/>
          </p:cNvGraphicFramePr>
          <p:nvPr/>
        </p:nvGraphicFramePr>
        <p:xfrm>
          <a:off x="6300788" y="4581525"/>
          <a:ext cx="1511300" cy="1181100"/>
        </p:xfrm>
        <a:graphic>
          <a:graphicData uri="http://schemas.openxmlformats.org/presentationml/2006/ole">
            <p:oleObj spid="_x0000_s37914" name="包" showAsIcon="1" r:id="rId7" imgW="914400" imgH="714240" progId="Package">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906"/>
                                        </p:tgtEl>
                                        <p:attrNameLst>
                                          <p:attrName>style.visibility</p:attrName>
                                        </p:attrNameLst>
                                      </p:cBhvr>
                                      <p:to>
                                        <p:strVal val="visible"/>
                                      </p:to>
                                    </p:set>
                                    <p:animEffect transition="in" filter="wipe(left)">
                                      <p:cBhvr>
                                        <p:cTn id="7" dur="500"/>
                                        <p:tgtEl>
                                          <p:spTgt spid="379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909"/>
                                        </p:tgtEl>
                                        <p:attrNameLst>
                                          <p:attrName>style.visibility</p:attrName>
                                        </p:attrNameLst>
                                      </p:cBhvr>
                                      <p:to>
                                        <p:strVal val="visible"/>
                                      </p:to>
                                    </p:set>
                                    <p:animEffect transition="in" filter="wipe(left)">
                                      <p:cBhvr>
                                        <p:cTn id="12" dur="500"/>
                                        <p:tgtEl>
                                          <p:spTgt spid="379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912"/>
                                        </p:tgtEl>
                                        <p:attrNameLst>
                                          <p:attrName>style.visibility</p:attrName>
                                        </p:attrNameLst>
                                      </p:cBhvr>
                                      <p:to>
                                        <p:strVal val="visible"/>
                                      </p:to>
                                    </p:set>
                                    <p:animEffect transition="in" filter="wipe(left)">
                                      <p:cBhvr>
                                        <p:cTn id="17" dur="500"/>
                                        <p:tgtEl>
                                          <p:spTgt spid="379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7914"/>
                                        </p:tgtEl>
                                        <p:attrNameLst>
                                          <p:attrName>style.visibility</p:attrName>
                                        </p:attrNameLst>
                                      </p:cBhvr>
                                      <p:to>
                                        <p:strVal val="visible"/>
                                      </p:to>
                                    </p:set>
                                    <p:animEffect transition="in" filter="wipe(up)">
                                      <p:cBhvr>
                                        <p:cTn id="22" dur="500"/>
                                        <p:tgtEl>
                                          <p:spTgt spid="379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907"/>
                                        </p:tgtEl>
                                        <p:attrNameLst>
                                          <p:attrName>style.visibility</p:attrName>
                                        </p:attrNameLst>
                                      </p:cBhvr>
                                      <p:to>
                                        <p:strVal val="visible"/>
                                      </p:to>
                                    </p:set>
                                    <p:animEffect transition="in" filter="wipe(left)">
                                      <p:cBhvr>
                                        <p:cTn id="27" dur="500"/>
                                        <p:tgtEl>
                                          <p:spTgt spid="37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6" grpId="0"/>
      <p:bldP spid="3790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277" name="Group 341"/>
          <p:cNvGrpSpPr>
            <a:grpSpLocks/>
          </p:cNvGrpSpPr>
          <p:nvPr/>
        </p:nvGrpSpPr>
        <p:grpSpPr bwMode="auto">
          <a:xfrm>
            <a:off x="1187450" y="331788"/>
            <a:ext cx="5562600" cy="496887"/>
            <a:chOff x="794" y="391"/>
            <a:chExt cx="3504" cy="313"/>
          </a:xfrm>
        </p:grpSpPr>
        <p:graphicFrame>
          <p:nvGraphicFramePr>
            <p:cNvPr id="39943" name="Object 7"/>
            <p:cNvGraphicFramePr>
              <a:graphicFrameLocks noChangeAspect="1"/>
            </p:cNvGraphicFramePr>
            <p:nvPr/>
          </p:nvGraphicFramePr>
          <p:xfrm>
            <a:off x="794" y="391"/>
            <a:ext cx="205" cy="308"/>
          </p:xfrm>
          <a:graphic>
            <a:graphicData uri="http://schemas.openxmlformats.org/presentationml/2006/ole">
              <p:oleObj spid="_x0000_s39943" name="公式" r:id="rId3" imgW="152334" imgH="228501" progId="Equation.3">
                <p:embed/>
              </p:oleObj>
            </a:graphicData>
          </a:graphic>
        </p:graphicFrame>
        <p:graphicFrame>
          <p:nvGraphicFramePr>
            <p:cNvPr id="39942" name="Object 6"/>
            <p:cNvGraphicFramePr>
              <a:graphicFrameLocks noChangeAspect="1"/>
            </p:cNvGraphicFramePr>
            <p:nvPr/>
          </p:nvGraphicFramePr>
          <p:xfrm>
            <a:off x="1792" y="422"/>
            <a:ext cx="192" cy="272"/>
          </p:xfrm>
          <a:graphic>
            <a:graphicData uri="http://schemas.openxmlformats.org/presentationml/2006/ole">
              <p:oleObj spid="_x0000_s39942" name="公式" r:id="rId4" imgW="165028" imgH="228501" progId="Equation.3">
                <p:embed/>
              </p:oleObj>
            </a:graphicData>
          </a:graphic>
        </p:graphicFrame>
        <p:graphicFrame>
          <p:nvGraphicFramePr>
            <p:cNvPr id="39941" name="Object 5"/>
            <p:cNvGraphicFramePr>
              <a:graphicFrameLocks noChangeAspect="1"/>
            </p:cNvGraphicFramePr>
            <p:nvPr/>
          </p:nvGraphicFramePr>
          <p:xfrm>
            <a:off x="2790" y="453"/>
            <a:ext cx="408" cy="251"/>
          </p:xfrm>
          <a:graphic>
            <a:graphicData uri="http://schemas.openxmlformats.org/presentationml/2006/ole">
              <p:oleObj spid="_x0000_s39941" name="公式" r:id="rId5" imgW="368300" imgH="228600" progId="Equation.3">
                <p:embed/>
              </p:oleObj>
            </a:graphicData>
          </a:graphic>
        </p:graphicFrame>
        <p:graphicFrame>
          <p:nvGraphicFramePr>
            <p:cNvPr id="39940" name="Object 4"/>
            <p:cNvGraphicFramePr>
              <a:graphicFrameLocks noChangeAspect="1"/>
            </p:cNvGraphicFramePr>
            <p:nvPr/>
          </p:nvGraphicFramePr>
          <p:xfrm>
            <a:off x="3606" y="436"/>
            <a:ext cx="692" cy="252"/>
          </p:xfrm>
          <a:graphic>
            <a:graphicData uri="http://schemas.openxmlformats.org/presentationml/2006/ole">
              <p:oleObj spid="_x0000_s39940" name="公式" r:id="rId6" imgW="711000" imgH="253800" progId="Equation.3">
                <p:embed/>
              </p:oleObj>
            </a:graphicData>
          </a:graphic>
        </p:graphicFrame>
        <p:sp>
          <p:nvSpPr>
            <p:cNvPr id="39946" name="Rectangle 10"/>
            <p:cNvSpPr>
              <a:spLocks noChangeArrowheads="1"/>
            </p:cNvSpPr>
            <p:nvPr/>
          </p:nvSpPr>
          <p:spPr bwMode="auto">
            <a:xfrm>
              <a:off x="1429" y="436"/>
              <a:ext cx="438" cy="250"/>
            </a:xfrm>
            <a:prstGeom prst="rect">
              <a:avLst/>
            </a:prstGeom>
            <a:noFill/>
            <a:ln w="9525">
              <a:noFill/>
              <a:miter lim="800000"/>
              <a:headEnd/>
              <a:tailEnd/>
            </a:ln>
            <a:effectLst/>
          </p:spPr>
          <p:txBody>
            <a:bodyPr wrap="none">
              <a:spAutoFit/>
            </a:bodyPr>
            <a:lstStyle/>
            <a:p>
              <a:r>
                <a:rPr lang="zh-CN" altLang="en-US" sz="2000">
                  <a:cs typeface="Times New Roman" pitchFamily="18" charset="0"/>
                </a:rPr>
                <a:t>改进</a:t>
              </a:r>
              <a:endParaRPr lang="zh-CN" altLang="en-US" sz="2000">
                <a:latin typeface="Arial" pitchFamily="34" charset="0"/>
                <a:cs typeface="Times New Roman" pitchFamily="18" charset="0"/>
              </a:endParaRPr>
            </a:p>
          </p:txBody>
        </p:sp>
        <p:sp>
          <p:nvSpPr>
            <p:cNvPr id="39948" name="Rectangle 12"/>
            <p:cNvSpPr>
              <a:spLocks noChangeArrowheads="1"/>
            </p:cNvSpPr>
            <p:nvPr/>
          </p:nvSpPr>
          <p:spPr bwMode="auto">
            <a:xfrm>
              <a:off x="2246" y="436"/>
              <a:ext cx="599" cy="250"/>
            </a:xfrm>
            <a:prstGeom prst="rect">
              <a:avLst/>
            </a:prstGeom>
            <a:noFill/>
            <a:ln w="9525">
              <a:noFill/>
              <a:miter lim="800000"/>
              <a:headEnd/>
              <a:tailEnd/>
            </a:ln>
            <a:effectLst/>
          </p:spPr>
          <p:txBody>
            <a:bodyPr wrap="none">
              <a:spAutoFit/>
            </a:bodyPr>
            <a:lstStyle/>
            <a:p>
              <a:r>
                <a:rPr lang="zh-CN" altLang="en-US" sz="2000">
                  <a:cs typeface="Times New Roman" pitchFamily="18" charset="0"/>
                </a:rPr>
                <a:t>精确解</a:t>
              </a:r>
              <a:endParaRPr lang="zh-CN" altLang="en-US" sz="2000">
                <a:latin typeface="Arial" pitchFamily="34" charset="0"/>
                <a:cs typeface="Times New Roman" pitchFamily="18" charset="0"/>
              </a:endParaRPr>
            </a:p>
          </p:txBody>
        </p:sp>
        <p:sp>
          <p:nvSpPr>
            <p:cNvPr id="39950" name="Rectangle 14"/>
            <p:cNvSpPr>
              <a:spLocks noChangeArrowheads="1"/>
            </p:cNvSpPr>
            <p:nvPr/>
          </p:nvSpPr>
          <p:spPr bwMode="auto">
            <a:xfrm>
              <a:off x="3244" y="436"/>
              <a:ext cx="438" cy="250"/>
            </a:xfrm>
            <a:prstGeom prst="rect">
              <a:avLst/>
            </a:prstGeom>
            <a:noFill/>
            <a:ln w="9525">
              <a:noFill/>
              <a:miter lim="800000"/>
              <a:headEnd/>
              <a:tailEnd/>
            </a:ln>
            <a:effectLst/>
          </p:spPr>
          <p:txBody>
            <a:bodyPr wrap="none">
              <a:spAutoFit/>
            </a:bodyPr>
            <a:lstStyle/>
            <a:p>
              <a:r>
                <a:rPr lang="zh-CN" altLang="en-US" sz="2000">
                  <a:cs typeface="Times New Roman" pitchFamily="18" charset="0"/>
                </a:rPr>
                <a:t>误差</a:t>
              </a:r>
              <a:endParaRPr lang="zh-CN" altLang="en-US" sz="2000">
                <a:latin typeface="Arial" pitchFamily="34" charset="0"/>
                <a:cs typeface="Times New Roman" pitchFamily="18" charset="0"/>
              </a:endParaRPr>
            </a:p>
          </p:txBody>
        </p:sp>
      </p:grpSp>
      <p:graphicFrame>
        <p:nvGraphicFramePr>
          <p:cNvPr id="40363" name="Group 427"/>
          <p:cNvGraphicFramePr>
            <a:graphicFrameLocks noGrp="1"/>
          </p:cNvGraphicFramePr>
          <p:nvPr/>
        </p:nvGraphicFramePr>
        <p:xfrm>
          <a:off x="827088" y="260350"/>
          <a:ext cx="7561262" cy="5017453"/>
        </p:xfrm>
        <a:graphic>
          <a:graphicData uri="http://schemas.openxmlformats.org/drawingml/2006/table">
            <a:tbl>
              <a:tblPr/>
              <a:tblGrid>
                <a:gridCol w="1211262"/>
                <a:gridCol w="1514475"/>
                <a:gridCol w="1587500"/>
                <a:gridCol w="1663700"/>
                <a:gridCol w="1584325"/>
              </a:tblGrid>
              <a:tr h="658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pitchFamily="34" charset="0"/>
                          <a:ea typeface="宋体" pitchFamily="2" charset="-122"/>
                        </a:rPr>
                        <a:t>欧拉方法</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1.00000000</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1.00000000</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0.00000000</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1.00000000</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1.09590909</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1.09544512</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0.00046398</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1.10000000</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0.2</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1.18409657</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1.18321596</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0.00088061</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1.19181818</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0.3</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1.26620136</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1.26491106</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0.00129030</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1.27743783</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0.4</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1.34336015</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1.34164079</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0.00171936</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1.35821260</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0.5</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1.41640193</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1.41421356</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0.00218837</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1.43513292</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0.6</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1.48595560</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1.48323970</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0.00271590</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1.50896625</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0.7</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1.55251409</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1.54919334</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0.00332075</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1.58033824</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95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0.8</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1.61647478</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1.61245155</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0.00402323</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1.64978343</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0.9</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1.67816636</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1.67332005</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0.00484631</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1.71777935</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11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1.73786740</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1.73205081</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0.00581659</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1.78477083</a:t>
                      </a:r>
                      <a:endParaRPr kumimoji="0" lang="en-US" altLang="zh-CN" sz="20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0281" name="Rectangle 345"/>
          <p:cNvSpPr>
            <a:spLocks noChangeArrowheads="1"/>
          </p:cNvSpPr>
          <p:nvPr/>
        </p:nvSpPr>
        <p:spPr bwMode="auto">
          <a:xfrm>
            <a:off x="250825" y="5373688"/>
            <a:ext cx="8713788" cy="1117600"/>
          </a:xfrm>
          <a:prstGeom prst="rect">
            <a:avLst/>
          </a:prstGeom>
          <a:noFill/>
          <a:ln w="9525">
            <a:noFill/>
            <a:miter lim="800000"/>
            <a:headEnd/>
            <a:tailEnd/>
          </a:ln>
          <a:effectLst/>
        </p:spPr>
        <p:txBody>
          <a:bodyPr>
            <a:spAutoFit/>
          </a:bodyPr>
          <a:lstStyle/>
          <a:p>
            <a:pPr>
              <a:lnSpc>
                <a:spcPct val="120000"/>
              </a:lnSpc>
            </a:pPr>
            <a:r>
              <a:rPr lang="en-US" altLang="zh-CN"/>
              <a:t>     </a:t>
            </a:r>
            <a:r>
              <a:rPr lang="zh-CN" altLang="en-US"/>
              <a:t>改进的欧拉方法数值效果显然优于欧拉方法</a:t>
            </a:r>
            <a:r>
              <a:rPr lang="en-US" altLang="zh-CN"/>
              <a:t>,  </a:t>
            </a:r>
            <a:r>
              <a:rPr lang="zh-CN" altLang="en-US"/>
              <a:t>另外，与梯形方法相比，其计算量也小。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281"/>
                                        </p:tgtEl>
                                        <p:attrNameLst>
                                          <p:attrName>style.visibility</p:attrName>
                                        </p:attrNameLst>
                                      </p:cBhvr>
                                      <p:to>
                                        <p:strVal val="visible"/>
                                      </p:to>
                                    </p:set>
                                    <p:animEffect transition="in" filter="wipe(left)">
                                      <p:cBhvr>
                                        <p:cTn id="7" dur="500"/>
                                        <p:tgtEl>
                                          <p:spTgt spid="40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8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ChangeArrowheads="1"/>
          </p:cNvSpPr>
          <p:nvPr/>
        </p:nvSpPr>
        <p:spPr bwMode="auto">
          <a:xfrm>
            <a:off x="250825" y="260350"/>
            <a:ext cx="6408738" cy="593725"/>
          </a:xfrm>
          <a:prstGeom prst="rect">
            <a:avLst/>
          </a:prstGeom>
          <a:noFill/>
          <a:ln w="9525">
            <a:noFill/>
            <a:miter lim="800000"/>
            <a:headEnd/>
            <a:tailEnd/>
          </a:ln>
          <a:effectLst/>
        </p:spPr>
        <p:txBody>
          <a:bodyPr anchor="b"/>
          <a:lstStyle/>
          <a:p>
            <a:pPr algn="ctr"/>
            <a:r>
              <a:rPr lang="zh-CN" altLang="en-US">
                <a:solidFill>
                  <a:schemeClr val="tx2"/>
                </a:solidFill>
                <a:latin typeface="楷体_GB2312" pitchFamily="49" charset="-122"/>
              </a:rPr>
              <a:t>例</a:t>
            </a:r>
            <a:r>
              <a:rPr lang="en-US" altLang="zh-CN">
                <a:solidFill>
                  <a:schemeClr val="tx2"/>
                </a:solidFill>
              </a:rPr>
              <a:t>4</a:t>
            </a:r>
            <a:r>
              <a:rPr lang="en-US" altLang="zh-CN">
                <a:solidFill>
                  <a:schemeClr val="tx2"/>
                </a:solidFill>
                <a:latin typeface="楷体_GB2312" pitchFamily="49" charset="-122"/>
              </a:rPr>
              <a:t>. </a:t>
            </a:r>
            <a:r>
              <a:rPr lang="zh-CN" altLang="en-US">
                <a:solidFill>
                  <a:schemeClr val="tx2"/>
                </a:solidFill>
                <a:latin typeface="楷体_GB2312" pitchFamily="49" charset="-122"/>
              </a:rPr>
              <a:t>应用改进的欧拉方法解初值问题</a:t>
            </a:r>
          </a:p>
        </p:txBody>
      </p:sp>
      <p:graphicFrame>
        <p:nvGraphicFramePr>
          <p:cNvPr id="155651" name="Object 3"/>
          <p:cNvGraphicFramePr>
            <a:graphicFrameLocks noChangeAspect="1"/>
          </p:cNvGraphicFramePr>
          <p:nvPr/>
        </p:nvGraphicFramePr>
        <p:xfrm>
          <a:off x="1187450" y="908050"/>
          <a:ext cx="6423025" cy="989013"/>
        </p:xfrm>
        <a:graphic>
          <a:graphicData uri="http://schemas.openxmlformats.org/presentationml/2006/ole">
            <p:oleObj spid="_x0000_s155651" name="公式" r:id="rId3" imgW="2184120" imgH="406080" progId="Equation.3">
              <p:embed/>
            </p:oleObj>
          </a:graphicData>
        </a:graphic>
      </p:graphicFrame>
      <p:sp>
        <p:nvSpPr>
          <p:cNvPr id="155652" name="Text Box 4"/>
          <p:cNvSpPr txBox="1">
            <a:spLocks noChangeArrowheads="1"/>
          </p:cNvSpPr>
          <p:nvPr/>
        </p:nvSpPr>
        <p:spPr bwMode="auto">
          <a:xfrm>
            <a:off x="468313" y="1844675"/>
            <a:ext cx="7885112" cy="519113"/>
          </a:xfrm>
          <a:prstGeom prst="rect">
            <a:avLst/>
          </a:prstGeom>
          <a:noFill/>
          <a:ln w="9525">
            <a:noFill/>
            <a:miter lim="800000"/>
            <a:headEnd/>
            <a:tailEnd/>
          </a:ln>
          <a:effectLst/>
        </p:spPr>
        <p:txBody>
          <a:bodyPr>
            <a:spAutoFit/>
          </a:bodyPr>
          <a:lstStyle/>
          <a:p>
            <a:pPr>
              <a:spcBef>
                <a:spcPct val="50000"/>
              </a:spcBef>
            </a:pPr>
            <a:r>
              <a:rPr kumimoji="1" lang="zh-CN" altLang="en-US">
                <a:solidFill>
                  <a:schemeClr val="tx2"/>
                </a:solidFill>
              </a:rPr>
              <a:t>取步长 </a:t>
            </a:r>
            <a:r>
              <a:rPr kumimoji="1" lang="en-US" altLang="zh-CN" i="1">
                <a:solidFill>
                  <a:schemeClr val="tx2"/>
                </a:solidFill>
              </a:rPr>
              <a:t>h </a:t>
            </a:r>
            <a:r>
              <a:rPr kumimoji="1" lang="en-US" altLang="zh-CN">
                <a:solidFill>
                  <a:schemeClr val="tx2"/>
                </a:solidFill>
              </a:rPr>
              <a:t>= 0.1</a:t>
            </a:r>
            <a:r>
              <a:rPr kumimoji="1" lang="zh-CN" altLang="en-US">
                <a:solidFill>
                  <a:schemeClr val="tx2"/>
                </a:solidFill>
              </a:rPr>
              <a:t>，并把计算结果与精确解比较</a:t>
            </a:r>
            <a:r>
              <a:rPr kumimoji="1" lang="en-US" altLang="zh-CN">
                <a:solidFill>
                  <a:schemeClr val="tx2"/>
                </a:solidFill>
              </a:rPr>
              <a:t>.</a:t>
            </a:r>
          </a:p>
        </p:txBody>
      </p:sp>
      <p:sp>
        <p:nvSpPr>
          <p:cNvPr id="155654" name="Text Box 6"/>
          <p:cNvSpPr txBox="1">
            <a:spLocks noChangeArrowheads="1"/>
          </p:cNvSpPr>
          <p:nvPr/>
        </p:nvSpPr>
        <p:spPr bwMode="auto">
          <a:xfrm>
            <a:off x="179388" y="2636838"/>
            <a:ext cx="1079500" cy="519112"/>
          </a:xfrm>
          <a:prstGeom prst="rect">
            <a:avLst/>
          </a:prstGeom>
          <a:noFill/>
          <a:ln w="9525">
            <a:noFill/>
            <a:miter lim="800000"/>
            <a:headEnd/>
            <a:tailEnd/>
          </a:ln>
          <a:effectLst/>
        </p:spPr>
        <p:txBody>
          <a:bodyPr>
            <a:spAutoFit/>
          </a:bodyPr>
          <a:lstStyle/>
          <a:p>
            <a:pPr>
              <a:spcBef>
                <a:spcPct val="50000"/>
              </a:spcBef>
            </a:pPr>
            <a:r>
              <a:rPr kumimoji="1" lang="zh-CN" altLang="en-US">
                <a:latin typeface="楷体_GB2312" pitchFamily="49" charset="-122"/>
              </a:rPr>
              <a:t>解：</a:t>
            </a:r>
          </a:p>
        </p:txBody>
      </p:sp>
      <p:sp>
        <p:nvSpPr>
          <p:cNvPr id="155655" name="Text Box 7"/>
          <p:cNvSpPr txBox="1">
            <a:spLocks noChangeArrowheads="1"/>
          </p:cNvSpPr>
          <p:nvPr/>
        </p:nvSpPr>
        <p:spPr bwMode="auto">
          <a:xfrm>
            <a:off x="900113" y="4076700"/>
            <a:ext cx="3455987" cy="519113"/>
          </a:xfrm>
          <a:prstGeom prst="rect">
            <a:avLst/>
          </a:prstGeom>
          <a:noFill/>
          <a:ln w="9525">
            <a:noFill/>
            <a:miter lim="800000"/>
            <a:headEnd/>
            <a:tailEnd/>
          </a:ln>
          <a:effectLst/>
        </p:spPr>
        <p:txBody>
          <a:bodyPr>
            <a:spAutoFit/>
          </a:bodyPr>
          <a:lstStyle/>
          <a:p>
            <a:pPr>
              <a:spcBef>
                <a:spcPct val="50000"/>
              </a:spcBef>
            </a:pPr>
            <a:r>
              <a:rPr kumimoji="1" lang="zh-CN" altLang="en-US">
                <a:latin typeface="楷体_GB2312" pitchFamily="49" charset="-122"/>
              </a:rPr>
              <a:t>再用梯形方法校正</a:t>
            </a:r>
            <a:r>
              <a:rPr kumimoji="1" lang="en-US" altLang="zh-CN">
                <a:latin typeface="楷体_GB2312" pitchFamily="49" charset="-122"/>
              </a:rPr>
              <a:t>:</a:t>
            </a:r>
          </a:p>
        </p:txBody>
      </p:sp>
      <p:graphicFrame>
        <p:nvGraphicFramePr>
          <p:cNvPr id="155658" name="Object 10"/>
          <p:cNvGraphicFramePr>
            <a:graphicFrameLocks noChangeAspect="1"/>
          </p:cNvGraphicFramePr>
          <p:nvPr/>
        </p:nvGraphicFramePr>
        <p:xfrm>
          <a:off x="684213" y="3357563"/>
          <a:ext cx="3529012" cy="533400"/>
        </p:xfrm>
        <a:graphic>
          <a:graphicData uri="http://schemas.openxmlformats.org/presentationml/2006/ole">
            <p:oleObj spid="_x0000_s155658" name="公式" r:id="rId4" imgW="1511280" imgH="228600" progId="Equation.3">
              <p:embed/>
            </p:oleObj>
          </a:graphicData>
        </a:graphic>
      </p:graphicFrame>
      <p:graphicFrame>
        <p:nvGraphicFramePr>
          <p:cNvPr id="155659" name="Object 11"/>
          <p:cNvGraphicFramePr>
            <a:graphicFrameLocks noChangeAspect="1"/>
          </p:cNvGraphicFramePr>
          <p:nvPr/>
        </p:nvGraphicFramePr>
        <p:xfrm>
          <a:off x="611188" y="4652963"/>
          <a:ext cx="5576887" cy="981075"/>
        </p:xfrm>
        <a:graphic>
          <a:graphicData uri="http://schemas.openxmlformats.org/presentationml/2006/ole">
            <p:oleObj spid="_x0000_s155659" name="公式" r:id="rId5" imgW="2311200" imgH="406080" progId="Equation.3">
              <p:embed/>
            </p:oleObj>
          </a:graphicData>
        </a:graphic>
      </p:graphicFrame>
      <p:graphicFrame>
        <p:nvGraphicFramePr>
          <p:cNvPr id="155660" name="Object 12"/>
          <p:cNvGraphicFramePr>
            <a:graphicFrameLocks noChangeAspect="1"/>
          </p:cNvGraphicFramePr>
          <p:nvPr/>
        </p:nvGraphicFramePr>
        <p:xfrm>
          <a:off x="3995738" y="3141663"/>
          <a:ext cx="4714875" cy="1036637"/>
        </p:xfrm>
        <a:graphic>
          <a:graphicData uri="http://schemas.openxmlformats.org/presentationml/2006/ole">
            <p:oleObj spid="_x0000_s155660" name="公式" r:id="rId6" imgW="2019240" imgH="444240" progId="Equation.3">
              <p:embed/>
            </p:oleObj>
          </a:graphicData>
        </a:graphic>
      </p:graphicFrame>
      <p:sp>
        <p:nvSpPr>
          <p:cNvPr id="155661" name="Rectangle 13"/>
          <p:cNvSpPr>
            <a:spLocks noChangeArrowheads="1"/>
          </p:cNvSpPr>
          <p:nvPr/>
        </p:nvSpPr>
        <p:spPr bwMode="auto">
          <a:xfrm>
            <a:off x="1042988" y="2636838"/>
            <a:ext cx="3756025" cy="519112"/>
          </a:xfrm>
          <a:prstGeom prst="rect">
            <a:avLst/>
          </a:prstGeom>
          <a:noFill/>
          <a:ln w="9525">
            <a:noFill/>
            <a:miter lim="800000"/>
            <a:headEnd/>
            <a:tailEnd/>
          </a:ln>
          <a:effectLst/>
        </p:spPr>
        <p:txBody>
          <a:bodyPr wrap="none">
            <a:spAutoFit/>
          </a:bodyPr>
          <a:lstStyle/>
          <a:p>
            <a:pPr>
              <a:spcBef>
                <a:spcPct val="50000"/>
              </a:spcBef>
            </a:pPr>
            <a:r>
              <a:rPr kumimoji="1" lang="zh-CN" altLang="en-US"/>
              <a:t>先用用欧拉方法预估：</a:t>
            </a:r>
          </a:p>
        </p:txBody>
      </p:sp>
      <p:sp>
        <p:nvSpPr>
          <p:cNvPr id="155662" name="Text Box 14"/>
          <p:cNvSpPr txBox="1">
            <a:spLocks noChangeArrowheads="1"/>
          </p:cNvSpPr>
          <p:nvPr/>
        </p:nvSpPr>
        <p:spPr bwMode="auto">
          <a:xfrm>
            <a:off x="663575" y="5775325"/>
            <a:ext cx="3487738" cy="519113"/>
          </a:xfrm>
          <a:prstGeom prst="rect">
            <a:avLst/>
          </a:prstGeom>
          <a:noFill/>
          <a:ln w="9525">
            <a:noFill/>
            <a:miter lim="800000"/>
            <a:headEnd/>
            <a:tailEnd/>
          </a:ln>
          <a:effectLst/>
        </p:spPr>
        <p:txBody>
          <a:bodyPr wrap="none">
            <a:spAutoFit/>
          </a:bodyPr>
          <a:lstStyle/>
          <a:p>
            <a:r>
              <a:rPr lang="zh-CN" altLang="en-US"/>
              <a:t>本题要注意求解区间</a:t>
            </a:r>
            <a:r>
              <a:rPr lang="en-US" altLang="zh-CN"/>
              <a:t>.</a:t>
            </a:r>
          </a:p>
        </p:txBody>
      </p:sp>
      <p:graphicFrame>
        <p:nvGraphicFramePr>
          <p:cNvPr id="155665" name="Object 17">
            <a:hlinkClick r:id="rId7" action="ppaction://hlinkfile"/>
          </p:cNvPr>
          <p:cNvGraphicFramePr>
            <a:graphicFrameLocks noChangeAspect="1"/>
          </p:cNvGraphicFramePr>
          <p:nvPr/>
        </p:nvGraphicFramePr>
        <p:xfrm>
          <a:off x="6948487" y="4429133"/>
          <a:ext cx="1510629" cy="1179506"/>
        </p:xfrm>
        <a:graphic>
          <a:graphicData uri="http://schemas.openxmlformats.org/presentationml/2006/ole">
            <p:oleObj spid="_x0000_s155665" name="包" showAsIcon="1" r:id="rId8" imgW="914400" imgH="714240" progId="Package">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55654"/>
                                        </p:tgtEl>
                                        <p:attrNameLst>
                                          <p:attrName>style.visibility</p:attrName>
                                        </p:attrNameLst>
                                      </p:cBhvr>
                                      <p:to>
                                        <p:strVal val="visible"/>
                                      </p:to>
                                    </p:set>
                                    <p:anim calcmode="discrete" valueType="clr">
                                      <p:cBhvr override="childStyle">
                                        <p:cTn id="7" dur="80"/>
                                        <p:tgtEl>
                                          <p:spTgt spid="15565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55654"/>
                                        </p:tgtEl>
                                        <p:attrNameLst>
                                          <p:attrName>fillcolor</p:attrName>
                                        </p:attrNameLst>
                                      </p:cBhvr>
                                      <p:tavLst>
                                        <p:tav tm="0">
                                          <p:val>
                                            <p:clrVal>
                                              <a:schemeClr val="accent2"/>
                                            </p:clrVal>
                                          </p:val>
                                        </p:tav>
                                        <p:tav tm="50000">
                                          <p:val>
                                            <p:clrVal>
                                              <a:schemeClr val="hlink"/>
                                            </p:clrVal>
                                          </p:val>
                                        </p:tav>
                                      </p:tavLst>
                                    </p:anim>
                                    <p:set>
                                      <p:cBhvr>
                                        <p:cTn id="9" dur="80"/>
                                        <p:tgtEl>
                                          <p:spTgt spid="155654"/>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55661"/>
                                        </p:tgtEl>
                                        <p:attrNameLst>
                                          <p:attrName>style.visibility</p:attrName>
                                        </p:attrNameLst>
                                      </p:cBhvr>
                                      <p:to>
                                        <p:strVal val="visible"/>
                                      </p:to>
                                    </p:set>
                                    <p:animEffect transition="in" filter="wipe(left)">
                                      <p:cBhvr>
                                        <p:cTn id="14" dur="500"/>
                                        <p:tgtEl>
                                          <p:spTgt spid="15566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55658"/>
                                        </p:tgtEl>
                                        <p:attrNameLst>
                                          <p:attrName>style.visibility</p:attrName>
                                        </p:attrNameLst>
                                      </p:cBhvr>
                                      <p:to>
                                        <p:strVal val="visible"/>
                                      </p:to>
                                    </p:set>
                                    <p:animEffect transition="in" filter="wipe(left)">
                                      <p:cBhvr>
                                        <p:cTn id="19" dur="500"/>
                                        <p:tgtEl>
                                          <p:spTgt spid="15565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55660"/>
                                        </p:tgtEl>
                                        <p:attrNameLst>
                                          <p:attrName>style.visibility</p:attrName>
                                        </p:attrNameLst>
                                      </p:cBhvr>
                                      <p:to>
                                        <p:strVal val="visible"/>
                                      </p:to>
                                    </p:set>
                                    <p:animEffect transition="in" filter="wipe(left)">
                                      <p:cBhvr>
                                        <p:cTn id="24" dur="500"/>
                                        <p:tgtEl>
                                          <p:spTgt spid="155660"/>
                                        </p:tgtEl>
                                      </p:cBhvr>
                                    </p:animEffect>
                                  </p:childTnLst>
                                </p:cTn>
                              </p:par>
                            </p:childTnLst>
                          </p:cTn>
                        </p:par>
                      </p:childTnLst>
                    </p:cTn>
                  </p:par>
                  <p:par>
                    <p:cTn id="25" fill="hold">
                      <p:stCondLst>
                        <p:cond delay="indefinite"/>
                      </p:stCondLst>
                      <p:childTnLst>
                        <p:par>
                          <p:cTn id="26" fill="hold">
                            <p:stCondLst>
                              <p:cond delay="0"/>
                            </p:stCondLst>
                            <p:childTnLst>
                              <p:par>
                                <p:cTn id="27" presetID="27" presetClass="entr" presetSubtype="0" fill="hold" grpId="0" nodeType="clickEffect">
                                  <p:stCondLst>
                                    <p:cond delay="0"/>
                                  </p:stCondLst>
                                  <p:iterate type="lt">
                                    <p:tmPct val="50000"/>
                                  </p:iterate>
                                  <p:childTnLst>
                                    <p:set>
                                      <p:cBhvr>
                                        <p:cTn id="28" dur="1" fill="hold">
                                          <p:stCondLst>
                                            <p:cond delay="0"/>
                                          </p:stCondLst>
                                        </p:cTn>
                                        <p:tgtEl>
                                          <p:spTgt spid="155655"/>
                                        </p:tgtEl>
                                        <p:attrNameLst>
                                          <p:attrName>style.visibility</p:attrName>
                                        </p:attrNameLst>
                                      </p:cBhvr>
                                      <p:to>
                                        <p:strVal val="visible"/>
                                      </p:to>
                                    </p:set>
                                    <p:anim calcmode="discrete" valueType="clr">
                                      <p:cBhvr override="childStyle">
                                        <p:cTn id="29" dur="80"/>
                                        <p:tgtEl>
                                          <p:spTgt spid="155655"/>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155655"/>
                                        </p:tgtEl>
                                        <p:attrNameLst>
                                          <p:attrName>fillcolor</p:attrName>
                                        </p:attrNameLst>
                                      </p:cBhvr>
                                      <p:tavLst>
                                        <p:tav tm="0">
                                          <p:val>
                                            <p:clrVal>
                                              <a:schemeClr val="accent2"/>
                                            </p:clrVal>
                                          </p:val>
                                        </p:tav>
                                        <p:tav tm="50000">
                                          <p:val>
                                            <p:clrVal>
                                              <a:schemeClr val="hlink"/>
                                            </p:clrVal>
                                          </p:val>
                                        </p:tav>
                                      </p:tavLst>
                                    </p:anim>
                                    <p:set>
                                      <p:cBhvr>
                                        <p:cTn id="31" dur="80"/>
                                        <p:tgtEl>
                                          <p:spTgt spid="155655"/>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55659"/>
                                        </p:tgtEl>
                                        <p:attrNameLst>
                                          <p:attrName>style.visibility</p:attrName>
                                        </p:attrNameLst>
                                      </p:cBhvr>
                                      <p:to>
                                        <p:strVal val="visible"/>
                                      </p:to>
                                    </p:set>
                                    <p:animEffect transition="in" filter="wipe(left)">
                                      <p:cBhvr>
                                        <p:cTn id="36" dur="500"/>
                                        <p:tgtEl>
                                          <p:spTgt spid="15565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55662"/>
                                        </p:tgtEl>
                                        <p:attrNameLst>
                                          <p:attrName>style.visibility</p:attrName>
                                        </p:attrNameLst>
                                      </p:cBhvr>
                                      <p:to>
                                        <p:strVal val="visible"/>
                                      </p:to>
                                    </p:set>
                                    <p:animEffect transition="in" filter="wipe(left)">
                                      <p:cBhvr>
                                        <p:cTn id="41" dur="500"/>
                                        <p:tgtEl>
                                          <p:spTgt spid="15566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155665"/>
                                        </p:tgtEl>
                                        <p:attrNameLst>
                                          <p:attrName>style.visibility</p:attrName>
                                        </p:attrNameLst>
                                      </p:cBhvr>
                                      <p:to>
                                        <p:strVal val="visible"/>
                                      </p:to>
                                    </p:set>
                                    <p:animEffect transition="in" filter="wipe(up)">
                                      <p:cBhvr>
                                        <p:cTn id="46" dur="500"/>
                                        <p:tgtEl>
                                          <p:spTgt spid="155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4" grpId="0"/>
      <p:bldP spid="155655" grpId="0"/>
      <p:bldP spid="155661" grpId="0"/>
      <p:bldP spid="1556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ChangeArrowheads="1"/>
          </p:cNvSpPr>
          <p:nvPr/>
        </p:nvSpPr>
        <p:spPr bwMode="auto">
          <a:xfrm>
            <a:off x="250825" y="260350"/>
            <a:ext cx="2881313" cy="638175"/>
          </a:xfrm>
          <a:prstGeom prst="rect">
            <a:avLst/>
          </a:prstGeom>
          <a:noFill/>
          <a:ln w="9525">
            <a:noFill/>
            <a:miter lim="800000"/>
            <a:headEnd/>
            <a:tailEnd/>
          </a:ln>
          <a:effectLst/>
        </p:spPr>
        <p:txBody>
          <a:bodyPr anchor="b"/>
          <a:lstStyle/>
          <a:p>
            <a:pPr algn="ctr"/>
            <a:r>
              <a:rPr lang="zh-CN" altLang="en-US">
                <a:solidFill>
                  <a:schemeClr val="tx2"/>
                </a:solidFill>
                <a:latin typeface="楷体_GB2312" pitchFamily="49" charset="-122"/>
              </a:rPr>
              <a:t>计算结果列表</a:t>
            </a:r>
            <a:r>
              <a:rPr lang="en-US" altLang="zh-CN">
                <a:solidFill>
                  <a:schemeClr val="tx2"/>
                </a:solidFill>
                <a:latin typeface="楷体_GB2312" pitchFamily="49" charset="-122"/>
              </a:rPr>
              <a:t>:</a:t>
            </a:r>
          </a:p>
        </p:txBody>
      </p:sp>
      <p:graphicFrame>
        <p:nvGraphicFramePr>
          <p:cNvPr id="156745" name="Group 73"/>
          <p:cNvGraphicFramePr>
            <a:graphicFrameLocks noGrp="1"/>
          </p:cNvGraphicFramePr>
          <p:nvPr/>
        </p:nvGraphicFramePr>
        <p:xfrm>
          <a:off x="965206" y="1196975"/>
          <a:ext cx="7107256" cy="3687445"/>
        </p:xfrm>
        <a:graphic>
          <a:graphicData uri="http://schemas.openxmlformats.org/drawingml/2006/table">
            <a:tbl>
              <a:tblPr/>
              <a:tblGrid>
                <a:gridCol w="649287"/>
                <a:gridCol w="863600"/>
                <a:gridCol w="1879593"/>
                <a:gridCol w="1714512"/>
                <a:gridCol w="2000264"/>
              </a:tblGrid>
              <a:tr h="517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ea typeface="宋体" pitchFamily="2" charset="-122"/>
                        </a:rPr>
                        <a:t>  </a:t>
                      </a:r>
                      <a:r>
                        <a:rPr kumimoji="0" lang="en-US" altLang="zh-CN" sz="1800" b="0" i="1" u="none" strike="noStrike" cap="none" normalizeH="0" baseline="0" dirty="0" err="1" smtClean="0">
                          <a:ln>
                            <a:noFill/>
                          </a:ln>
                          <a:solidFill>
                            <a:schemeClr val="tx1"/>
                          </a:solidFill>
                          <a:effectLst/>
                          <a:latin typeface="Times New Roman" pitchFamily="18" charset="0"/>
                          <a:ea typeface="宋体" pitchFamily="2" charset="-122"/>
                        </a:rPr>
                        <a:t>i</a:t>
                      </a:r>
                      <a:endParaRPr kumimoji="0" lang="en-US" altLang="zh-CN" sz="1800" b="0" i="1" u="none" strike="noStrike" cap="none" normalizeH="0" baseline="0" dirty="0" smtClean="0">
                        <a:ln>
                          <a:noFill/>
                        </a:ln>
                        <a:solidFill>
                          <a:schemeClr val="tx1"/>
                        </a:solidFill>
                        <a:effectLst/>
                        <a:latin typeface="Times New Roman" pitchFamily="18"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pitchFamily="34" charset="0"/>
                          <a:ea typeface="宋体" pitchFamily="2" charset="-122"/>
                        </a:rPr>
                        <a:t>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8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0.000000000</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0.000000000</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0.000000000</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68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0.342377789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0.345919877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0.003542088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8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0.858314537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0.866642536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0.008327998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8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1.592749643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1.607215078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0.014465435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8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2.598298239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2.620359551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0.022061312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8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3.936444114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3.967666294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0.031222180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68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5.678907103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5.720961526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0.042054423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8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7.909209216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7.963873478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0.054664262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56739" name="Object 67"/>
          <p:cNvGraphicFramePr>
            <a:graphicFrameLocks noChangeAspect="1"/>
          </p:cNvGraphicFramePr>
          <p:nvPr/>
        </p:nvGraphicFramePr>
        <p:xfrm>
          <a:off x="1998668" y="1196975"/>
          <a:ext cx="269875" cy="512763"/>
        </p:xfrm>
        <a:graphic>
          <a:graphicData uri="http://schemas.openxmlformats.org/presentationml/2006/ole">
            <p:oleObj spid="_x0000_s156739" name="公式" r:id="rId3" imgW="126720" imgH="228600" progId="Equation.3">
              <p:embed/>
            </p:oleObj>
          </a:graphicData>
        </a:graphic>
      </p:graphicFrame>
      <p:graphicFrame>
        <p:nvGraphicFramePr>
          <p:cNvPr id="156740" name="Object 68"/>
          <p:cNvGraphicFramePr>
            <a:graphicFrameLocks noChangeAspect="1"/>
          </p:cNvGraphicFramePr>
          <p:nvPr/>
        </p:nvGraphicFramePr>
        <p:xfrm>
          <a:off x="3286116" y="1214422"/>
          <a:ext cx="376237" cy="512763"/>
        </p:xfrm>
        <a:graphic>
          <a:graphicData uri="http://schemas.openxmlformats.org/presentationml/2006/ole">
            <p:oleObj spid="_x0000_s156740" name="公式" r:id="rId4" imgW="177480" imgH="228600" progId="Equation.3">
              <p:embed/>
            </p:oleObj>
          </a:graphicData>
        </a:graphic>
      </p:graphicFrame>
      <p:graphicFrame>
        <p:nvGraphicFramePr>
          <p:cNvPr id="156741" name="Object 69"/>
          <p:cNvGraphicFramePr>
            <a:graphicFrameLocks noChangeAspect="1"/>
          </p:cNvGraphicFramePr>
          <p:nvPr/>
        </p:nvGraphicFramePr>
        <p:xfrm>
          <a:off x="4786314" y="1214422"/>
          <a:ext cx="727075" cy="512763"/>
        </p:xfrm>
        <a:graphic>
          <a:graphicData uri="http://schemas.openxmlformats.org/presentationml/2006/ole">
            <p:oleObj spid="_x0000_s156741" name="公式" r:id="rId5" imgW="342720" imgH="228600" progId="Equation.3">
              <p:embed/>
            </p:oleObj>
          </a:graphicData>
        </a:graphic>
      </p:graphicFrame>
      <p:graphicFrame>
        <p:nvGraphicFramePr>
          <p:cNvPr id="156742" name="Object 70"/>
          <p:cNvGraphicFramePr>
            <a:graphicFrameLocks noChangeAspect="1"/>
          </p:cNvGraphicFramePr>
          <p:nvPr/>
        </p:nvGraphicFramePr>
        <p:xfrm>
          <a:off x="6357950" y="1142984"/>
          <a:ext cx="1397000" cy="569913"/>
        </p:xfrm>
        <a:graphic>
          <a:graphicData uri="http://schemas.openxmlformats.org/presentationml/2006/ole">
            <p:oleObj spid="_x0000_s156742" name="公式" r:id="rId6" imgW="660240" imgH="253800"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75" name="Rectangle 343"/>
          <p:cNvSpPr>
            <a:spLocks noGrp="1" noChangeArrowheads="1"/>
          </p:cNvSpPr>
          <p:nvPr>
            <p:ph type="title"/>
          </p:nvPr>
        </p:nvSpPr>
        <p:spPr>
          <a:xfrm>
            <a:off x="2195513" y="188913"/>
            <a:ext cx="4392612" cy="725487"/>
          </a:xfrm>
        </p:spPr>
        <p:txBody>
          <a:bodyPr/>
          <a:lstStyle/>
          <a:p>
            <a:r>
              <a:rPr lang="zh-CN" altLang="en-US" sz="3200" b="1">
                <a:ea typeface="楷体_GB2312" pitchFamily="49" charset="-122"/>
              </a:rPr>
              <a:t>算法的理论分析</a:t>
            </a:r>
          </a:p>
        </p:txBody>
      </p:sp>
      <p:sp>
        <p:nvSpPr>
          <p:cNvPr id="44376" name="Text Box 344"/>
          <p:cNvSpPr txBox="1">
            <a:spLocks noChangeArrowheads="1"/>
          </p:cNvSpPr>
          <p:nvPr/>
        </p:nvSpPr>
        <p:spPr bwMode="auto">
          <a:xfrm>
            <a:off x="231775" y="1023938"/>
            <a:ext cx="4772025" cy="519112"/>
          </a:xfrm>
          <a:prstGeom prst="rect">
            <a:avLst/>
          </a:prstGeom>
          <a:noFill/>
          <a:ln w="9525">
            <a:noFill/>
            <a:miter lim="800000"/>
            <a:headEnd/>
            <a:tailEnd/>
          </a:ln>
          <a:effectLst/>
        </p:spPr>
        <p:txBody>
          <a:bodyPr>
            <a:spAutoFit/>
          </a:bodyPr>
          <a:lstStyle/>
          <a:p>
            <a:r>
              <a:rPr lang="en-US" altLang="zh-CN"/>
              <a:t>1. </a:t>
            </a:r>
            <a:r>
              <a:rPr lang="zh-CN" altLang="en-US"/>
              <a:t>局部截断误差（相容性）</a:t>
            </a:r>
          </a:p>
        </p:txBody>
      </p:sp>
      <p:sp>
        <p:nvSpPr>
          <p:cNvPr id="44377" name="Text Box 345"/>
          <p:cNvSpPr txBox="1">
            <a:spLocks noChangeArrowheads="1"/>
          </p:cNvSpPr>
          <p:nvPr/>
        </p:nvSpPr>
        <p:spPr bwMode="auto">
          <a:xfrm>
            <a:off x="179388" y="1557338"/>
            <a:ext cx="8675687" cy="1630362"/>
          </a:xfrm>
          <a:prstGeom prst="rect">
            <a:avLst/>
          </a:prstGeom>
          <a:noFill/>
          <a:ln w="9525">
            <a:noFill/>
            <a:miter lim="800000"/>
            <a:headEnd/>
            <a:tailEnd/>
          </a:ln>
          <a:effectLst/>
        </p:spPr>
        <p:txBody>
          <a:bodyPr>
            <a:spAutoFit/>
          </a:bodyPr>
          <a:lstStyle/>
          <a:p>
            <a:pPr>
              <a:lnSpc>
                <a:spcPct val="120000"/>
              </a:lnSpc>
            </a:pPr>
            <a:r>
              <a:rPr lang="en-US" altLang="zh-CN"/>
              <a:t>    </a:t>
            </a:r>
            <a:r>
              <a:rPr lang="zh-CN" altLang="en-US"/>
              <a:t>所谓的局部截断误差实质上考察的是将微分方程离散化所带来的误差，或者也可以理解为差分格式对精确解的满足程度。</a:t>
            </a:r>
          </a:p>
        </p:txBody>
      </p:sp>
      <p:sp>
        <p:nvSpPr>
          <p:cNvPr id="44380" name="Rectangle 348"/>
          <p:cNvSpPr>
            <a:spLocks noChangeArrowheads="1"/>
          </p:cNvSpPr>
          <p:nvPr/>
        </p:nvSpPr>
        <p:spPr bwMode="auto">
          <a:xfrm>
            <a:off x="0" y="317182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4383" name="Rectangle 351"/>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44385" name="Rectangle 353"/>
          <p:cNvSpPr>
            <a:spLocks noChangeArrowheads="1"/>
          </p:cNvSpPr>
          <p:nvPr/>
        </p:nvSpPr>
        <p:spPr bwMode="auto">
          <a:xfrm>
            <a:off x="0" y="3171825"/>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44395" name="Group 363"/>
          <p:cNvGrpSpPr>
            <a:grpSpLocks/>
          </p:cNvGrpSpPr>
          <p:nvPr/>
        </p:nvGrpSpPr>
        <p:grpSpPr bwMode="auto">
          <a:xfrm>
            <a:off x="1187450" y="3286125"/>
            <a:ext cx="6129338" cy="574675"/>
            <a:chOff x="748" y="3113"/>
            <a:chExt cx="3861" cy="362"/>
          </a:xfrm>
        </p:grpSpPr>
        <p:sp>
          <p:nvSpPr>
            <p:cNvPr id="44394" name="Rectangle 362"/>
            <p:cNvSpPr>
              <a:spLocks noChangeArrowheads="1"/>
            </p:cNvSpPr>
            <p:nvPr/>
          </p:nvSpPr>
          <p:spPr bwMode="auto">
            <a:xfrm>
              <a:off x="748" y="3113"/>
              <a:ext cx="3856" cy="36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grpSp>
          <p:nvGrpSpPr>
            <p:cNvPr id="44393" name="Group 361"/>
            <p:cNvGrpSpPr>
              <a:grpSpLocks/>
            </p:cNvGrpSpPr>
            <p:nvPr/>
          </p:nvGrpSpPr>
          <p:grpSpPr bwMode="auto">
            <a:xfrm>
              <a:off x="793" y="3113"/>
              <a:ext cx="3816" cy="346"/>
              <a:chOff x="781" y="3048"/>
              <a:chExt cx="3816" cy="346"/>
            </a:xfrm>
          </p:grpSpPr>
          <p:sp>
            <p:nvSpPr>
              <p:cNvPr id="44390" name="Text Box 358"/>
              <p:cNvSpPr txBox="1">
                <a:spLocks noChangeArrowheads="1"/>
              </p:cNvSpPr>
              <p:nvPr/>
            </p:nvSpPr>
            <p:spPr bwMode="auto">
              <a:xfrm>
                <a:off x="781" y="3048"/>
                <a:ext cx="1787" cy="327"/>
              </a:xfrm>
              <a:prstGeom prst="rect">
                <a:avLst/>
              </a:prstGeom>
              <a:noFill/>
              <a:ln w="9525">
                <a:noFill/>
                <a:miter lim="800000"/>
                <a:headEnd/>
                <a:tailEnd/>
              </a:ln>
              <a:effectLst/>
            </p:spPr>
            <p:txBody>
              <a:bodyPr wrap="none">
                <a:spAutoFit/>
              </a:bodyPr>
              <a:lstStyle/>
              <a:p>
                <a:r>
                  <a:rPr lang="en-US" altLang="zh-CN"/>
                  <a:t>Discrete operator</a:t>
                </a:r>
              </a:p>
            </p:txBody>
          </p:sp>
          <p:sp>
            <p:nvSpPr>
              <p:cNvPr id="44391" name="Line 359"/>
              <p:cNvSpPr>
                <a:spLocks noChangeShapeType="1"/>
              </p:cNvSpPr>
              <p:nvPr/>
            </p:nvSpPr>
            <p:spPr bwMode="auto">
              <a:xfrm>
                <a:off x="2608" y="3249"/>
                <a:ext cx="453" cy="0"/>
              </a:xfrm>
              <a:prstGeom prst="line">
                <a:avLst/>
              </a:prstGeom>
              <a:noFill/>
              <a:ln w="28575">
                <a:solidFill>
                  <a:schemeClr val="tx1"/>
                </a:solidFill>
                <a:round/>
                <a:headEnd/>
                <a:tailEnd type="triangle" w="med" len="med"/>
              </a:ln>
              <a:effectLst/>
            </p:spPr>
            <p:txBody>
              <a:bodyPr/>
              <a:lstStyle/>
              <a:p>
                <a:endParaRPr lang="zh-CN" altLang="en-US"/>
              </a:p>
            </p:txBody>
          </p:sp>
          <p:sp>
            <p:nvSpPr>
              <p:cNvPr id="44392" name="Text Box 360"/>
              <p:cNvSpPr txBox="1">
                <a:spLocks noChangeArrowheads="1"/>
              </p:cNvSpPr>
              <p:nvPr/>
            </p:nvSpPr>
            <p:spPr bwMode="auto">
              <a:xfrm>
                <a:off x="3107" y="3067"/>
                <a:ext cx="1490" cy="327"/>
              </a:xfrm>
              <a:prstGeom prst="rect">
                <a:avLst/>
              </a:prstGeom>
              <a:noFill/>
              <a:ln w="9525">
                <a:noFill/>
                <a:miter lim="800000"/>
                <a:headEnd/>
                <a:tailEnd/>
              </a:ln>
              <a:effectLst/>
            </p:spPr>
            <p:txBody>
              <a:bodyPr wrap="none">
                <a:spAutoFit/>
              </a:bodyPr>
              <a:lstStyle/>
              <a:p>
                <a:r>
                  <a:rPr lang="en-US" altLang="zh-CN"/>
                  <a:t>ODE operator</a:t>
                </a:r>
              </a:p>
            </p:txBody>
          </p:sp>
        </p:grpSp>
      </p:grpSp>
      <p:graphicFrame>
        <p:nvGraphicFramePr>
          <p:cNvPr id="44399" name="Object 367"/>
          <p:cNvGraphicFramePr>
            <a:graphicFrameLocks noChangeAspect="1"/>
          </p:cNvGraphicFramePr>
          <p:nvPr/>
        </p:nvGraphicFramePr>
        <p:xfrm>
          <a:off x="1403350" y="3933825"/>
          <a:ext cx="2881313" cy="476250"/>
        </p:xfrm>
        <a:graphic>
          <a:graphicData uri="http://schemas.openxmlformats.org/presentationml/2006/ole">
            <p:oleObj spid="_x0000_s44399" name="公式" r:id="rId3" imgW="1384200" imgH="228600" progId="Equation.3">
              <p:embed/>
            </p:oleObj>
          </a:graphicData>
        </a:graphic>
      </p:graphicFrame>
      <p:graphicFrame>
        <p:nvGraphicFramePr>
          <p:cNvPr id="44400" name="Object 368"/>
          <p:cNvGraphicFramePr>
            <a:graphicFrameLocks noChangeAspect="1"/>
          </p:cNvGraphicFramePr>
          <p:nvPr/>
        </p:nvGraphicFramePr>
        <p:xfrm>
          <a:off x="1431925" y="5084763"/>
          <a:ext cx="4833938" cy="819150"/>
        </p:xfrm>
        <a:graphic>
          <a:graphicData uri="http://schemas.openxmlformats.org/presentationml/2006/ole">
            <p:oleObj spid="_x0000_s44400" name="公式" r:id="rId4" imgW="2400120" imgH="406080" progId="Equation.3">
              <p:embed/>
            </p:oleObj>
          </a:graphicData>
        </a:graphic>
      </p:graphicFrame>
      <p:sp>
        <p:nvSpPr>
          <p:cNvPr id="44401" name="Text Box 369"/>
          <p:cNvSpPr txBox="1">
            <a:spLocks noChangeArrowheads="1"/>
          </p:cNvSpPr>
          <p:nvPr/>
        </p:nvSpPr>
        <p:spPr bwMode="auto">
          <a:xfrm>
            <a:off x="250825" y="3933825"/>
            <a:ext cx="1017588" cy="519113"/>
          </a:xfrm>
          <a:prstGeom prst="rect">
            <a:avLst/>
          </a:prstGeom>
          <a:noFill/>
          <a:ln w="9525">
            <a:noFill/>
            <a:miter lim="800000"/>
            <a:headEnd/>
            <a:tailEnd/>
          </a:ln>
          <a:effectLst/>
        </p:spPr>
        <p:txBody>
          <a:bodyPr wrap="none">
            <a:spAutoFit/>
          </a:bodyPr>
          <a:lstStyle/>
          <a:p>
            <a:r>
              <a:rPr lang="zh-CN" altLang="en-US" u="sng"/>
              <a:t>欧拉</a:t>
            </a:r>
            <a:r>
              <a:rPr lang="en-US" altLang="zh-CN" u="sng"/>
              <a:t>:</a:t>
            </a:r>
          </a:p>
        </p:txBody>
      </p:sp>
      <p:sp>
        <p:nvSpPr>
          <p:cNvPr id="44402" name="Text Box 370"/>
          <p:cNvSpPr txBox="1">
            <a:spLocks noChangeArrowheads="1"/>
          </p:cNvSpPr>
          <p:nvPr/>
        </p:nvSpPr>
        <p:spPr bwMode="auto">
          <a:xfrm>
            <a:off x="252413" y="5949950"/>
            <a:ext cx="1731962" cy="519113"/>
          </a:xfrm>
          <a:prstGeom prst="rect">
            <a:avLst/>
          </a:prstGeom>
          <a:noFill/>
          <a:ln w="9525">
            <a:noFill/>
            <a:miter lim="800000"/>
            <a:headEnd/>
            <a:tailEnd/>
          </a:ln>
          <a:effectLst/>
        </p:spPr>
        <p:txBody>
          <a:bodyPr wrap="none">
            <a:spAutoFit/>
          </a:bodyPr>
          <a:lstStyle/>
          <a:p>
            <a:r>
              <a:rPr lang="zh-CN" altLang="en-US" u="sng"/>
              <a:t>改进欧拉</a:t>
            </a:r>
            <a:r>
              <a:rPr lang="en-US" altLang="zh-CN" u="sng"/>
              <a:t>:</a:t>
            </a:r>
          </a:p>
        </p:txBody>
      </p:sp>
      <p:sp>
        <p:nvSpPr>
          <p:cNvPr id="44403" name="Text Box 371"/>
          <p:cNvSpPr txBox="1">
            <a:spLocks noChangeArrowheads="1"/>
          </p:cNvSpPr>
          <p:nvPr/>
        </p:nvSpPr>
        <p:spPr bwMode="auto">
          <a:xfrm>
            <a:off x="250825" y="5229225"/>
            <a:ext cx="1017588" cy="519113"/>
          </a:xfrm>
          <a:prstGeom prst="rect">
            <a:avLst/>
          </a:prstGeom>
          <a:noFill/>
          <a:ln w="9525">
            <a:noFill/>
            <a:miter lim="800000"/>
            <a:headEnd/>
            <a:tailEnd/>
          </a:ln>
          <a:effectLst/>
        </p:spPr>
        <p:txBody>
          <a:bodyPr wrap="none">
            <a:spAutoFit/>
          </a:bodyPr>
          <a:lstStyle/>
          <a:p>
            <a:r>
              <a:rPr lang="zh-CN" altLang="en-US" u="sng"/>
              <a:t>梯形</a:t>
            </a:r>
            <a:r>
              <a:rPr lang="en-US" altLang="zh-CN" u="sng"/>
              <a:t>:</a:t>
            </a:r>
          </a:p>
        </p:txBody>
      </p:sp>
      <p:graphicFrame>
        <p:nvGraphicFramePr>
          <p:cNvPr id="44404" name="Object 372"/>
          <p:cNvGraphicFramePr>
            <a:graphicFrameLocks noChangeAspect="1"/>
          </p:cNvGraphicFramePr>
          <p:nvPr/>
        </p:nvGraphicFramePr>
        <p:xfrm>
          <a:off x="2051050" y="5734050"/>
          <a:ext cx="6840538" cy="904875"/>
        </p:xfrm>
        <a:graphic>
          <a:graphicData uri="http://schemas.openxmlformats.org/presentationml/2006/ole">
            <p:oleObj spid="_x0000_s44404" name="公式" r:id="rId5" imgW="3073320" imgH="406080" progId="Equation.3">
              <p:embed/>
            </p:oleObj>
          </a:graphicData>
        </a:graphic>
      </p:graphicFrame>
      <p:graphicFrame>
        <p:nvGraphicFramePr>
          <p:cNvPr id="44405" name="Object 373"/>
          <p:cNvGraphicFramePr>
            <a:graphicFrameLocks noChangeAspect="1"/>
          </p:cNvGraphicFramePr>
          <p:nvPr/>
        </p:nvGraphicFramePr>
        <p:xfrm>
          <a:off x="2339975" y="4581525"/>
          <a:ext cx="3384550" cy="490538"/>
        </p:xfrm>
        <a:graphic>
          <a:graphicData uri="http://schemas.openxmlformats.org/presentationml/2006/ole">
            <p:oleObj spid="_x0000_s44405" name="公式" r:id="rId6" imgW="1574640" imgH="228600" progId="Equation.3">
              <p:embed/>
            </p:oleObj>
          </a:graphicData>
        </a:graphic>
      </p:graphicFrame>
      <p:sp>
        <p:nvSpPr>
          <p:cNvPr id="44406" name="Text Box 374"/>
          <p:cNvSpPr txBox="1">
            <a:spLocks noChangeArrowheads="1"/>
          </p:cNvSpPr>
          <p:nvPr/>
        </p:nvSpPr>
        <p:spPr bwMode="auto">
          <a:xfrm>
            <a:off x="250825" y="4581525"/>
            <a:ext cx="1731963" cy="519113"/>
          </a:xfrm>
          <a:prstGeom prst="rect">
            <a:avLst/>
          </a:prstGeom>
          <a:noFill/>
          <a:ln w="9525">
            <a:noFill/>
            <a:miter lim="800000"/>
            <a:headEnd/>
            <a:tailEnd/>
          </a:ln>
          <a:effectLst/>
        </p:spPr>
        <p:txBody>
          <a:bodyPr wrap="none">
            <a:spAutoFit/>
          </a:bodyPr>
          <a:lstStyle/>
          <a:p>
            <a:r>
              <a:rPr lang="zh-CN" altLang="en-US" u="sng"/>
              <a:t>后退欧拉</a:t>
            </a:r>
            <a:r>
              <a:rPr lang="en-US" altLang="zh-CN" u="sng"/>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376"/>
                                        </p:tgtEl>
                                        <p:attrNameLst>
                                          <p:attrName>style.visibility</p:attrName>
                                        </p:attrNameLst>
                                      </p:cBhvr>
                                      <p:to>
                                        <p:strVal val="visible"/>
                                      </p:to>
                                    </p:set>
                                    <p:animEffect transition="in" filter="wipe(left)">
                                      <p:cBhvr>
                                        <p:cTn id="7" dur="500"/>
                                        <p:tgtEl>
                                          <p:spTgt spid="443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377"/>
                                        </p:tgtEl>
                                        <p:attrNameLst>
                                          <p:attrName>style.visibility</p:attrName>
                                        </p:attrNameLst>
                                      </p:cBhvr>
                                      <p:to>
                                        <p:strVal val="visible"/>
                                      </p:to>
                                    </p:set>
                                    <p:animEffect transition="in" filter="wipe(left)">
                                      <p:cBhvr>
                                        <p:cTn id="12" dur="500"/>
                                        <p:tgtEl>
                                          <p:spTgt spid="443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395"/>
                                        </p:tgtEl>
                                        <p:attrNameLst>
                                          <p:attrName>style.visibility</p:attrName>
                                        </p:attrNameLst>
                                      </p:cBhvr>
                                      <p:to>
                                        <p:strVal val="visible"/>
                                      </p:to>
                                    </p:set>
                                    <p:animEffect transition="in" filter="wipe(left)">
                                      <p:cBhvr>
                                        <p:cTn id="17" dur="500"/>
                                        <p:tgtEl>
                                          <p:spTgt spid="4439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401"/>
                                        </p:tgtEl>
                                        <p:attrNameLst>
                                          <p:attrName>style.visibility</p:attrName>
                                        </p:attrNameLst>
                                      </p:cBhvr>
                                      <p:to>
                                        <p:strVal val="visible"/>
                                      </p:to>
                                    </p:set>
                                    <p:animEffect transition="in" filter="wipe(left)">
                                      <p:cBhvr>
                                        <p:cTn id="22" dur="500"/>
                                        <p:tgtEl>
                                          <p:spTgt spid="444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4399"/>
                                        </p:tgtEl>
                                        <p:attrNameLst>
                                          <p:attrName>style.visibility</p:attrName>
                                        </p:attrNameLst>
                                      </p:cBhvr>
                                      <p:to>
                                        <p:strVal val="visible"/>
                                      </p:to>
                                    </p:set>
                                    <p:animEffect transition="in" filter="wipe(left)">
                                      <p:cBhvr>
                                        <p:cTn id="27" dur="500"/>
                                        <p:tgtEl>
                                          <p:spTgt spid="4439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406"/>
                                        </p:tgtEl>
                                        <p:attrNameLst>
                                          <p:attrName>style.visibility</p:attrName>
                                        </p:attrNameLst>
                                      </p:cBhvr>
                                      <p:to>
                                        <p:strVal val="visible"/>
                                      </p:to>
                                    </p:set>
                                    <p:animEffect transition="in" filter="wipe(left)">
                                      <p:cBhvr>
                                        <p:cTn id="32" dur="500"/>
                                        <p:tgtEl>
                                          <p:spTgt spid="4440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4405"/>
                                        </p:tgtEl>
                                        <p:attrNameLst>
                                          <p:attrName>style.visibility</p:attrName>
                                        </p:attrNameLst>
                                      </p:cBhvr>
                                      <p:to>
                                        <p:strVal val="visible"/>
                                      </p:to>
                                    </p:set>
                                    <p:animEffect transition="in" filter="wipe(left)">
                                      <p:cBhvr>
                                        <p:cTn id="37" dur="500"/>
                                        <p:tgtEl>
                                          <p:spTgt spid="4440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4403"/>
                                        </p:tgtEl>
                                        <p:attrNameLst>
                                          <p:attrName>style.visibility</p:attrName>
                                        </p:attrNameLst>
                                      </p:cBhvr>
                                      <p:to>
                                        <p:strVal val="visible"/>
                                      </p:to>
                                    </p:set>
                                    <p:animEffect transition="in" filter="wipe(left)">
                                      <p:cBhvr>
                                        <p:cTn id="42" dur="500"/>
                                        <p:tgtEl>
                                          <p:spTgt spid="4440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4400"/>
                                        </p:tgtEl>
                                        <p:attrNameLst>
                                          <p:attrName>style.visibility</p:attrName>
                                        </p:attrNameLst>
                                      </p:cBhvr>
                                      <p:to>
                                        <p:strVal val="visible"/>
                                      </p:to>
                                    </p:set>
                                    <p:animEffect transition="in" filter="wipe(left)">
                                      <p:cBhvr>
                                        <p:cTn id="47" dur="500"/>
                                        <p:tgtEl>
                                          <p:spTgt spid="4440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4402"/>
                                        </p:tgtEl>
                                        <p:attrNameLst>
                                          <p:attrName>style.visibility</p:attrName>
                                        </p:attrNameLst>
                                      </p:cBhvr>
                                      <p:to>
                                        <p:strVal val="visible"/>
                                      </p:to>
                                    </p:set>
                                    <p:animEffect transition="in" filter="wipe(left)">
                                      <p:cBhvr>
                                        <p:cTn id="52" dur="500"/>
                                        <p:tgtEl>
                                          <p:spTgt spid="4440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4404"/>
                                        </p:tgtEl>
                                        <p:attrNameLst>
                                          <p:attrName>style.visibility</p:attrName>
                                        </p:attrNameLst>
                                      </p:cBhvr>
                                      <p:to>
                                        <p:strVal val="visible"/>
                                      </p:to>
                                    </p:set>
                                    <p:animEffect transition="in" filter="wipe(left)">
                                      <p:cBhvr>
                                        <p:cTn id="57" dur="500"/>
                                        <p:tgtEl>
                                          <p:spTgt spid="44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76" grpId="0"/>
      <p:bldP spid="44377" grpId="0"/>
      <p:bldP spid="44401" grpId="0"/>
      <p:bldP spid="44402" grpId="0"/>
      <p:bldP spid="44403" grpId="0"/>
      <p:bldP spid="4440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50825" y="260350"/>
            <a:ext cx="4033838" cy="633413"/>
          </a:xfrm>
        </p:spPr>
        <p:txBody>
          <a:bodyPr/>
          <a:lstStyle/>
          <a:p>
            <a:r>
              <a:rPr lang="zh-CN" altLang="en-US" sz="2800" b="1">
                <a:ea typeface="楷体_GB2312" pitchFamily="49" charset="-122"/>
              </a:rPr>
              <a:t>单步法的一般形式</a:t>
            </a:r>
            <a:r>
              <a:rPr lang="en-US" altLang="zh-CN" sz="2800" b="1">
                <a:ea typeface="楷体_GB2312" pitchFamily="49" charset="-122"/>
              </a:rPr>
              <a:t>——</a:t>
            </a:r>
          </a:p>
        </p:txBody>
      </p:sp>
      <p:graphicFrame>
        <p:nvGraphicFramePr>
          <p:cNvPr id="45070" name="Object 14"/>
          <p:cNvGraphicFramePr>
            <a:graphicFrameLocks noChangeAspect="1"/>
          </p:cNvGraphicFramePr>
          <p:nvPr>
            <p:ph sz="half" idx="1"/>
          </p:nvPr>
        </p:nvGraphicFramePr>
        <p:xfrm>
          <a:off x="1979613" y="908050"/>
          <a:ext cx="4356100" cy="503238"/>
        </p:xfrm>
        <a:graphic>
          <a:graphicData uri="http://schemas.openxmlformats.org/presentationml/2006/ole">
            <p:oleObj spid="_x0000_s45070" name="公式" r:id="rId3" imgW="1981080" imgH="228600" progId="Equation.3">
              <p:embed/>
            </p:oleObj>
          </a:graphicData>
        </a:graphic>
      </p:graphicFrame>
      <p:sp>
        <p:nvSpPr>
          <p:cNvPr id="45066" name="Rectangle 10"/>
          <p:cNvSpPr>
            <a:spLocks noChangeArrowheads="1"/>
          </p:cNvSpPr>
          <p:nvPr/>
        </p:nvSpPr>
        <p:spPr bwMode="auto">
          <a:xfrm>
            <a:off x="323850" y="1557338"/>
            <a:ext cx="8093075" cy="519112"/>
          </a:xfrm>
          <a:prstGeom prst="rect">
            <a:avLst/>
          </a:prstGeom>
          <a:noFill/>
          <a:ln w="9525">
            <a:noFill/>
            <a:miter lim="800000"/>
            <a:headEnd/>
            <a:tailEnd/>
          </a:ln>
          <a:effectLst/>
        </p:spPr>
        <p:txBody>
          <a:bodyPr wrap="none" anchor="ctr">
            <a:spAutoFit/>
          </a:bodyPr>
          <a:lstStyle/>
          <a:p>
            <a:r>
              <a:rPr lang="zh-CN" altLang="en-US"/>
              <a:t>定义单步法</a:t>
            </a:r>
            <a:r>
              <a:rPr lang="zh-CN" altLang="en-US">
                <a:solidFill>
                  <a:srgbClr val="FF3300"/>
                </a:solidFill>
              </a:rPr>
              <a:t>局部截断误差</a:t>
            </a:r>
            <a:r>
              <a:rPr lang="zh-CN" altLang="en-US"/>
              <a:t> </a:t>
            </a:r>
            <a:r>
              <a:rPr lang="en-US" altLang="zh-CN"/>
              <a:t>(local truncation error)</a:t>
            </a:r>
            <a:r>
              <a:rPr lang="zh-CN" altLang="en-US"/>
              <a:t>为</a:t>
            </a:r>
          </a:p>
        </p:txBody>
      </p:sp>
      <p:graphicFrame>
        <p:nvGraphicFramePr>
          <p:cNvPr id="45068" name="Object 12"/>
          <p:cNvGraphicFramePr>
            <a:graphicFrameLocks noChangeAspect="1"/>
          </p:cNvGraphicFramePr>
          <p:nvPr/>
        </p:nvGraphicFramePr>
        <p:xfrm>
          <a:off x="827088" y="2205038"/>
          <a:ext cx="7135812" cy="508000"/>
        </p:xfrm>
        <a:graphic>
          <a:graphicData uri="http://schemas.openxmlformats.org/presentationml/2006/ole">
            <p:oleObj spid="_x0000_s45068" name="公式" r:id="rId4" imgW="3213000" imgH="228600" progId="Equation.3">
              <p:embed/>
            </p:oleObj>
          </a:graphicData>
        </a:graphic>
      </p:graphicFrame>
      <p:sp>
        <p:nvSpPr>
          <p:cNvPr id="45106" name="Rectangle 50"/>
          <p:cNvSpPr>
            <a:spLocks noChangeArrowheads="1"/>
          </p:cNvSpPr>
          <p:nvPr/>
        </p:nvSpPr>
        <p:spPr bwMode="auto">
          <a:xfrm>
            <a:off x="611188" y="5300663"/>
            <a:ext cx="8137525" cy="519112"/>
          </a:xfrm>
          <a:prstGeom prst="rect">
            <a:avLst/>
          </a:prstGeom>
          <a:noFill/>
          <a:ln w="9525">
            <a:noFill/>
            <a:miter lim="800000"/>
            <a:headEnd/>
            <a:tailEnd/>
          </a:ln>
          <a:effectLst/>
        </p:spPr>
        <p:txBody>
          <a:bodyPr>
            <a:spAutoFit/>
          </a:bodyPr>
          <a:lstStyle/>
          <a:p>
            <a:r>
              <a:rPr lang="en-US" altLang="zh-CN" i="1"/>
              <a:t>p </a:t>
            </a:r>
            <a:r>
              <a:rPr lang="zh-CN" altLang="en-US"/>
              <a:t>越大表示离散方程与原微分方程近似程度越高。</a:t>
            </a:r>
          </a:p>
        </p:txBody>
      </p:sp>
      <p:grpSp>
        <p:nvGrpSpPr>
          <p:cNvPr id="45114" name="Group 58"/>
          <p:cNvGrpSpPr>
            <a:grpSpLocks/>
          </p:cNvGrpSpPr>
          <p:nvPr/>
        </p:nvGrpSpPr>
        <p:grpSpPr bwMode="auto">
          <a:xfrm>
            <a:off x="611188" y="2852738"/>
            <a:ext cx="7866062" cy="561975"/>
            <a:chOff x="385" y="1797"/>
            <a:chExt cx="4955" cy="354"/>
          </a:xfrm>
        </p:grpSpPr>
        <p:sp>
          <p:nvSpPr>
            <p:cNvPr id="45109" name="Rectangle 53"/>
            <p:cNvSpPr>
              <a:spLocks noChangeArrowheads="1"/>
            </p:cNvSpPr>
            <p:nvPr/>
          </p:nvSpPr>
          <p:spPr bwMode="auto">
            <a:xfrm>
              <a:off x="385" y="1797"/>
              <a:ext cx="4174" cy="327"/>
            </a:xfrm>
            <a:prstGeom prst="rect">
              <a:avLst/>
            </a:prstGeom>
            <a:noFill/>
            <a:ln w="9525">
              <a:noFill/>
              <a:miter lim="800000"/>
              <a:headEnd/>
              <a:tailEnd/>
            </a:ln>
            <a:effectLst/>
          </p:spPr>
          <p:txBody>
            <a:bodyPr anchor="ctr">
              <a:spAutoFit/>
            </a:bodyPr>
            <a:lstStyle/>
            <a:p>
              <a:r>
                <a:rPr lang="zh-CN" altLang="en-US"/>
                <a:t>若一个数值方法的局部截断误差为</a:t>
              </a:r>
            </a:p>
          </p:txBody>
        </p:sp>
        <p:graphicFrame>
          <p:nvGraphicFramePr>
            <p:cNvPr id="45110" name="Object 54"/>
            <p:cNvGraphicFramePr>
              <a:graphicFrameLocks noChangeAspect="1"/>
            </p:cNvGraphicFramePr>
            <p:nvPr/>
          </p:nvGraphicFramePr>
          <p:xfrm>
            <a:off x="3779" y="1821"/>
            <a:ext cx="1561" cy="330"/>
          </p:xfrm>
          <a:graphic>
            <a:graphicData uri="http://schemas.openxmlformats.org/presentationml/2006/ole">
              <p:oleObj spid="_x0000_s45110" name="公式" r:id="rId5" imgW="1079280" imgH="228600" progId="Equation.3">
                <p:embed/>
              </p:oleObj>
            </a:graphicData>
          </a:graphic>
        </p:graphicFrame>
      </p:grpSp>
      <p:sp>
        <p:nvSpPr>
          <p:cNvPr id="45112" name="Rectangle 56"/>
          <p:cNvSpPr>
            <a:spLocks noChangeArrowheads="1"/>
          </p:cNvSpPr>
          <p:nvPr/>
        </p:nvSpPr>
        <p:spPr bwMode="auto">
          <a:xfrm>
            <a:off x="250825" y="3322638"/>
            <a:ext cx="8713788" cy="1158875"/>
          </a:xfrm>
          <a:prstGeom prst="rect">
            <a:avLst/>
          </a:prstGeom>
          <a:noFill/>
          <a:ln w="9525">
            <a:noFill/>
            <a:miter lim="800000"/>
            <a:headEnd/>
            <a:tailEnd/>
          </a:ln>
          <a:effectLst/>
        </p:spPr>
        <p:txBody>
          <a:bodyPr anchor="ctr">
            <a:spAutoFit/>
          </a:bodyPr>
          <a:lstStyle/>
          <a:p>
            <a:pPr>
              <a:lnSpc>
                <a:spcPct val="125000"/>
              </a:lnSpc>
            </a:pPr>
            <a:r>
              <a:rPr lang="zh-CN" altLang="en-US"/>
              <a:t>则称该数值方法是 </a:t>
            </a:r>
            <a:r>
              <a:rPr lang="en-US" altLang="zh-CN" i="1"/>
              <a:t>p</a:t>
            </a:r>
            <a:r>
              <a:rPr lang="en-US" altLang="zh-CN"/>
              <a:t> </a:t>
            </a:r>
            <a:r>
              <a:rPr lang="zh-CN" altLang="en-US"/>
              <a:t>阶的。它表示离散化后的方程是原微分方程的近似。</a:t>
            </a:r>
          </a:p>
        </p:txBody>
      </p:sp>
      <p:grpSp>
        <p:nvGrpSpPr>
          <p:cNvPr id="45120" name="Group 64"/>
          <p:cNvGrpSpPr>
            <a:grpSpLocks/>
          </p:cNvGrpSpPr>
          <p:nvPr/>
        </p:nvGrpSpPr>
        <p:grpSpPr bwMode="auto">
          <a:xfrm>
            <a:off x="1042988" y="4581525"/>
            <a:ext cx="6129337" cy="574675"/>
            <a:chOff x="748" y="3113"/>
            <a:chExt cx="3861" cy="362"/>
          </a:xfrm>
        </p:grpSpPr>
        <p:sp>
          <p:nvSpPr>
            <p:cNvPr id="45121" name="Rectangle 65"/>
            <p:cNvSpPr>
              <a:spLocks noChangeArrowheads="1"/>
            </p:cNvSpPr>
            <p:nvPr/>
          </p:nvSpPr>
          <p:spPr bwMode="auto">
            <a:xfrm>
              <a:off x="748" y="3113"/>
              <a:ext cx="3856" cy="362"/>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grpSp>
          <p:nvGrpSpPr>
            <p:cNvPr id="45122" name="Group 66"/>
            <p:cNvGrpSpPr>
              <a:grpSpLocks/>
            </p:cNvGrpSpPr>
            <p:nvPr/>
          </p:nvGrpSpPr>
          <p:grpSpPr bwMode="auto">
            <a:xfrm>
              <a:off x="793" y="3113"/>
              <a:ext cx="3816" cy="346"/>
              <a:chOff x="781" y="3048"/>
              <a:chExt cx="3816" cy="346"/>
            </a:xfrm>
          </p:grpSpPr>
          <p:sp>
            <p:nvSpPr>
              <p:cNvPr id="45123" name="Text Box 67"/>
              <p:cNvSpPr txBox="1">
                <a:spLocks noChangeArrowheads="1"/>
              </p:cNvSpPr>
              <p:nvPr/>
            </p:nvSpPr>
            <p:spPr bwMode="auto">
              <a:xfrm>
                <a:off x="781" y="3048"/>
                <a:ext cx="1787" cy="327"/>
              </a:xfrm>
              <a:prstGeom prst="rect">
                <a:avLst/>
              </a:prstGeom>
              <a:noFill/>
              <a:ln w="9525">
                <a:noFill/>
                <a:miter lim="800000"/>
                <a:headEnd/>
                <a:tailEnd/>
              </a:ln>
              <a:effectLst/>
            </p:spPr>
            <p:txBody>
              <a:bodyPr wrap="none">
                <a:spAutoFit/>
              </a:bodyPr>
              <a:lstStyle/>
              <a:p>
                <a:r>
                  <a:rPr lang="en-US" altLang="zh-CN"/>
                  <a:t>Discrete operator</a:t>
                </a:r>
              </a:p>
            </p:txBody>
          </p:sp>
          <p:sp>
            <p:nvSpPr>
              <p:cNvPr id="45124" name="Line 68"/>
              <p:cNvSpPr>
                <a:spLocks noChangeShapeType="1"/>
              </p:cNvSpPr>
              <p:nvPr/>
            </p:nvSpPr>
            <p:spPr bwMode="auto">
              <a:xfrm>
                <a:off x="2608" y="3249"/>
                <a:ext cx="453" cy="0"/>
              </a:xfrm>
              <a:prstGeom prst="line">
                <a:avLst/>
              </a:prstGeom>
              <a:noFill/>
              <a:ln w="28575">
                <a:solidFill>
                  <a:schemeClr val="tx1"/>
                </a:solidFill>
                <a:round/>
                <a:headEnd/>
                <a:tailEnd type="triangle" w="med" len="med"/>
              </a:ln>
              <a:effectLst/>
            </p:spPr>
            <p:txBody>
              <a:bodyPr/>
              <a:lstStyle/>
              <a:p>
                <a:endParaRPr lang="zh-CN" altLang="en-US"/>
              </a:p>
            </p:txBody>
          </p:sp>
          <p:sp>
            <p:nvSpPr>
              <p:cNvPr id="45125" name="Text Box 69"/>
              <p:cNvSpPr txBox="1">
                <a:spLocks noChangeArrowheads="1"/>
              </p:cNvSpPr>
              <p:nvPr/>
            </p:nvSpPr>
            <p:spPr bwMode="auto">
              <a:xfrm>
                <a:off x="3107" y="3067"/>
                <a:ext cx="1490" cy="327"/>
              </a:xfrm>
              <a:prstGeom prst="rect">
                <a:avLst/>
              </a:prstGeom>
              <a:noFill/>
              <a:ln w="9525">
                <a:noFill/>
                <a:miter lim="800000"/>
                <a:headEnd/>
                <a:tailEnd/>
              </a:ln>
              <a:effectLst/>
            </p:spPr>
            <p:txBody>
              <a:bodyPr wrap="none">
                <a:spAutoFit/>
              </a:bodyPr>
              <a:lstStyle/>
              <a:p>
                <a:r>
                  <a:rPr lang="en-US" altLang="zh-CN"/>
                  <a:t>ODE operator</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wipe(left)">
                                      <p:cBhvr>
                                        <p:cTn id="7" dur="500"/>
                                        <p:tgtEl>
                                          <p:spTgt spid="450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5070"/>
                                        </p:tgtEl>
                                        <p:attrNameLst>
                                          <p:attrName>style.visibility</p:attrName>
                                        </p:attrNameLst>
                                      </p:cBhvr>
                                      <p:to>
                                        <p:strVal val="visible"/>
                                      </p:to>
                                    </p:set>
                                    <p:animEffect transition="in" filter="wipe(left)">
                                      <p:cBhvr>
                                        <p:cTn id="12" dur="500"/>
                                        <p:tgtEl>
                                          <p:spTgt spid="450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066"/>
                                        </p:tgtEl>
                                        <p:attrNameLst>
                                          <p:attrName>style.visibility</p:attrName>
                                        </p:attrNameLst>
                                      </p:cBhvr>
                                      <p:to>
                                        <p:strVal val="visible"/>
                                      </p:to>
                                    </p:set>
                                    <p:animEffect transition="in" filter="wipe(left)">
                                      <p:cBhvr>
                                        <p:cTn id="17" dur="500"/>
                                        <p:tgtEl>
                                          <p:spTgt spid="4506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5068"/>
                                        </p:tgtEl>
                                        <p:attrNameLst>
                                          <p:attrName>style.visibility</p:attrName>
                                        </p:attrNameLst>
                                      </p:cBhvr>
                                      <p:to>
                                        <p:strVal val="visible"/>
                                      </p:to>
                                    </p:set>
                                    <p:animEffect transition="in" filter="wipe(left)">
                                      <p:cBhvr>
                                        <p:cTn id="22" dur="500"/>
                                        <p:tgtEl>
                                          <p:spTgt spid="450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5114"/>
                                        </p:tgtEl>
                                        <p:attrNameLst>
                                          <p:attrName>style.visibility</p:attrName>
                                        </p:attrNameLst>
                                      </p:cBhvr>
                                      <p:to>
                                        <p:strVal val="visible"/>
                                      </p:to>
                                    </p:set>
                                    <p:animEffect transition="in" filter="wipe(left)">
                                      <p:cBhvr>
                                        <p:cTn id="27" dur="500"/>
                                        <p:tgtEl>
                                          <p:spTgt spid="451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5112"/>
                                        </p:tgtEl>
                                        <p:attrNameLst>
                                          <p:attrName>style.visibility</p:attrName>
                                        </p:attrNameLst>
                                      </p:cBhvr>
                                      <p:to>
                                        <p:strVal val="visible"/>
                                      </p:to>
                                    </p:set>
                                    <p:animEffect transition="in" filter="wipe(left)">
                                      <p:cBhvr>
                                        <p:cTn id="32" dur="500"/>
                                        <p:tgtEl>
                                          <p:spTgt spid="451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5120"/>
                                        </p:tgtEl>
                                        <p:attrNameLst>
                                          <p:attrName>style.visibility</p:attrName>
                                        </p:attrNameLst>
                                      </p:cBhvr>
                                      <p:to>
                                        <p:strVal val="visible"/>
                                      </p:to>
                                    </p:set>
                                    <p:animEffect transition="in" filter="wipe(left)">
                                      <p:cBhvr>
                                        <p:cTn id="37" dur="500"/>
                                        <p:tgtEl>
                                          <p:spTgt spid="451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5106"/>
                                        </p:tgtEl>
                                        <p:attrNameLst>
                                          <p:attrName>style.visibility</p:attrName>
                                        </p:attrNameLst>
                                      </p:cBhvr>
                                      <p:to>
                                        <p:strVal val="visible"/>
                                      </p:to>
                                    </p:set>
                                    <p:animEffect transition="in" filter="wipe(left)">
                                      <p:cBhvr>
                                        <p:cTn id="42" dur="500"/>
                                        <p:tgtEl>
                                          <p:spTgt spid="45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5066" grpId="0"/>
      <p:bldP spid="45106" grpId="0"/>
      <p:bldP spid="45112"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4245</TotalTime>
  <Words>1369</Words>
  <Application>Microsoft Office PowerPoint</Application>
  <PresentationFormat>全屏显示(4:3)</PresentationFormat>
  <Paragraphs>374</Paragraphs>
  <Slides>29</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29</vt:i4>
      </vt:variant>
    </vt:vector>
  </HeadingPairs>
  <TitlesOfParts>
    <vt:vector size="33" baseType="lpstr">
      <vt:lpstr>默认设计模板</vt:lpstr>
      <vt:lpstr>公式</vt:lpstr>
      <vt:lpstr>包</vt:lpstr>
      <vt:lpstr>MathType 6.0 Equation</vt:lpstr>
      <vt:lpstr>第一节     欧拉方法（续）</vt:lpstr>
      <vt:lpstr>三种数值方法：</vt:lpstr>
      <vt:lpstr>改进的欧拉公式:</vt:lpstr>
      <vt:lpstr>例3.</vt:lpstr>
      <vt:lpstr>幻灯片 5</vt:lpstr>
      <vt:lpstr>幻灯片 6</vt:lpstr>
      <vt:lpstr>幻灯片 7</vt:lpstr>
      <vt:lpstr>算法的理论分析</vt:lpstr>
      <vt:lpstr>单步法的一般形式——</vt:lpstr>
      <vt:lpstr>对于欧拉方法，易见</vt:lpstr>
      <vt:lpstr>对于隐式欧拉方法，</vt:lpstr>
      <vt:lpstr>再考察梯形方法，</vt:lpstr>
      <vt:lpstr>对改进的欧拉方法，有</vt:lpstr>
      <vt:lpstr>幻灯片 14</vt:lpstr>
      <vt:lpstr>幻灯片 15</vt:lpstr>
      <vt:lpstr>简证：</vt:lpstr>
      <vt:lpstr>3. 收敛性(是算法有实际意义的理论基础）</vt:lpstr>
      <vt:lpstr>误差关系定理: （局部与整体误差关系）</vt:lpstr>
      <vt:lpstr>从而，</vt:lpstr>
      <vt:lpstr>幻灯片 20</vt:lpstr>
      <vt:lpstr>因初值准确，</vt:lpstr>
      <vt:lpstr>幻灯片 22</vt:lpstr>
      <vt:lpstr>幻灯片 23</vt:lpstr>
      <vt:lpstr>幻灯片 24</vt:lpstr>
      <vt:lpstr>“一个算法 p 阶收敛”的实际意义：</vt:lpstr>
      <vt:lpstr>幻灯片 26</vt:lpstr>
      <vt:lpstr>上题中若初值不准确，</vt:lpstr>
      <vt:lpstr>幻灯片 28</vt:lpstr>
      <vt:lpstr>作业</vt:lpstr>
    </vt:vector>
  </TitlesOfParts>
  <Company>biti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huady</dc:creator>
  <cp:lastModifiedBy>huady</cp:lastModifiedBy>
  <cp:revision>153</cp:revision>
  <dcterms:created xsi:type="dcterms:W3CDTF">2010-03-01T14:51:28Z</dcterms:created>
  <dcterms:modified xsi:type="dcterms:W3CDTF">2014-10-23T03:04:27Z</dcterms:modified>
</cp:coreProperties>
</file>