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533" r:id="rId2"/>
    <p:sldId id="538" r:id="rId3"/>
    <p:sldId id="534" r:id="rId4"/>
    <p:sldId id="535" r:id="rId5"/>
    <p:sldId id="536" r:id="rId6"/>
    <p:sldId id="537" r:id="rId7"/>
    <p:sldId id="539" r:id="rId8"/>
    <p:sldId id="540" r:id="rId9"/>
    <p:sldId id="541" r:id="rId10"/>
    <p:sldId id="542" r:id="rId11"/>
    <p:sldId id="545" r:id="rId12"/>
    <p:sldId id="546" r:id="rId13"/>
    <p:sldId id="543" r:id="rId14"/>
    <p:sldId id="544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481" r:id="rId23"/>
    <p:sldId id="555" r:id="rId24"/>
    <p:sldId id="556" r:id="rId25"/>
    <p:sldId id="483" r:id="rId26"/>
    <p:sldId id="557" r:id="rId27"/>
    <p:sldId id="485" r:id="rId28"/>
    <p:sldId id="559" r:id="rId29"/>
    <p:sldId id="560" r:id="rId30"/>
    <p:sldId id="561" r:id="rId31"/>
    <p:sldId id="486" r:id="rId32"/>
    <p:sldId id="487" r:id="rId33"/>
    <p:sldId id="488" r:id="rId34"/>
    <p:sldId id="558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663300"/>
    <a:srgbClr val="00FF00"/>
    <a:srgbClr val="660066"/>
    <a:srgbClr val="FF0000"/>
    <a:srgbClr val="66FFFF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6" autoAdjust="0"/>
    <p:restoredTop sz="94634" autoAdjust="0"/>
  </p:normalViewPr>
  <p:slideViewPr>
    <p:cSldViewPr>
      <p:cViewPr varScale="1">
        <p:scale>
          <a:sx n="67" d="100"/>
          <a:sy n="67" d="100"/>
        </p:scale>
        <p:origin x="-6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8.wmf"/><Relationship Id="rId1" Type="http://schemas.openxmlformats.org/officeDocument/2006/relationships/image" Target="../media/image28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34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2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27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EF69301D-ABF8-468C-9014-D9FDED8CC7D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623EE-D995-4624-AA1B-10EBA24A75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4E5D0-8DFA-4AC6-852D-1F4EDC799A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3955D-032B-44BE-AA67-8ACAD00760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B2D44F2-16D1-4ED1-853F-D2AC7244EA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8220D44-2B1C-452D-BAB4-313A5A8880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67D3C-A29F-4790-A63E-7F2559F2AE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11D52-F84A-4337-8EF8-9AA4589E9DD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D4578-2A9E-4BC8-9ED5-6F5E0CDE08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19158-1818-4A3C-9AB0-CCD29C7628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C4FAE-51E1-4DBE-854E-C835AD8FEE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E5D1F-5232-43F3-BCA5-59763DE960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A1CB9-0DBB-4F08-96E3-A02C6A1A2C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3EF6E-2CBA-4E19-B120-209FF6B381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fld id="{517F0D5F-FAB7-40A8-9665-E6EF6ABEED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70.jpeg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8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&#27969;&#31243;&#22270;&#35299;&#20363;2.txt" TargetMode="External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8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9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9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0.bin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99.bin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10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10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76475"/>
            <a:ext cx="7772400" cy="1143000"/>
          </a:xfrm>
        </p:spPr>
        <p:txBody>
          <a:bodyPr/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第二节  龙格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库塔方法</a:t>
            </a: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3708400" y="3141663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ea typeface="宋体" pitchFamily="2" charset="-122"/>
              </a:rPr>
              <a:t>（</a:t>
            </a:r>
            <a:r>
              <a:rPr lang="en-US" altLang="zh-CN" sz="2400">
                <a:ea typeface="宋体" pitchFamily="2" charset="-122"/>
              </a:rPr>
              <a:t>Runge-Kutta</a:t>
            </a:r>
            <a:r>
              <a:rPr lang="zh-CN" altLang="en-US" sz="2400">
                <a:ea typeface="宋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468313" y="47625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改进的欧拉公式可写成</a:t>
            </a:r>
          </a:p>
        </p:txBody>
      </p:sp>
      <p:graphicFrame>
        <p:nvGraphicFramePr>
          <p:cNvPr id="396293" name="Object 5"/>
          <p:cNvGraphicFramePr>
            <a:graphicFrameLocks noChangeAspect="1"/>
          </p:cNvGraphicFramePr>
          <p:nvPr/>
        </p:nvGraphicFramePr>
        <p:xfrm>
          <a:off x="4500563" y="139700"/>
          <a:ext cx="3455987" cy="1539875"/>
        </p:xfrm>
        <a:graphic>
          <a:graphicData uri="http://schemas.openxmlformats.org/presentationml/2006/ole">
            <p:oleObj spid="_x0000_s396293" name="公式" r:id="rId3" imgW="1587240" imgH="711000" progId="Equation.3">
              <p:embed/>
            </p:oleObj>
          </a:graphicData>
        </a:graphic>
      </p:graphicFrame>
      <p:grpSp>
        <p:nvGrpSpPr>
          <p:cNvPr id="396309" name="Group 21"/>
          <p:cNvGrpSpPr>
            <a:grpSpLocks/>
          </p:cNvGrpSpPr>
          <p:nvPr/>
        </p:nvGrpSpPr>
        <p:grpSpPr bwMode="auto">
          <a:xfrm>
            <a:off x="395288" y="1844675"/>
            <a:ext cx="7704137" cy="519113"/>
            <a:chOff x="249" y="1026"/>
            <a:chExt cx="4853" cy="327"/>
          </a:xfrm>
        </p:grpSpPr>
        <p:graphicFrame>
          <p:nvGraphicFramePr>
            <p:cNvPr id="396295" name="Object 7"/>
            <p:cNvGraphicFramePr>
              <a:graphicFrameLocks noChangeAspect="1"/>
            </p:cNvGraphicFramePr>
            <p:nvPr/>
          </p:nvGraphicFramePr>
          <p:xfrm>
            <a:off x="4313" y="1044"/>
            <a:ext cx="605" cy="298"/>
          </p:xfrm>
          <a:graphic>
            <a:graphicData uri="http://schemas.openxmlformats.org/presentationml/2006/ole">
              <p:oleObj spid="_x0000_s396295" name="公式" r:id="rId4" imgW="457200" imgH="228600" progId="Equation.3">
                <p:embed/>
              </p:oleObj>
            </a:graphicData>
          </a:graphic>
        </p:graphicFrame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249" y="1026"/>
              <a:ext cx="48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/>
                <a:t>每步计算 </a:t>
              </a:r>
              <a:r>
                <a:rPr lang="en-US" altLang="zh-CN" i="1"/>
                <a:t>f </a:t>
              </a:r>
              <a:r>
                <a:rPr lang="zh-CN" altLang="en-US"/>
                <a:t>的值两次，其局部截断误差为</a:t>
              </a:r>
            </a:p>
          </p:txBody>
        </p:sp>
      </p:grp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179388" y="2565400"/>
            <a:ext cx="84963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能否通过增加每步计算 </a:t>
            </a:r>
            <a:r>
              <a:rPr lang="en-US" altLang="zh-CN" i="1"/>
              <a:t>f  </a:t>
            </a:r>
            <a:r>
              <a:rPr lang="zh-CN" altLang="en-US"/>
              <a:t>的值的次数，来提高数值格式的精度？ 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396300" name="Rectangle 12"/>
          <p:cNvSpPr>
            <a:spLocks noChangeArrowheads="1"/>
          </p:cNvSpPr>
          <p:nvPr/>
        </p:nvSpPr>
        <p:spPr bwMode="auto">
          <a:xfrm>
            <a:off x="755650" y="3789363"/>
            <a:ext cx="7335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为此我们将数值格式写成较为一般些的形式 </a:t>
            </a:r>
          </a:p>
        </p:txBody>
      </p:sp>
      <p:graphicFrame>
        <p:nvGraphicFramePr>
          <p:cNvPr id="396301" name="Object 13"/>
          <p:cNvGraphicFramePr>
            <a:graphicFrameLocks noChangeAspect="1"/>
          </p:cNvGraphicFramePr>
          <p:nvPr/>
        </p:nvGraphicFramePr>
        <p:xfrm>
          <a:off x="1835150" y="4365625"/>
          <a:ext cx="3960813" cy="1622425"/>
        </p:xfrm>
        <a:graphic>
          <a:graphicData uri="http://schemas.openxmlformats.org/presentationml/2006/ole">
            <p:oleObj spid="_x0000_s396301" name="公式" r:id="rId5" imgW="1739880" imgH="711000" progId="Equation.3">
              <p:embed/>
            </p:oleObj>
          </a:graphicData>
        </a:graphic>
      </p:graphicFrame>
      <p:graphicFrame>
        <p:nvGraphicFramePr>
          <p:cNvPr id="396303" name="Object 15"/>
          <p:cNvGraphicFramePr>
            <a:graphicFrameLocks noChangeAspect="1"/>
          </p:cNvGraphicFramePr>
          <p:nvPr/>
        </p:nvGraphicFramePr>
        <p:xfrm>
          <a:off x="684213" y="6165850"/>
          <a:ext cx="4321175" cy="512763"/>
        </p:xfrm>
        <a:graphic>
          <a:graphicData uri="http://schemas.openxmlformats.org/presentationml/2006/ole">
            <p:oleObj spid="_x0000_s396303" name="公式" r:id="rId6" imgW="1892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/>
      <p:bldP spid="396298" grpId="0"/>
      <p:bldP spid="3963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521" name="Group 17"/>
          <p:cNvGrpSpPr>
            <a:grpSpLocks/>
          </p:cNvGrpSpPr>
          <p:nvPr/>
        </p:nvGrpSpPr>
        <p:grpSpPr bwMode="auto">
          <a:xfrm>
            <a:off x="323850" y="404813"/>
            <a:ext cx="8208963" cy="519112"/>
            <a:chOff x="204" y="255"/>
            <a:chExt cx="5171" cy="327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204" y="255"/>
              <a:ext cx="51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/>
                <a:t>选择这些常数的原则是在                    的前提下，</a:t>
              </a:r>
            </a:p>
          </p:txBody>
        </p:sp>
        <p:graphicFrame>
          <p:nvGraphicFramePr>
            <p:cNvPr id="405509" name="Object 5"/>
            <p:cNvGraphicFramePr>
              <a:graphicFrameLocks noChangeAspect="1"/>
            </p:cNvGraphicFramePr>
            <p:nvPr/>
          </p:nvGraphicFramePr>
          <p:xfrm>
            <a:off x="2789" y="255"/>
            <a:ext cx="970" cy="322"/>
          </p:xfrm>
          <a:graphic>
            <a:graphicData uri="http://schemas.openxmlformats.org/presentationml/2006/ole">
              <p:oleObj spid="_x0000_s405509" name="公式" r:id="rId3" imgW="685800" imgH="228600" progId="Equation.3">
                <p:embed/>
              </p:oleObj>
            </a:graphicData>
          </a:graphic>
        </p:graphicFrame>
      </p:grpSp>
      <p:sp>
        <p:nvSpPr>
          <p:cNvPr id="405510" name="Rectangle 6"/>
          <p:cNvSpPr>
            <a:spLocks noChangeArrowheads="1"/>
          </p:cNvSpPr>
          <p:nvPr/>
        </p:nvSpPr>
        <p:spPr bwMode="auto">
          <a:xfrm>
            <a:off x="250825" y="822325"/>
            <a:ext cx="80962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将该数值方法用泰勒公式完全展开以后形式上要与</a:t>
            </a:r>
          </a:p>
          <a:p>
            <a:pPr>
              <a:lnSpc>
                <a:spcPct val="120000"/>
              </a:lnSpc>
            </a:pPr>
            <a:r>
              <a:rPr lang="zh-CN" altLang="en-US"/>
              <a:t>高精度的泰勒级数方法相差很小（相差高阶项）。 </a:t>
            </a:r>
          </a:p>
        </p:txBody>
      </p:sp>
      <p:graphicFrame>
        <p:nvGraphicFramePr>
          <p:cNvPr id="405511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1258888" y="2133600"/>
          <a:ext cx="4176712" cy="1708150"/>
        </p:xfrm>
        <a:graphic>
          <a:graphicData uri="http://schemas.openxmlformats.org/presentationml/2006/ole">
            <p:oleObj spid="_x0000_s405511" name="公式" r:id="rId4" imgW="1739880" imgH="711000" progId="Equation.3">
              <p:embed/>
            </p:oleObj>
          </a:graphicData>
        </a:graphic>
      </p:graphicFrame>
      <p:sp>
        <p:nvSpPr>
          <p:cNvPr id="405513" name="Rectangle 9"/>
          <p:cNvSpPr>
            <a:spLocks noChangeArrowheads="1"/>
          </p:cNvSpPr>
          <p:nvPr/>
        </p:nvSpPr>
        <p:spPr bwMode="auto">
          <a:xfrm>
            <a:off x="468313" y="4005263"/>
            <a:ext cx="5976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/>
              <a:t>为此，利用泰勒公式把 </a:t>
            </a:r>
            <a:r>
              <a:rPr lang="en-US" altLang="zh-CN" i="1"/>
              <a:t>k</a:t>
            </a:r>
            <a:r>
              <a:rPr lang="en-US" altLang="zh-CN" baseline="-25000"/>
              <a:t>2 </a:t>
            </a:r>
            <a:r>
              <a:rPr lang="zh-CN" altLang="en-US"/>
              <a:t>展开得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/>
      <p:bldP spid="4055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04" name="Object 4"/>
          <p:cNvGraphicFramePr>
            <a:graphicFrameLocks noChangeAspect="1"/>
          </p:cNvGraphicFramePr>
          <p:nvPr>
            <p:ph/>
          </p:nvPr>
        </p:nvGraphicFramePr>
        <p:xfrm>
          <a:off x="395288" y="333375"/>
          <a:ext cx="7489825" cy="3949700"/>
        </p:xfrm>
        <a:graphic>
          <a:graphicData uri="http://schemas.openxmlformats.org/presentationml/2006/ole">
            <p:oleObj spid="_x0000_s409604" name="公式" r:id="rId3" imgW="3251160" imgH="1714320" progId="Equation.3">
              <p:embed/>
            </p:oleObj>
          </a:graphicData>
        </a:graphic>
      </p:graphicFrame>
      <p:graphicFrame>
        <p:nvGraphicFramePr>
          <p:cNvPr id="409609" name="Object 9"/>
          <p:cNvGraphicFramePr>
            <a:graphicFrameLocks noChangeAspect="1"/>
          </p:cNvGraphicFramePr>
          <p:nvPr/>
        </p:nvGraphicFramePr>
        <p:xfrm>
          <a:off x="755650" y="4076700"/>
          <a:ext cx="7227888" cy="2139950"/>
        </p:xfrm>
        <a:graphic>
          <a:graphicData uri="http://schemas.openxmlformats.org/presentationml/2006/ole">
            <p:oleObj spid="_x0000_s409609" name="公式" r:id="rId4" imgW="3047760" imgH="901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24" name="Rectangle 12"/>
          <p:cNvSpPr>
            <a:spLocks noChangeArrowheads="1"/>
          </p:cNvSpPr>
          <p:nvPr/>
        </p:nvSpPr>
        <p:spPr bwMode="auto">
          <a:xfrm>
            <a:off x="250825" y="1844675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这样得数值格式</a:t>
            </a:r>
          </a:p>
        </p:txBody>
      </p:sp>
      <p:graphicFrame>
        <p:nvGraphicFramePr>
          <p:cNvPr id="397325" name="Object 13"/>
          <p:cNvGraphicFramePr>
            <a:graphicFrameLocks noChangeAspect="1"/>
          </p:cNvGraphicFramePr>
          <p:nvPr/>
        </p:nvGraphicFramePr>
        <p:xfrm>
          <a:off x="539750" y="2276475"/>
          <a:ext cx="7848600" cy="2049463"/>
        </p:xfrm>
        <a:graphic>
          <a:graphicData uri="http://schemas.openxmlformats.org/presentationml/2006/ole">
            <p:oleObj spid="_x0000_s397325" name="公式" r:id="rId3" imgW="3429000" imgH="901440" progId="Equation.3">
              <p:embed/>
            </p:oleObj>
          </a:graphicData>
        </a:graphic>
      </p:graphicFrame>
      <p:graphicFrame>
        <p:nvGraphicFramePr>
          <p:cNvPr id="397327" name="Object 15"/>
          <p:cNvGraphicFramePr>
            <a:graphicFrameLocks noChangeAspect="1"/>
          </p:cNvGraphicFramePr>
          <p:nvPr/>
        </p:nvGraphicFramePr>
        <p:xfrm>
          <a:off x="827088" y="4365625"/>
          <a:ext cx="7251700" cy="587375"/>
        </p:xfrm>
        <a:graphic>
          <a:graphicData uri="http://schemas.openxmlformats.org/presentationml/2006/ole">
            <p:oleObj spid="_x0000_s397327" name="公式" r:id="rId4" imgW="3174840" imgH="253800" progId="Equation.3">
              <p:embed/>
            </p:oleObj>
          </a:graphicData>
        </a:graphic>
      </p:graphicFrame>
      <p:sp>
        <p:nvSpPr>
          <p:cNvPr id="397329" name="Rectangle 17"/>
          <p:cNvSpPr>
            <a:spLocks noChangeArrowheads="1"/>
          </p:cNvSpPr>
          <p:nvPr/>
        </p:nvSpPr>
        <p:spPr bwMode="auto">
          <a:xfrm>
            <a:off x="250825" y="4437063"/>
            <a:ext cx="628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即 </a:t>
            </a:r>
          </a:p>
        </p:txBody>
      </p:sp>
      <p:graphicFrame>
        <p:nvGraphicFramePr>
          <p:cNvPr id="397335" name="Object 23"/>
          <p:cNvGraphicFramePr>
            <a:graphicFrameLocks noChangeAspect="1"/>
          </p:cNvGraphicFramePr>
          <p:nvPr>
            <p:ph sz="half" idx="1"/>
          </p:nvPr>
        </p:nvGraphicFramePr>
        <p:xfrm>
          <a:off x="1692275" y="188913"/>
          <a:ext cx="3959225" cy="1617662"/>
        </p:xfrm>
        <a:graphic>
          <a:graphicData uri="http://schemas.openxmlformats.org/presentationml/2006/ole">
            <p:oleObj spid="_x0000_s397335" name="公式" r:id="rId5" imgW="1739880" imgH="711000" progId="Equation.3">
              <p:embed/>
            </p:oleObj>
          </a:graphicData>
        </a:graphic>
      </p:graphicFrame>
      <p:sp>
        <p:nvSpPr>
          <p:cNvPr id="397338" name="Rectangle 26"/>
          <p:cNvSpPr>
            <a:spLocks noChangeArrowheads="1"/>
          </p:cNvSpPr>
          <p:nvPr/>
        </p:nvSpPr>
        <p:spPr bwMode="auto">
          <a:xfrm>
            <a:off x="250825" y="5084763"/>
            <a:ext cx="6265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将此格式与二阶泰勒级数方法相比较，</a:t>
            </a:r>
          </a:p>
        </p:txBody>
      </p:sp>
      <p:graphicFrame>
        <p:nvGraphicFramePr>
          <p:cNvPr id="397340" name="Object 28"/>
          <p:cNvGraphicFramePr>
            <a:graphicFrameLocks noChangeAspect="1"/>
          </p:cNvGraphicFramePr>
          <p:nvPr>
            <p:ph sz="half" idx="2"/>
          </p:nvPr>
        </p:nvGraphicFramePr>
        <p:xfrm>
          <a:off x="785786" y="5643578"/>
          <a:ext cx="7358114" cy="974984"/>
        </p:xfrm>
        <a:graphic>
          <a:graphicData uri="http://schemas.openxmlformats.org/presentationml/2006/ole">
            <p:oleObj spid="_x0000_s397340" name="公式" r:id="rId6" imgW="33526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4" grpId="0"/>
      <p:bldP spid="397329" grpId="0"/>
      <p:bldP spid="3973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250825" y="1916113"/>
            <a:ext cx="4321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/>
              <a:t>可见只要四个参数满足</a:t>
            </a:r>
          </a:p>
        </p:txBody>
      </p:sp>
      <p:graphicFrame>
        <p:nvGraphicFramePr>
          <p:cNvPr id="398342" name="Object 6"/>
          <p:cNvGraphicFramePr>
            <a:graphicFrameLocks noChangeAspect="1"/>
          </p:cNvGraphicFramePr>
          <p:nvPr/>
        </p:nvGraphicFramePr>
        <p:xfrm>
          <a:off x="1258888" y="2636838"/>
          <a:ext cx="1546225" cy="468312"/>
        </p:xfrm>
        <a:graphic>
          <a:graphicData uri="http://schemas.openxmlformats.org/presentationml/2006/ole">
            <p:oleObj spid="_x0000_s398342" name="公式" r:id="rId3" imgW="660240" imgH="203040" progId="Equation.3">
              <p:embed/>
            </p:oleObj>
          </a:graphicData>
        </a:graphic>
      </p:graphicFrame>
      <p:graphicFrame>
        <p:nvGraphicFramePr>
          <p:cNvPr id="398341" name="Object 5"/>
          <p:cNvGraphicFramePr>
            <a:graphicFrameLocks noChangeAspect="1"/>
          </p:cNvGraphicFramePr>
          <p:nvPr/>
        </p:nvGraphicFramePr>
        <p:xfrm>
          <a:off x="3059113" y="2305050"/>
          <a:ext cx="2087562" cy="1014413"/>
        </p:xfrm>
        <a:graphic>
          <a:graphicData uri="http://schemas.openxmlformats.org/presentationml/2006/ole">
            <p:oleObj spid="_x0000_s398341" name="公式" r:id="rId4" imgW="825480" imgH="406080" progId="Equation.3">
              <p:embed/>
            </p:oleObj>
          </a:graphicData>
        </a:graphic>
      </p:graphicFrame>
      <p:sp>
        <p:nvSpPr>
          <p:cNvPr id="398345" name="Rectangle 9"/>
          <p:cNvSpPr>
            <a:spLocks noChangeArrowheads="1"/>
          </p:cNvSpPr>
          <p:nvPr/>
        </p:nvSpPr>
        <p:spPr bwMode="auto">
          <a:xfrm>
            <a:off x="250825" y="3284538"/>
            <a:ext cx="3844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待定格式就是二阶的。 </a:t>
            </a:r>
          </a:p>
        </p:txBody>
      </p:sp>
      <p:sp>
        <p:nvSpPr>
          <p:cNvPr id="398346" name="Rectangle 10"/>
          <p:cNvSpPr>
            <a:spLocks noChangeArrowheads="1"/>
          </p:cNvSpPr>
          <p:nvPr/>
        </p:nvSpPr>
        <p:spPr bwMode="auto">
          <a:xfrm>
            <a:off x="3924300" y="4076700"/>
            <a:ext cx="4824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/>
              <a:t>时就得到改进的欧拉公式。 </a:t>
            </a:r>
          </a:p>
        </p:txBody>
      </p:sp>
      <p:sp>
        <p:nvSpPr>
          <p:cNvPr id="3983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8347" name="Object 11"/>
          <p:cNvGraphicFramePr>
            <a:graphicFrameLocks noChangeAspect="1"/>
          </p:cNvGraphicFramePr>
          <p:nvPr/>
        </p:nvGraphicFramePr>
        <p:xfrm>
          <a:off x="654050" y="3860800"/>
          <a:ext cx="3155950" cy="923925"/>
        </p:xfrm>
        <a:graphic>
          <a:graphicData uri="http://schemas.openxmlformats.org/presentationml/2006/ole">
            <p:oleObj spid="_x0000_s398347" name="公式" r:id="rId5" imgW="1371600" imgH="406080" progId="Equation.3">
              <p:embed/>
            </p:oleObj>
          </a:graphicData>
        </a:graphic>
      </p:graphicFrame>
      <p:sp>
        <p:nvSpPr>
          <p:cNvPr id="39835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5580063" y="2565400"/>
            <a:ext cx="600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(1)</a:t>
            </a:r>
          </a:p>
        </p:txBody>
      </p:sp>
      <p:graphicFrame>
        <p:nvGraphicFramePr>
          <p:cNvPr id="398355" name="Object 19"/>
          <p:cNvGraphicFramePr>
            <a:graphicFrameLocks noChangeAspect="1"/>
          </p:cNvGraphicFramePr>
          <p:nvPr>
            <p:ph sz="half" idx="1"/>
          </p:nvPr>
        </p:nvGraphicFramePr>
        <p:xfrm>
          <a:off x="2051050" y="271463"/>
          <a:ext cx="7056438" cy="565150"/>
        </p:xfrm>
        <a:graphic>
          <a:graphicData uri="http://schemas.openxmlformats.org/presentationml/2006/ole">
            <p:oleObj spid="_x0000_s398355" name="公式" r:id="rId6" imgW="3174840" imgH="253800" progId="Equation.3">
              <p:embed/>
            </p:oleObj>
          </a:graphicData>
        </a:graphic>
      </p:graphicFrame>
      <p:graphicFrame>
        <p:nvGraphicFramePr>
          <p:cNvPr id="398357" name="Object 21"/>
          <p:cNvGraphicFramePr>
            <a:graphicFrameLocks noChangeAspect="1"/>
          </p:cNvGraphicFramePr>
          <p:nvPr>
            <p:ph sz="half" idx="2"/>
          </p:nvPr>
        </p:nvGraphicFramePr>
        <p:xfrm>
          <a:off x="2071670" y="857232"/>
          <a:ext cx="6929486" cy="911775"/>
        </p:xfrm>
        <a:graphic>
          <a:graphicData uri="http://schemas.openxmlformats.org/presentationml/2006/ole">
            <p:oleObj spid="_x0000_s398357" name="公式" r:id="rId7" imgW="3377880" imgH="444240" progId="Equation.3">
              <p:embed/>
            </p:oleObj>
          </a:graphicData>
        </a:graphic>
      </p:graphicFrame>
      <p:sp>
        <p:nvSpPr>
          <p:cNvPr id="398360" name="Text Box 24"/>
          <p:cNvSpPr txBox="1">
            <a:spLocks noChangeArrowheads="1"/>
          </p:cNvSpPr>
          <p:nvPr/>
        </p:nvSpPr>
        <p:spPr bwMode="auto">
          <a:xfrm>
            <a:off x="214282" y="1071546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二阶泰勒：</a:t>
            </a:r>
          </a:p>
        </p:txBody>
      </p:sp>
      <p:sp>
        <p:nvSpPr>
          <p:cNvPr id="398361" name="Text Box 25"/>
          <p:cNvSpPr txBox="1">
            <a:spLocks noChangeArrowheads="1"/>
          </p:cNvSpPr>
          <p:nvPr/>
        </p:nvSpPr>
        <p:spPr bwMode="auto">
          <a:xfrm>
            <a:off x="179388" y="333375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待定格式：</a:t>
            </a:r>
          </a:p>
        </p:txBody>
      </p:sp>
      <p:sp>
        <p:nvSpPr>
          <p:cNvPr id="398362" name="Rectangle 26"/>
          <p:cNvSpPr>
            <a:spLocks noChangeArrowheads="1"/>
          </p:cNvSpPr>
          <p:nvPr/>
        </p:nvSpPr>
        <p:spPr bwMode="auto">
          <a:xfrm>
            <a:off x="3779838" y="3271838"/>
            <a:ext cx="267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特别地，当取定</a:t>
            </a:r>
          </a:p>
        </p:txBody>
      </p:sp>
      <p:sp>
        <p:nvSpPr>
          <p:cNvPr id="398363" name="Rectangle 27"/>
          <p:cNvSpPr>
            <a:spLocks noChangeArrowheads="1"/>
          </p:cNvSpPr>
          <p:nvPr/>
        </p:nvSpPr>
        <p:spPr bwMode="auto">
          <a:xfrm>
            <a:off x="323850" y="4797425"/>
            <a:ext cx="856932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满足</a:t>
            </a:r>
            <a:r>
              <a:rPr lang="en-US" altLang="zh-CN" dirty="0"/>
              <a:t>(1) </a:t>
            </a:r>
            <a:r>
              <a:rPr lang="zh-CN" altLang="en-US" dirty="0"/>
              <a:t>式的四个参数可以有多种不同取法，但不管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如何取，都要计算两次 </a:t>
            </a:r>
            <a:r>
              <a:rPr lang="en-US" altLang="zh-CN" i="1" dirty="0"/>
              <a:t>f </a:t>
            </a:r>
            <a:r>
              <a:rPr lang="zh-CN" altLang="en-US" dirty="0"/>
              <a:t>的值 </a:t>
            </a:r>
            <a:r>
              <a:rPr lang="en-US" altLang="zh-CN" dirty="0"/>
              <a:t>(</a:t>
            </a:r>
            <a:r>
              <a:rPr lang="zh-CN" altLang="en-US" dirty="0"/>
              <a:t>本质上是计算在两个不同点的函数值</a:t>
            </a:r>
            <a:r>
              <a:rPr lang="en-US" altLang="zh-CN" dirty="0"/>
              <a:t>)</a:t>
            </a:r>
            <a:r>
              <a:rPr lang="zh-CN" altLang="en-US" dirty="0"/>
              <a:t>，所得局部截断误差都是 </a:t>
            </a:r>
          </a:p>
        </p:txBody>
      </p:sp>
      <p:graphicFrame>
        <p:nvGraphicFramePr>
          <p:cNvPr id="398368" name="Object 32"/>
          <p:cNvGraphicFramePr>
            <a:graphicFrameLocks noChangeAspect="1"/>
          </p:cNvGraphicFramePr>
          <p:nvPr/>
        </p:nvGraphicFramePr>
        <p:xfrm>
          <a:off x="6699272" y="5905520"/>
          <a:ext cx="1016000" cy="509588"/>
        </p:xfrm>
        <a:graphic>
          <a:graphicData uri="http://schemas.openxmlformats.org/presentationml/2006/ole">
            <p:oleObj spid="_x0000_s398368" name="公式" r:id="rId8" imgW="457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/>
      <p:bldP spid="398345" grpId="0"/>
      <p:bldP spid="398346" grpId="0"/>
      <p:bldP spid="398354" grpId="0"/>
      <p:bldP spid="398362" grpId="0"/>
      <p:bldP spid="3983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6" name="Rectangle 6"/>
          <p:cNvSpPr>
            <a:spLocks noChangeArrowheads="1"/>
          </p:cNvSpPr>
          <p:nvPr/>
        </p:nvSpPr>
        <p:spPr bwMode="auto">
          <a:xfrm>
            <a:off x="250825" y="2349500"/>
            <a:ext cx="8496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/>
              <a:t>满足</a:t>
            </a:r>
            <a:r>
              <a:rPr lang="en-US" altLang="zh-CN"/>
              <a:t>(1) </a:t>
            </a:r>
            <a:r>
              <a:rPr lang="zh-CN" altLang="en-US"/>
              <a:t>的一族数值格式统称为二阶龙格</a:t>
            </a:r>
            <a:r>
              <a:rPr lang="en-US" altLang="zh-CN"/>
              <a:t>-</a:t>
            </a:r>
            <a:r>
              <a:rPr lang="zh-CN" altLang="en-US"/>
              <a:t>库塔公式。 </a:t>
            </a:r>
          </a:p>
        </p:txBody>
      </p:sp>
      <p:graphicFrame>
        <p:nvGraphicFramePr>
          <p:cNvPr id="414727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1476375" y="188913"/>
          <a:ext cx="3673475" cy="1501775"/>
        </p:xfrm>
        <a:graphic>
          <a:graphicData uri="http://schemas.openxmlformats.org/presentationml/2006/ole">
            <p:oleObj spid="_x0000_s414727" name="公式" r:id="rId3" imgW="1739880" imgH="711000" progId="Equation.3">
              <p:embed/>
            </p:oleObj>
          </a:graphicData>
        </a:graphic>
      </p:graphicFrame>
      <p:graphicFrame>
        <p:nvGraphicFramePr>
          <p:cNvPr id="414731" name="Object 11"/>
          <p:cNvGraphicFramePr>
            <a:graphicFrameLocks noChangeAspect="1"/>
          </p:cNvGraphicFramePr>
          <p:nvPr>
            <p:ph sz="quarter" idx="2"/>
          </p:nvPr>
        </p:nvGraphicFramePr>
        <p:xfrm>
          <a:off x="3203575" y="1571625"/>
          <a:ext cx="1871663" cy="920750"/>
        </p:xfrm>
        <a:graphic>
          <a:graphicData uri="http://schemas.openxmlformats.org/presentationml/2006/ole">
            <p:oleObj spid="_x0000_s414731" name="公式" r:id="rId4" imgW="825480" imgH="406080" progId="Equation.3">
              <p:embed/>
            </p:oleObj>
          </a:graphicData>
        </a:graphic>
      </p:graphicFrame>
      <p:graphicFrame>
        <p:nvGraphicFramePr>
          <p:cNvPr id="414729" name="Object 9"/>
          <p:cNvGraphicFramePr>
            <a:graphicFrameLocks noChangeAspect="1"/>
          </p:cNvGraphicFramePr>
          <p:nvPr/>
        </p:nvGraphicFramePr>
        <p:xfrm>
          <a:off x="1546225" y="1774825"/>
          <a:ext cx="1546225" cy="468313"/>
        </p:xfrm>
        <a:graphic>
          <a:graphicData uri="http://schemas.openxmlformats.org/presentationml/2006/ole">
            <p:oleObj spid="_x0000_s414729" name="公式" r:id="rId5" imgW="660240" imgH="203040" progId="Equation.3">
              <p:embed/>
            </p:oleObj>
          </a:graphicData>
        </a:graphic>
      </p:graphicFrame>
      <p:sp>
        <p:nvSpPr>
          <p:cNvPr id="414730" name="Text Box 10"/>
          <p:cNvSpPr txBox="1">
            <a:spLocks noChangeArrowheads="1"/>
          </p:cNvSpPr>
          <p:nvPr/>
        </p:nvSpPr>
        <p:spPr bwMode="auto">
          <a:xfrm>
            <a:off x="5651500" y="1703388"/>
            <a:ext cx="600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(1)</a:t>
            </a:r>
          </a:p>
        </p:txBody>
      </p:sp>
      <p:sp>
        <p:nvSpPr>
          <p:cNvPr id="414735" name="Text Box 15"/>
          <p:cNvSpPr txBox="1">
            <a:spLocks noChangeArrowheads="1"/>
          </p:cNvSpPr>
          <p:nvPr/>
        </p:nvSpPr>
        <p:spPr bwMode="auto">
          <a:xfrm>
            <a:off x="250825" y="2854325"/>
            <a:ext cx="82804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</a:t>
            </a:r>
            <a:r>
              <a:rPr lang="zh-CN" altLang="en-US"/>
              <a:t>因此，改进的欧拉公式是众多的二阶龙格</a:t>
            </a:r>
            <a:r>
              <a:rPr lang="en-US" altLang="zh-CN"/>
              <a:t>-</a:t>
            </a:r>
            <a:r>
              <a:rPr lang="zh-CN" altLang="en-US"/>
              <a:t>库塔法中的一种特殊格式。 </a:t>
            </a:r>
          </a:p>
        </p:txBody>
      </p:sp>
      <p:graphicFrame>
        <p:nvGraphicFramePr>
          <p:cNvPr id="414739" name="Object 19"/>
          <p:cNvGraphicFramePr>
            <a:graphicFrameLocks noChangeAspect="1"/>
          </p:cNvGraphicFramePr>
          <p:nvPr>
            <p:ph sz="quarter" idx="3"/>
          </p:nvPr>
        </p:nvGraphicFramePr>
        <p:xfrm>
          <a:off x="3851275" y="3646488"/>
          <a:ext cx="4895850" cy="473075"/>
        </p:xfrm>
        <a:graphic>
          <a:graphicData uri="http://schemas.openxmlformats.org/presentationml/2006/ole">
            <p:oleObj spid="_x0000_s414739" name="公式" r:id="rId6" imgW="2234880" imgH="215640" progId="Equation.3">
              <p:embed/>
            </p:oleObj>
          </a:graphicData>
        </a:graphic>
      </p:graphicFrame>
      <p:graphicFrame>
        <p:nvGraphicFramePr>
          <p:cNvPr id="414742" name="Object 22"/>
          <p:cNvGraphicFramePr>
            <a:graphicFrameLocks noChangeAspect="1"/>
          </p:cNvGraphicFramePr>
          <p:nvPr/>
        </p:nvGraphicFramePr>
        <p:xfrm>
          <a:off x="571472" y="4071942"/>
          <a:ext cx="4064000" cy="1655762"/>
        </p:xfrm>
        <a:graphic>
          <a:graphicData uri="http://schemas.openxmlformats.org/presentationml/2006/ole">
            <p:oleObj spid="_x0000_s414742" name="公式" r:id="rId7" imgW="1650960" imgH="672840" progId="Equation.3">
              <p:embed/>
            </p:oleObj>
          </a:graphicData>
        </a:graphic>
      </p:graphicFrame>
      <p:sp>
        <p:nvSpPr>
          <p:cNvPr id="414743" name="Text Box 23"/>
          <p:cNvSpPr txBox="1">
            <a:spLocks noChangeArrowheads="1"/>
          </p:cNvSpPr>
          <p:nvPr/>
        </p:nvSpPr>
        <p:spPr bwMode="auto">
          <a:xfrm>
            <a:off x="214282" y="5929330"/>
            <a:ext cx="59293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/>
              <a:t>得另一个二阶龙格</a:t>
            </a:r>
            <a:r>
              <a:rPr lang="en-US" altLang="zh-CN" dirty="0"/>
              <a:t>-</a:t>
            </a:r>
            <a:r>
              <a:rPr lang="zh-CN" altLang="en-US" dirty="0"/>
              <a:t>库塔</a:t>
            </a:r>
            <a:r>
              <a:rPr lang="zh-CN" altLang="en-US" dirty="0" smtClean="0"/>
              <a:t>公式 </a:t>
            </a:r>
            <a:r>
              <a:rPr lang="en-US" altLang="zh-CN" dirty="0" smtClean="0"/>
              <a:t>——</a:t>
            </a:r>
            <a:endParaRPr lang="zh-CN" altLang="en-US" dirty="0"/>
          </a:p>
        </p:txBody>
      </p:sp>
      <p:sp>
        <p:nvSpPr>
          <p:cNvPr id="414746" name="Text Box 26"/>
          <p:cNvSpPr txBox="1">
            <a:spLocks noChangeArrowheads="1"/>
          </p:cNvSpPr>
          <p:nvPr/>
        </p:nvSpPr>
        <p:spPr bwMode="auto">
          <a:xfrm>
            <a:off x="5572132" y="5957906"/>
            <a:ext cx="267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/>
              <a:t>也称为中点</a:t>
            </a:r>
            <a:r>
              <a:rPr lang="zh-CN" altLang="en-US" dirty="0"/>
              <a:t>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6" grpId="0"/>
      <p:bldP spid="414735" grpId="0"/>
      <p:bldP spid="414743" grpId="0"/>
      <p:bldP spid="4147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892" name="Object 4"/>
          <p:cNvGraphicFramePr>
            <a:graphicFrameLocks noChangeAspect="1"/>
          </p:cNvGraphicFramePr>
          <p:nvPr>
            <p:ph/>
          </p:nvPr>
        </p:nvGraphicFramePr>
        <p:xfrm>
          <a:off x="827088" y="620713"/>
          <a:ext cx="7632700" cy="2006600"/>
        </p:xfrm>
        <a:graphic>
          <a:graphicData uri="http://schemas.openxmlformats.org/presentationml/2006/ole">
            <p:oleObj spid="_x0000_s421892" name="公式" r:id="rId3" imgW="3429000" imgH="901440" progId="Equation.3">
              <p:embed/>
            </p:oleObj>
          </a:graphicData>
        </a:graphic>
      </p:graphicFrame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179388" y="260350"/>
            <a:ext cx="1962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待定格式：</a:t>
            </a:r>
          </a:p>
        </p:txBody>
      </p:sp>
      <p:graphicFrame>
        <p:nvGraphicFramePr>
          <p:cNvPr id="421895" name="Object 7"/>
          <p:cNvGraphicFramePr>
            <a:graphicFrameLocks noChangeAspect="1"/>
          </p:cNvGraphicFramePr>
          <p:nvPr/>
        </p:nvGraphicFramePr>
        <p:xfrm>
          <a:off x="174625" y="3141663"/>
          <a:ext cx="8893175" cy="869950"/>
        </p:xfrm>
        <a:graphic>
          <a:graphicData uri="http://schemas.openxmlformats.org/presentationml/2006/ole">
            <p:oleObj spid="_x0000_s421895" name="公式" r:id="rId4" imgW="4546440" imgH="444240" progId="Equation.3">
              <p:embed/>
            </p:oleObj>
          </a:graphicData>
        </a:graphic>
      </p:graphicFrame>
      <p:sp>
        <p:nvSpPr>
          <p:cNvPr id="421898" name="Text Box 10"/>
          <p:cNvSpPr txBox="1">
            <a:spLocks noChangeArrowheads="1"/>
          </p:cNvSpPr>
          <p:nvPr/>
        </p:nvSpPr>
        <p:spPr bwMode="auto">
          <a:xfrm>
            <a:off x="250825" y="25654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三阶泰勒：</a:t>
            </a:r>
          </a:p>
        </p:txBody>
      </p:sp>
      <p:grpSp>
        <p:nvGrpSpPr>
          <p:cNvPr id="421909" name="Group 21"/>
          <p:cNvGrpSpPr>
            <a:grpSpLocks/>
          </p:cNvGrpSpPr>
          <p:nvPr/>
        </p:nvGrpSpPr>
        <p:grpSpPr bwMode="auto">
          <a:xfrm>
            <a:off x="250825" y="4149725"/>
            <a:ext cx="8569325" cy="542925"/>
            <a:chOff x="158" y="2614"/>
            <a:chExt cx="5398" cy="342"/>
          </a:xfrm>
        </p:grpSpPr>
        <p:sp>
          <p:nvSpPr>
            <p:cNvPr id="421899" name="Text Box 11"/>
            <p:cNvSpPr txBox="1">
              <a:spLocks noChangeArrowheads="1"/>
            </p:cNvSpPr>
            <p:nvPr/>
          </p:nvSpPr>
          <p:spPr bwMode="auto">
            <a:xfrm>
              <a:off x="158" y="2614"/>
              <a:ext cx="53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dirty="0"/>
                <a:t>比较两者知，由于待定格式中缺少         和           项</a:t>
              </a:r>
              <a:r>
                <a:rPr lang="en-US" altLang="zh-CN" dirty="0"/>
                <a:t>,</a:t>
              </a:r>
            </a:p>
          </p:txBody>
        </p:sp>
        <p:graphicFrame>
          <p:nvGraphicFramePr>
            <p:cNvPr id="421900" name="Object 12"/>
            <p:cNvGraphicFramePr>
              <a:graphicFrameLocks noChangeAspect="1"/>
            </p:cNvGraphicFramePr>
            <p:nvPr/>
          </p:nvGraphicFramePr>
          <p:xfrm>
            <a:off x="3560" y="2614"/>
            <a:ext cx="499" cy="331"/>
          </p:xfrm>
          <a:graphic>
            <a:graphicData uri="http://schemas.openxmlformats.org/presentationml/2006/ole">
              <p:oleObj spid="_x0000_s421900" name="公式" r:id="rId5" imgW="355320" imgH="241200" progId="Equation.3">
                <p:embed/>
              </p:oleObj>
            </a:graphicData>
          </a:graphic>
        </p:graphicFrame>
        <p:graphicFrame>
          <p:nvGraphicFramePr>
            <p:cNvPr id="421902" name="Object 14"/>
            <p:cNvGraphicFramePr>
              <a:graphicFrameLocks noChangeAspect="1"/>
            </p:cNvGraphicFramePr>
            <p:nvPr/>
          </p:nvGraphicFramePr>
          <p:xfrm>
            <a:off x="4366" y="2614"/>
            <a:ext cx="476" cy="342"/>
          </p:xfrm>
          <a:graphic>
            <a:graphicData uri="http://schemas.openxmlformats.org/presentationml/2006/ole">
              <p:oleObj spid="_x0000_s421902" name="公式" r:id="rId6" imgW="355320" imgH="253800" progId="Equation.3">
                <p:embed/>
              </p:oleObj>
            </a:graphicData>
          </a:graphic>
        </p:graphicFrame>
      </p:grpSp>
      <p:grpSp>
        <p:nvGrpSpPr>
          <p:cNvPr id="421908" name="Group 20"/>
          <p:cNvGrpSpPr>
            <a:grpSpLocks/>
          </p:cNvGrpSpPr>
          <p:nvPr/>
        </p:nvGrpSpPr>
        <p:grpSpPr bwMode="auto">
          <a:xfrm>
            <a:off x="250825" y="4670426"/>
            <a:ext cx="8362950" cy="1758950"/>
            <a:chOff x="158" y="3032"/>
            <a:chExt cx="5268" cy="1108"/>
          </a:xfrm>
        </p:grpSpPr>
        <p:sp>
          <p:nvSpPr>
            <p:cNvPr id="421904" name="Text Box 16"/>
            <p:cNvSpPr txBox="1">
              <a:spLocks noChangeArrowheads="1"/>
            </p:cNvSpPr>
            <p:nvPr/>
          </p:nvSpPr>
          <p:spPr bwMode="auto">
            <a:xfrm>
              <a:off x="158" y="3032"/>
              <a:ext cx="5268" cy="1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/>
                <a:t>因此无论怎样选取参数都无法使待定格式与三阶泰勒</a:t>
              </a:r>
            </a:p>
            <a:p>
              <a:pPr>
                <a:lnSpc>
                  <a:spcPct val="130000"/>
                </a:lnSpc>
              </a:pPr>
              <a:r>
                <a:rPr lang="zh-CN" altLang="en-US" dirty="0"/>
                <a:t>级数方法相差           </a:t>
              </a:r>
              <a:r>
                <a:rPr lang="en-US" altLang="zh-CN" dirty="0"/>
                <a:t>. </a:t>
              </a:r>
              <a:r>
                <a:rPr lang="zh-CN" altLang="en-US" dirty="0"/>
                <a:t>换言之，原带四个参数的数值</a:t>
              </a:r>
            </a:p>
            <a:p>
              <a:pPr>
                <a:lnSpc>
                  <a:spcPct val="130000"/>
                </a:lnSpc>
              </a:pPr>
              <a:r>
                <a:rPr lang="zh-CN" altLang="en-US" dirty="0"/>
                <a:t>格式肯定提高不到三阶。  </a:t>
              </a:r>
            </a:p>
          </p:txBody>
        </p:sp>
        <p:graphicFrame>
          <p:nvGraphicFramePr>
            <p:cNvPr id="421905" name="Object 17"/>
            <p:cNvGraphicFramePr>
              <a:graphicFrameLocks noChangeAspect="1"/>
            </p:cNvGraphicFramePr>
            <p:nvPr/>
          </p:nvGraphicFramePr>
          <p:xfrm>
            <a:off x="1580" y="3405"/>
            <a:ext cx="589" cy="321"/>
          </p:xfrm>
          <a:graphic>
            <a:graphicData uri="http://schemas.openxmlformats.org/presentationml/2006/ole">
              <p:oleObj spid="_x0000_s421905" name="公式" r:id="rId7" imgW="41904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4" grpId="0"/>
      <p:bldP spid="4218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250825" y="131763"/>
            <a:ext cx="8158163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</a:t>
            </a:r>
            <a:r>
              <a:rPr lang="zh-CN" altLang="en-US"/>
              <a:t>要想提高近似公式的阶，只能继续增加计算 </a:t>
            </a:r>
            <a:r>
              <a:rPr lang="en-US" altLang="zh-CN" i="1"/>
              <a:t>f</a:t>
            </a:r>
            <a:r>
              <a:rPr lang="en-US" altLang="zh-CN"/>
              <a:t>  </a:t>
            </a:r>
            <a:r>
              <a:rPr lang="zh-CN" altLang="en-US"/>
              <a:t>的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值的次数。如果每步计算三次 </a:t>
            </a:r>
            <a:r>
              <a:rPr lang="en-US" altLang="zh-CN" i="1"/>
              <a:t>f</a:t>
            </a:r>
            <a:r>
              <a:rPr lang="en-US" altLang="zh-CN"/>
              <a:t>  </a:t>
            </a:r>
            <a:r>
              <a:rPr lang="zh-CN" altLang="en-US"/>
              <a:t>的值，可将待定格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式写成下列形式： </a:t>
            </a:r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3941" name="Object 5"/>
          <p:cNvGraphicFramePr>
            <a:graphicFrameLocks noChangeAspect="1"/>
          </p:cNvGraphicFramePr>
          <p:nvPr/>
        </p:nvGraphicFramePr>
        <p:xfrm>
          <a:off x="1835150" y="1700213"/>
          <a:ext cx="4545013" cy="2017712"/>
        </p:xfrm>
        <a:graphic>
          <a:graphicData uri="http://schemas.openxmlformats.org/presentationml/2006/ole">
            <p:oleObj spid="_x0000_s423941" name="公式" r:id="rId3" imgW="2120760" imgH="939600" progId="Equation.3">
              <p:embed/>
            </p:oleObj>
          </a:graphicData>
        </a:graphic>
      </p:graphicFrame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611188" y="3933825"/>
            <a:ext cx="7129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/>
              <a:t>为此，利用泰勒公式把 </a:t>
            </a:r>
            <a:r>
              <a:rPr lang="en-US" altLang="zh-CN" i="1"/>
              <a:t>k</a:t>
            </a:r>
            <a:r>
              <a:rPr lang="en-US" altLang="zh-CN" baseline="-25000"/>
              <a:t>2 </a:t>
            </a:r>
            <a:r>
              <a:rPr lang="zh-CN" altLang="en-US"/>
              <a:t>，</a:t>
            </a:r>
            <a:r>
              <a:rPr lang="en-US" altLang="zh-CN" i="1"/>
              <a:t>k</a:t>
            </a:r>
            <a:r>
              <a:rPr lang="en-US" altLang="zh-CN" baseline="-25000"/>
              <a:t>3  </a:t>
            </a:r>
            <a:r>
              <a:rPr lang="zh-CN" altLang="en-US"/>
              <a:t>分别展开得</a:t>
            </a:r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3944" name="Object 8"/>
          <p:cNvGraphicFramePr>
            <a:graphicFrameLocks noChangeAspect="1"/>
          </p:cNvGraphicFramePr>
          <p:nvPr/>
        </p:nvGraphicFramePr>
        <p:xfrm>
          <a:off x="992188" y="4508500"/>
          <a:ext cx="5718175" cy="2090738"/>
        </p:xfrm>
        <a:graphic>
          <a:graphicData uri="http://schemas.openxmlformats.org/presentationml/2006/ole">
            <p:oleObj spid="_x0000_s423944" name="公式" r:id="rId4" imgW="2450880" imgH="901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0" grpId="0"/>
      <p:bldP spid="4239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4964" name="Object 4"/>
          <p:cNvGraphicFramePr>
            <a:graphicFrameLocks noChangeAspect="1"/>
          </p:cNvGraphicFramePr>
          <p:nvPr/>
        </p:nvGraphicFramePr>
        <p:xfrm>
          <a:off x="684213" y="981075"/>
          <a:ext cx="6985000" cy="2111375"/>
        </p:xfrm>
        <a:graphic>
          <a:graphicData uri="http://schemas.openxmlformats.org/presentationml/2006/ole">
            <p:oleObj spid="_x0000_s424964" name="公式" r:id="rId3" imgW="2958840" imgH="901440" progId="Equation.3">
              <p:embed/>
            </p:oleObj>
          </a:graphicData>
        </a:graphic>
      </p:graphicFrame>
      <p:graphicFrame>
        <p:nvGraphicFramePr>
          <p:cNvPr id="424966" name="Object 6"/>
          <p:cNvGraphicFramePr>
            <a:graphicFrameLocks noChangeAspect="1"/>
          </p:cNvGraphicFramePr>
          <p:nvPr>
            <p:ph/>
          </p:nvPr>
        </p:nvGraphicFramePr>
        <p:xfrm>
          <a:off x="1619250" y="382588"/>
          <a:ext cx="4537075" cy="509587"/>
        </p:xfrm>
        <a:graphic>
          <a:graphicData uri="http://schemas.openxmlformats.org/presentationml/2006/ole">
            <p:oleObj spid="_x0000_s424966" name="公式" r:id="rId4" imgW="2031840" imgH="228600" progId="Equation.3">
              <p:embed/>
            </p:oleObj>
          </a:graphicData>
        </a:graphic>
      </p:graphicFrame>
      <p:sp>
        <p:nvSpPr>
          <p:cNvPr id="424968" name="Rectangle 8"/>
          <p:cNvSpPr>
            <a:spLocks noChangeArrowheads="1"/>
          </p:cNvSpPr>
          <p:nvPr/>
        </p:nvSpPr>
        <p:spPr bwMode="auto">
          <a:xfrm>
            <a:off x="395288" y="3284538"/>
            <a:ext cx="7129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/>
              <a:t>再将 </a:t>
            </a:r>
            <a:r>
              <a:rPr lang="en-US" altLang="zh-CN" i="1"/>
              <a:t>k</a:t>
            </a:r>
            <a:r>
              <a:rPr lang="en-US" altLang="zh-CN" baseline="-25000"/>
              <a:t>1</a:t>
            </a:r>
            <a:r>
              <a:rPr lang="en-US" altLang="zh-CN"/>
              <a:t> ,  </a:t>
            </a:r>
            <a:r>
              <a:rPr lang="en-US" altLang="zh-CN" i="1"/>
              <a:t>k</a:t>
            </a:r>
            <a:r>
              <a:rPr lang="en-US" altLang="zh-CN" baseline="-25000"/>
              <a:t>2 </a:t>
            </a:r>
            <a:r>
              <a:rPr lang="zh-CN" altLang="en-US"/>
              <a:t>的表达式代入整理得</a:t>
            </a:r>
          </a:p>
        </p:txBody>
      </p:sp>
      <p:sp>
        <p:nvSpPr>
          <p:cNvPr id="4249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4969" name="Object 9"/>
          <p:cNvGraphicFramePr>
            <a:graphicFrameLocks noChangeAspect="1"/>
          </p:cNvGraphicFramePr>
          <p:nvPr/>
        </p:nvGraphicFramePr>
        <p:xfrm>
          <a:off x="179388" y="4076700"/>
          <a:ext cx="8761412" cy="604838"/>
        </p:xfrm>
        <a:graphic>
          <a:graphicData uri="http://schemas.openxmlformats.org/presentationml/2006/ole">
            <p:oleObj spid="_x0000_s424969" name="公式" r:id="rId5" imgW="3695400" imgH="253800" progId="Equation.3">
              <p:embed/>
            </p:oleObj>
          </a:graphicData>
        </a:graphic>
      </p:graphicFrame>
      <p:sp>
        <p:nvSpPr>
          <p:cNvPr id="424972" name="Rectangle 1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4971" name="Object 11"/>
          <p:cNvGraphicFramePr>
            <a:graphicFrameLocks noChangeAspect="1"/>
          </p:cNvGraphicFramePr>
          <p:nvPr/>
        </p:nvGraphicFramePr>
        <p:xfrm>
          <a:off x="844550" y="4827588"/>
          <a:ext cx="7785100" cy="981075"/>
        </p:xfrm>
        <a:graphic>
          <a:graphicData uri="http://schemas.openxmlformats.org/presentationml/2006/ole">
            <p:oleObj spid="_x0000_s424971" name="公式" r:id="rId6" imgW="35686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Text Box 4"/>
          <p:cNvSpPr txBox="1">
            <a:spLocks noChangeArrowheads="1"/>
          </p:cNvSpPr>
          <p:nvPr/>
        </p:nvSpPr>
        <p:spPr bwMode="auto">
          <a:xfrm>
            <a:off x="376238" y="374650"/>
            <a:ext cx="635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将以上各 </a:t>
            </a:r>
            <a:r>
              <a:rPr lang="en-US" altLang="zh-CN" i="1"/>
              <a:t>k</a:t>
            </a:r>
            <a:r>
              <a:rPr lang="en-US" altLang="zh-CN" i="1" baseline="-25000"/>
              <a:t>i  </a:t>
            </a:r>
            <a:r>
              <a:rPr lang="zh-CN" altLang="en-US"/>
              <a:t>代入数值格式并整理可得</a:t>
            </a:r>
          </a:p>
        </p:txBody>
      </p:sp>
      <p:graphicFrame>
        <p:nvGraphicFramePr>
          <p:cNvPr id="427015" name="Object 7"/>
          <p:cNvGraphicFramePr>
            <a:graphicFrameLocks noChangeAspect="1"/>
          </p:cNvGraphicFramePr>
          <p:nvPr/>
        </p:nvGraphicFramePr>
        <p:xfrm>
          <a:off x="323850" y="1196975"/>
          <a:ext cx="8458200" cy="519113"/>
        </p:xfrm>
        <a:graphic>
          <a:graphicData uri="http://schemas.openxmlformats.org/presentationml/2006/ole">
            <p:oleObj spid="_x0000_s427015" name="公式" r:id="rId3" imgW="4190760" imgH="253800" progId="Equation.3">
              <p:embed/>
            </p:oleObj>
          </a:graphicData>
        </a:graphic>
      </p:graphicFrame>
      <p:graphicFrame>
        <p:nvGraphicFramePr>
          <p:cNvPr id="427014" name="Object 6"/>
          <p:cNvGraphicFramePr>
            <a:graphicFrameLocks noChangeAspect="1"/>
          </p:cNvGraphicFramePr>
          <p:nvPr/>
        </p:nvGraphicFramePr>
        <p:xfrm>
          <a:off x="755650" y="1844675"/>
          <a:ext cx="7704138" cy="835025"/>
        </p:xfrm>
        <a:graphic>
          <a:graphicData uri="http://schemas.openxmlformats.org/presentationml/2006/ole">
            <p:oleObj spid="_x0000_s427014" name="公式" r:id="rId4" imgW="3873240" imgH="419040" progId="Equation.3">
              <p:embed/>
            </p:oleObj>
          </a:graphicData>
        </a:graphic>
      </p:graphicFrame>
      <p:graphicFrame>
        <p:nvGraphicFramePr>
          <p:cNvPr id="427013" name="Object 5"/>
          <p:cNvGraphicFramePr>
            <a:graphicFrameLocks noChangeAspect="1"/>
          </p:cNvGraphicFramePr>
          <p:nvPr/>
        </p:nvGraphicFramePr>
        <p:xfrm>
          <a:off x="755650" y="2725738"/>
          <a:ext cx="6911975" cy="874712"/>
        </p:xfrm>
        <a:graphic>
          <a:graphicData uri="http://schemas.openxmlformats.org/presentationml/2006/ole">
            <p:oleObj spid="_x0000_s427013" name="公式" r:id="rId5" imgW="3314520" imgH="419040" progId="Equation.3">
              <p:embed/>
            </p:oleObj>
          </a:graphicData>
        </a:graphic>
      </p:graphicFrame>
      <p:sp>
        <p:nvSpPr>
          <p:cNvPr id="427020" name="Rectangle 12"/>
          <p:cNvSpPr>
            <a:spLocks noChangeArrowheads="1"/>
          </p:cNvSpPr>
          <p:nvPr/>
        </p:nvSpPr>
        <p:spPr bwMode="auto">
          <a:xfrm>
            <a:off x="250825" y="5589588"/>
            <a:ext cx="8497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/>
              <a:t>将上面两式相比较，要使格式达到三阶，只要满足：</a:t>
            </a:r>
          </a:p>
        </p:txBody>
      </p:sp>
      <p:graphicFrame>
        <p:nvGraphicFramePr>
          <p:cNvPr id="427021" name="Object 13"/>
          <p:cNvGraphicFramePr>
            <a:graphicFrameLocks noChangeAspect="1"/>
          </p:cNvGraphicFramePr>
          <p:nvPr/>
        </p:nvGraphicFramePr>
        <p:xfrm>
          <a:off x="2124075" y="3573463"/>
          <a:ext cx="6192838" cy="1962150"/>
        </p:xfrm>
        <a:graphic>
          <a:graphicData uri="http://schemas.openxmlformats.org/presentationml/2006/ole">
            <p:oleObj spid="_x0000_s427021" name="公式" r:id="rId6" imgW="2882880" imgH="914400" progId="Equation.3">
              <p:embed/>
            </p:oleObj>
          </a:graphicData>
        </a:graphic>
      </p:graphicFrame>
      <p:sp>
        <p:nvSpPr>
          <p:cNvPr id="427024" name="Text Box 16"/>
          <p:cNvSpPr txBox="1">
            <a:spLocks noChangeArrowheads="1"/>
          </p:cNvSpPr>
          <p:nvPr/>
        </p:nvSpPr>
        <p:spPr bwMode="auto">
          <a:xfrm>
            <a:off x="250825" y="3789363"/>
            <a:ext cx="1725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三阶泰勒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/>
      <p:bldP spid="427020" grpId="0"/>
      <p:bldP spid="4270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72400" cy="771525"/>
          </a:xfrm>
        </p:spPr>
        <p:txBody>
          <a:bodyPr/>
          <a:lstStyle/>
          <a:p>
            <a:r>
              <a:rPr lang="zh-CN" altLang="en-US" sz="2800" b="1">
                <a:ea typeface="楷体_GB2312" pitchFamily="49" charset="-122"/>
              </a:rPr>
              <a:t>根据局部截断误差与整体误差的关系可知，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250825" y="981075"/>
            <a:ext cx="85693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 </a:t>
            </a:r>
            <a:r>
              <a:rPr lang="zh-CN" altLang="en-US"/>
              <a:t>局部截断误差的阶是衡量一个方法优劣的重要依据。</a:t>
            </a: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1403350" y="2924175"/>
            <a:ext cx="2058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泰勒级数法 </a:t>
            </a:r>
          </a:p>
        </p:txBody>
      </p:sp>
      <p:sp>
        <p:nvSpPr>
          <p:cNvPr id="391174" name="Line 6"/>
          <p:cNvSpPr>
            <a:spLocks noChangeShapeType="1"/>
          </p:cNvSpPr>
          <p:nvPr/>
        </p:nvSpPr>
        <p:spPr bwMode="auto">
          <a:xfrm>
            <a:off x="3419475" y="3211513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4284663" y="2924175"/>
            <a:ext cx="2773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龙格</a:t>
            </a:r>
            <a:r>
              <a:rPr lang="en-US" altLang="zh-CN"/>
              <a:t>―</a:t>
            </a:r>
            <a:r>
              <a:rPr lang="zh-CN" altLang="en-US"/>
              <a:t>库塔方法 </a:t>
            </a:r>
          </a:p>
        </p:txBody>
      </p:sp>
      <p:sp>
        <p:nvSpPr>
          <p:cNvPr id="391176" name="Rectangle 8"/>
          <p:cNvSpPr>
            <a:spLocks noChangeArrowheads="1"/>
          </p:cNvSpPr>
          <p:nvPr/>
        </p:nvSpPr>
        <p:spPr bwMode="auto">
          <a:xfrm>
            <a:off x="323850" y="1628775"/>
            <a:ext cx="83534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</a:t>
            </a:r>
            <a:r>
              <a:rPr lang="zh-CN" altLang="en-US"/>
              <a:t>考虑用提高局部截断误差的阶来提高数值方法的精度。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/>
      <p:bldP spid="391172" grpId="0"/>
      <p:bldP spid="391173" grpId="0"/>
      <p:bldP spid="391174" grpId="0" animBg="1"/>
      <p:bldP spid="391175" grpId="0"/>
      <p:bldP spid="3911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8036" name="Object 4"/>
          <p:cNvGraphicFramePr>
            <a:graphicFrameLocks noChangeAspect="1"/>
          </p:cNvGraphicFramePr>
          <p:nvPr/>
        </p:nvGraphicFramePr>
        <p:xfrm>
          <a:off x="179388" y="260350"/>
          <a:ext cx="3089275" cy="4762500"/>
        </p:xfrm>
        <a:graphic>
          <a:graphicData uri="http://schemas.openxmlformats.org/presentationml/2006/ole">
            <p:oleObj spid="_x0000_s428036" name="公式" r:id="rId3" imgW="1562040" imgH="2400120" progId="Equation.3">
              <p:embed/>
            </p:oleObj>
          </a:graphicData>
        </a:graphic>
      </p:graphicFrame>
      <p:sp>
        <p:nvSpPr>
          <p:cNvPr id="428038" name="AutoShape 6"/>
          <p:cNvSpPr>
            <a:spLocks noChangeArrowheads="1"/>
          </p:cNvSpPr>
          <p:nvPr/>
        </p:nvSpPr>
        <p:spPr bwMode="auto">
          <a:xfrm>
            <a:off x="2987675" y="2420938"/>
            <a:ext cx="865188" cy="431800"/>
          </a:xfrm>
          <a:prstGeom prst="rightArrow">
            <a:avLst>
              <a:gd name="adj1" fmla="val 50000"/>
              <a:gd name="adj2" fmla="val 50092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8039" name="Object 7"/>
          <p:cNvGraphicFramePr>
            <a:graphicFrameLocks noChangeAspect="1"/>
          </p:cNvGraphicFramePr>
          <p:nvPr/>
        </p:nvGraphicFramePr>
        <p:xfrm>
          <a:off x="4284663" y="2420938"/>
          <a:ext cx="3630612" cy="2271712"/>
        </p:xfrm>
        <a:graphic>
          <a:graphicData uri="http://schemas.openxmlformats.org/presentationml/2006/ole">
            <p:oleObj spid="_x0000_s428039" name="公式" r:id="rId4" imgW="1854000" imgH="1155600" progId="Equation.3">
              <p:embed/>
            </p:oleObj>
          </a:graphicData>
        </a:graphic>
      </p:graphicFrame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395288" y="5516563"/>
            <a:ext cx="8280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</a:t>
            </a:r>
            <a:r>
              <a:rPr lang="zh-CN" altLang="en-US"/>
              <a:t>满足上面方程组条件</a:t>
            </a:r>
            <a:r>
              <a:rPr lang="en-US" altLang="zh-CN"/>
              <a:t>(2) </a:t>
            </a:r>
            <a:r>
              <a:rPr lang="zh-CN" altLang="en-US"/>
              <a:t>的数值格式统称为三阶龙格</a:t>
            </a:r>
            <a:r>
              <a:rPr lang="en-US" altLang="zh-CN"/>
              <a:t>-</a:t>
            </a:r>
            <a:r>
              <a:rPr lang="zh-CN" altLang="en-US"/>
              <a:t>库塔公式，它们都是三阶的。 </a:t>
            </a:r>
          </a:p>
        </p:txBody>
      </p:sp>
      <p:graphicFrame>
        <p:nvGraphicFramePr>
          <p:cNvPr id="428042" name="Object 10"/>
          <p:cNvGraphicFramePr>
            <a:graphicFrameLocks noChangeAspect="1"/>
          </p:cNvGraphicFramePr>
          <p:nvPr>
            <p:ph/>
          </p:nvPr>
        </p:nvGraphicFramePr>
        <p:xfrm>
          <a:off x="3779838" y="188913"/>
          <a:ext cx="4679950" cy="2073275"/>
        </p:xfrm>
        <a:graphic>
          <a:graphicData uri="http://schemas.openxmlformats.org/presentationml/2006/ole">
            <p:oleObj spid="_x0000_s428042" name="公式" r:id="rId5" imgW="2120760" imgH="939600" progId="Equation.3">
              <p:embed/>
            </p:oleObj>
          </a:graphicData>
        </a:graphic>
      </p:graphicFrame>
      <p:sp>
        <p:nvSpPr>
          <p:cNvPr id="428044" name="Text Box 12"/>
          <p:cNvSpPr txBox="1">
            <a:spLocks noChangeArrowheads="1"/>
          </p:cNvSpPr>
          <p:nvPr/>
        </p:nvSpPr>
        <p:spPr bwMode="auto">
          <a:xfrm>
            <a:off x="7740650" y="3933825"/>
            <a:ext cx="600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(2)</a:t>
            </a:r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755650" y="5084763"/>
            <a:ext cx="7918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方程组含 </a:t>
            </a:r>
            <a:r>
              <a:rPr lang="en-US" altLang="zh-CN"/>
              <a:t>8 </a:t>
            </a:r>
            <a:r>
              <a:rPr lang="zh-CN" altLang="en-US"/>
              <a:t>个未知量、</a:t>
            </a:r>
            <a:r>
              <a:rPr lang="en-US" altLang="zh-CN"/>
              <a:t>6 </a:t>
            </a:r>
            <a:r>
              <a:rPr lang="zh-CN" altLang="en-US"/>
              <a:t>个方程，有无穷多组解，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8" grpId="0" animBg="1"/>
      <p:bldP spid="428041" grpId="0"/>
      <p:bldP spid="428044" grpId="0"/>
      <p:bldP spid="4280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4" name="Rectangle 4"/>
          <p:cNvSpPr>
            <a:spLocks noChangeArrowheads="1"/>
          </p:cNvSpPr>
          <p:nvPr/>
        </p:nvSpPr>
        <p:spPr bwMode="auto">
          <a:xfrm>
            <a:off x="323850" y="333375"/>
            <a:ext cx="8399463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从以上分析可以看出，</a:t>
            </a:r>
            <a:r>
              <a:rPr lang="zh-CN" altLang="en-US" dirty="0" smtClean="0"/>
              <a:t>龙格－库塔</a:t>
            </a:r>
            <a:r>
              <a:rPr lang="zh-CN" altLang="en-US" dirty="0"/>
              <a:t>方法不是通过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求导数的方法构造近似公式，而是通过计算不同点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上的函数值，并对这些函数值作线性组合，构造近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似公式，再把近似公式与解的泰勒展开式进行比较，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使前面的若干项相同，从而使近似公式达到一定的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阶数。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395288" y="3644900"/>
            <a:ext cx="8568371" cy="16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通常人们所说的</a:t>
            </a:r>
            <a:r>
              <a:rPr lang="zh-CN" altLang="en-US" dirty="0" smtClean="0"/>
              <a:t>龙格－库</a:t>
            </a:r>
            <a:r>
              <a:rPr lang="zh-CN" altLang="en-US" dirty="0"/>
              <a:t>塔方法是指四阶而言的。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我们可以仿照三阶的情形推导出此公式，不过太复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杂，此处从略。</a:t>
            </a:r>
          </a:p>
        </p:txBody>
      </p:sp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755650" y="5445125"/>
            <a:ext cx="5955476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常用的经典的四阶</a:t>
            </a:r>
            <a:r>
              <a:rPr lang="zh-CN" altLang="en-US" dirty="0" smtClean="0"/>
              <a:t>龙格－库</a:t>
            </a:r>
            <a:r>
              <a:rPr lang="zh-CN" altLang="en-US" dirty="0"/>
              <a:t>塔公式是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/>
      <p:bldP spid="430085" grpId="0"/>
      <p:bldP spid="4300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430530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43624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65227" name="Object 11"/>
          <p:cNvGraphicFramePr>
            <a:graphicFrameLocks noChangeAspect="1"/>
          </p:cNvGraphicFramePr>
          <p:nvPr/>
        </p:nvGraphicFramePr>
        <p:xfrm>
          <a:off x="250825" y="404813"/>
          <a:ext cx="4319588" cy="3683000"/>
        </p:xfrm>
        <a:graphic>
          <a:graphicData uri="http://schemas.openxmlformats.org/presentationml/2006/ole">
            <p:oleObj spid="_x0000_s265227" name="公式" r:id="rId3" imgW="2171520" imgH="1854000" progId="Equation.3">
              <p:embed/>
            </p:oleObj>
          </a:graphicData>
        </a:graphic>
      </p:graphicFrame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468313" y="4941888"/>
            <a:ext cx="4202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此格式的局部截断误差为 </a:t>
            </a:r>
          </a:p>
        </p:txBody>
      </p:sp>
      <p:graphicFrame>
        <p:nvGraphicFramePr>
          <p:cNvPr id="265230" name="Object 14"/>
          <p:cNvGraphicFramePr>
            <a:graphicFrameLocks noChangeAspect="1"/>
          </p:cNvGraphicFramePr>
          <p:nvPr/>
        </p:nvGraphicFramePr>
        <p:xfrm>
          <a:off x="4500563" y="4941888"/>
          <a:ext cx="1112837" cy="557212"/>
        </p:xfrm>
        <a:graphic>
          <a:graphicData uri="http://schemas.openxmlformats.org/presentationml/2006/ole">
            <p:oleObj spid="_x0000_s265230" name="公式" r:id="rId4" imgW="457200" imgH="228600" progId="Equation.3">
              <p:embed/>
            </p:oleObj>
          </a:graphicData>
        </a:graphic>
      </p:graphicFrame>
      <p:graphicFrame>
        <p:nvGraphicFramePr>
          <p:cNvPr id="265232" name="Object 16"/>
          <p:cNvGraphicFramePr>
            <a:graphicFrameLocks noChangeAspect="1"/>
          </p:cNvGraphicFramePr>
          <p:nvPr/>
        </p:nvGraphicFramePr>
        <p:xfrm>
          <a:off x="4572000" y="427038"/>
          <a:ext cx="4248150" cy="3622675"/>
        </p:xfrm>
        <a:graphic>
          <a:graphicData uri="http://schemas.openxmlformats.org/presentationml/2006/ole">
            <p:oleObj spid="_x0000_s265232" name="公式" r:id="rId5" imgW="2171520" imgH="1854000" progId="Equation.3">
              <p:embed/>
            </p:oleObj>
          </a:graphicData>
        </a:graphic>
      </p:graphicFrame>
      <p:sp>
        <p:nvSpPr>
          <p:cNvPr id="265233" name="Text Box 17"/>
          <p:cNvSpPr txBox="1">
            <a:spLocks noChangeArrowheads="1"/>
          </p:cNvSpPr>
          <p:nvPr/>
        </p:nvSpPr>
        <p:spPr bwMode="auto">
          <a:xfrm>
            <a:off x="3975100" y="1360488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611188" y="4941888"/>
            <a:ext cx="72390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zh-CN" altLang="en-US" i="1">
                <a:solidFill>
                  <a:srgbClr val="FF3300"/>
                </a:solidFill>
                <a:sym typeface="Symbol" pitchFamily="18" charset="2"/>
              </a:rPr>
              <a:t></a:t>
            </a:r>
            <a:r>
              <a:rPr lang="en-US" altLang="zh-CN" i="1" baseline="-25000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en-US" altLang="zh-CN" i="1" baseline="-25000">
                <a:sym typeface="Symbol" pitchFamily="18" charset="2"/>
              </a:rPr>
              <a:t>  </a:t>
            </a:r>
            <a:r>
              <a:rPr lang="en-US" altLang="zh-CN">
                <a:sym typeface="Symbol" pitchFamily="18" charset="2"/>
              </a:rPr>
              <a:t>( </a:t>
            </a:r>
            <a:r>
              <a:rPr lang="en-US" altLang="zh-CN" i="1">
                <a:sym typeface="Symbol" pitchFamily="18" charset="2"/>
              </a:rPr>
              <a:t>i </a:t>
            </a:r>
            <a:r>
              <a:rPr lang="en-US" altLang="zh-CN">
                <a:sym typeface="Symbol" pitchFamily="18" charset="2"/>
              </a:rPr>
              <a:t>= 1, …, </a:t>
            </a:r>
            <a:r>
              <a:rPr lang="en-US" altLang="zh-CN" i="1">
                <a:sym typeface="Symbol" pitchFamily="18" charset="2"/>
              </a:rPr>
              <a:t>m 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zh-CN" altLang="en-US" i="1">
                <a:solidFill>
                  <a:srgbClr val="FF3300"/>
                </a:solidFill>
                <a:sym typeface="Symbol" pitchFamily="18" charset="2"/>
              </a:rPr>
              <a:t></a:t>
            </a:r>
            <a:r>
              <a:rPr lang="en-US" altLang="zh-CN" i="1" baseline="-25000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en-US" altLang="zh-CN" i="1" baseline="-25000">
                <a:sym typeface="Symbol" pitchFamily="18" charset="2"/>
              </a:rPr>
              <a:t>  </a:t>
            </a:r>
            <a:r>
              <a:rPr lang="en-US" altLang="zh-CN">
                <a:sym typeface="Symbol" pitchFamily="18" charset="2"/>
              </a:rPr>
              <a:t>( </a:t>
            </a:r>
            <a:r>
              <a:rPr lang="en-US" altLang="zh-CN" i="1">
                <a:sym typeface="Symbol" pitchFamily="18" charset="2"/>
              </a:rPr>
              <a:t>i </a:t>
            </a:r>
            <a:r>
              <a:rPr lang="en-US" altLang="zh-CN">
                <a:sym typeface="Symbol" pitchFamily="18" charset="2"/>
              </a:rPr>
              <a:t>= 2, …, </a:t>
            </a:r>
            <a:r>
              <a:rPr lang="en-US" altLang="zh-CN" i="1">
                <a:sym typeface="Symbol" pitchFamily="18" charset="2"/>
              </a:rPr>
              <a:t>m 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zh-CN" altLang="en-US"/>
              <a:t>和 </a:t>
            </a:r>
            <a:r>
              <a:rPr lang="zh-CN" altLang="en-US" i="1">
                <a:solidFill>
                  <a:srgbClr val="FF3300"/>
                </a:solidFill>
                <a:sym typeface="Symbol" pitchFamily="18" charset="2"/>
              </a:rPr>
              <a:t></a:t>
            </a:r>
            <a:r>
              <a:rPr lang="en-US" altLang="zh-CN" i="1" baseline="-25000">
                <a:solidFill>
                  <a:srgbClr val="FF3300"/>
                </a:solidFill>
                <a:sym typeface="Symbol" pitchFamily="18" charset="2"/>
              </a:rPr>
              <a:t>ij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( </a:t>
            </a:r>
            <a:r>
              <a:rPr lang="en-US" altLang="zh-CN" i="1">
                <a:sym typeface="Symbol" pitchFamily="18" charset="2"/>
              </a:rPr>
              <a:t>i </a:t>
            </a:r>
            <a:r>
              <a:rPr lang="en-US" altLang="zh-CN">
                <a:sym typeface="Symbol" pitchFamily="18" charset="2"/>
              </a:rPr>
              <a:t>= 2, …, 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>
                <a:sym typeface="Symbol" pitchFamily="18" charset="2"/>
              </a:rPr>
              <a:t>; </a:t>
            </a:r>
            <a:r>
              <a:rPr lang="en-US" altLang="zh-CN" i="1">
                <a:sym typeface="Symbol" pitchFamily="18" charset="2"/>
              </a:rPr>
              <a:t>j </a:t>
            </a:r>
            <a:r>
              <a:rPr lang="en-US" altLang="zh-CN">
                <a:sym typeface="Symbol" pitchFamily="18" charset="2"/>
              </a:rPr>
              <a:t>= 1, …, </a:t>
            </a:r>
            <a:r>
              <a:rPr lang="en-US" altLang="zh-CN" i="1">
                <a:sym typeface="Symbol" pitchFamily="18" charset="2"/>
              </a:rPr>
              <a:t>i</a:t>
            </a:r>
            <a:r>
              <a:rPr lang="en-US" altLang="zh-CN">
                <a:sym typeface="Symbol" pitchFamily="18" charset="2"/>
              </a:rPr>
              <a:t>1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zh-CN" altLang="en-US"/>
              <a:t>均为待定系数，确定这些系数的步骤与前面相似。</a:t>
            </a:r>
            <a:r>
              <a:rPr lang="zh-CN" altLang="en-US" sz="2400"/>
              <a:t>    </a:t>
            </a:r>
          </a:p>
        </p:txBody>
      </p:sp>
      <p:grpSp>
        <p:nvGrpSpPr>
          <p:cNvPr id="432134" name="Group 6"/>
          <p:cNvGrpSpPr>
            <a:grpSpLocks/>
          </p:cNvGrpSpPr>
          <p:nvPr/>
        </p:nvGrpSpPr>
        <p:grpSpPr bwMode="auto">
          <a:xfrm>
            <a:off x="395288" y="981075"/>
            <a:ext cx="8278812" cy="3773488"/>
            <a:chOff x="288" y="242"/>
            <a:chExt cx="4094" cy="1654"/>
          </a:xfrm>
        </p:grpSpPr>
        <p:sp>
          <p:nvSpPr>
            <p:cNvPr id="432135" name="Rectangle 7"/>
            <p:cNvSpPr>
              <a:spLocks noChangeArrowheads="1"/>
            </p:cNvSpPr>
            <p:nvPr/>
          </p:nvSpPr>
          <p:spPr bwMode="auto">
            <a:xfrm>
              <a:off x="4334" y="1680"/>
              <a:ext cx="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)</a:t>
              </a:r>
              <a:endParaRPr lang="en-US" altLang="zh-CN" b="0"/>
            </a:p>
          </p:txBody>
        </p:sp>
        <p:sp>
          <p:nvSpPr>
            <p:cNvPr id="432136" name="Rectangle 8"/>
            <p:cNvSpPr>
              <a:spLocks noChangeArrowheads="1"/>
            </p:cNvSpPr>
            <p:nvPr/>
          </p:nvSpPr>
          <p:spPr bwMode="auto">
            <a:xfrm>
              <a:off x="3303" y="1687"/>
              <a:ext cx="10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...</a:t>
              </a:r>
              <a:endParaRPr lang="en-US" altLang="zh-CN" b="0"/>
            </a:p>
          </p:txBody>
        </p:sp>
        <p:sp>
          <p:nvSpPr>
            <p:cNvPr id="432137" name="Rectangle 9"/>
            <p:cNvSpPr>
              <a:spLocks noChangeArrowheads="1"/>
            </p:cNvSpPr>
            <p:nvPr/>
          </p:nvSpPr>
          <p:spPr bwMode="auto">
            <a:xfrm>
              <a:off x="1658" y="1687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,</a:t>
              </a:r>
              <a:endParaRPr lang="en-US" altLang="zh-CN" b="0"/>
            </a:p>
          </p:txBody>
        </p:sp>
        <p:sp>
          <p:nvSpPr>
            <p:cNvPr id="432138" name="Rectangle 10"/>
            <p:cNvSpPr>
              <a:spLocks noChangeArrowheads="1"/>
            </p:cNvSpPr>
            <p:nvPr/>
          </p:nvSpPr>
          <p:spPr bwMode="auto">
            <a:xfrm>
              <a:off x="1018" y="1687"/>
              <a:ext cx="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(</a:t>
              </a:r>
              <a:endParaRPr lang="en-US" altLang="zh-CN" b="0"/>
            </a:p>
          </p:txBody>
        </p:sp>
        <p:sp>
          <p:nvSpPr>
            <p:cNvPr id="432139" name="Rectangle 11"/>
            <p:cNvSpPr>
              <a:spLocks noChangeArrowheads="1"/>
            </p:cNvSpPr>
            <p:nvPr/>
          </p:nvSpPr>
          <p:spPr bwMode="auto">
            <a:xfrm>
              <a:off x="961" y="1408"/>
              <a:ext cx="10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...</a:t>
              </a:r>
              <a:endParaRPr lang="en-US" altLang="zh-CN" b="0"/>
            </a:p>
          </p:txBody>
        </p:sp>
        <p:sp>
          <p:nvSpPr>
            <p:cNvPr id="432140" name="Rectangle 12"/>
            <p:cNvSpPr>
              <a:spLocks noChangeArrowheads="1"/>
            </p:cNvSpPr>
            <p:nvPr/>
          </p:nvSpPr>
          <p:spPr bwMode="auto">
            <a:xfrm>
              <a:off x="815" y="1408"/>
              <a:ext cx="10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...</a:t>
              </a:r>
              <a:endParaRPr lang="en-US" altLang="zh-CN" b="0"/>
            </a:p>
          </p:txBody>
        </p:sp>
        <p:sp>
          <p:nvSpPr>
            <p:cNvPr id="432141" name="Rectangle 13"/>
            <p:cNvSpPr>
              <a:spLocks noChangeArrowheads="1"/>
            </p:cNvSpPr>
            <p:nvPr/>
          </p:nvSpPr>
          <p:spPr bwMode="auto">
            <a:xfrm>
              <a:off x="3117" y="1122"/>
              <a:ext cx="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)</a:t>
              </a:r>
              <a:endParaRPr lang="en-US" altLang="zh-CN" b="0"/>
            </a:p>
          </p:txBody>
        </p:sp>
        <p:sp>
          <p:nvSpPr>
            <p:cNvPr id="432142" name="Rectangle 14"/>
            <p:cNvSpPr>
              <a:spLocks noChangeArrowheads="1"/>
            </p:cNvSpPr>
            <p:nvPr/>
          </p:nvSpPr>
          <p:spPr bwMode="auto">
            <a:xfrm>
              <a:off x="1628" y="112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,</a:t>
              </a:r>
              <a:endParaRPr lang="en-US" altLang="zh-CN" b="0"/>
            </a:p>
          </p:txBody>
        </p:sp>
        <p:sp>
          <p:nvSpPr>
            <p:cNvPr id="432143" name="Rectangle 15"/>
            <p:cNvSpPr>
              <a:spLocks noChangeArrowheads="1"/>
            </p:cNvSpPr>
            <p:nvPr/>
          </p:nvSpPr>
          <p:spPr bwMode="auto">
            <a:xfrm>
              <a:off x="1018" y="1122"/>
              <a:ext cx="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(</a:t>
              </a:r>
              <a:endParaRPr lang="en-US" altLang="zh-CN" b="0"/>
            </a:p>
          </p:txBody>
        </p:sp>
        <p:sp>
          <p:nvSpPr>
            <p:cNvPr id="432144" name="Rectangle 16"/>
            <p:cNvSpPr>
              <a:spLocks noChangeArrowheads="1"/>
            </p:cNvSpPr>
            <p:nvPr/>
          </p:nvSpPr>
          <p:spPr bwMode="auto">
            <a:xfrm>
              <a:off x="2475" y="836"/>
              <a:ext cx="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)</a:t>
              </a:r>
              <a:endParaRPr lang="en-US" altLang="zh-CN" b="0"/>
            </a:p>
          </p:txBody>
        </p:sp>
        <p:sp>
          <p:nvSpPr>
            <p:cNvPr id="432145" name="Rectangle 17"/>
            <p:cNvSpPr>
              <a:spLocks noChangeArrowheads="1"/>
            </p:cNvSpPr>
            <p:nvPr/>
          </p:nvSpPr>
          <p:spPr bwMode="auto">
            <a:xfrm>
              <a:off x="1628" y="836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,</a:t>
              </a:r>
              <a:endParaRPr lang="en-US" altLang="zh-CN" b="0"/>
            </a:p>
          </p:txBody>
        </p:sp>
        <p:sp>
          <p:nvSpPr>
            <p:cNvPr id="432146" name="Rectangle 18"/>
            <p:cNvSpPr>
              <a:spLocks noChangeArrowheads="1"/>
            </p:cNvSpPr>
            <p:nvPr/>
          </p:nvSpPr>
          <p:spPr bwMode="auto">
            <a:xfrm>
              <a:off x="1018" y="836"/>
              <a:ext cx="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(</a:t>
              </a:r>
              <a:endParaRPr lang="en-US" altLang="zh-CN" b="0"/>
            </a:p>
          </p:txBody>
        </p:sp>
        <p:sp>
          <p:nvSpPr>
            <p:cNvPr id="432147" name="Rectangle 19"/>
            <p:cNvSpPr>
              <a:spLocks noChangeArrowheads="1"/>
            </p:cNvSpPr>
            <p:nvPr/>
          </p:nvSpPr>
          <p:spPr bwMode="auto">
            <a:xfrm>
              <a:off x="1437" y="550"/>
              <a:ext cx="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)</a:t>
              </a:r>
              <a:endParaRPr lang="en-US" altLang="zh-CN" b="0"/>
            </a:p>
          </p:txBody>
        </p:sp>
        <p:sp>
          <p:nvSpPr>
            <p:cNvPr id="432148" name="Rectangle 20"/>
            <p:cNvSpPr>
              <a:spLocks noChangeArrowheads="1"/>
            </p:cNvSpPr>
            <p:nvPr/>
          </p:nvSpPr>
          <p:spPr bwMode="auto">
            <a:xfrm>
              <a:off x="1221" y="550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,</a:t>
              </a:r>
              <a:endParaRPr lang="en-US" altLang="zh-CN" b="0"/>
            </a:p>
          </p:txBody>
        </p:sp>
        <p:sp>
          <p:nvSpPr>
            <p:cNvPr id="432149" name="Rectangle 21"/>
            <p:cNvSpPr>
              <a:spLocks noChangeArrowheads="1"/>
            </p:cNvSpPr>
            <p:nvPr/>
          </p:nvSpPr>
          <p:spPr bwMode="auto">
            <a:xfrm>
              <a:off x="1018" y="550"/>
              <a:ext cx="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(</a:t>
              </a:r>
              <a:endParaRPr lang="en-US" altLang="zh-CN" b="0"/>
            </a:p>
          </p:txBody>
        </p:sp>
        <p:sp>
          <p:nvSpPr>
            <p:cNvPr id="432150" name="Rectangle 22"/>
            <p:cNvSpPr>
              <a:spLocks noChangeArrowheads="1"/>
            </p:cNvSpPr>
            <p:nvPr/>
          </p:nvSpPr>
          <p:spPr bwMode="auto">
            <a:xfrm>
              <a:off x="2994" y="263"/>
              <a:ext cx="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]</a:t>
              </a:r>
              <a:endParaRPr lang="en-US" altLang="zh-CN" b="0"/>
            </a:p>
          </p:txBody>
        </p:sp>
        <p:sp>
          <p:nvSpPr>
            <p:cNvPr id="432151" name="Rectangle 23"/>
            <p:cNvSpPr>
              <a:spLocks noChangeArrowheads="1"/>
            </p:cNvSpPr>
            <p:nvPr/>
          </p:nvSpPr>
          <p:spPr bwMode="auto">
            <a:xfrm>
              <a:off x="2323" y="263"/>
              <a:ext cx="10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...</a:t>
              </a:r>
              <a:endParaRPr lang="en-US" altLang="zh-CN" b="0"/>
            </a:p>
          </p:txBody>
        </p:sp>
        <p:sp>
          <p:nvSpPr>
            <p:cNvPr id="432152" name="Rectangle 24"/>
            <p:cNvSpPr>
              <a:spLocks noChangeArrowheads="1"/>
            </p:cNvSpPr>
            <p:nvPr/>
          </p:nvSpPr>
          <p:spPr bwMode="auto">
            <a:xfrm>
              <a:off x="1276" y="263"/>
              <a:ext cx="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</a:rPr>
                <a:t>[</a:t>
              </a:r>
              <a:endParaRPr lang="en-US" altLang="zh-CN" b="0"/>
            </a:p>
          </p:txBody>
        </p:sp>
        <p:sp>
          <p:nvSpPr>
            <p:cNvPr id="432153" name="Rectangle 25"/>
            <p:cNvSpPr>
              <a:spLocks noChangeArrowheads="1"/>
            </p:cNvSpPr>
            <p:nvPr/>
          </p:nvSpPr>
          <p:spPr bwMode="auto">
            <a:xfrm>
              <a:off x="4271" y="1794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</a:rPr>
                <a:t>1</a:t>
              </a:r>
              <a:endParaRPr lang="en-US" altLang="zh-CN" b="0"/>
            </a:p>
          </p:txBody>
        </p:sp>
        <p:sp>
          <p:nvSpPr>
            <p:cNvPr id="432154" name="Rectangle 26"/>
            <p:cNvSpPr>
              <a:spLocks noChangeArrowheads="1"/>
            </p:cNvSpPr>
            <p:nvPr/>
          </p:nvSpPr>
          <p:spPr bwMode="auto">
            <a:xfrm>
              <a:off x="3868" y="1801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FF3300"/>
                  </a:solidFill>
                </a:rPr>
                <a:t>1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155" name="Rectangle 27"/>
            <p:cNvSpPr>
              <a:spLocks noChangeArrowheads="1"/>
            </p:cNvSpPr>
            <p:nvPr/>
          </p:nvSpPr>
          <p:spPr bwMode="auto">
            <a:xfrm>
              <a:off x="3102" y="1801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</a:rPr>
                <a:t>2</a:t>
              </a:r>
              <a:endParaRPr lang="en-US" altLang="zh-CN" b="0"/>
            </a:p>
          </p:txBody>
        </p:sp>
        <p:sp>
          <p:nvSpPr>
            <p:cNvPr id="432156" name="Rectangle 28"/>
            <p:cNvSpPr>
              <a:spLocks noChangeArrowheads="1"/>
            </p:cNvSpPr>
            <p:nvPr/>
          </p:nvSpPr>
          <p:spPr bwMode="auto">
            <a:xfrm>
              <a:off x="2814" y="1801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FF3300"/>
                  </a:solidFill>
                </a:rPr>
                <a:t>2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157" name="Rectangle 29"/>
            <p:cNvSpPr>
              <a:spLocks noChangeArrowheads="1"/>
            </p:cNvSpPr>
            <p:nvPr/>
          </p:nvSpPr>
          <p:spPr bwMode="auto">
            <a:xfrm>
              <a:off x="2427" y="1801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</a:rPr>
                <a:t>1</a:t>
              </a:r>
              <a:endParaRPr lang="en-US" altLang="zh-CN" b="0"/>
            </a:p>
          </p:txBody>
        </p:sp>
        <p:sp>
          <p:nvSpPr>
            <p:cNvPr id="432158" name="Rectangle 30"/>
            <p:cNvSpPr>
              <a:spLocks noChangeArrowheads="1"/>
            </p:cNvSpPr>
            <p:nvPr/>
          </p:nvSpPr>
          <p:spPr bwMode="auto">
            <a:xfrm>
              <a:off x="2148" y="1801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FF3300"/>
                  </a:solidFill>
                </a:rPr>
                <a:t>1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159" name="Rectangle 31"/>
            <p:cNvSpPr>
              <a:spLocks noChangeArrowheads="1"/>
            </p:cNvSpPr>
            <p:nvPr/>
          </p:nvSpPr>
          <p:spPr bwMode="auto">
            <a:xfrm>
              <a:off x="3051" y="1236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</a:rPr>
                <a:t>2</a:t>
              </a:r>
              <a:endParaRPr lang="en-US" altLang="zh-CN" b="0"/>
            </a:p>
          </p:txBody>
        </p:sp>
        <p:sp>
          <p:nvSpPr>
            <p:cNvPr id="432160" name="Rectangle 32"/>
            <p:cNvSpPr>
              <a:spLocks noChangeArrowheads="1"/>
            </p:cNvSpPr>
            <p:nvPr/>
          </p:nvSpPr>
          <p:spPr bwMode="auto">
            <a:xfrm>
              <a:off x="2718" y="1236"/>
              <a:ext cx="88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FF3300"/>
                  </a:solidFill>
                </a:rPr>
                <a:t>32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161" name="Rectangle 33"/>
            <p:cNvSpPr>
              <a:spLocks noChangeArrowheads="1"/>
            </p:cNvSpPr>
            <p:nvPr/>
          </p:nvSpPr>
          <p:spPr bwMode="auto">
            <a:xfrm>
              <a:off x="2412" y="1236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</a:rPr>
                <a:t>1</a:t>
              </a:r>
              <a:endParaRPr lang="en-US" altLang="zh-CN" b="0"/>
            </a:p>
          </p:txBody>
        </p:sp>
        <p:sp>
          <p:nvSpPr>
            <p:cNvPr id="432162" name="Rectangle 34"/>
            <p:cNvSpPr>
              <a:spLocks noChangeArrowheads="1"/>
            </p:cNvSpPr>
            <p:nvPr/>
          </p:nvSpPr>
          <p:spPr bwMode="auto">
            <a:xfrm>
              <a:off x="2088" y="1236"/>
              <a:ext cx="88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FF3300"/>
                  </a:solidFill>
                </a:rPr>
                <a:t>31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163" name="Rectangle 35"/>
            <p:cNvSpPr>
              <a:spLocks noChangeArrowheads="1"/>
            </p:cNvSpPr>
            <p:nvPr/>
          </p:nvSpPr>
          <p:spPr bwMode="auto">
            <a:xfrm>
              <a:off x="1460" y="1236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FF3300"/>
                  </a:solidFill>
                </a:rPr>
                <a:t>3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164" name="Rectangle 36"/>
            <p:cNvSpPr>
              <a:spLocks noChangeArrowheads="1"/>
            </p:cNvSpPr>
            <p:nvPr/>
          </p:nvSpPr>
          <p:spPr bwMode="auto">
            <a:xfrm>
              <a:off x="681" y="1236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</a:rPr>
                <a:t>3</a:t>
              </a:r>
              <a:endParaRPr lang="en-US" altLang="zh-CN" b="0"/>
            </a:p>
          </p:txBody>
        </p:sp>
        <p:sp>
          <p:nvSpPr>
            <p:cNvPr id="432165" name="Rectangle 37"/>
            <p:cNvSpPr>
              <a:spLocks noChangeArrowheads="1"/>
            </p:cNvSpPr>
            <p:nvPr/>
          </p:nvSpPr>
          <p:spPr bwMode="auto">
            <a:xfrm>
              <a:off x="2412" y="949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</a:rPr>
                <a:t>1</a:t>
              </a:r>
              <a:endParaRPr lang="en-US" altLang="zh-CN" b="0"/>
            </a:p>
          </p:txBody>
        </p:sp>
        <p:sp>
          <p:nvSpPr>
            <p:cNvPr id="432166" name="Rectangle 38"/>
            <p:cNvSpPr>
              <a:spLocks noChangeArrowheads="1"/>
            </p:cNvSpPr>
            <p:nvPr/>
          </p:nvSpPr>
          <p:spPr bwMode="auto">
            <a:xfrm>
              <a:off x="2088" y="949"/>
              <a:ext cx="88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FF3300"/>
                  </a:solidFill>
                </a:rPr>
                <a:t>21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167" name="Rectangle 39"/>
            <p:cNvSpPr>
              <a:spLocks noChangeArrowheads="1"/>
            </p:cNvSpPr>
            <p:nvPr/>
          </p:nvSpPr>
          <p:spPr bwMode="auto">
            <a:xfrm>
              <a:off x="1460" y="949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FF3300"/>
                  </a:solidFill>
                </a:rPr>
                <a:t>2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168" name="Rectangle 40"/>
            <p:cNvSpPr>
              <a:spLocks noChangeArrowheads="1"/>
            </p:cNvSpPr>
            <p:nvPr/>
          </p:nvSpPr>
          <p:spPr bwMode="auto">
            <a:xfrm>
              <a:off x="681" y="949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</a:rPr>
                <a:t>2</a:t>
              </a:r>
              <a:endParaRPr lang="en-US" altLang="zh-CN" b="0"/>
            </a:p>
          </p:txBody>
        </p:sp>
        <p:sp>
          <p:nvSpPr>
            <p:cNvPr id="432169" name="Rectangle 41"/>
            <p:cNvSpPr>
              <a:spLocks noChangeArrowheads="1"/>
            </p:cNvSpPr>
            <p:nvPr/>
          </p:nvSpPr>
          <p:spPr bwMode="auto">
            <a:xfrm>
              <a:off x="684" y="663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</a:rPr>
                <a:t>1</a:t>
              </a:r>
              <a:endParaRPr lang="en-US" altLang="zh-CN" b="0"/>
            </a:p>
          </p:txBody>
        </p:sp>
        <p:sp>
          <p:nvSpPr>
            <p:cNvPr id="432170" name="Rectangle 42"/>
            <p:cNvSpPr>
              <a:spLocks noChangeArrowheads="1"/>
            </p:cNvSpPr>
            <p:nvPr/>
          </p:nvSpPr>
          <p:spPr bwMode="auto">
            <a:xfrm>
              <a:off x="2122" y="377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</a:rPr>
                <a:t>2</a:t>
              </a:r>
              <a:endParaRPr lang="en-US" altLang="zh-CN" b="0"/>
            </a:p>
          </p:txBody>
        </p:sp>
        <p:sp>
          <p:nvSpPr>
            <p:cNvPr id="432171" name="Rectangle 43"/>
            <p:cNvSpPr>
              <a:spLocks noChangeArrowheads="1"/>
            </p:cNvSpPr>
            <p:nvPr/>
          </p:nvSpPr>
          <p:spPr bwMode="auto">
            <a:xfrm>
              <a:off x="1915" y="377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FF3300"/>
                  </a:solidFill>
                </a:rPr>
                <a:t>2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172" name="Rectangle 44"/>
            <p:cNvSpPr>
              <a:spLocks noChangeArrowheads="1"/>
            </p:cNvSpPr>
            <p:nvPr/>
          </p:nvSpPr>
          <p:spPr bwMode="auto">
            <a:xfrm>
              <a:off x="1628" y="377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</a:rPr>
                <a:t>1</a:t>
              </a:r>
              <a:endParaRPr lang="en-US" altLang="zh-CN" b="0"/>
            </a:p>
          </p:txBody>
        </p:sp>
        <p:sp>
          <p:nvSpPr>
            <p:cNvPr id="432173" name="Rectangle 45"/>
            <p:cNvSpPr>
              <a:spLocks noChangeArrowheads="1"/>
            </p:cNvSpPr>
            <p:nvPr/>
          </p:nvSpPr>
          <p:spPr bwMode="auto">
            <a:xfrm>
              <a:off x="1429" y="377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FF3300"/>
                  </a:solidFill>
                </a:rPr>
                <a:t>1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174" name="Rectangle 46"/>
            <p:cNvSpPr>
              <a:spLocks noChangeArrowheads="1"/>
            </p:cNvSpPr>
            <p:nvPr/>
          </p:nvSpPr>
          <p:spPr bwMode="auto">
            <a:xfrm>
              <a:off x="684" y="377"/>
              <a:ext cx="4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</a:rPr>
                <a:t>1</a:t>
              </a:r>
              <a:endParaRPr lang="en-US" altLang="zh-CN" b="0"/>
            </a:p>
          </p:txBody>
        </p:sp>
        <p:sp>
          <p:nvSpPr>
            <p:cNvPr id="432175" name="Rectangle 47"/>
            <p:cNvSpPr>
              <a:spLocks noChangeArrowheads="1"/>
            </p:cNvSpPr>
            <p:nvPr/>
          </p:nvSpPr>
          <p:spPr bwMode="auto">
            <a:xfrm>
              <a:off x="4220" y="1784"/>
              <a:ext cx="49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b="0"/>
            </a:p>
          </p:txBody>
        </p:sp>
        <p:sp>
          <p:nvSpPr>
            <p:cNvPr id="432176" name="Rectangle 48"/>
            <p:cNvSpPr>
              <a:spLocks noChangeArrowheads="1"/>
            </p:cNvSpPr>
            <p:nvPr/>
          </p:nvSpPr>
          <p:spPr bwMode="auto">
            <a:xfrm>
              <a:off x="3817" y="1791"/>
              <a:ext cx="49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FF3300"/>
                  </a:solidFill>
                  <a:latin typeface="Symbol" pitchFamily="18" charset="2"/>
                </a:rPr>
                <a:t>-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177" name="Rectangle 49"/>
            <p:cNvSpPr>
              <a:spLocks noChangeArrowheads="1"/>
            </p:cNvSpPr>
            <p:nvPr/>
          </p:nvSpPr>
          <p:spPr bwMode="auto">
            <a:xfrm>
              <a:off x="632" y="367"/>
              <a:ext cx="48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0"/>
            </a:p>
          </p:txBody>
        </p:sp>
        <p:sp>
          <p:nvSpPr>
            <p:cNvPr id="432178" name="Rectangle 50"/>
            <p:cNvSpPr>
              <a:spLocks noChangeArrowheads="1"/>
            </p:cNvSpPr>
            <p:nvPr/>
          </p:nvSpPr>
          <p:spPr bwMode="auto">
            <a:xfrm>
              <a:off x="3442" y="1666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0"/>
            </a:p>
          </p:txBody>
        </p:sp>
        <p:sp>
          <p:nvSpPr>
            <p:cNvPr id="432179" name="Rectangle 51"/>
            <p:cNvSpPr>
              <a:spLocks noChangeArrowheads="1"/>
            </p:cNvSpPr>
            <p:nvPr/>
          </p:nvSpPr>
          <p:spPr bwMode="auto">
            <a:xfrm>
              <a:off x="3189" y="1666"/>
              <a:ext cx="8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0"/>
            </a:p>
          </p:txBody>
        </p:sp>
        <p:sp>
          <p:nvSpPr>
            <p:cNvPr id="432180" name="Rectangle 52"/>
            <p:cNvSpPr>
              <a:spLocks noChangeArrowheads="1"/>
            </p:cNvSpPr>
            <p:nvPr/>
          </p:nvSpPr>
          <p:spPr bwMode="auto">
            <a:xfrm>
              <a:off x="2511" y="1666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0"/>
            </a:p>
          </p:txBody>
        </p:sp>
        <p:sp>
          <p:nvSpPr>
            <p:cNvPr id="432181" name="Rectangle 53"/>
            <p:cNvSpPr>
              <a:spLocks noChangeArrowheads="1"/>
            </p:cNvSpPr>
            <p:nvPr/>
          </p:nvSpPr>
          <p:spPr bwMode="auto">
            <a:xfrm>
              <a:off x="1850" y="1666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0"/>
            </a:p>
          </p:txBody>
        </p:sp>
        <p:sp>
          <p:nvSpPr>
            <p:cNvPr id="432182" name="Rectangle 54"/>
            <p:cNvSpPr>
              <a:spLocks noChangeArrowheads="1"/>
            </p:cNvSpPr>
            <p:nvPr/>
          </p:nvSpPr>
          <p:spPr bwMode="auto">
            <a:xfrm>
              <a:off x="1245" y="1666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0"/>
            </a:p>
          </p:txBody>
        </p:sp>
        <p:sp>
          <p:nvSpPr>
            <p:cNvPr id="432183" name="Rectangle 55"/>
            <p:cNvSpPr>
              <a:spLocks noChangeArrowheads="1"/>
            </p:cNvSpPr>
            <p:nvPr/>
          </p:nvSpPr>
          <p:spPr bwMode="auto">
            <a:xfrm>
              <a:off x="778" y="1666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b="0"/>
            </a:p>
          </p:txBody>
        </p:sp>
        <p:sp>
          <p:nvSpPr>
            <p:cNvPr id="432184" name="Rectangle 56"/>
            <p:cNvSpPr>
              <a:spLocks noChangeArrowheads="1"/>
            </p:cNvSpPr>
            <p:nvPr/>
          </p:nvSpPr>
          <p:spPr bwMode="auto">
            <a:xfrm>
              <a:off x="2497" y="1101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0"/>
            </a:p>
          </p:txBody>
        </p:sp>
        <p:sp>
          <p:nvSpPr>
            <p:cNvPr id="432185" name="Rectangle 57"/>
            <p:cNvSpPr>
              <a:spLocks noChangeArrowheads="1"/>
            </p:cNvSpPr>
            <p:nvPr/>
          </p:nvSpPr>
          <p:spPr bwMode="auto">
            <a:xfrm>
              <a:off x="1866" y="1101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0"/>
            </a:p>
          </p:txBody>
        </p:sp>
        <p:sp>
          <p:nvSpPr>
            <p:cNvPr id="432186" name="Rectangle 58"/>
            <p:cNvSpPr>
              <a:spLocks noChangeArrowheads="1"/>
            </p:cNvSpPr>
            <p:nvPr/>
          </p:nvSpPr>
          <p:spPr bwMode="auto">
            <a:xfrm>
              <a:off x="1245" y="1101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0"/>
            </a:p>
          </p:txBody>
        </p:sp>
        <p:sp>
          <p:nvSpPr>
            <p:cNvPr id="432187" name="Rectangle 59"/>
            <p:cNvSpPr>
              <a:spLocks noChangeArrowheads="1"/>
            </p:cNvSpPr>
            <p:nvPr/>
          </p:nvSpPr>
          <p:spPr bwMode="auto">
            <a:xfrm>
              <a:off x="778" y="1101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b="0"/>
            </a:p>
          </p:txBody>
        </p:sp>
        <p:sp>
          <p:nvSpPr>
            <p:cNvPr id="432188" name="Rectangle 60"/>
            <p:cNvSpPr>
              <a:spLocks noChangeArrowheads="1"/>
            </p:cNvSpPr>
            <p:nvPr/>
          </p:nvSpPr>
          <p:spPr bwMode="auto">
            <a:xfrm>
              <a:off x="1866" y="815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0"/>
            </a:p>
          </p:txBody>
        </p:sp>
        <p:sp>
          <p:nvSpPr>
            <p:cNvPr id="432189" name="Rectangle 61"/>
            <p:cNvSpPr>
              <a:spLocks noChangeArrowheads="1"/>
            </p:cNvSpPr>
            <p:nvPr/>
          </p:nvSpPr>
          <p:spPr bwMode="auto">
            <a:xfrm>
              <a:off x="1245" y="815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0"/>
            </a:p>
          </p:txBody>
        </p:sp>
        <p:sp>
          <p:nvSpPr>
            <p:cNvPr id="432190" name="Rectangle 62"/>
            <p:cNvSpPr>
              <a:spLocks noChangeArrowheads="1"/>
            </p:cNvSpPr>
            <p:nvPr/>
          </p:nvSpPr>
          <p:spPr bwMode="auto">
            <a:xfrm>
              <a:off x="778" y="815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b="0"/>
            </a:p>
          </p:txBody>
        </p:sp>
        <p:sp>
          <p:nvSpPr>
            <p:cNvPr id="432191" name="Rectangle 63"/>
            <p:cNvSpPr>
              <a:spLocks noChangeArrowheads="1"/>
            </p:cNvSpPr>
            <p:nvPr/>
          </p:nvSpPr>
          <p:spPr bwMode="auto">
            <a:xfrm>
              <a:off x="778" y="529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b="0"/>
            </a:p>
          </p:txBody>
        </p:sp>
        <p:sp>
          <p:nvSpPr>
            <p:cNvPr id="432192" name="Rectangle 64"/>
            <p:cNvSpPr>
              <a:spLocks noChangeArrowheads="1"/>
            </p:cNvSpPr>
            <p:nvPr/>
          </p:nvSpPr>
          <p:spPr bwMode="auto">
            <a:xfrm>
              <a:off x="2462" y="242"/>
              <a:ext cx="8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0"/>
            </a:p>
          </p:txBody>
        </p:sp>
        <p:sp>
          <p:nvSpPr>
            <p:cNvPr id="432193" name="Rectangle 65"/>
            <p:cNvSpPr>
              <a:spLocks noChangeArrowheads="1"/>
            </p:cNvSpPr>
            <p:nvPr/>
          </p:nvSpPr>
          <p:spPr bwMode="auto">
            <a:xfrm>
              <a:off x="2209" y="242"/>
              <a:ext cx="7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0"/>
            </a:p>
          </p:txBody>
        </p:sp>
        <p:sp>
          <p:nvSpPr>
            <p:cNvPr id="432194" name="Rectangle 66"/>
            <p:cNvSpPr>
              <a:spLocks noChangeArrowheads="1"/>
            </p:cNvSpPr>
            <p:nvPr/>
          </p:nvSpPr>
          <p:spPr bwMode="auto">
            <a:xfrm>
              <a:off x="1712" y="242"/>
              <a:ext cx="7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0"/>
            </a:p>
          </p:txBody>
        </p:sp>
        <p:sp>
          <p:nvSpPr>
            <p:cNvPr id="432195" name="Rectangle 67"/>
            <p:cNvSpPr>
              <a:spLocks noChangeArrowheads="1"/>
            </p:cNvSpPr>
            <p:nvPr/>
          </p:nvSpPr>
          <p:spPr bwMode="auto">
            <a:xfrm>
              <a:off x="1067" y="242"/>
              <a:ext cx="7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0"/>
            </a:p>
          </p:txBody>
        </p:sp>
        <p:sp>
          <p:nvSpPr>
            <p:cNvPr id="432196" name="Rectangle 68"/>
            <p:cNvSpPr>
              <a:spLocks noChangeArrowheads="1"/>
            </p:cNvSpPr>
            <p:nvPr/>
          </p:nvSpPr>
          <p:spPr bwMode="auto">
            <a:xfrm>
              <a:off x="778" y="242"/>
              <a:ext cx="7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b="0"/>
            </a:p>
          </p:txBody>
        </p:sp>
        <p:sp>
          <p:nvSpPr>
            <p:cNvPr id="432197" name="Rectangle 69"/>
            <p:cNvSpPr>
              <a:spLocks noChangeArrowheads="1"/>
            </p:cNvSpPr>
            <p:nvPr/>
          </p:nvSpPr>
          <p:spPr bwMode="auto">
            <a:xfrm>
              <a:off x="4141" y="1796"/>
              <a:ext cx="68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000000"/>
                  </a:solidFill>
                </a:rPr>
                <a:t>m</a:t>
              </a:r>
              <a:endParaRPr lang="en-US" altLang="zh-CN" b="0"/>
            </a:p>
          </p:txBody>
        </p:sp>
        <p:sp>
          <p:nvSpPr>
            <p:cNvPr id="432198" name="Rectangle 70"/>
            <p:cNvSpPr>
              <a:spLocks noChangeArrowheads="1"/>
            </p:cNvSpPr>
            <p:nvPr/>
          </p:nvSpPr>
          <p:spPr bwMode="auto">
            <a:xfrm>
              <a:off x="3640" y="1803"/>
              <a:ext cx="158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FF3300"/>
                  </a:solidFill>
                </a:rPr>
                <a:t>m m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199" name="Rectangle 71"/>
            <p:cNvSpPr>
              <a:spLocks noChangeArrowheads="1"/>
            </p:cNvSpPr>
            <p:nvPr/>
          </p:nvSpPr>
          <p:spPr bwMode="auto">
            <a:xfrm>
              <a:off x="2733" y="1803"/>
              <a:ext cx="68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FF3300"/>
                  </a:solidFill>
                </a:rPr>
                <a:t>m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200" name="Rectangle 72"/>
            <p:cNvSpPr>
              <a:spLocks noChangeArrowheads="1"/>
            </p:cNvSpPr>
            <p:nvPr/>
          </p:nvSpPr>
          <p:spPr bwMode="auto">
            <a:xfrm>
              <a:off x="2071" y="1803"/>
              <a:ext cx="68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FF3300"/>
                  </a:solidFill>
                </a:rPr>
                <a:t>m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201" name="Rectangle 73"/>
            <p:cNvSpPr>
              <a:spLocks noChangeArrowheads="1"/>
            </p:cNvSpPr>
            <p:nvPr/>
          </p:nvSpPr>
          <p:spPr bwMode="auto">
            <a:xfrm>
              <a:off x="1460" y="1803"/>
              <a:ext cx="68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FF3300"/>
                  </a:solidFill>
                </a:rPr>
                <a:t>m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202" name="Rectangle 74"/>
            <p:cNvSpPr>
              <a:spLocks noChangeArrowheads="1"/>
            </p:cNvSpPr>
            <p:nvPr/>
          </p:nvSpPr>
          <p:spPr bwMode="auto">
            <a:xfrm>
              <a:off x="1172" y="1803"/>
              <a:ext cx="2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000000"/>
                  </a:solidFill>
                </a:rPr>
                <a:t>i</a:t>
              </a:r>
              <a:endParaRPr lang="en-US" altLang="zh-CN" b="0"/>
            </a:p>
          </p:txBody>
        </p:sp>
        <p:sp>
          <p:nvSpPr>
            <p:cNvPr id="432203" name="Rectangle 75"/>
            <p:cNvSpPr>
              <a:spLocks noChangeArrowheads="1"/>
            </p:cNvSpPr>
            <p:nvPr/>
          </p:nvSpPr>
          <p:spPr bwMode="auto">
            <a:xfrm>
              <a:off x="651" y="1803"/>
              <a:ext cx="68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000000"/>
                  </a:solidFill>
                </a:rPr>
                <a:t>m</a:t>
              </a:r>
              <a:endParaRPr lang="en-US" altLang="zh-CN" b="0"/>
            </a:p>
          </p:txBody>
        </p:sp>
        <p:sp>
          <p:nvSpPr>
            <p:cNvPr id="432204" name="Rectangle 76"/>
            <p:cNvSpPr>
              <a:spLocks noChangeArrowheads="1"/>
            </p:cNvSpPr>
            <p:nvPr/>
          </p:nvSpPr>
          <p:spPr bwMode="auto">
            <a:xfrm>
              <a:off x="1793" y="1238"/>
              <a:ext cx="2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000000"/>
                  </a:solidFill>
                </a:rPr>
                <a:t>i</a:t>
              </a:r>
              <a:endParaRPr lang="en-US" altLang="zh-CN" b="0"/>
            </a:p>
          </p:txBody>
        </p:sp>
        <p:sp>
          <p:nvSpPr>
            <p:cNvPr id="432205" name="Rectangle 77"/>
            <p:cNvSpPr>
              <a:spLocks noChangeArrowheads="1"/>
            </p:cNvSpPr>
            <p:nvPr/>
          </p:nvSpPr>
          <p:spPr bwMode="auto">
            <a:xfrm>
              <a:off x="1172" y="1238"/>
              <a:ext cx="2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000000"/>
                  </a:solidFill>
                </a:rPr>
                <a:t>i</a:t>
              </a:r>
              <a:endParaRPr lang="en-US" altLang="zh-CN" b="0"/>
            </a:p>
          </p:txBody>
        </p:sp>
        <p:sp>
          <p:nvSpPr>
            <p:cNvPr id="432206" name="Rectangle 78"/>
            <p:cNvSpPr>
              <a:spLocks noChangeArrowheads="1"/>
            </p:cNvSpPr>
            <p:nvPr/>
          </p:nvSpPr>
          <p:spPr bwMode="auto">
            <a:xfrm>
              <a:off x="1793" y="951"/>
              <a:ext cx="2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000000"/>
                  </a:solidFill>
                </a:rPr>
                <a:t>i</a:t>
              </a:r>
              <a:endParaRPr lang="en-US" altLang="zh-CN" b="0"/>
            </a:p>
          </p:txBody>
        </p:sp>
        <p:sp>
          <p:nvSpPr>
            <p:cNvPr id="432207" name="Rectangle 79"/>
            <p:cNvSpPr>
              <a:spLocks noChangeArrowheads="1"/>
            </p:cNvSpPr>
            <p:nvPr/>
          </p:nvSpPr>
          <p:spPr bwMode="auto">
            <a:xfrm>
              <a:off x="1172" y="951"/>
              <a:ext cx="2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000000"/>
                  </a:solidFill>
                </a:rPr>
                <a:t>i</a:t>
              </a:r>
              <a:endParaRPr lang="en-US" altLang="zh-CN" b="0"/>
            </a:p>
          </p:txBody>
        </p:sp>
        <p:sp>
          <p:nvSpPr>
            <p:cNvPr id="432208" name="Rectangle 80"/>
            <p:cNvSpPr>
              <a:spLocks noChangeArrowheads="1"/>
            </p:cNvSpPr>
            <p:nvPr/>
          </p:nvSpPr>
          <p:spPr bwMode="auto">
            <a:xfrm>
              <a:off x="1386" y="665"/>
              <a:ext cx="25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000000"/>
                  </a:solidFill>
                </a:rPr>
                <a:t>i</a:t>
              </a:r>
              <a:endParaRPr lang="en-US" altLang="zh-CN" b="0"/>
            </a:p>
          </p:txBody>
        </p:sp>
        <p:sp>
          <p:nvSpPr>
            <p:cNvPr id="432209" name="Rectangle 81"/>
            <p:cNvSpPr>
              <a:spLocks noChangeArrowheads="1"/>
            </p:cNvSpPr>
            <p:nvPr/>
          </p:nvSpPr>
          <p:spPr bwMode="auto">
            <a:xfrm>
              <a:off x="1172" y="665"/>
              <a:ext cx="2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000000"/>
                  </a:solidFill>
                </a:rPr>
                <a:t>i</a:t>
              </a:r>
              <a:endParaRPr lang="en-US" altLang="zh-CN" b="0"/>
            </a:p>
          </p:txBody>
        </p:sp>
        <p:sp>
          <p:nvSpPr>
            <p:cNvPr id="432210" name="Rectangle 82"/>
            <p:cNvSpPr>
              <a:spLocks noChangeArrowheads="1"/>
            </p:cNvSpPr>
            <p:nvPr/>
          </p:nvSpPr>
          <p:spPr bwMode="auto">
            <a:xfrm>
              <a:off x="2901" y="379"/>
              <a:ext cx="68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000000"/>
                  </a:solidFill>
                </a:rPr>
                <a:t>m</a:t>
              </a:r>
              <a:endParaRPr lang="en-US" altLang="zh-CN" b="0"/>
            </a:p>
          </p:txBody>
        </p:sp>
        <p:sp>
          <p:nvSpPr>
            <p:cNvPr id="432211" name="Rectangle 83"/>
            <p:cNvSpPr>
              <a:spLocks noChangeArrowheads="1"/>
            </p:cNvSpPr>
            <p:nvPr/>
          </p:nvSpPr>
          <p:spPr bwMode="auto">
            <a:xfrm>
              <a:off x="2664" y="379"/>
              <a:ext cx="68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FF3300"/>
                  </a:solidFill>
                </a:rPr>
                <a:t>m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212" name="Rectangle 84"/>
            <p:cNvSpPr>
              <a:spLocks noChangeArrowheads="1"/>
            </p:cNvSpPr>
            <p:nvPr/>
          </p:nvSpPr>
          <p:spPr bwMode="auto">
            <a:xfrm>
              <a:off x="995" y="379"/>
              <a:ext cx="25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000000"/>
                  </a:solidFill>
                </a:rPr>
                <a:t>i</a:t>
              </a:r>
              <a:endParaRPr lang="en-US" altLang="zh-CN" b="0"/>
            </a:p>
          </p:txBody>
        </p:sp>
        <p:sp>
          <p:nvSpPr>
            <p:cNvPr id="432213" name="Rectangle 85"/>
            <p:cNvSpPr>
              <a:spLocks noChangeArrowheads="1"/>
            </p:cNvSpPr>
            <p:nvPr/>
          </p:nvSpPr>
          <p:spPr bwMode="auto">
            <a:xfrm>
              <a:off x="596" y="379"/>
              <a:ext cx="2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000000"/>
                  </a:solidFill>
                </a:rPr>
                <a:t>i</a:t>
              </a:r>
              <a:endParaRPr lang="en-US" altLang="zh-CN" b="0"/>
            </a:p>
          </p:txBody>
        </p:sp>
        <p:sp>
          <p:nvSpPr>
            <p:cNvPr id="432214" name="Rectangle 86"/>
            <p:cNvSpPr>
              <a:spLocks noChangeArrowheads="1"/>
            </p:cNvSpPr>
            <p:nvPr/>
          </p:nvSpPr>
          <p:spPr bwMode="auto">
            <a:xfrm>
              <a:off x="3936" y="1680"/>
              <a:ext cx="1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hK</a:t>
              </a:r>
              <a:endParaRPr lang="en-US" altLang="zh-CN" b="0"/>
            </a:p>
          </p:txBody>
        </p:sp>
        <p:sp>
          <p:nvSpPr>
            <p:cNvPr id="432215" name="Rectangle 87"/>
            <p:cNvSpPr>
              <a:spLocks noChangeArrowheads="1"/>
            </p:cNvSpPr>
            <p:nvPr/>
          </p:nvSpPr>
          <p:spPr bwMode="auto">
            <a:xfrm>
              <a:off x="2897" y="1687"/>
              <a:ext cx="1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hK</a:t>
              </a:r>
              <a:endParaRPr lang="en-US" altLang="zh-CN" b="0"/>
            </a:p>
          </p:txBody>
        </p:sp>
        <p:sp>
          <p:nvSpPr>
            <p:cNvPr id="432216" name="Rectangle 88"/>
            <p:cNvSpPr>
              <a:spLocks noChangeArrowheads="1"/>
            </p:cNvSpPr>
            <p:nvPr/>
          </p:nvSpPr>
          <p:spPr bwMode="auto">
            <a:xfrm>
              <a:off x="2227" y="1687"/>
              <a:ext cx="1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hK</a:t>
              </a:r>
              <a:endParaRPr lang="en-US" altLang="zh-CN" b="0"/>
            </a:p>
          </p:txBody>
        </p:sp>
        <p:sp>
          <p:nvSpPr>
            <p:cNvPr id="432217" name="Rectangle 89"/>
            <p:cNvSpPr>
              <a:spLocks noChangeArrowheads="1"/>
            </p:cNvSpPr>
            <p:nvPr/>
          </p:nvSpPr>
          <p:spPr bwMode="auto">
            <a:xfrm>
              <a:off x="1750" y="1687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y</a:t>
              </a:r>
              <a:endParaRPr lang="en-US" altLang="zh-CN" b="0"/>
            </a:p>
          </p:txBody>
        </p:sp>
        <p:sp>
          <p:nvSpPr>
            <p:cNvPr id="432218" name="Rectangle 90"/>
            <p:cNvSpPr>
              <a:spLocks noChangeArrowheads="1"/>
            </p:cNvSpPr>
            <p:nvPr/>
          </p:nvSpPr>
          <p:spPr bwMode="auto">
            <a:xfrm>
              <a:off x="1573" y="1687"/>
              <a:ext cx="8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h</a:t>
              </a:r>
              <a:endParaRPr lang="en-US" altLang="zh-CN" b="0"/>
            </a:p>
          </p:txBody>
        </p:sp>
        <p:sp>
          <p:nvSpPr>
            <p:cNvPr id="432219" name="Rectangle 91"/>
            <p:cNvSpPr>
              <a:spLocks noChangeArrowheads="1"/>
            </p:cNvSpPr>
            <p:nvPr/>
          </p:nvSpPr>
          <p:spPr bwMode="auto">
            <a:xfrm>
              <a:off x="1089" y="1687"/>
              <a:ext cx="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x</a:t>
              </a:r>
              <a:endParaRPr lang="en-US" altLang="zh-CN" b="0"/>
            </a:p>
          </p:txBody>
        </p:sp>
        <p:sp>
          <p:nvSpPr>
            <p:cNvPr id="432220" name="Rectangle 92"/>
            <p:cNvSpPr>
              <a:spLocks noChangeArrowheads="1"/>
            </p:cNvSpPr>
            <p:nvPr/>
          </p:nvSpPr>
          <p:spPr bwMode="auto">
            <a:xfrm>
              <a:off x="933" y="1687"/>
              <a:ext cx="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f</a:t>
              </a:r>
              <a:endParaRPr lang="en-US" altLang="zh-CN" b="0"/>
            </a:p>
          </p:txBody>
        </p:sp>
        <p:sp>
          <p:nvSpPr>
            <p:cNvPr id="432221" name="Rectangle 93"/>
            <p:cNvSpPr>
              <a:spLocks noChangeArrowheads="1"/>
            </p:cNvSpPr>
            <p:nvPr/>
          </p:nvSpPr>
          <p:spPr bwMode="auto">
            <a:xfrm>
              <a:off x="533" y="1687"/>
              <a:ext cx="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K</a:t>
              </a:r>
              <a:endParaRPr lang="en-US" altLang="zh-CN" b="0"/>
            </a:p>
          </p:txBody>
        </p:sp>
        <p:sp>
          <p:nvSpPr>
            <p:cNvPr id="432222" name="Rectangle 94"/>
            <p:cNvSpPr>
              <a:spLocks noChangeArrowheads="1"/>
            </p:cNvSpPr>
            <p:nvPr/>
          </p:nvSpPr>
          <p:spPr bwMode="auto">
            <a:xfrm>
              <a:off x="2846" y="1122"/>
              <a:ext cx="1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hK</a:t>
              </a:r>
              <a:endParaRPr lang="en-US" altLang="zh-CN" b="0"/>
            </a:p>
          </p:txBody>
        </p:sp>
        <p:sp>
          <p:nvSpPr>
            <p:cNvPr id="432223" name="Rectangle 95"/>
            <p:cNvSpPr>
              <a:spLocks noChangeArrowheads="1"/>
            </p:cNvSpPr>
            <p:nvPr/>
          </p:nvSpPr>
          <p:spPr bwMode="auto">
            <a:xfrm>
              <a:off x="2213" y="1122"/>
              <a:ext cx="1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hK</a:t>
              </a:r>
              <a:endParaRPr lang="en-US" altLang="zh-CN" b="0"/>
            </a:p>
          </p:txBody>
        </p:sp>
        <p:sp>
          <p:nvSpPr>
            <p:cNvPr id="432224" name="Rectangle 96"/>
            <p:cNvSpPr>
              <a:spLocks noChangeArrowheads="1"/>
            </p:cNvSpPr>
            <p:nvPr/>
          </p:nvSpPr>
          <p:spPr bwMode="auto">
            <a:xfrm>
              <a:off x="1720" y="112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y</a:t>
              </a:r>
              <a:endParaRPr lang="en-US" altLang="zh-CN" b="0"/>
            </a:p>
          </p:txBody>
        </p:sp>
        <p:sp>
          <p:nvSpPr>
            <p:cNvPr id="432225" name="Rectangle 97"/>
            <p:cNvSpPr>
              <a:spLocks noChangeArrowheads="1"/>
            </p:cNvSpPr>
            <p:nvPr/>
          </p:nvSpPr>
          <p:spPr bwMode="auto">
            <a:xfrm>
              <a:off x="1543" y="1122"/>
              <a:ext cx="8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h</a:t>
              </a:r>
              <a:endParaRPr lang="en-US" altLang="zh-CN" b="0"/>
            </a:p>
          </p:txBody>
        </p:sp>
        <p:sp>
          <p:nvSpPr>
            <p:cNvPr id="432226" name="Rectangle 98"/>
            <p:cNvSpPr>
              <a:spLocks noChangeArrowheads="1"/>
            </p:cNvSpPr>
            <p:nvPr/>
          </p:nvSpPr>
          <p:spPr bwMode="auto">
            <a:xfrm>
              <a:off x="1089" y="1122"/>
              <a:ext cx="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x</a:t>
              </a:r>
              <a:endParaRPr lang="en-US" altLang="zh-CN" b="0"/>
            </a:p>
          </p:txBody>
        </p:sp>
        <p:sp>
          <p:nvSpPr>
            <p:cNvPr id="432227" name="Rectangle 99"/>
            <p:cNvSpPr>
              <a:spLocks noChangeArrowheads="1"/>
            </p:cNvSpPr>
            <p:nvPr/>
          </p:nvSpPr>
          <p:spPr bwMode="auto">
            <a:xfrm>
              <a:off x="933" y="1122"/>
              <a:ext cx="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f</a:t>
              </a:r>
              <a:endParaRPr lang="en-US" altLang="zh-CN" b="0"/>
            </a:p>
          </p:txBody>
        </p:sp>
        <p:sp>
          <p:nvSpPr>
            <p:cNvPr id="432228" name="Rectangle 100"/>
            <p:cNvSpPr>
              <a:spLocks noChangeArrowheads="1"/>
            </p:cNvSpPr>
            <p:nvPr/>
          </p:nvSpPr>
          <p:spPr bwMode="auto">
            <a:xfrm>
              <a:off x="563" y="1122"/>
              <a:ext cx="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K</a:t>
              </a:r>
              <a:endParaRPr lang="en-US" altLang="zh-CN" b="0"/>
            </a:p>
          </p:txBody>
        </p:sp>
        <p:sp>
          <p:nvSpPr>
            <p:cNvPr id="432229" name="Rectangle 101"/>
            <p:cNvSpPr>
              <a:spLocks noChangeArrowheads="1"/>
            </p:cNvSpPr>
            <p:nvPr/>
          </p:nvSpPr>
          <p:spPr bwMode="auto">
            <a:xfrm>
              <a:off x="2213" y="836"/>
              <a:ext cx="1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hK</a:t>
              </a:r>
              <a:endParaRPr lang="en-US" altLang="zh-CN" b="0"/>
            </a:p>
          </p:txBody>
        </p:sp>
        <p:sp>
          <p:nvSpPr>
            <p:cNvPr id="432230" name="Rectangle 102"/>
            <p:cNvSpPr>
              <a:spLocks noChangeArrowheads="1"/>
            </p:cNvSpPr>
            <p:nvPr/>
          </p:nvSpPr>
          <p:spPr bwMode="auto">
            <a:xfrm>
              <a:off x="1720" y="83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y</a:t>
              </a:r>
              <a:endParaRPr lang="en-US" altLang="zh-CN" b="0"/>
            </a:p>
          </p:txBody>
        </p:sp>
        <p:sp>
          <p:nvSpPr>
            <p:cNvPr id="432231" name="Rectangle 103"/>
            <p:cNvSpPr>
              <a:spLocks noChangeArrowheads="1"/>
            </p:cNvSpPr>
            <p:nvPr/>
          </p:nvSpPr>
          <p:spPr bwMode="auto">
            <a:xfrm>
              <a:off x="1543" y="836"/>
              <a:ext cx="8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h</a:t>
              </a:r>
              <a:endParaRPr lang="en-US" altLang="zh-CN" b="0"/>
            </a:p>
          </p:txBody>
        </p:sp>
        <p:sp>
          <p:nvSpPr>
            <p:cNvPr id="432232" name="Rectangle 104"/>
            <p:cNvSpPr>
              <a:spLocks noChangeArrowheads="1"/>
            </p:cNvSpPr>
            <p:nvPr/>
          </p:nvSpPr>
          <p:spPr bwMode="auto">
            <a:xfrm>
              <a:off x="1089" y="836"/>
              <a:ext cx="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x</a:t>
              </a:r>
              <a:endParaRPr lang="en-US" altLang="zh-CN" b="0"/>
            </a:p>
          </p:txBody>
        </p:sp>
        <p:sp>
          <p:nvSpPr>
            <p:cNvPr id="432233" name="Rectangle 105"/>
            <p:cNvSpPr>
              <a:spLocks noChangeArrowheads="1"/>
            </p:cNvSpPr>
            <p:nvPr/>
          </p:nvSpPr>
          <p:spPr bwMode="auto">
            <a:xfrm>
              <a:off x="933" y="836"/>
              <a:ext cx="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f</a:t>
              </a:r>
              <a:endParaRPr lang="en-US" altLang="zh-CN" b="0"/>
            </a:p>
          </p:txBody>
        </p:sp>
        <p:sp>
          <p:nvSpPr>
            <p:cNvPr id="432234" name="Rectangle 106"/>
            <p:cNvSpPr>
              <a:spLocks noChangeArrowheads="1"/>
            </p:cNvSpPr>
            <p:nvPr/>
          </p:nvSpPr>
          <p:spPr bwMode="auto">
            <a:xfrm>
              <a:off x="563" y="836"/>
              <a:ext cx="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K</a:t>
              </a:r>
              <a:endParaRPr lang="en-US" altLang="zh-CN" b="0"/>
            </a:p>
          </p:txBody>
        </p:sp>
        <p:sp>
          <p:nvSpPr>
            <p:cNvPr id="432235" name="Rectangle 107"/>
            <p:cNvSpPr>
              <a:spLocks noChangeArrowheads="1"/>
            </p:cNvSpPr>
            <p:nvPr/>
          </p:nvSpPr>
          <p:spPr bwMode="auto">
            <a:xfrm>
              <a:off x="1313" y="550"/>
              <a:ext cx="6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y</a:t>
              </a:r>
              <a:endParaRPr lang="en-US" altLang="zh-CN" b="0"/>
            </a:p>
          </p:txBody>
        </p:sp>
        <p:sp>
          <p:nvSpPr>
            <p:cNvPr id="432236" name="Rectangle 108"/>
            <p:cNvSpPr>
              <a:spLocks noChangeArrowheads="1"/>
            </p:cNvSpPr>
            <p:nvPr/>
          </p:nvSpPr>
          <p:spPr bwMode="auto">
            <a:xfrm>
              <a:off x="1089" y="550"/>
              <a:ext cx="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x</a:t>
              </a:r>
              <a:endParaRPr lang="en-US" altLang="zh-CN" b="0"/>
            </a:p>
          </p:txBody>
        </p:sp>
        <p:sp>
          <p:nvSpPr>
            <p:cNvPr id="432237" name="Rectangle 109"/>
            <p:cNvSpPr>
              <a:spLocks noChangeArrowheads="1"/>
            </p:cNvSpPr>
            <p:nvPr/>
          </p:nvSpPr>
          <p:spPr bwMode="auto">
            <a:xfrm>
              <a:off x="933" y="550"/>
              <a:ext cx="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f</a:t>
              </a:r>
              <a:endParaRPr lang="en-US" altLang="zh-CN" b="0"/>
            </a:p>
          </p:txBody>
        </p:sp>
        <p:sp>
          <p:nvSpPr>
            <p:cNvPr id="432238" name="Rectangle 110"/>
            <p:cNvSpPr>
              <a:spLocks noChangeArrowheads="1"/>
            </p:cNvSpPr>
            <p:nvPr/>
          </p:nvSpPr>
          <p:spPr bwMode="auto">
            <a:xfrm>
              <a:off x="572" y="550"/>
              <a:ext cx="9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K</a:t>
              </a:r>
              <a:endParaRPr lang="en-US" altLang="zh-CN" b="0"/>
            </a:p>
          </p:txBody>
        </p:sp>
        <p:sp>
          <p:nvSpPr>
            <p:cNvPr id="432239" name="Rectangle 111"/>
            <p:cNvSpPr>
              <a:spLocks noChangeArrowheads="1"/>
            </p:cNvSpPr>
            <p:nvPr/>
          </p:nvSpPr>
          <p:spPr bwMode="auto">
            <a:xfrm>
              <a:off x="2784" y="263"/>
              <a:ext cx="9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K</a:t>
              </a:r>
              <a:endParaRPr lang="en-US" altLang="zh-CN" b="0"/>
            </a:p>
          </p:txBody>
        </p:sp>
        <p:sp>
          <p:nvSpPr>
            <p:cNvPr id="432240" name="Rectangle 112"/>
            <p:cNvSpPr>
              <a:spLocks noChangeArrowheads="1"/>
            </p:cNvSpPr>
            <p:nvPr/>
          </p:nvSpPr>
          <p:spPr bwMode="auto">
            <a:xfrm>
              <a:off x="2004" y="263"/>
              <a:ext cx="9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K</a:t>
              </a:r>
              <a:endParaRPr lang="en-US" altLang="zh-CN" b="0"/>
            </a:p>
          </p:txBody>
        </p:sp>
        <p:sp>
          <p:nvSpPr>
            <p:cNvPr id="432241" name="Rectangle 113"/>
            <p:cNvSpPr>
              <a:spLocks noChangeArrowheads="1"/>
            </p:cNvSpPr>
            <p:nvPr/>
          </p:nvSpPr>
          <p:spPr bwMode="auto">
            <a:xfrm>
              <a:off x="1516" y="263"/>
              <a:ext cx="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K</a:t>
              </a:r>
              <a:endParaRPr lang="en-US" altLang="zh-CN" b="0"/>
            </a:p>
          </p:txBody>
        </p:sp>
        <p:sp>
          <p:nvSpPr>
            <p:cNvPr id="432242" name="Rectangle 114"/>
            <p:cNvSpPr>
              <a:spLocks noChangeArrowheads="1"/>
            </p:cNvSpPr>
            <p:nvPr/>
          </p:nvSpPr>
          <p:spPr bwMode="auto">
            <a:xfrm>
              <a:off x="1184" y="263"/>
              <a:ext cx="8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h</a:t>
              </a:r>
              <a:endParaRPr lang="en-US" altLang="zh-CN" b="0"/>
            </a:p>
          </p:txBody>
        </p:sp>
        <p:sp>
          <p:nvSpPr>
            <p:cNvPr id="432243" name="Rectangle 115"/>
            <p:cNvSpPr>
              <a:spLocks noChangeArrowheads="1"/>
            </p:cNvSpPr>
            <p:nvPr/>
          </p:nvSpPr>
          <p:spPr bwMode="auto">
            <a:xfrm>
              <a:off x="921" y="26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y</a:t>
              </a:r>
              <a:endParaRPr lang="en-US" altLang="zh-CN" b="0"/>
            </a:p>
          </p:txBody>
        </p:sp>
        <p:sp>
          <p:nvSpPr>
            <p:cNvPr id="432244" name="Rectangle 116"/>
            <p:cNvSpPr>
              <a:spLocks noChangeArrowheads="1"/>
            </p:cNvSpPr>
            <p:nvPr/>
          </p:nvSpPr>
          <p:spPr bwMode="auto">
            <a:xfrm>
              <a:off x="523" y="26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</a:rPr>
                <a:t>y</a:t>
              </a:r>
              <a:endParaRPr lang="en-US" altLang="zh-CN" b="0"/>
            </a:p>
          </p:txBody>
        </p:sp>
        <p:sp>
          <p:nvSpPr>
            <p:cNvPr id="432245" name="Rectangle 117"/>
            <p:cNvSpPr>
              <a:spLocks noChangeArrowheads="1"/>
            </p:cNvSpPr>
            <p:nvPr/>
          </p:nvSpPr>
          <p:spPr bwMode="auto">
            <a:xfrm>
              <a:off x="3563" y="1666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246" name="Rectangle 118"/>
            <p:cNvSpPr>
              <a:spLocks noChangeArrowheads="1"/>
            </p:cNvSpPr>
            <p:nvPr/>
          </p:nvSpPr>
          <p:spPr bwMode="auto">
            <a:xfrm>
              <a:off x="2632" y="1666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247" name="Rectangle 119"/>
            <p:cNvSpPr>
              <a:spLocks noChangeArrowheads="1"/>
            </p:cNvSpPr>
            <p:nvPr/>
          </p:nvSpPr>
          <p:spPr bwMode="auto">
            <a:xfrm>
              <a:off x="1971" y="1666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248" name="Rectangle 120"/>
            <p:cNvSpPr>
              <a:spLocks noChangeArrowheads="1"/>
            </p:cNvSpPr>
            <p:nvPr/>
          </p:nvSpPr>
          <p:spPr bwMode="auto">
            <a:xfrm>
              <a:off x="1347" y="1666"/>
              <a:ext cx="9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FF3300"/>
                  </a:solidFill>
                  <a:latin typeface="Symbol" pitchFamily="18" charset="2"/>
                </a:rPr>
                <a:t>a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249" name="Rectangle 121"/>
            <p:cNvSpPr>
              <a:spLocks noChangeArrowheads="1"/>
            </p:cNvSpPr>
            <p:nvPr/>
          </p:nvSpPr>
          <p:spPr bwMode="auto">
            <a:xfrm>
              <a:off x="2618" y="1101"/>
              <a:ext cx="7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250" name="Rectangle 122"/>
            <p:cNvSpPr>
              <a:spLocks noChangeArrowheads="1"/>
            </p:cNvSpPr>
            <p:nvPr/>
          </p:nvSpPr>
          <p:spPr bwMode="auto">
            <a:xfrm>
              <a:off x="1988" y="1101"/>
              <a:ext cx="8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251" name="Rectangle 123"/>
            <p:cNvSpPr>
              <a:spLocks noChangeArrowheads="1"/>
            </p:cNvSpPr>
            <p:nvPr/>
          </p:nvSpPr>
          <p:spPr bwMode="auto">
            <a:xfrm>
              <a:off x="1347" y="1101"/>
              <a:ext cx="9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FF3300"/>
                  </a:solidFill>
                  <a:latin typeface="Symbol" pitchFamily="18" charset="2"/>
                </a:rPr>
                <a:t>a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252" name="Rectangle 124"/>
            <p:cNvSpPr>
              <a:spLocks noChangeArrowheads="1"/>
            </p:cNvSpPr>
            <p:nvPr/>
          </p:nvSpPr>
          <p:spPr bwMode="auto">
            <a:xfrm>
              <a:off x="1988" y="815"/>
              <a:ext cx="8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253" name="Rectangle 125"/>
            <p:cNvSpPr>
              <a:spLocks noChangeArrowheads="1"/>
            </p:cNvSpPr>
            <p:nvPr/>
          </p:nvSpPr>
          <p:spPr bwMode="auto">
            <a:xfrm>
              <a:off x="1347" y="815"/>
              <a:ext cx="9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FF3300"/>
                  </a:solidFill>
                  <a:latin typeface="Symbol" pitchFamily="18" charset="2"/>
                </a:rPr>
                <a:t>a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254" name="Rectangle 126"/>
            <p:cNvSpPr>
              <a:spLocks noChangeArrowheads="1"/>
            </p:cNvSpPr>
            <p:nvPr/>
          </p:nvSpPr>
          <p:spPr bwMode="auto">
            <a:xfrm>
              <a:off x="2576" y="242"/>
              <a:ext cx="7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FF3300"/>
                  </a:solidFill>
                  <a:latin typeface="Symbol" pitchFamily="18" charset="2"/>
                </a:rPr>
                <a:t>l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255" name="Rectangle 127"/>
            <p:cNvSpPr>
              <a:spLocks noChangeArrowheads="1"/>
            </p:cNvSpPr>
            <p:nvPr/>
          </p:nvSpPr>
          <p:spPr bwMode="auto">
            <a:xfrm>
              <a:off x="1827" y="242"/>
              <a:ext cx="8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FF3300"/>
                  </a:solidFill>
                  <a:latin typeface="Symbol" pitchFamily="18" charset="2"/>
                </a:rPr>
                <a:t>l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256" name="Rectangle 128"/>
            <p:cNvSpPr>
              <a:spLocks noChangeArrowheads="1"/>
            </p:cNvSpPr>
            <p:nvPr/>
          </p:nvSpPr>
          <p:spPr bwMode="auto">
            <a:xfrm>
              <a:off x="1347" y="242"/>
              <a:ext cx="7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FF3300"/>
                  </a:solidFill>
                  <a:latin typeface="Symbol" pitchFamily="18" charset="2"/>
                </a:rPr>
                <a:t>l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32257" name="AutoShape 129"/>
            <p:cNvSpPr>
              <a:spLocks/>
            </p:cNvSpPr>
            <p:nvPr/>
          </p:nvSpPr>
          <p:spPr bwMode="auto">
            <a:xfrm>
              <a:off x="288" y="336"/>
              <a:ext cx="144" cy="1536"/>
            </a:xfrm>
            <a:prstGeom prst="leftBrace">
              <a:avLst>
                <a:gd name="adj1" fmla="val 88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2259" name="Rectangle 13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5041900" cy="782637"/>
          </a:xfrm>
        </p:spPr>
        <p:txBody>
          <a:bodyPr/>
          <a:lstStyle/>
          <a:p>
            <a:r>
              <a:rPr lang="zh-CN" altLang="en-US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三、高阶龙格</a:t>
            </a:r>
            <a:r>
              <a:rPr lang="en-US" altLang="zh-CN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库塔方法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197" name="Group 45"/>
          <p:cNvGrpSpPr>
            <a:grpSpLocks/>
          </p:cNvGrpSpPr>
          <p:nvPr/>
        </p:nvGrpSpPr>
        <p:grpSpPr bwMode="auto">
          <a:xfrm>
            <a:off x="673100" y="673100"/>
            <a:ext cx="8153400" cy="4876800"/>
            <a:chOff x="240" y="384"/>
            <a:chExt cx="5136" cy="3072"/>
          </a:xfrm>
        </p:grpSpPr>
        <p:sp>
          <p:nvSpPr>
            <p:cNvPr id="433198" name="AutoShape 46" descr="再生纸"/>
            <p:cNvSpPr>
              <a:spLocks noChangeArrowheads="1"/>
            </p:cNvSpPr>
            <p:nvPr/>
          </p:nvSpPr>
          <p:spPr bwMode="auto">
            <a:xfrm>
              <a:off x="240" y="384"/>
              <a:ext cx="5136" cy="3072"/>
            </a:xfrm>
            <a:prstGeom prst="roundRect">
              <a:avLst>
                <a:gd name="adj" fmla="val 6889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marL="476250" indent="-476250"/>
              <a:r>
                <a:rPr lang="zh-CN" altLang="en-US" sz="2400">
                  <a:solidFill>
                    <a:schemeClr val="accent2"/>
                  </a:solidFill>
                </a:rPr>
                <a:t>注：</a:t>
              </a:r>
            </a:p>
            <a:p>
              <a:pPr marL="476250" indent="-476250"/>
              <a:r>
                <a:rPr lang="zh-CN" altLang="en-US" sz="3200">
                  <a:solidFill>
                    <a:schemeClr val="accent2"/>
                  </a:solidFill>
                  <a:sym typeface="Wingdings" pitchFamily="2" charset="2"/>
                </a:rPr>
                <a:t></a:t>
              </a:r>
              <a:r>
                <a:rPr lang="zh-CN" altLang="en-US" sz="2400">
                  <a:sym typeface="Wingdings" pitchFamily="2" charset="2"/>
                </a:rPr>
                <a:t> </a:t>
              </a:r>
              <a:r>
                <a:rPr lang="zh-CN" altLang="en-US" sz="2400"/>
                <a:t>龙格</a:t>
              </a:r>
              <a:r>
                <a:rPr lang="en-US" altLang="zh-CN" sz="2400"/>
                <a:t>-</a:t>
              </a:r>
              <a:r>
                <a:rPr lang="zh-CN" altLang="en-US" sz="2400">
                  <a:latin typeface="楷体_GB2312" pitchFamily="49" charset="-122"/>
                </a:rPr>
                <a:t>库塔法</a:t>
              </a:r>
              <a:r>
                <a:rPr lang="zh-CN" altLang="en-US" sz="2400"/>
                <a:t>的主要运算在于计算 </a:t>
              </a:r>
              <a:r>
                <a:rPr lang="en-US" altLang="zh-CN" sz="2400" i="1">
                  <a:solidFill>
                    <a:schemeClr val="accent2"/>
                  </a:solidFill>
                </a:rPr>
                <a:t>K</a:t>
              </a:r>
              <a:r>
                <a:rPr lang="en-US" altLang="zh-CN" sz="2400" i="1" baseline="-25000">
                  <a:solidFill>
                    <a:schemeClr val="accent2"/>
                  </a:solidFill>
                </a:rPr>
                <a:t>i</a:t>
              </a:r>
              <a:r>
                <a:rPr lang="en-US" altLang="zh-CN" sz="2400">
                  <a:solidFill>
                    <a:schemeClr val="accent2"/>
                  </a:solidFill>
                </a:rPr>
                <a:t> </a:t>
              </a:r>
              <a:r>
                <a:rPr lang="zh-CN" altLang="en-US" sz="2400"/>
                <a:t>的值，即计算 </a:t>
              </a:r>
              <a:r>
                <a:rPr lang="en-US" altLang="zh-CN" sz="2400" i="1">
                  <a:solidFill>
                    <a:schemeClr val="accent2"/>
                  </a:solidFill>
                </a:rPr>
                <a:t>f</a:t>
              </a:r>
              <a:r>
                <a:rPr lang="en-US" altLang="zh-CN" sz="2400">
                  <a:solidFill>
                    <a:schemeClr val="accent2"/>
                  </a:solidFill>
                </a:rPr>
                <a:t> </a:t>
              </a:r>
              <a:r>
                <a:rPr lang="zh-CN" altLang="en-US" sz="2400"/>
                <a:t>的值。</a:t>
              </a:r>
              <a:r>
                <a:rPr lang="en-US" altLang="zh-CN" sz="2400"/>
                <a:t>Butcher </a:t>
              </a:r>
              <a:r>
                <a:rPr lang="zh-CN" altLang="en-US" sz="2400"/>
                <a:t>于</a:t>
              </a:r>
              <a:r>
                <a:rPr lang="en-US" altLang="zh-CN" sz="2400"/>
                <a:t>1965</a:t>
              </a:r>
              <a:r>
                <a:rPr lang="zh-CN" altLang="en-US" sz="2400"/>
                <a:t>年给出了计算量与可达到的最高精度阶数的关系：</a:t>
              </a:r>
              <a:endParaRPr lang="zh-CN" altLang="en-US" sz="2400">
                <a:solidFill>
                  <a:schemeClr val="accent2"/>
                </a:solidFill>
              </a:endParaRPr>
            </a:p>
          </p:txBody>
        </p:sp>
        <p:grpSp>
          <p:nvGrpSpPr>
            <p:cNvPr id="433199" name="Group 47"/>
            <p:cNvGrpSpPr>
              <a:grpSpLocks/>
            </p:cNvGrpSpPr>
            <p:nvPr/>
          </p:nvGrpSpPr>
          <p:grpSpPr bwMode="auto">
            <a:xfrm>
              <a:off x="480" y="1584"/>
              <a:ext cx="4800" cy="652"/>
              <a:chOff x="480" y="1152"/>
              <a:chExt cx="4800" cy="652"/>
            </a:xfrm>
          </p:grpSpPr>
          <p:sp>
            <p:nvSpPr>
              <p:cNvPr id="433200" name="Rectangle 48"/>
              <p:cNvSpPr>
                <a:spLocks noChangeArrowheads="1"/>
              </p:cNvSpPr>
              <p:nvPr/>
            </p:nvSpPr>
            <p:spPr bwMode="auto">
              <a:xfrm>
                <a:off x="4704" y="1478"/>
                <a:ext cx="576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0">
                  <a:ea typeface="宋体" pitchFamily="2" charset="-122"/>
                </a:endParaRPr>
              </a:p>
            </p:txBody>
          </p:sp>
          <p:sp>
            <p:nvSpPr>
              <p:cNvPr id="433201" name="Rectangle 49"/>
              <p:cNvSpPr>
                <a:spLocks noChangeArrowheads="1"/>
              </p:cNvSpPr>
              <p:nvPr/>
            </p:nvSpPr>
            <p:spPr bwMode="auto">
              <a:xfrm>
                <a:off x="4704" y="1152"/>
                <a:ext cx="576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0">
                  <a:ea typeface="宋体" pitchFamily="2" charset="-122"/>
                </a:endParaRPr>
              </a:p>
            </p:txBody>
          </p:sp>
          <p:sp>
            <p:nvSpPr>
              <p:cNvPr id="433202" name="Rectangle 50"/>
              <p:cNvSpPr>
                <a:spLocks noChangeArrowheads="1"/>
              </p:cNvSpPr>
              <p:nvPr/>
            </p:nvSpPr>
            <p:spPr bwMode="auto">
              <a:xfrm>
                <a:off x="4176" y="1478"/>
                <a:ext cx="52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0">
                  <a:ea typeface="宋体" pitchFamily="2" charset="-122"/>
                </a:endParaRPr>
              </a:p>
            </p:txBody>
          </p:sp>
          <p:sp>
            <p:nvSpPr>
              <p:cNvPr id="433203" name="Rectangle 5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52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 b="0"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433204" name="Rectangle 52"/>
              <p:cNvSpPr>
                <a:spLocks noChangeArrowheads="1"/>
              </p:cNvSpPr>
              <p:nvPr/>
            </p:nvSpPr>
            <p:spPr bwMode="auto">
              <a:xfrm>
                <a:off x="3168" y="1478"/>
                <a:ext cx="48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0">
                  <a:ea typeface="宋体" pitchFamily="2" charset="-122"/>
                </a:endParaRPr>
              </a:p>
            </p:txBody>
          </p:sp>
          <p:sp>
            <p:nvSpPr>
              <p:cNvPr id="433205" name="Rectangle 53"/>
              <p:cNvSpPr>
                <a:spLocks noChangeArrowheads="1"/>
              </p:cNvSpPr>
              <p:nvPr/>
            </p:nvSpPr>
            <p:spPr bwMode="auto">
              <a:xfrm>
                <a:off x="3168" y="1152"/>
                <a:ext cx="48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 b="0"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433206" name="Rectangle 54"/>
              <p:cNvSpPr>
                <a:spLocks noChangeArrowheads="1"/>
              </p:cNvSpPr>
              <p:nvPr/>
            </p:nvSpPr>
            <p:spPr bwMode="auto">
              <a:xfrm>
                <a:off x="2208" y="1478"/>
                <a:ext cx="48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0">
                  <a:ea typeface="宋体" pitchFamily="2" charset="-122"/>
                </a:endParaRPr>
              </a:p>
            </p:txBody>
          </p:sp>
          <p:sp>
            <p:nvSpPr>
              <p:cNvPr id="433207" name="Rectangle 55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48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 b="0"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433208" name="Rectangle 56"/>
              <p:cNvSpPr>
                <a:spLocks noChangeArrowheads="1"/>
              </p:cNvSpPr>
              <p:nvPr/>
            </p:nvSpPr>
            <p:spPr bwMode="auto">
              <a:xfrm>
                <a:off x="3648" y="1478"/>
                <a:ext cx="52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0">
                  <a:ea typeface="宋体" pitchFamily="2" charset="-122"/>
                </a:endParaRPr>
              </a:p>
            </p:txBody>
          </p:sp>
          <p:sp>
            <p:nvSpPr>
              <p:cNvPr id="433209" name="Rectangle 57"/>
              <p:cNvSpPr>
                <a:spLocks noChangeArrowheads="1"/>
              </p:cNvSpPr>
              <p:nvPr/>
            </p:nvSpPr>
            <p:spPr bwMode="auto">
              <a:xfrm>
                <a:off x="2688" y="1478"/>
                <a:ext cx="48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0">
                  <a:ea typeface="宋体" pitchFamily="2" charset="-122"/>
                </a:endParaRPr>
              </a:p>
            </p:txBody>
          </p:sp>
          <p:sp>
            <p:nvSpPr>
              <p:cNvPr id="433210" name="Rectangle 58"/>
              <p:cNvSpPr>
                <a:spLocks noChangeArrowheads="1"/>
              </p:cNvSpPr>
              <p:nvPr/>
            </p:nvSpPr>
            <p:spPr bwMode="auto">
              <a:xfrm>
                <a:off x="1776" y="1478"/>
                <a:ext cx="432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0">
                  <a:ea typeface="宋体" pitchFamily="2" charset="-122"/>
                </a:endParaRPr>
              </a:p>
            </p:txBody>
          </p:sp>
          <p:sp>
            <p:nvSpPr>
              <p:cNvPr id="433211" name="Rectangle 59"/>
              <p:cNvSpPr>
                <a:spLocks noChangeArrowheads="1"/>
              </p:cNvSpPr>
              <p:nvPr/>
            </p:nvSpPr>
            <p:spPr bwMode="auto">
              <a:xfrm>
                <a:off x="480" y="1478"/>
                <a:ext cx="1296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1800"/>
                  <a:t>可达到的最高精度</a:t>
                </a:r>
              </a:p>
            </p:txBody>
          </p:sp>
          <p:sp>
            <p:nvSpPr>
              <p:cNvPr id="433212" name="Rectangle 60"/>
              <p:cNvSpPr>
                <a:spLocks noChangeArrowheads="1"/>
              </p:cNvSpPr>
              <p:nvPr/>
            </p:nvSpPr>
            <p:spPr bwMode="auto">
              <a:xfrm>
                <a:off x="3648" y="1152"/>
                <a:ext cx="52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 b="0"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433213" name="Rectangle 61"/>
              <p:cNvSpPr>
                <a:spLocks noChangeArrowheads="1"/>
              </p:cNvSpPr>
              <p:nvPr/>
            </p:nvSpPr>
            <p:spPr bwMode="auto">
              <a:xfrm>
                <a:off x="2688" y="1152"/>
                <a:ext cx="48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 b="0"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433214" name="Rectangle 62"/>
              <p:cNvSpPr>
                <a:spLocks noChangeArrowheads="1"/>
              </p:cNvSpPr>
              <p:nvPr/>
            </p:nvSpPr>
            <p:spPr bwMode="auto">
              <a:xfrm>
                <a:off x="1776" y="1152"/>
                <a:ext cx="432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 b="0"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433215" name="Rectangle 63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1296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1800"/>
                  <a:t>每步须算</a:t>
                </a:r>
                <a:r>
                  <a:rPr lang="en-US" altLang="zh-CN" sz="1800" i="1">
                    <a:solidFill>
                      <a:schemeClr val="accent2"/>
                    </a:solidFill>
                  </a:rPr>
                  <a:t>K</a:t>
                </a:r>
                <a:r>
                  <a:rPr lang="en-US" altLang="zh-CN" sz="1800" i="1" baseline="-25000">
                    <a:solidFill>
                      <a:schemeClr val="accent2"/>
                    </a:solidFill>
                  </a:rPr>
                  <a:t>i </a:t>
                </a:r>
                <a:r>
                  <a:rPr lang="zh-CN" altLang="en-US" sz="1800"/>
                  <a:t>的个数</a:t>
                </a:r>
              </a:p>
            </p:txBody>
          </p:sp>
          <p:sp>
            <p:nvSpPr>
              <p:cNvPr id="433216" name="Line 64"/>
              <p:cNvSpPr>
                <a:spLocks noChangeShapeType="1"/>
              </p:cNvSpPr>
              <p:nvPr/>
            </p:nvSpPr>
            <p:spPr bwMode="auto">
              <a:xfrm>
                <a:off x="480" y="1478"/>
                <a:ext cx="4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217" name="Line 65"/>
              <p:cNvSpPr>
                <a:spLocks noChangeShapeType="1"/>
              </p:cNvSpPr>
              <p:nvPr/>
            </p:nvSpPr>
            <p:spPr bwMode="auto">
              <a:xfrm>
                <a:off x="480" y="1804"/>
                <a:ext cx="480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218" name="Line 66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6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219" name="Line 67"/>
              <p:cNvSpPr>
                <a:spLocks noChangeShapeType="1"/>
              </p:cNvSpPr>
              <p:nvPr/>
            </p:nvSpPr>
            <p:spPr bwMode="auto">
              <a:xfrm>
                <a:off x="1776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220" name="Line 68"/>
              <p:cNvSpPr>
                <a:spLocks noChangeShapeType="1"/>
              </p:cNvSpPr>
              <p:nvPr/>
            </p:nvSpPr>
            <p:spPr bwMode="auto">
              <a:xfrm>
                <a:off x="2688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221" name="Line 69"/>
              <p:cNvSpPr>
                <a:spLocks noChangeShapeType="1"/>
              </p:cNvSpPr>
              <p:nvPr/>
            </p:nvSpPr>
            <p:spPr bwMode="auto">
              <a:xfrm>
                <a:off x="3648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222" name="Line 70"/>
              <p:cNvSpPr>
                <a:spLocks noChangeShapeType="1"/>
              </p:cNvSpPr>
              <p:nvPr/>
            </p:nvSpPr>
            <p:spPr bwMode="auto">
              <a:xfrm>
                <a:off x="5280" y="1152"/>
                <a:ext cx="0" cy="6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223" name="Line 71"/>
              <p:cNvSpPr>
                <a:spLocks noChangeShapeType="1"/>
              </p:cNvSpPr>
              <p:nvPr/>
            </p:nvSpPr>
            <p:spPr bwMode="auto">
              <a:xfrm>
                <a:off x="2208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224" name="Line 72"/>
              <p:cNvSpPr>
                <a:spLocks noChangeShapeType="1"/>
              </p:cNvSpPr>
              <p:nvPr/>
            </p:nvSpPr>
            <p:spPr bwMode="auto">
              <a:xfrm>
                <a:off x="3168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225" name="Line 73"/>
              <p:cNvSpPr>
                <a:spLocks noChangeShapeType="1"/>
              </p:cNvSpPr>
              <p:nvPr/>
            </p:nvSpPr>
            <p:spPr bwMode="auto">
              <a:xfrm>
                <a:off x="4176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226" name="Line 74"/>
              <p:cNvSpPr>
                <a:spLocks noChangeShapeType="1"/>
              </p:cNvSpPr>
              <p:nvPr/>
            </p:nvSpPr>
            <p:spPr bwMode="auto">
              <a:xfrm flipV="1">
                <a:off x="3648" y="1152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227" name="Line 75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316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228" name="Line 76"/>
              <p:cNvSpPr>
                <a:spLocks noChangeShapeType="1"/>
              </p:cNvSpPr>
              <p:nvPr/>
            </p:nvSpPr>
            <p:spPr bwMode="auto">
              <a:xfrm>
                <a:off x="4704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33229" name="Object 77"/>
              <p:cNvGraphicFramePr>
                <a:graphicFrameLocks noChangeAspect="1"/>
              </p:cNvGraphicFramePr>
              <p:nvPr/>
            </p:nvGraphicFramePr>
            <p:xfrm>
              <a:off x="1824" y="1545"/>
              <a:ext cx="384" cy="209"/>
            </p:xfrm>
            <a:graphic>
              <a:graphicData uri="http://schemas.openxmlformats.org/presentationml/2006/ole">
                <p:oleObj spid="_x0000_s433229" name="Equation" r:id="rId4" imgW="419040" imgH="228600" progId="Equation.3">
                  <p:embed/>
                </p:oleObj>
              </a:graphicData>
            </a:graphic>
          </p:graphicFrame>
          <p:graphicFrame>
            <p:nvGraphicFramePr>
              <p:cNvPr id="433230" name="Object 78"/>
              <p:cNvGraphicFramePr>
                <a:graphicFrameLocks noChangeAspect="1"/>
              </p:cNvGraphicFramePr>
              <p:nvPr/>
            </p:nvGraphicFramePr>
            <p:xfrm>
              <a:off x="2256" y="1536"/>
              <a:ext cx="384" cy="209"/>
            </p:xfrm>
            <a:graphic>
              <a:graphicData uri="http://schemas.openxmlformats.org/presentationml/2006/ole">
                <p:oleObj spid="_x0000_s433230" name="Equation" r:id="rId5" imgW="419040" imgH="228600" progId="Equation.3">
                  <p:embed/>
                </p:oleObj>
              </a:graphicData>
            </a:graphic>
          </p:graphicFrame>
          <p:graphicFrame>
            <p:nvGraphicFramePr>
              <p:cNvPr id="433231" name="Object 79"/>
              <p:cNvGraphicFramePr>
                <a:graphicFrameLocks noChangeAspect="1"/>
              </p:cNvGraphicFramePr>
              <p:nvPr/>
            </p:nvGraphicFramePr>
            <p:xfrm>
              <a:off x="2736" y="1536"/>
              <a:ext cx="384" cy="209"/>
            </p:xfrm>
            <a:graphic>
              <a:graphicData uri="http://schemas.openxmlformats.org/presentationml/2006/ole">
                <p:oleObj spid="_x0000_s433231" name="Equation" r:id="rId6" imgW="419040" imgH="228600" progId="Equation.3">
                  <p:embed/>
                </p:oleObj>
              </a:graphicData>
            </a:graphic>
          </p:graphicFrame>
          <p:graphicFrame>
            <p:nvGraphicFramePr>
              <p:cNvPr id="433232" name="Object 80"/>
              <p:cNvGraphicFramePr>
                <a:graphicFrameLocks noChangeAspect="1"/>
              </p:cNvGraphicFramePr>
              <p:nvPr/>
            </p:nvGraphicFramePr>
            <p:xfrm>
              <a:off x="3696" y="1536"/>
              <a:ext cx="384" cy="209"/>
            </p:xfrm>
            <a:graphic>
              <a:graphicData uri="http://schemas.openxmlformats.org/presentationml/2006/ole">
                <p:oleObj spid="_x0000_s433232" name="Equation" r:id="rId7" imgW="419040" imgH="228600" progId="Equation.3">
                  <p:embed/>
                </p:oleObj>
              </a:graphicData>
            </a:graphic>
          </p:graphicFrame>
          <p:graphicFrame>
            <p:nvGraphicFramePr>
              <p:cNvPr id="433233" name="Object 81"/>
              <p:cNvGraphicFramePr>
                <a:graphicFrameLocks noChangeAspect="1"/>
              </p:cNvGraphicFramePr>
              <p:nvPr/>
            </p:nvGraphicFramePr>
            <p:xfrm>
              <a:off x="4224" y="1536"/>
              <a:ext cx="384" cy="209"/>
            </p:xfrm>
            <a:graphic>
              <a:graphicData uri="http://schemas.openxmlformats.org/presentationml/2006/ole">
                <p:oleObj spid="_x0000_s433233" name="Equation" r:id="rId8" imgW="419040" imgH="228600" progId="Equation.3">
                  <p:embed/>
                </p:oleObj>
              </a:graphicData>
            </a:graphic>
          </p:graphicFrame>
          <p:graphicFrame>
            <p:nvGraphicFramePr>
              <p:cNvPr id="433234" name="Object 82"/>
              <p:cNvGraphicFramePr>
                <a:graphicFrameLocks noChangeAspect="1"/>
              </p:cNvGraphicFramePr>
              <p:nvPr/>
            </p:nvGraphicFramePr>
            <p:xfrm>
              <a:off x="3216" y="1536"/>
              <a:ext cx="384" cy="192"/>
            </p:xfrm>
            <a:graphic>
              <a:graphicData uri="http://schemas.openxmlformats.org/presentationml/2006/ole">
                <p:oleObj spid="_x0000_s433234" name="Equation" r:id="rId9" imgW="419040" imgH="228600" progId="Equation.3">
                  <p:embed/>
                </p:oleObj>
              </a:graphicData>
            </a:graphic>
          </p:graphicFrame>
          <p:graphicFrame>
            <p:nvGraphicFramePr>
              <p:cNvPr id="433235" name="Object 83"/>
              <p:cNvGraphicFramePr>
                <a:graphicFrameLocks noChangeAspect="1"/>
              </p:cNvGraphicFramePr>
              <p:nvPr/>
            </p:nvGraphicFramePr>
            <p:xfrm>
              <a:off x="4754" y="1536"/>
              <a:ext cx="477" cy="209"/>
            </p:xfrm>
            <a:graphic>
              <a:graphicData uri="http://schemas.openxmlformats.org/presentationml/2006/ole">
                <p:oleObj spid="_x0000_s433235" name="Equation" r:id="rId10" imgW="520560" imgH="228600" progId="Equation.3">
                  <p:embed/>
                </p:oleObj>
              </a:graphicData>
            </a:graphic>
          </p:graphicFrame>
          <p:graphicFrame>
            <p:nvGraphicFramePr>
              <p:cNvPr id="433236" name="Object 84"/>
              <p:cNvGraphicFramePr>
                <a:graphicFrameLocks noChangeAspect="1"/>
              </p:cNvGraphicFramePr>
              <p:nvPr/>
            </p:nvGraphicFramePr>
            <p:xfrm>
              <a:off x="4800" y="1216"/>
              <a:ext cx="384" cy="192"/>
            </p:xfrm>
            <a:graphic>
              <a:graphicData uri="http://schemas.openxmlformats.org/presentationml/2006/ole">
                <p:oleObj spid="_x0000_s433236" name="Equation" r:id="rId11" imgW="355320" imgH="177480" progId="Equation.3">
                  <p:embed/>
                </p:oleObj>
              </a:graphicData>
            </a:graphic>
          </p:graphicFrame>
        </p:grpSp>
      </p:grpSp>
      <p:sp>
        <p:nvSpPr>
          <p:cNvPr id="433237" name="Text Box 85"/>
          <p:cNvSpPr txBox="1">
            <a:spLocks noChangeArrowheads="1"/>
          </p:cNvSpPr>
          <p:nvPr/>
        </p:nvSpPr>
        <p:spPr bwMode="auto">
          <a:xfrm>
            <a:off x="825500" y="3873500"/>
            <a:ext cx="784860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250" indent="-476250"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sym typeface="Wingdings" pitchFamily="2" charset="2"/>
              </a:rPr>
              <a:t> </a:t>
            </a:r>
            <a:r>
              <a:rPr lang="zh-CN" altLang="en-US" sz="2400"/>
              <a:t>由于龙格</a:t>
            </a:r>
            <a:r>
              <a:rPr lang="en-US" altLang="zh-CN" sz="2400"/>
              <a:t>-</a:t>
            </a:r>
            <a:r>
              <a:rPr lang="zh-CN" altLang="en-US" sz="2400">
                <a:latin typeface="楷体_GB2312" pitchFamily="49" charset="-122"/>
              </a:rPr>
              <a:t>库塔法的导出基于泰勒展开，故精度主要受解函数的光滑性影响。对于光滑性不太好的解，最好采用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</a:rPr>
              <a:t>低阶算法</a:t>
            </a:r>
            <a:r>
              <a:rPr lang="zh-CN" altLang="en-US" sz="2400">
                <a:latin typeface="楷体_GB2312" pitchFamily="49" charset="-122"/>
              </a:rPr>
              <a:t>而将步长</a:t>
            </a:r>
            <a:r>
              <a:rPr lang="en-US" altLang="zh-CN" sz="2400" i="1">
                <a:solidFill>
                  <a:schemeClr val="accent2"/>
                </a:solidFill>
              </a:rPr>
              <a:t>h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</a:rPr>
              <a:t>取小</a:t>
            </a:r>
            <a:r>
              <a:rPr lang="zh-CN" altLang="en-US" sz="2400">
                <a:latin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3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611188" y="692150"/>
            <a:ext cx="671512" cy="52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四阶龙格</a:t>
            </a:r>
            <a:r>
              <a:rPr lang="en-US" altLang="zh-CN" sz="3200">
                <a:latin typeface="Times New Roman"/>
                <a:ea typeface="黑体" pitchFamily="2" charset="-122"/>
              </a:rPr>
              <a:t>—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库塔算法流程图</a:t>
            </a: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2914650" y="142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67267" name="Object 3"/>
          <p:cNvGraphicFramePr>
            <a:graphicFrameLocks noChangeAspect="1"/>
          </p:cNvGraphicFramePr>
          <p:nvPr/>
        </p:nvGraphicFramePr>
        <p:xfrm>
          <a:off x="1403350" y="476250"/>
          <a:ext cx="7086600" cy="6019800"/>
        </p:xfrm>
        <a:graphic>
          <a:graphicData uri="http://schemas.openxmlformats.org/presentationml/2006/ole">
            <p:oleObj spid="_x0000_s267267" name="图片" r:id="rId3" imgW="3311640" imgH="3999960" progId="Word.Picture.8">
              <p:embed/>
            </p:oleObj>
          </a:graphicData>
        </a:graphic>
      </p:graphicFrame>
      <p:graphicFrame>
        <p:nvGraphicFramePr>
          <p:cNvPr id="267269" name="Object 5"/>
          <p:cNvGraphicFramePr>
            <a:graphicFrameLocks noChangeAspect="1"/>
          </p:cNvGraphicFramePr>
          <p:nvPr/>
        </p:nvGraphicFramePr>
        <p:xfrm>
          <a:off x="5795963" y="0"/>
          <a:ext cx="2674937" cy="2281238"/>
        </p:xfrm>
        <a:graphic>
          <a:graphicData uri="http://schemas.openxmlformats.org/presentationml/2006/ole">
            <p:oleObj spid="_x0000_s267269" name="公式" r:id="rId4" imgW="2171520" imgH="1854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1619250" y="447675"/>
            <a:ext cx="6673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用四阶龙格</a:t>
            </a:r>
            <a:r>
              <a:rPr lang="en-US" altLang="zh-CN"/>
              <a:t>—</a:t>
            </a:r>
            <a:r>
              <a:rPr lang="zh-CN" altLang="en-US"/>
              <a:t>库塔方法求解常微初值问题 </a:t>
            </a:r>
          </a:p>
        </p:txBody>
      </p:sp>
      <p:graphicFrame>
        <p:nvGraphicFramePr>
          <p:cNvPr id="434181" name="Object 5"/>
          <p:cNvGraphicFramePr>
            <a:graphicFrameLocks noChangeAspect="1"/>
          </p:cNvGraphicFramePr>
          <p:nvPr/>
        </p:nvGraphicFramePr>
        <p:xfrm>
          <a:off x="900113" y="1017588"/>
          <a:ext cx="3816350" cy="1508125"/>
        </p:xfrm>
        <a:graphic>
          <a:graphicData uri="http://schemas.openxmlformats.org/presentationml/2006/ole">
            <p:oleObj spid="_x0000_s434181" name="公式" r:id="rId3" imgW="1739880" imgH="685800" progId="Equation.3">
              <p:embed/>
            </p:oleObj>
          </a:graphicData>
        </a:graphic>
      </p:graphicFrame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5076825" y="1557338"/>
            <a:ext cx="3311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457200" algn="l"/>
              </a:tabLst>
            </a:pPr>
            <a:r>
              <a:rPr lang="zh-CN" altLang="en-US"/>
              <a:t>取步长为</a:t>
            </a:r>
            <a:r>
              <a:rPr lang="en-US" altLang="zh-CN"/>
              <a:t>0.2</a:t>
            </a:r>
            <a:r>
              <a:rPr lang="zh-CN" altLang="en-US"/>
              <a:t>。</a:t>
            </a:r>
          </a:p>
        </p:txBody>
      </p:sp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539750" y="2781300"/>
            <a:ext cx="31902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/>
              <a:t>解：计算结果如下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grpSp>
        <p:nvGrpSpPr>
          <p:cNvPr id="434354" name="Group 178"/>
          <p:cNvGrpSpPr>
            <a:grpSpLocks/>
          </p:cNvGrpSpPr>
          <p:nvPr/>
        </p:nvGrpSpPr>
        <p:grpSpPr bwMode="auto">
          <a:xfrm>
            <a:off x="1979613" y="3687763"/>
            <a:ext cx="6121400" cy="576262"/>
            <a:chOff x="1247" y="2323"/>
            <a:chExt cx="3856" cy="363"/>
          </a:xfrm>
        </p:grpSpPr>
        <p:graphicFrame>
          <p:nvGraphicFramePr>
            <p:cNvPr id="434188" name="Object 12"/>
            <p:cNvGraphicFramePr>
              <a:graphicFrameLocks noChangeAspect="1"/>
            </p:cNvGraphicFramePr>
            <p:nvPr/>
          </p:nvGraphicFramePr>
          <p:xfrm>
            <a:off x="1247" y="2323"/>
            <a:ext cx="282" cy="363"/>
          </p:xfrm>
          <a:graphic>
            <a:graphicData uri="http://schemas.openxmlformats.org/presentationml/2006/ole">
              <p:oleObj spid="_x0000_s434188" name="公式" r:id="rId4" imgW="177480" imgH="228600" progId="Equation.3">
                <p:embed/>
              </p:oleObj>
            </a:graphicData>
          </a:graphic>
        </p:graphicFrame>
        <p:graphicFrame>
          <p:nvGraphicFramePr>
            <p:cNvPr id="434187" name="Object 11"/>
            <p:cNvGraphicFramePr>
              <a:graphicFrameLocks noChangeAspect="1"/>
            </p:cNvGraphicFramePr>
            <p:nvPr/>
          </p:nvGraphicFramePr>
          <p:xfrm>
            <a:off x="2290" y="2341"/>
            <a:ext cx="242" cy="317"/>
          </p:xfrm>
          <a:graphic>
            <a:graphicData uri="http://schemas.openxmlformats.org/presentationml/2006/ole">
              <p:oleObj spid="_x0000_s434187" name="公式" r:id="rId5" imgW="177480" imgH="228600" progId="Equation.3">
                <p:embed/>
              </p:oleObj>
            </a:graphicData>
          </a:graphic>
        </p:graphicFrame>
        <p:graphicFrame>
          <p:nvGraphicFramePr>
            <p:cNvPr id="434186" name="Object 10"/>
            <p:cNvGraphicFramePr>
              <a:graphicFrameLocks noChangeAspect="1"/>
            </p:cNvGraphicFramePr>
            <p:nvPr/>
          </p:nvGraphicFramePr>
          <p:xfrm>
            <a:off x="3061" y="2341"/>
            <a:ext cx="521" cy="300"/>
          </p:xfrm>
          <a:graphic>
            <a:graphicData uri="http://schemas.openxmlformats.org/presentationml/2006/ole">
              <p:oleObj spid="_x0000_s434186" name="公式" r:id="rId6" imgW="393480" imgH="228600" progId="Equation.3">
                <p:embed/>
              </p:oleObj>
            </a:graphicData>
          </a:graphic>
        </p:graphicFrame>
        <p:graphicFrame>
          <p:nvGraphicFramePr>
            <p:cNvPr id="434185" name="Object 9"/>
            <p:cNvGraphicFramePr>
              <a:graphicFrameLocks noChangeAspect="1"/>
            </p:cNvGraphicFramePr>
            <p:nvPr/>
          </p:nvGraphicFramePr>
          <p:xfrm>
            <a:off x="4195" y="2341"/>
            <a:ext cx="908" cy="331"/>
          </p:xfrm>
          <a:graphic>
            <a:graphicData uri="http://schemas.openxmlformats.org/presentationml/2006/ole">
              <p:oleObj spid="_x0000_s434185" name="公式" r:id="rId7" imgW="711000" imgH="253800" progId="Equation.3">
                <p:embed/>
              </p:oleObj>
            </a:graphicData>
          </a:graphic>
        </p:graphicFrame>
      </p:grpSp>
      <p:sp>
        <p:nvSpPr>
          <p:cNvPr id="434189" name="Rectangle 13"/>
          <p:cNvSpPr>
            <a:spLocks noChangeArrowheads="1"/>
          </p:cNvSpPr>
          <p:nvPr/>
        </p:nvSpPr>
        <p:spPr bwMode="auto">
          <a:xfrm>
            <a:off x="2459038" y="2559050"/>
            <a:ext cx="79851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434348" name="Group 172"/>
          <p:cNvGraphicFramePr>
            <a:graphicFrameLocks noGrp="1"/>
          </p:cNvGraphicFramePr>
          <p:nvPr/>
        </p:nvGraphicFramePr>
        <p:xfrm>
          <a:off x="1476375" y="3500438"/>
          <a:ext cx="6696075" cy="2795588"/>
        </p:xfrm>
        <a:graphic>
          <a:graphicData uri="http://schemas.openxmlformats.org/drawingml/2006/table">
            <a:tbl>
              <a:tblPr/>
              <a:tblGrid>
                <a:gridCol w="1265238"/>
                <a:gridCol w="1811337"/>
                <a:gridCol w="1811338"/>
                <a:gridCol w="1808162"/>
              </a:tblGrid>
              <a:tr h="81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1.18322929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1.18321596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0.00001333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1.34166693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1.34164079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0.00002614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1.48328146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1.48323970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0.00004176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1.61251404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1.61245155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0.00006249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1.73214188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1.73205081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0.00009108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4349" name="Rectangle 17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1365250" cy="627062"/>
          </a:xfrm>
        </p:spPr>
        <p:txBody>
          <a:bodyPr/>
          <a:lstStyle/>
          <a:p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/>
              <a:t>2.</a:t>
            </a:r>
          </a:p>
        </p:txBody>
      </p:sp>
      <p:graphicFrame>
        <p:nvGraphicFramePr>
          <p:cNvPr id="434353" name="Object 177">
            <a:hlinkClick r:id="rId8" action="ppaction://hlinkfile"/>
          </p:cNvPr>
          <p:cNvGraphicFramePr>
            <a:graphicFrameLocks noChangeAspect="1"/>
          </p:cNvGraphicFramePr>
          <p:nvPr/>
        </p:nvGraphicFramePr>
        <p:xfrm>
          <a:off x="6072198" y="2214554"/>
          <a:ext cx="1681162" cy="1312863"/>
        </p:xfrm>
        <a:graphic>
          <a:graphicData uri="http://schemas.openxmlformats.org/presentationml/2006/ole">
            <p:oleObj spid="_x0000_s434353" name="包" showAsIcon="1" r:id="rId9" imgW="914400" imgH="71424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3148013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4338638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323850" y="404813"/>
            <a:ext cx="807720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>
                <a:latin typeface="楷体_GB2312" pitchFamily="49" charset="-122"/>
              </a:rPr>
              <a:t>    </a:t>
            </a:r>
            <a:r>
              <a:rPr lang="zh-CN" altLang="en-US">
                <a:latin typeface="楷体_GB2312" pitchFamily="49" charset="-122"/>
              </a:rPr>
              <a:t>龙格</a:t>
            </a:r>
            <a:r>
              <a:rPr lang="en-US" altLang="zh-CN">
                <a:latin typeface="Times New Roman"/>
              </a:rPr>
              <a:t>—</a:t>
            </a:r>
            <a:r>
              <a:rPr lang="zh-CN" altLang="en-US">
                <a:latin typeface="楷体_GB2312" pitchFamily="49" charset="-122"/>
              </a:rPr>
              <a:t>库塔方法的推导基于</a:t>
            </a:r>
            <a:r>
              <a:rPr lang="en-US" altLang="zh-CN"/>
              <a:t>Taylor</a:t>
            </a:r>
            <a:r>
              <a:rPr lang="zh-CN" altLang="en-US">
                <a:latin typeface="楷体_GB2312" pitchFamily="49" charset="-122"/>
              </a:rPr>
              <a:t>展开方法，因而它要求所求的解具有较好的光滑性。如果解的光滑性差，那么，使用四阶龙格</a:t>
            </a:r>
            <a:r>
              <a:rPr lang="en-US" altLang="zh-CN">
                <a:latin typeface="Times New Roman"/>
              </a:rPr>
              <a:t>—</a:t>
            </a:r>
            <a:r>
              <a:rPr lang="zh-CN" altLang="en-US">
                <a:latin typeface="楷体_GB2312" pitchFamily="49" charset="-122"/>
              </a:rPr>
              <a:t>库塔方法求得的数值解，其精度可能反而不如改进的欧拉方法。在实际计算时，应当针对问题的具体特点选择合适的算法。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8640763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692AA2"/>
                </a:solidFill>
                <a:sym typeface="Arial" charset="0"/>
              </a:rPr>
              <a:t>         </a:t>
            </a:r>
            <a:r>
              <a:rPr lang="zh-CN" altLang="en-US" dirty="0">
                <a:sym typeface="Arial" charset="0"/>
              </a:rPr>
              <a:t>为了分析</a:t>
            </a:r>
            <a:r>
              <a:rPr lang="zh-CN" altLang="en-US" dirty="0" smtClean="0">
                <a:sym typeface="Arial" charset="0"/>
              </a:rPr>
              <a:t>龙格－库</a:t>
            </a:r>
            <a:r>
              <a:rPr lang="zh-CN" altLang="en-US" dirty="0">
                <a:sym typeface="Arial" charset="0"/>
              </a:rPr>
              <a:t>塔方法的计算量和计算效果，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ym typeface="Arial" charset="0"/>
              </a:rPr>
              <a:t>我们把标准的</a:t>
            </a:r>
            <a:r>
              <a:rPr lang="zh-CN" altLang="en-US" dirty="0" smtClean="0">
                <a:sym typeface="Arial" charset="0"/>
              </a:rPr>
              <a:t>龙格</a:t>
            </a:r>
            <a:r>
              <a:rPr lang="zh-CN" altLang="en-US" dirty="0" smtClean="0">
                <a:sym typeface="Arial" charset="0"/>
              </a:rPr>
              <a:t>－</a:t>
            </a:r>
            <a:r>
              <a:rPr lang="zh-CN" altLang="en-US" dirty="0" smtClean="0">
                <a:sym typeface="Arial" charset="0"/>
              </a:rPr>
              <a:t>库</a:t>
            </a:r>
            <a:r>
              <a:rPr lang="zh-CN" altLang="en-US" dirty="0">
                <a:sym typeface="Arial" charset="0"/>
              </a:rPr>
              <a:t>塔方法同欧拉法及改进的欧拉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ym typeface="Arial" charset="0"/>
              </a:rPr>
              <a:t>法进行比较。在相同步长的情况下，欧拉法每一步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ym typeface="Arial" charset="0"/>
              </a:rPr>
              <a:t>只计算一个函数值，改进的欧拉法每步计算两个函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ym typeface="Arial" charset="0"/>
              </a:rPr>
              <a:t>数值，标准</a:t>
            </a:r>
            <a:r>
              <a:rPr lang="zh-CN" altLang="en-US" dirty="0" smtClean="0">
                <a:sym typeface="Arial" charset="0"/>
              </a:rPr>
              <a:t>龙格</a:t>
            </a:r>
            <a:r>
              <a:rPr lang="zh-CN" altLang="en-US" dirty="0" smtClean="0">
                <a:sym typeface="Arial" charset="0"/>
              </a:rPr>
              <a:t>－</a:t>
            </a:r>
            <a:r>
              <a:rPr lang="zh-CN" altLang="en-US" dirty="0" smtClean="0">
                <a:sym typeface="Arial" charset="0"/>
              </a:rPr>
              <a:t>库</a:t>
            </a:r>
            <a:r>
              <a:rPr lang="zh-CN" altLang="en-US" dirty="0">
                <a:sym typeface="Arial" charset="0"/>
              </a:rPr>
              <a:t>塔方法每步需计算四个函数值，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ym typeface="Arial" charset="0"/>
              </a:rPr>
              <a:t>就是说，标准</a:t>
            </a:r>
            <a:r>
              <a:rPr lang="zh-CN" altLang="en-US" dirty="0" smtClean="0">
                <a:sym typeface="Arial" charset="0"/>
              </a:rPr>
              <a:t>龙格</a:t>
            </a:r>
            <a:r>
              <a:rPr lang="zh-CN" altLang="en-US" dirty="0" smtClean="0">
                <a:sym typeface="Arial" charset="0"/>
              </a:rPr>
              <a:t>－</a:t>
            </a:r>
            <a:r>
              <a:rPr lang="zh-CN" altLang="en-US" dirty="0" smtClean="0">
                <a:sym typeface="Arial" charset="0"/>
              </a:rPr>
              <a:t>库</a:t>
            </a:r>
            <a:r>
              <a:rPr lang="zh-CN" altLang="en-US" dirty="0">
                <a:sym typeface="Arial" charset="0"/>
              </a:rPr>
              <a:t>塔方法的计算量差不多是欧拉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ym typeface="Arial" charset="0"/>
              </a:rPr>
              <a:t>法的四倍，是改进的欧拉法的二倍。</a:t>
            </a:r>
          </a:p>
        </p:txBody>
      </p:sp>
      <p:sp>
        <p:nvSpPr>
          <p:cNvPr id="436229" name="Rectangle 5"/>
          <p:cNvSpPr>
            <a:spLocks noChangeArrowheads="1"/>
          </p:cNvSpPr>
          <p:nvPr/>
        </p:nvSpPr>
        <p:spPr bwMode="auto">
          <a:xfrm>
            <a:off x="395288" y="4005263"/>
            <a:ext cx="8353425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ym typeface="Arial" charset="0"/>
              </a:rPr>
              <a:t>       </a:t>
            </a:r>
            <a:r>
              <a:rPr lang="zh-CN" altLang="en-US">
                <a:sym typeface="Arial" charset="0"/>
              </a:rPr>
              <a:t>为了比较它们的计算效果，将</a:t>
            </a:r>
            <a:r>
              <a:rPr lang="en-US" altLang="zh-CN">
                <a:sym typeface="Arial" charset="0"/>
              </a:rPr>
              <a:t>Euler </a:t>
            </a:r>
            <a:r>
              <a:rPr lang="zh-CN" altLang="en-US">
                <a:sym typeface="Arial" charset="0"/>
              </a:rPr>
              <a:t>、改进的</a:t>
            </a:r>
            <a:r>
              <a:rPr lang="en-US" altLang="zh-CN">
                <a:sym typeface="Arial" charset="0"/>
              </a:rPr>
              <a:t>Euler </a:t>
            </a:r>
            <a:r>
              <a:rPr lang="zh-CN" altLang="en-US">
                <a:sym typeface="Arial" charset="0"/>
              </a:rPr>
              <a:t>、</a:t>
            </a:r>
            <a:r>
              <a:rPr lang="en-US" altLang="zh-CN">
                <a:sym typeface="Arial" charset="0"/>
              </a:rPr>
              <a:t>R-K</a:t>
            </a:r>
            <a:r>
              <a:rPr lang="zh-CN" altLang="en-US">
                <a:sym typeface="Arial" charset="0"/>
              </a:rPr>
              <a:t>方法的步长分别取为</a:t>
            </a:r>
            <a:r>
              <a:rPr lang="en-US" altLang="zh-CN" i="1">
                <a:sym typeface="Arial" charset="0"/>
              </a:rPr>
              <a:t>h</a:t>
            </a:r>
            <a:r>
              <a:rPr lang="zh-CN" altLang="en-US">
                <a:sym typeface="Arial" charset="0"/>
              </a:rPr>
              <a:t>，</a:t>
            </a:r>
            <a:r>
              <a:rPr lang="en-US" altLang="zh-CN">
                <a:sym typeface="Arial" charset="0"/>
              </a:rPr>
              <a:t>2</a:t>
            </a:r>
            <a:r>
              <a:rPr lang="en-US" altLang="zh-CN" i="1">
                <a:sym typeface="Arial" charset="0"/>
              </a:rPr>
              <a:t>h</a:t>
            </a:r>
            <a:r>
              <a:rPr lang="en-US" altLang="zh-CN">
                <a:sym typeface="Arial" charset="0"/>
              </a:rPr>
              <a:t>,  4</a:t>
            </a:r>
            <a:r>
              <a:rPr lang="en-US" altLang="zh-CN" i="1">
                <a:sym typeface="Arial" charset="0"/>
              </a:rPr>
              <a:t>h</a:t>
            </a:r>
            <a:r>
              <a:rPr lang="en-US" altLang="zh-CN">
                <a:sym typeface="Arial" charset="0"/>
              </a:rPr>
              <a:t> , </a:t>
            </a:r>
            <a:r>
              <a:rPr lang="zh-CN" altLang="en-US">
                <a:sym typeface="Arial" charset="0"/>
              </a:rPr>
              <a:t>这样，如果用三种方法求解同一个初值问题，则它们的计算量相当。在计算量相当的条件下，比较它们的计算结果，就能够看出它们的精度差异。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6" name="Rectangle 8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1152525" cy="647700"/>
          </a:xfrm>
        </p:spPr>
        <p:txBody>
          <a:bodyPr/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Arial" charset="0"/>
              </a:rPr>
              <a:t>例</a:t>
            </a:r>
            <a:r>
              <a:rPr lang="en-US" altLang="zh-CN" sz="2800" b="1">
                <a:ea typeface="仿宋_GB2312" pitchFamily="49" charset="-122"/>
                <a:sym typeface="Arial" charset="0"/>
              </a:rPr>
              <a:t>3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  <a:sym typeface="Arial" charset="0"/>
              </a:rPr>
              <a:t>.</a:t>
            </a:r>
            <a:endParaRPr lang="en-US" altLang="zh-CN" sz="2800"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437255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2195513" y="1628775"/>
          <a:ext cx="4681537" cy="1185863"/>
        </p:xfrm>
        <a:graphic>
          <a:graphicData uri="http://schemas.openxmlformats.org/presentationml/2006/ole">
            <p:oleObj spid="_x0000_s437255" name="公式" r:id="rId3" imgW="1854000" imgH="469800" progId="Equation.3">
              <p:embed/>
            </p:oleObj>
          </a:graphicData>
        </a:graphic>
      </p:graphicFrame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180975" y="-242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323850" y="2781300"/>
            <a:ext cx="88201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ym typeface="Arial" charset="0"/>
              </a:rPr>
              <a:t>    </a:t>
            </a:r>
            <a:r>
              <a:rPr lang="zh-CN" altLang="en-US" dirty="0">
                <a:sym typeface="Arial" charset="0"/>
              </a:rPr>
              <a:t>解：为了比较三种方法的计算精度，我们取欧拉法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ym typeface="Arial" charset="0"/>
              </a:rPr>
              <a:t>的步长为</a:t>
            </a:r>
            <a:r>
              <a:rPr lang="zh-CN" dirty="0">
                <a:sym typeface="Arial" charset="0"/>
              </a:rPr>
              <a:t>0.025</a:t>
            </a:r>
            <a:r>
              <a:rPr lang="zh-CN" altLang="en-US" dirty="0">
                <a:sym typeface="Arial" charset="0"/>
              </a:rPr>
              <a:t>，取改进的欧拉方法步长为</a:t>
            </a:r>
            <a:r>
              <a:rPr lang="zh-CN" dirty="0">
                <a:sym typeface="Arial" charset="0"/>
              </a:rPr>
              <a:t>0.05</a:t>
            </a:r>
            <a:r>
              <a:rPr lang="zh-CN" altLang="en-US" dirty="0">
                <a:sym typeface="Arial" charset="0"/>
              </a:rPr>
              <a:t>，取</a:t>
            </a:r>
            <a:r>
              <a:rPr lang="zh-CN" altLang="en-US" dirty="0" smtClean="0">
                <a:sym typeface="Arial" charset="0"/>
              </a:rPr>
              <a:t>龙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ym typeface="Arial" charset="0"/>
              </a:rPr>
              <a:t>格－库</a:t>
            </a:r>
            <a:r>
              <a:rPr lang="zh-CN" altLang="en-US" dirty="0">
                <a:sym typeface="Arial" charset="0"/>
              </a:rPr>
              <a:t>塔方法的步长为</a:t>
            </a:r>
            <a:r>
              <a:rPr lang="zh-CN" dirty="0">
                <a:sym typeface="Arial" charset="0"/>
              </a:rPr>
              <a:t>0.1</a:t>
            </a:r>
            <a:r>
              <a:rPr lang="zh-CN" altLang="en-US" dirty="0">
                <a:sym typeface="Arial" charset="0"/>
              </a:rPr>
              <a:t>，则三种方法的变量每增加 </a:t>
            </a:r>
          </a:p>
          <a:p>
            <a:pPr>
              <a:lnSpc>
                <a:spcPct val="120000"/>
              </a:lnSpc>
            </a:pPr>
            <a:r>
              <a:rPr lang="zh-CN" dirty="0">
                <a:sym typeface="Arial" charset="0"/>
              </a:rPr>
              <a:t>0.1</a:t>
            </a:r>
            <a:r>
              <a:rPr lang="en-US" altLang="zh-CN" dirty="0">
                <a:sym typeface="Arial" charset="0"/>
              </a:rPr>
              <a:t> </a:t>
            </a:r>
            <a:r>
              <a:rPr lang="zh-CN" altLang="en-US" dirty="0">
                <a:sym typeface="Arial" charset="0"/>
              </a:rPr>
              <a:t>时，都需要计算 </a:t>
            </a:r>
            <a:r>
              <a:rPr lang="zh-CN" dirty="0">
                <a:sym typeface="Arial" charset="0"/>
              </a:rPr>
              <a:t>4</a:t>
            </a:r>
            <a:r>
              <a:rPr lang="en-US" altLang="zh-CN" dirty="0">
                <a:sym typeface="Arial" charset="0"/>
              </a:rPr>
              <a:t> </a:t>
            </a:r>
            <a:r>
              <a:rPr lang="zh-CN" altLang="en-US" dirty="0">
                <a:sym typeface="Arial" charset="0"/>
              </a:rPr>
              <a:t>个函数值，工作量相当。</a:t>
            </a:r>
          </a:p>
        </p:txBody>
      </p:sp>
      <p:sp>
        <p:nvSpPr>
          <p:cNvPr id="437254" name="Rectangle 6"/>
          <p:cNvSpPr>
            <a:spLocks noChangeArrowheads="1"/>
          </p:cNvSpPr>
          <p:nvPr/>
        </p:nvSpPr>
        <p:spPr bwMode="auto">
          <a:xfrm>
            <a:off x="468313" y="333375"/>
            <a:ext cx="84963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ym typeface="Arial" charset="0"/>
              </a:rPr>
              <a:t>         </a:t>
            </a:r>
            <a:r>
              <a:rPr lang="zh-CN" altLang="en-US">
                <a:sym typeface="Arial" charset="0"/>
              </a:rPr>
              <a:t>分别用欧拉法、改进的欧拉法和标准四阶龙格</a:t>
            </a:r>
            <a:r>
              <a:rPr lang="zh-CN">
                <a:sym typeface="Arial" charset="0"/>
              </a:rPr>
              <a:t>-</a:t>
            </a:r>
            <a:r>
              <a:rPr lang="zh-CN" altLang="en-US">
                <a:sym typeface="Arial" charset="0"/>
              </a:rPr>
              <a:t>库塔方法求解如下初值问题以比较这三种方法的计算</a:t>
            </a:r>
          </a:p>
          <a:p>
            <a:pPr>
              <a:lnSpc>
                <a:spcPct val="120000"/>
              </a:lnSpc>
            </a:pPr>
            <a:r>
              <a:rPr lang="zh-CN" altLang="en-US">
                <a:sym typeface="Arial" charset="0"/>
              </a:rPr>
              <a:t>效果 ：</a:t>
            </a:r>
          </a:p>
        </p:txBody>
      </p:sp>
      <p:sp>
        <p:nvSpPr>
          <p:cNvPr id="437258" name="Rectangle 10"/>
          <p:cNvSpPr>
            <a:spLocks noChangeArrowheads="1"/>
          </p:cNvSpPr>
          <p:nvPr/>
        </p:nvSpPr>
        <p:spPr bwMode="auto">
          <a:xfrm>
            <a:off x="468313" y="5661025"/>
            <a:ext cx="30416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ym typeface="Arial" charset="0"/>
              </a:rPr>
              <a:t>计算结果如下表。</a:t>
            </a:r>
          </a:p>
        </p:txBody>
      </p:sp>
      <p:grpSp>
        <p:nvGrpSpPr>
          <p:cNvPr id="437262" name="Group 14"/>
          <p:cNvGrpSpPr>
            <a:grpSpLocks/>
          </p:cNvGrpSpPr>
          <p:nvPr/>
        </p:nvGrpSpPr>
        <p:grpSpPr bwMode="auto">
          <a:xfrm>
            <a:off x="395288" y="4956175"/>
            <a:ext cx="4968875" cy="625475"/>
            <a:chOff x="249" y="3122"/>
            <a:chExt cx="3130" cy="394"/>
          </a:xfrm>
        </p:grpSpPr>
        <p:sp>
          <p:nvSpPr>
            <p:cNvPr id="437259" name="Text Box 11"/>
            <p:cNvSpPr txBox="1">
              <a:spLocks noChangeArrowheads="1"/>
            </p:cNvSpPr>
            <p:nvPr/>
          </p:nvSpPr>
          <p:spPr bwMode="auto">
            <a:xfrm>
              <a:off x="249" y="3158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原问题的精确解为</a:t>
              </a:r>
            </a:p>
          </p:txBody>
        </p:sp>
        <p:graphicFrame>
          <p:nvGraphicFramePr>
            <p:cNvPr id="437260" name="Object 12"/>
            <p:cNvGraphicFramePr>
              <a:graphicFrameLocks noChangeAspect="1"/>
            </p:cNvGraphicFramePr>
            <p:nvPr/>
          </p:nvGraphicFramePr>
          <p:xfrm>
            <a:off x="2109" y="3122"/>
            <a:ext cx="1270" cy="394"/>
          </p:xfrm>
          <a:graphic>
            <a:graphicData uri="http://schemas.openxmlformats.org/presentationml/2006/ole">
              <p:oleObj spid="_x0000_s437260" name="公式" r:id="rId4" imgW="73656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3" grpId="0"/>
      <p:bldP spid="4372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3670300" cy="771525"/>
          </a:xfrm>
        </p:spPr>
        <p:txBody>
          <a:bodyPr/>
          <a:lstStyle/>
          <a:p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一、泰勒级数方法</a:t>
            </a: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395288" y="1628775"/>
            <a:ext cx="8424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/>
              <a:t>如果初值问题                                    的精确解 </a:t>
            </a:r>
            <a:r>
              <a:rPr lang="en-US" altLang="zh-CN" i="1"/>
              <a:t>y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en-US" altLang="zh-CN" i="1"/>
              <a:t>I</a:t>
            </a:r>
          </a:p>
        </p:txBody>
      </p:sp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2771775" y="1196975"/>
          <a:ext cx="2952750" cy="1377950"/>
        </p:xfrm>
        <a:graphic>
          <a:graphicData uri="http://schemas.openxmlformats.org/presentationml/2006/ole">
            <p:oleObj spid="_x0000_s378885" name="公式" r:id="rId3" imgW="1473120" imgH="685800" progId="Equation.3">
              <p:embed/>
            </p:oleObj>
          </a:graphicData>
        </a:graphic>
      </p:graphicFrame>
      <p:sp>
        <p:nvSpPr>
          <p:cNvPr id="378887" name="Text Box 7"/>
          <p:cNvSpPr txBox="1">
            <a:spLocks noChangeArrowheads="1"/>
          </p:cNvSpPr>
          <p:nvPr/>
        </p:nvSpPr>
        <p:spPr bwMode="auto">
          <a:xfrm>
            <a:off x="231775" y="2636838"/>
            <a:ext cx="7148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上有 </a:t>
            </a:r>
            <a:r>
              <a:rPr lang="en-US" altLang="zh-CN" i="1"/>
              <a:t>k</a:t>
            </a:r>
            <a:r>
              <a:rPr lang="en-US" altLang="zh-CN"/>
              <a:t>+1 </a:t>
            </a:r>
            <a:r>
              <a:rPr lang="zh-CN" altLang="en-US"/>
              <a:t>阶连续导数，那么在泰勒公式</a:t>
            </a:r>
          </a:p>
        </p:txBody>
      </p:sp>
      <p:sp>
        <p:nvSpPr>
          <p:cNvPr id="3788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888" name="Object 8"/>
          <p:cNvGraphicFramePr>
            <a:graphicFrameLocks noChangeAspect="1"/>
          </p:cNvGraphicFramePr>
          <p:nvPr/>
        </p:nvGraphicFramePr>
        <p:xfrm>
          <a:off x="358775" y="3141663"/>
          <a:ext cx="8785225" cy="882650"/>
        </p:xfrm>
        <a:graphic>
          <a:graphicData uri="http://schemas.openxmlformats.org/presentationml/2006/ole">
            <p:oleObj spid="_x0000_s378888" name="公式" r:id="rId4" imgW="4051080" imgH="419040" progId="Equation.3">
              <p:embed/>
            </p:oleObj>
          </a:graphicData>
        </a:graphic>
      </p:graphicFrame>
      <p:grpSp>
        <p:nvGrpSpPr>
          <p:cNvPr id="378900" name="Group 20"/>
          <p:cNvGrpSpPr>
            <a:grpSpLocks/>
          </p:cNvGrpSpPr>
          <p:nvPr/>
        </p:nvGrpSpPr>
        <p:grpSpPr bwMode="auto">
          <a:xfrm>
            <a:off x="179388" y="4149725"/>
            <a:ext cx="7200900" cy="530225"/>
            <a:chOff x="113" y="2614"/>
            <a:chExt cx="4536" cy="334"/>
          </a:xfrm>
        </p:grpSpPr>
        <p:sp>
          <p:nvSpPr>
            <p:cNvPr id="378890" name="Rectangle 10"/>
            <p:cNvSpPr>
              <a:spLocks noChangeArrowheads="1"/>
            </p:cNvSpPr>
            <p:nvPr/>
          </p:nvSpPr>
          <p:spPr bwMode="auto">
            <a:xfrm>
              <a:off x="113" y="2614"/>
              <a:ext cx="4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/>
                <a:t>中忽略余项并用近似值       代替真值            </a:t>
              </a:r>
              <a:r>
                <a:rPr lang="en-US" altLang="zh-CN"/>
                <a:t>, </a:t>
              </a:r>
            </a:p>
          </p:txBody>
        </p:sp>
        <p:graphicFrame>
          <p:nvGraphicFramePr>
            <p:cNvPr id="378891" name="Object 11"/>
            <p:cNvGraphicFramePr>
              <a:graphicFrameLocks noChangeAspect="1"/>
            </p:cNvGraphicFramePr>
            <p:nvPr/>
          </p:nvGraphicFramePr>
          <p:xfrm>
            <a:off x="2426" y="2638"/>
            <a:ext cx="318" cy="284"/>
          </p:xfrm>
          <a:graphic>
            <a:graphicData uri="http://schemas.openxmlformats.org/presentationml/2006/ole">
              <p:oleObj spid="_x0000_s378891" name="公式" r:id="rId5" imgW="266400" imgH="241200" progId="Equation.3">
                <p:embed/>
              </p:oleObj>
            </a:graphicData>
          </a:graphic>
        </p:graphicFrame>
        <p:graphicFrame>
          <p:nvGraphicFramePr>
            <p:cNvPr id="378893" name="Object 13"/>
            <p:cNvGraphicFramePr>
              <a:graphicFrameLocks noChangeAspect="1"/>
            </p:cNvGraphicFramePr>
            <p:nvPr/>
          </p:nvGraphicFramePr>
          <p:xfrm>
            <a:off x="3696" y="2659"/>
            <a:ext cx="651" cy="289"/>
          </p:xfrm>
          <a:graphic>
            <a:graphicData uri="http://schemas.openxmlformats.org/presentationml/2006/ole">
              <p:oleObj spid="_x0000_s378893" name="公式" r:id="rId6" imgW="533160" imgH="241200" progId="Equation.3">
                <p:embed/>
              </p:oleObj>
            </a:graphicData>
          </a:graphic>
        </p:graphicFrame>
      </p:grpSp>
      <p:sp>
        <p:nvSpPr>
          <p:cNvPr id="378896" name="Rectangle 16"/>
          <p:cNvSpPr>
            <a:spLocks noChangeArrowheads="1"/>
          </p:cNvSpPr>
          <p:nvPr/>
        </p:nvSpPr>
        <p:spPr bwMode="auto">
          <a:xfrm>
            <a:off x="7164388" y="4149725"/>
            <a:ext cx="98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则得 </a:t>
            </a:r>
          </a:p>
        </p:txBody>
      </p:sp>
      <p:graphicFrame>
        <p:nvGraphicFramePr>
          <p:cNvPr id="378897" name="Object 17"/>
          <p:cNvGraphicFramePr>
            <a:graphicFrameLocks noChangeAspect="1"/>
          </p:cNvGraphicFramePr>
          <p:nvPr/>
        </p:nvGraphicFramePr>
        <p:xfrm>
          <a:off x="1116013" y="4652963"/>
          <a:ext cx="5575300" cy="1098550"/>
        </p:xfrm>
        <a:graphic>
          <a:graphicData uri="http://schemas.openxmlformats.org/presentationml/2006/ole">
            <p:oleObj spid="_x0000_s378897" name="公式" r:id="rId7" imgW="2260440" imgH="444240" progId="Equation.3">
              <p:embed/>
            </p:oleObj>
          </a:graphicData>
        </a:graphic>
      </p:graphicFrame>
      <p:sp>
        <p:nvSpPr>
          <p:cNvPr id="378899" name="Rectangle 19"/>
          <p:cNvSpPr>
            <a:spLocks noChangeArrowheads="1"/>
          </p:cNvSpPr>
          <p:nvPr/>
        </p:nvSpPr>
        <p:spPr bwMode="auto">
          <a:xfrm>
            <a:off x="468313" y="5805488"/>
            <a:ext cx="6584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这样的数值方法称为</a:t>
            </a:r>
            <a:r>
              <a:rPr lang="en-US" altLang="zh-CN" i="1">
                <a:solidFill>
                  <a:srgbClr val="FF0000"/>
                </a:solidFill>
              </a:rPr>
              <a:t>k </a:t>
            </a:r>
            <a:r>
              <a:rPr lang="zh-CN" altLang="en-US">
                <a:solidFill>
                  <a:srgbClr val="FF0000"/>
                </a:solidFill>
              </a:rPr>
              <a:t>阶泰勒级数方法</a:t>
            </a:r>
            <a:r>
              <a:rPr lang="zh-CN" altLang="en-US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/>
      <p:bldP spid="378887" grpId="0"/>
      <p:bldP spid="378896" grpId="0"/>
      <p:bldP spid="37889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75" name="Group 3"/>
          <p:cNvGraphicFramePr>
            <a:graphicFrameLocks noGrp="1"/>
          </p:cNvGraphicFramePr>
          <p:nvPr/>
        </p:nvGraphicFramePr>
        <p:xfrm>
          <a:off x="684213" y="476250"/>
          <a:ext cx="7269162" cy="3378201"/>
        </p:xfrm>
        <a:graphic>
          <a:graphicData uri="http://schemas.openxmlformats.org/drawingml/2006/table">
            <a:tbl>
              <a:tblPr/>
              <a:tblGrid>
                <a:gridCol w="1071562"/>
                <a:gridCol w="1363663"/>
                <a:gridCol w="1797050"/>
                <a:gridCol w="1781175"/>
                <a:gridCol w="1255712"/>
              </a:tblGrid>
              <a:tr h="1052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52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欧拉法</a:t>
                      </a:r>
                    </a:p>
                    <a:p>
                      <a:pPr marL="0" marR="0" lvl="0" indent="152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h=0.025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改进的欧拉法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h=0.05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标准</a:t>
                      </a:r>
                      <a:r>
                        <a:rPr kumimoji="1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R-K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方法</a:t>
                      </a: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h=0.1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准确值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0.096312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0.095123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0.09516250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0.09516258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0.183348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0.181198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0.18126910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0.18126925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0.3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0.262002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0.259086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0.25918158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0.25918178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0.333080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0.329564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0.32967971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0.32967995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0.397312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0.393338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0.39346906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0.39346934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8319" name="Text Box 47"/>
          <p:cNvSpPr txBox="1">
            <a:spLocks noChangeArrowheads="1"/>
          </p:cNvSpPr>
          <p:nvPr/>
        </p:nvSpPr>
        <p:spPr bwMode="auto">
          <a:xfrm>
            <a:off x="933450" y="5929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kumimoji="0" lang="zh-CN" altLang="zh-CN" sz="1800">
              <a:latin typeface="Arial" charset="0"/>
              <a:ea typeface="宋体" pitchFamily="2" charset="-122"/>
            </a:endParaRPr>
          </a:p>
        </p:txBody>
      </p:sp>
      <p:sp>
        <p:nvSpPr>
          <p:cNvPr id="438320" name="Text Box 48"/>
          <p:cNvSpPr txBox="1">
            <a:spLocks noChangeArrowheads="1"/>
          </p:cNvSpPr>
          <p:nvPr/>
        </p:nvSpPr>
        <p:spPr bwMode="auto">
          <a:xfrm>
            <a:off x="539750" y="4770438"/>
            <a:ext cx="769620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en-US" altLang="zh-CN" sz="1800">
              <a:latin typeface="Arial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endParaRPr kumimoji="0" lang="en-US" altLang="zh-CN" sz="1800">
              <a:latin typeface="Arial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endParaRPr kumimoji="0" lang="en-US" altLang="zh-CN" sz="1800">
              <a:latin typeface="Arial" charset="0"/>
              <a:ea typeface="宋体" pitchFamily="2" charset="-122"/>
            </a:endParaRPr>
          </a:p>
        </p:txBody>
      </p:sp>
      <p:sp>
        <p:nvSpPr>
          <p:cNvPr id="438321" name="Text Box 49"/>
          <p:cNvSpPr txBox="1">
            <a:spLocks noChangeArrowheads="1"/>
          </p:cNvSpPr>
          <p:nvPr/>
        </p:nvSpPr>
        <p:spPr bwMode="auto">
          <a:xfrm>
            <a:off x="755650" y="4365625"/>
            <a:ext cx="78486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0" lang="en-US" altLang="zh-CN">
                <a:latin typeface="楷体_GB2312" pitchFamily="49" charset="-122"/>
                <a:sym typeface="Arial" charset="0"/>
              </a:rPr>
              <a:t>    </a:t>
            </a:r>
            <a:r>
              <a:rPr kumimoji="0" lang="zh-CN" altLang="en-US">
                <a:latin typeface="楷体_GB2312" pitchFamily="49" charset="-122"/>
                <a:sym typeface="Arial" charset="0"/>
              </a:rPr>
              <a:t>从计算结果可以看出</a:t>
            </a:r>
            <a:r>
              <a:rPr kumimoji="0" lang="en-US">
                <a:latin typeface="楷体_GB2312" pitchFamily="49" charset="-122"/>
                <a:sym typeface="Arial" charset="0"/>
              </a:rPr>
              <a:t>,</a:t>
            </a:r>
            <a:r>
              <a:rPr kumimoji="0" lang="zh-CN" altLang="en-US">
                <a:latin typeface="楷体_GB2312" pitchFamily="49" charset="-122"/>
                <a:sym typeface="Arial" charset="0"/>
              </a:rPr>
              <a:t>标准龙格</a:t>
            </a:r>
            <a:r>
              <a:rPr kumimoji="0" lang="en-US">
                <a:latin typeface="楷体_GB2312" pitchFamily="49" charset="-122"/>
                <a:sym typeface="Arial" charset="0"/>
              </a:rPr>
              <a:t>-</a:t>
            </a:r>
            <a:r>
              <a:rPr kumimoji="0" lang="zh-CN" altLang="en-US">
                <a:latin typeface="楷体_GB2312" pitchFamily="49" charset="-122"/>
                <a:sym typeface="Arial" charset="0"/>
              </a:rPr>
              <a:t>库塔方法比另外两种方法的精度好很多</a:t>
            </a:r>
            <a:r>
              <a:rPr kumimoji="0" lang="en-US">
                <a:latin typeface="楷体_GB2312" pitchFamily="49" charset="-122"/>
                <a:sym typeface="Arial" charset="0"/>
              </a:rPr>
              <a:t>.</a:t>
            </a:r>
            <a:r>
              <a:rPr kumimoji="0" lang="zh-CN" altLang="en-US">
                <a:latin typeface="楷体_GB2312" pitchFamily="49" charset="-122"/>
                <a:sym typeface="Arial" charset="0"/>
              </a:rPr>
              <a:t>在 </a:t>
            </a:r>
            <a:r>
              <a:rPr kumimoji="0" lang="en-US" altLang="zh-CN" i="1">
                <a:sym typeface="Arial" charset="0"/>
              </a:rPr>
              <a:t>x </a:t>
            </a:r>
            <a:r>
              <a:rPr kumimoji="0" lang="en-US" altLang="zh-CN">
                <a:latin typeface="楷体_GB2312" pitchFamily="49" charset="-122"/>
                <a:sym typeface="Arial" charset="0"/>
              </a:rPr>
              <a:t>=</a:t>
            </a:r>
            <a:r>
              <a:rPr kumimoji="0" lang="en-US">
                <a:latin typeface="楷体_GB2312" pitchFamily="49" charset="-122"/>
                <a:sym typeface="Arial" charset="0"/>
              </a:rPr>
              <a:t>0.5</a:t>
            </a:r>
            <a:r>
              <a:rPr kumimoji="0" lang="zh-CN" altLang="en-US">
                <a:latin typeface="楷体_GB2312" pitchFamily="49" charset="-122"/>
                <a:sym typeface="Arial" charset="0"/>
              </a:rPr>
              <a:t>处</a:t>
            </a:r>
            <a:r>
              <a:rPr kumimoji="0" lang="en-US">
                <a:latin typeface="楷体_GB2312" pitchFamily="49" charset="-122"/>
                <a:sym typeface="Arial" charset="0"/>
              </a:rPr>
              <a:t>,</a:t>
            </a:r>
            <a:r>
              <a:rPr kumimoji="0" lang="zh-CN" altLang="en-US">
                <a:latin typeface="楷体_GB2312" pitchFamily="49" charset="-122"/>
                <a:sym typeface="Arial" charset="0"/>
              </a:rPr>
              <a:t>三种方法的误差分别是</a:t>
            </a:r>
            <a:r>
              <a:rPr kumimoji="0" lang="zh-CN" altLang="en-US">
                <a:latin typeface="楷体_GB2312" pitchFamily="49" charset="-122"/>
              </a:rPr>
              <a:t> </a:t>
            </a:r>
          </a:p>
        </p:txBody>
      </p:sp>
      <p:sp>
        <p:nvSpPr>
          <p:cNvPr id="438322" name="Rectangle 50"/>
          <p:cNvSpPr>
            <a:spLocks noChangeArrowheads="1"/>
          </p:cNvSpPr>
          <p:nvPr/>
        </p:nvSpPr>
        <p:spPr bwMode="auto">
          <a:xfrm>
            <a:off x="468313" y="-242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8323" name="Object 51"/>
          <p:cNvGraphicFramePr>
            <a:graphicFrameLocks noChangeAspect="1"/>
          </p:cNvGraphicFramePr>
          <p:nvPr/>
        </p:nvGraphicFramePr>
        <p:xfrm>
          <a:off x="3556000" y="5541963"/>
          <a:ext cx="3313113" cy="452437"/>
        </p:xfrm>
        <a:graphic>
          <a:graphicData uri="http://schemas.openxmlformats.org/presentationml/2006/ole">
            <p:oleObj spid="_x0000_s438323" name="Equation" r:id="rId3" imgW="1816417" imgH="228917" progId="Equation.DSMT4">
              <p:embed/>
            </p:oleObj>
          </a:graphicData>
        </a:graphic>
      </p:graphicFrame>
      <p:graphicFrame>
        <p:nvGraphicFramePr>
          <p:cNvPr id="438337" name="Object 65"/>
          <p:cNvGraphicFramePr>
            <a:graphicFrameLocks noChangeAspect="1"/>
          </p:cNvGraphicFramePr>
          <p:nvPr>
            <p:ph/>
          </p:nvPr>
        </p:nvGraphicFramePr>
        <p:xfrm>
          <a:off x="7019925" y="981075"/>
          <a:ext cx="649288" cy="377825"/>
        </p:xfrm>
        <a:graphic>
          <a:graphicData uri="http://schemas.openxmlformats.org/presentationml/2006/ole">
            <p:oleObj spid="_x0000_s438337" name="公式" r:id="rId4" imgW="393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8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3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323850" y="836613"/>
            <a:ext cx="830580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zh-CN" altLang="en-US"/>
              <a:t>在微分方程的数值解中，选择适当的步长是非常重要的。单从每一步看，步长越小，截断误差就越小；但随着步长的缩小，在一定的求解区间内所要完成的步数就增加了。这样会引起计算量的增大，并且会引起舍入误差的大量积累与传播。因此微分方程数值解法也有选择步长的问题。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443865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43624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3976688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70343" name="Object 7"/>
          <p:cNvGraphicFramePr>
            <a:graphicFrameLocks noChangeAspect="1"/>
          </p:cNvGraphicFramePr>
          <p:nvPr/>
        </p:nvGraphicFramePr>
        <p:xfrm>
          <a:off x="2411413" y="5734050"/>
          <a:ext cx="2967037" cy="615950"/>
        </p:xfrm>
        <a:graphic>
          <a:graphicData uri="http://schemas.openxmlformats.org/presentationml/2006/ole">
            <p:oleObj spid="_x0000_s270343" name="公式" r:id="rId3" imgW="1282680" imgH="241200" progId="Equation.3">
              <p:embed/>
            </p:oleObj>
          </a:graphicData>
        </a:graphic>
      </p:graphicFrame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468313" y="188913"/>
            <a:ext cx="525621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200" dirty="0"/>
              <a:t>四、变步长的</a:t>
            </a:r>
            <a:r>
              <a:rPr lang="zh-CN" altLang="en-US" sz="3200" dirty="0" smtClean="0"/>
              <a:t>龙格－库</a:t>
            </a:r>
            <a:r>
              <a:rPr lang="zh-CN" altLang="en-US" sz="3200" dirty="0"/>
              <a:t>塔法</a:t>
            </a:r>
          </a:p>
        </p:txBody>
      </p:sp>
      <p:grpSp>
        <p:nvGrpSpPr>
          <p:cNvPr id="270348" name="Group 12"/>
          <p:cNvGrpSpPr>
            <a:grpSpLocks/>
          </p:cNvGrpSpPr>
          <p:nvPr/>
        </p:nvGrpSpPr>
        <p:grpSpPr bwMode="auto">
          <a:xfrm>
            <a:off x="250825" y="4005265"/>
            <a:ext cx="8496300" cy="1563688"/>
            <a:chOff x="158" y="2523"/>
            <a:chExt cx="5352" cy="985"/>
          </a:xfrm>
        </p:grpSpPr>
        <p:graphicFrame>
          <p:nvGraphicFramePr>
            <p:cNvPr id="270339" name="Object 3"/>
            <p:cNvGraphicFramePr>
              <a:graphicFrameLocks noChangeAspect="1"/>
            </p:cNvGraphicFramePr>
            <p:nvPr/>
          </p:nvGraphicFramePr>
          <p:xfrm>
            <a:off x="3079" y="2877"/>
            <a:ext cx="409" cy="365"/>
          </p:xfrm>
          <a:graphic>
            <a:graphicData uri="http://schemas.openxmlformats.org/presentationml/2006/ole">
              <p:oleObj spid="_x0000_s270339" name="公式" r:id="rId4" imgW="266400" imgH="241200" progId="Equation.3">
                <p:embed/>
              </p:oleObj>
            </a:graphicData>
          </a:graphic>
        </p:graphicFrame>
        <p:graphicFrame>
          <p:nvGraphicFramePr>
            <p:cNvPr id="270341" name="Object 5"/>
            <p:cNvGraphicFramePr>
              <a:graphicFrameLocks noChangeAspect="1"/>
            </p:cNvGraphicFramePr>
            <p:nvPr/>
          </p:nvGraphicFramePr>
          <p:xfrm>
            <a:off x="885" y="3168"/>
            <a:ext cx="725" cy="330"/>
          </p:xfrm>
          <a:graphic>
            <a:graphicData uri="http://schemas.openxmlformats.org/presentationml/2006/ole">
              <p:oleObj spid="_x0000_s270341" name="公式" r:id="rId5" imgW="419040" imgH="228600" progId="Equation.3">
                <p:embed/>
              </p:oleObj>
            </a:graphicData>
          </a:graphic>
        </p:graphicFrame>
        <p:sp>
          <p:nvSpPr>
            <p:cNvPr id="270347" name="Rectangle 11"/>
            <p:cNvSpPr>
              <a:spLocks noChangeArrowheads="1"/>
            </p:cNvSpPr>
            <p:nvPr/>
          </p:nvSpPr>
          <p:spPr bwMode="auto">
            <a:xfrm>
              <a:off x="158" y="2523"/>
              <a:ext cx="5352" cy="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dirty="0"/>
                <a:t>      </a:t>
              </a:r>
              <a:r>
                <a:rPr lang="zh-CN" altLang="en-US" dirty="0"/>
                <a:t>以经典的四阶</a:t>
              </a:r>
              <a:r>
                <a:rPr lang="zh-CN" altLang="en-US" dirty="0" smtClean="0"/>
                <a:t>龙格－库</a:t>
              </a:r>
              <a:r>
                <a:rPr lang="zh-CN" altLang="en-US" dirty="0"/>
                <a:t>塔法为例。从节点 </a:t>
              </a:r>
              <a:r>
                <a:rPr lang="en-US" altLang="zh-CN" i="1" dirty="0"/>
                <a:t>x</a:t>
              </a:r>
              <a:r>
                <a:rPr lang="en-US" altLang="zh-CN" i="1" baseline="-25000" dirty="0"/>
                <a:t>i </a:t>
              </a:r>
              <a:r>
                <a:rPr lang="zh-CN" altLang="en-US" dirty="0"/>
                <a:t>出发，先以</a:t>
              </a:r>
              <a:r>
                <a:rPr lang="en-US" altLang="zh-CN" i="1" dirty="0"/>
                <a:t>h </a:t>
              </a:r>
              <a:r>
                <a:rPr lang="zh-CN" altLang="en-US" dirty="0"/>
                <a:t>为步长求出一个近似值        ，由于局部截断</a:t>
              </a:r>
            </a:p>
            <a:p>
              <a:pPr>
                <a:lnSpc>
                  <a:spcPct val="115000"/>
                </a:lnSpc>
              </a:pPr>
              <a:r>
                <a:rPr lang="zh-CN" altLang="en-US" dirty="0"/>
                <a:t>误差为            ，故有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49580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4433888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71386" name="Group 26"/>
          <p:cNvGrpSpPr>
            <a:grpSpLocks/>
          </p:cNvGrpSpPr>
          <p:nvPr/>
        </p:nvGrpSpPr>
        <p:grpSpPr bwMode="auto">
          <a:xfrm>
            <a:off x="304800" y="228600"/>
            <a:ext cx="8458200" cy="1630363"/>
            <a:chOff x="192" y="144"/>
            <a:chExt cx="5328" cy="1027"/>
          </a:xfrm>
        </p:grpSpPr>
        <p:sp>
          <p:nvSpPr>
            <p:cNvPr id="271362" name="Text Box 2"/>
            <p:cNvSpPr txBox="1">
              <a:spLocks noChangeArrowheads="1"/>
            </p:cNvSpPr>
            <p:nvPr/>
          </p:nvSpPr>
          <p:spPr bwMode="auto">
            <a:xfrm>
              <a:off x="192" y="144"/>
              <a:ext cx="5328" cy="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>
                  <a:latin typeface="楷体_GB2312" pitchFamily="49" charset="-122"/>
                </a:rPr>
                <a:t>然后将步长折半</a:t>
              </a:r>
              <a:r>
                <a:rPr lang="en-US" altLang="zh-CN">
                  <a:latin typeface="楷体_GB2312" pitchFamily="49" charset="-122"/>
                </a:rPr>
                <a:t>,</a:t>
              </a:r>
              <a:r>
                <a:rPr lang="zh-CN" altLang="en-US">
                  <a:latin typeface="楷体_GB2312" pitchFamily="49" charset="-122"/>
                </a:rPr>
                <a:t>即以   </a:t>
              </a:r>
              <a:r>
                <a:rPr lang="zh-CN" altLang="en-US" sz="1400">
                  <a:latin typeface="楷体_GB2312" pitchFamily="49" charset="-122"/>
                </a:rPr>
                <a:t> </a:t>
              </a:r>
              <a:r>
                <a:rPr lang="zh-CN" altLang="en-US">
                  <a:latin typeface="楷体_GB2312" pitchFamily="49" charset="-122"/>
                </a:rPr>
                <a:t>为步长</a:t>
              </a:r>
              <a:r>
                <a:rPr lang="en-US" altLang="zh-CN">
                  <a:latin typeface="楷体_GB2312" pitchFamily="49" charset="-122"/>
                </a:rPr>
                <a:t>,</a:t>
              </a:r>
              <a:r>
                <a:rPr lang="zh-CN" altLang="en-US">
                  <a:latin typeface="楷体_GB2312" pitchFamily="49" charset="-122"/>
                </a:rPr>
                <a:t>从节点</a:t>
              </a:r>
              <a:r>
                <a:rPr lang="zh-CN" altLang="en-US" sz="1000">
                  <a:latin typeface="楷体_GB2312" pitchFamily="49" charset="-122"/>
                </a:rPr>
                <a:t> </a:t>
              </a:r>
              <a:r>
                <a:rPr lang="en-US" altLang="zh-CN" i="1"/>
                <a:t>x</a:t>
              </a:r>
              <a:r>
                <a:rPr lang="en-US" altLang="zh-CN" i="1" baseline="-25000"/>
                <a:t>i </a:t>
              </a:r>
              <a:r>
                <a:rPr lang="zh-CN" altLang="en-US">
                  <a:latin typeface="楷体_GB2312" pitchFamily="49" charset="-122"/>
                </a:rPr>
                <a:t>出发</a:t>
              </a:r>
              <a:r>
                <a:rPr lang="en-US" altLang="zh-CN">
                  <a:latin typeface="楷体_GB2312" pitchFamily="49" charset="-122"/>
                </a:rPr>
                <a:t>,</a:t>
              </a:r>
              <a:r>
                <a:rPr lang="zh-CN" altLang="en-US">
                  <a:latin typeface="楷体_GB2312" pitchFamily="49" charset="-122"/>
                </a:rPr>
                <a:t>跨两步到节点</a:t>
              </a:r>
              <a:r>
                <a:rPr lang="zh-CN" altLang="en-US" sz="1600">
                  <a:latin typeface="楷体_GB2312" pitchFamily="49" charset="-122"/>
                </a:rPr>
                <a:t> </a:t>
              </a:r>
              <a:r>
                <a:rPr lang="en-US" altLang="zh-CN" i="1"/>
                <a:t>x</a:t>
              </a:r>
              <a:r>
                <a:rPr lang="en-US" altLang="zh-CN" i="1" baseline="-25000"/>
                <a:t>i+</a:t>
              </a:r>
              <a:r>
                <a:rPr lang="en-US" altLang="zh-CN" baseline="-25000"/>
                <a:t>1</a:t>
              </a:r>
              <a:r>
                <a:rPr lang="en-US" altLang="zh-CN">
                  <a:latin typeface="楷体_GB2312" pitchFamily="49" charset="-122"/>
                </a:rPr>
                <a:t>, </a:t>
              </a:r>
              <a:r>
                <a:rPr lang="zh-CN" altLang="en-US">
                  <a:latin typeface="楷体_GB2312" pitchFamily="49" charset="-122"/>
                </a:rPr>
                <a:t>再求得一个近似值     </a:t>
              </a:r>
              <a:r>
                <a:rPr lang="en-US" altLang="zh-CN">
                  <a:latin typeface="楷体_GB2312" pitchFamily="49" charset="-122"/>
                </a:rPr>
                <a:t>,</a:t>
              </a:r>
              <a:r>
                <a:rPr lang="zh-CN" altLang="en-US">
                  <a:latin typeface="楷体_GB2312" pitchFamily="49" charset="-122"/>
                </a:rPr>
                <a:t>每跨一步的截断误差是        </a:t>
              </a:r>
              <a:r>
                <a:rPr lang="en-US" altLang="zh-CN">
                  <a:latin typeface="楷体_GB2312" pitchFamily="49" charset="-122"/>
                </a:rPr>
                <a:t>, </a:t>
              </a:r>
              <a:r>
                <a:rPr lang="zh-CN" altLang="en-US">
                  <a:latin typeface="楷体_GB2312" pitchFamily="49" charset="-122"/>
                </a:rPr>
                <a:t>因此有</a:t>
              </a:r>
            </a:p>
          </p:txBody>
        </p:sp>
        <p:graphicFrame>
          <p:nvGraphicFramePr>
            <p:cNvPr id="271363" name="Object 3"/>
            <p:cNvGraphicFramePr>
              <a:graphicFrameLocks noChangeAspect="1"/>
            </p:cNvGraphicFramePr>
            <p:nvPr/>
          </p:nvGraphicFramePr>
          <p:xfrm>
            <a:off x="2390" y="225"/>
            <a:ext cx="354" cy="253"/>
          </p:xfrm>
          <a:graphic>
            <a:graphicData uri="http://schemas.openxmlformats.org/presentationml/2006/ole">
              <p:oleObj spid="_x0000_s271363" name="公式" r:id="rId3" imgW="304560" imgH="177480" progId="Equation.3">
                <p:embed/>
              </p:oleObj>
            </a:graphicData>
          </a:graphic>
        </p:graphicFrame>
        <p:graphicFrame>
          <p:nvGraphicFramePr>
            <p:cNvPr id="271365" name="Object 5"/>
            <p:cNvGraphicFramePr>
              <a:graphicFrameLocks noChangeAspect="1"/>
            </p:cNvGraphicFramePr>
            <p:nvPr/>
          </p:nvGraphicFramePr>
          <p:xfrm>
            <a:off x="3787" y="527"/>
            <a:ext cx="585" cy="332"/>
          </p:xfrm>
          <a:graphic>
            <a:graphicData uri="http://schemas.openxmlformats.org/presentationml/2006/ole">
              <p:oleObj spid="_x0000_s271365" name="公式" r:id="rId4" imgW="368280" imgH="241200" progId="Equation.3">
                <p:embed/>
              </p:oleObj>
            </a:graphicData>
          </a:graphic>
        </p:graphicFrame>
        <p:graphicFrame>
          <p:nvGraphicFramePr>
            <p:cNvPr id="271367" name="Object 7"/>
            <p:cNvGraphicFramePr>
              <a:graphicFrameLocks noChangeAspect="1"/>
            </p:cNvGraphicFramePr>
            <p:nvPr/>
          </p:nvGraphicFramePr>
          <p:xfrm>
            <a:off x="1630" y="819"/>
            <a:ext cx="755" cy="324"/>
          </p:xfrm>
          <a:graphic>
            <a:graphicData uri="http://schemas.openxmlformats.org/presentationml/2006/ole">
              <p:oleObj spid="_x0000_s271367" name="公式" r:id="rId5" imgW="558720" imgH="241200" progId="Equation.3">
                <p:embed/>
              </p:oleObj>
            </a:graphicData>
          </a:graphic>
        </p:graphicFrame>
      </p:grpSp>
      <p:graphicFrame>
        <p:nvGraphicFramePr>
          <p:cNvPr id="271369" name="Object 9"/>
          <p:cNvGraphicFramePr>
            <a:graphicFrameLocks noChangeAspect="1"/>
          </p:cNvGraphicFramePr>
          <p:nvPr/>
        </p:nvGraphicFramePr>
        <p:xfrm>
          <a:off x="2319338" y="1773238"/>
          <a:ext cx="4271962" cy="1066800"/>
        </p:xfrm>
        <a:graphic>
          <a:graphicData uri="http://schemas.openxmlformats.org/presentationml/2006/ole">
            <p:oleObj spid="_x0000_s271369" name="公式" r:id="rId6" imgW="1612800" imgH="469800" progId="Equation.3">
              <p:embed/>
            </p:oleObj>
          </a:graphicData>
        </a:graphic>
      </p:graphicFrame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609600" y="29718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这样 </a:t>
            </a:r>
          </a:p>
        </p:txBody>
      </p:sp>
      <p:graphicFrame>
        <p:nvGraphicFramePr>
          <p:cNvPr id="271372" name="Object 12"/>
          <p:cNvGraphicFramePr>
            <a:graphicFrameLocks noChangeAspect="1"/>
          </p:cNvGraphicFramePr>
          <p:nvPr/>
        </p:nvGraphicFramePr>
        <p:xfrm>
          <a:off x="1593850" y="2752725"/>
          <a:ext cx="3363913" cy="1039813"/>
        </p:xfrm>
        <a:graphic>
          <a:graphicData uri="http://schemas.openxmlformats.org/presentationml/2006/ole">
            <p:oleObj spid="_x0000_s271372" name="公式" r:id="rId7" imgW="1295280" imgH="457200" progId="Equation.3">
              <p:embed/>
            </p:oleObj>
          </a:graphicData>
        </a:graphic>
      </p:graphicFrame>
      <p:graphicFrame>
        <p:nvGraphicFramePr>
          <p:cNvPr id="271374" name="Object 14"/>
          <p:cNvGraphicFramePr>
            <a:graphicFrameLocks noChangeAspect="1"/>
          </p:cNvGraphicFramePr>
          <p:nvPr/>
        </p:nvGraphicFramePr>
        <p:xfrm>
          <a:off x="2268538" y="3860800"/>
          <a:ext cx="5408612" cy="1035050"/>
        </p:xfrm>
        <a:graphic>
          <a:graphicData uri="http://schemas.openxmlformats.org/presentationml/2006/ole">
            <p:oleObj spid="_x0000_s271374" name="公式" r:id="rId8" imgW="2108160" imgH="406080" progId="Equation.3">
              <p:embed/>
            </p:oleObj>
          </a:graphicData>
        </a:graphic>
      </p:graphicFrame>
      <p:sp>
        <p:nvSpPr>
          <p:cNvPr id="271376" name="Text Box 16"/>
          <p:cNvSpPr txBox="1">
            <a:spLocks noChangeArrowheads="1"/>
          </p:cNvSpPr>
          <p:nvPr/>
        </p:nvSpPr>
        <p:spPr bwMode="auto">
          <a:xfrm>
            <a:off x="468313" y="40767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由此可得 </a:t>
            </a:r>
          </a:p>
        </p:txBody>
      </p:sp>
      <p:sp>
        <p:nvSpPr>
          <p:cNvPr id="271379" name="Rectangle 19"/>
          <p:cNvSpPr>
            <a:spLocks noChangeArrowheads="1"/>
          </p:cNvSpPr>
          <p:nvPr/>
        </p:nvSpPr>
        <p:spPr bwMode="auto">
          <a:xfrm>
            <a:off x="4433888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71385" name="Group 25"/>
          <p:cNvGrpSpPr>
            <a:grpSpLocks/>
          </p:cNvGrpSpPr>
          <p:nvPr/>
        </p:nvGrpSpPr>
        <p:grpSpPr bwMode="auto">
          <a:xfrm>
            <a:off x="395288" y="4797425"/>
            <a:ext cx="8305800" cy="1673225"/>
            <a:chOff x="204" y="3113"/>
            <a:chExt cx="5232" cy="1054"/>
          </a:xfrm>
        </p:grpSpPr>
        <p:sp>
          <p:nvSpPr>
            <p:cNvPr id="271377" name="Text Box 17"/>
            <p:cNvSpPr txBox="1">
              <a:spLocks noChangeArrowheads="1"/>
            </p:cNvSpPr>
            <p:nvPr/>
          </p:nvSpPr>
          <p:spPr bwMode="auto">
            <a:xfrm>
              <a:off x="204" y="3113"/>
              <a:ext cx="5232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>
                  <a:latin typeface="楷体_GB2312" pitchFamily="49" charset="-122"/>
                </a:rPr>
                <a:t>这表明以     作为     的近似值，其误差可用步长折半前后两次计算结果的偏差 </a:t>
              </a:r>
            </a:p>
          </p:txBody>
        </p:sp>
        <p:graphicFrame>
          <p:nvGraphicFramePr>
            <p:cNvPr id="271378" name="Object 18"/>
            <p:cNvGraphicFramePr>
              <a:graphicFrameLocks noChangeAspect="1"/>
            </p:cNvGraphicFramePr>
            <p:nvPr/>
          </p:nvGraphicFramePr>
          <p:xfrm>
            <a:off x="1165" y="3136"/>
            <a:ext cx="590" cy="346"/>
          </p:xfrm>
          <a:graphic>
            <a:graphicData uri="http://schemas.openxmlformats.org/presentationml/2006/ole">
              <p:oleObj spid="_x0000_s271378" name="公式" r:id="rId9" imgW="368280" imgH="241200" progId="Equation.3">
                <p:embed/>
              </p:oleObj>
            </a:graphicData>
          </a:graphic>
        </p:graphicFrame>
        <p:graphicFrame>
          <p:nvGraphicFramePr>
            <p:cNvPr id="271380" name="Object 20"/>
            <p:cNvGraphicFramePr>
              <a:graphicFrameLocks noChangeAspect="1"/>
            </p:cNvGraphicFramePr>
            <p:nvPr/>
          </p:nvGraphicFramePr>
          <p:xfrm>
            <a:off x="2188" y="3151"/>
            <a:ext cx="557" cy="312"/>
          </p:xfrm>
          <a:graphic>
            <a:graphicData uri="http://schemas.openxmlformats.org/presentationml/2006/ole">
              <p:oleObj spid="_x0000_s271380" name="公式" r:id="rId10" imgW="482400" imgH="228600" progId="Equation.3">
                <p:embed/>
              </p:oleObj>
            </a:graphicData>
          </a:graphic>
        </p:graphicFrame>
        <p:graphicFrame>
          <p:nvGraphicFramePr>
            <p:cNvPr id="271382" name="Object 22"/>
            <p:cNvGraphicFramePr>
              <a:graphicFrameLocks noChangeAspect="1"/>
            </p:cNvGraphicFramePr>
            <p:nvPr/>
          </p:nvGraphicFramePr>
          <p:xfrm>
            <a:off x="3448" y="3486"/>
            <a:ext cx="1862" cy="340"/>
          </p:xfrm>
          <a:graphic>
            <a:graphicData uri="http://schemas.openxmlformats.org/presentationml/2006/ole">
              <p:oleObj spid="_x0000_s271382" name="公式" r:id="rId11" imgW="1054080" imgH="279360" progId="Equation.3">
                <p:embed/>
              </p:oleObj>
            </a:graphicData>
          </a:graphic>
        </p:graphicFrame>
        <p:sp>
          <p:nvSpPr>
            <p:cNvPr id="271384" name="Text Box 24"/>
            <p:cNvSpPr txBox="1">
              <a:spLocks noChangeArrowheads="1"/>
            </p:cNvSpPr>
            <p:nvPr/>
          </p:nvSpPr>
          <p:spPr bwMode="auto">
            <a:xfrm>
              <a:off x="240" y="3840"/>
              <a:ext cx="30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楷体_GB2312" pitchFamily="49" charset="-122"/>
                </a:rPr>
                <a:t>来判断所选步长是否适当。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1" grpId="0"/>
      <p:bldP spid="27137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4630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当要求的数值精度为</a:t>
            </a:r>
            <a:r>
              <a:rPr lang="en-US" altLang="zh-CN">
                <a:latin typeface="楷体_GB2312" pitchFamily="49" charset="-122"/>
              </a:rPr>
              <a:t>ε</a:t>
            </a:r>
            <a:r>
              <a:rPr lang="zh-CN" altLang="en-US">
                <a:latin typeface="楷体_GB2312" pitchFamily="49" charset="-122"/>
              </a:rPr>
              <a:t>时：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250825" y="3213100"/>
            <a:ext cx="85883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>
                <a:latin typeface="楷体_GB2312" pitchFamily="49" charset="-122"/>
              </a:rPr>
              <a:t>这种通过步长加倍或折半来处理步长的方法称为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变步长法</a:t>
            </a:r>
            <a:r>
              <a:rPr lang="zh-CN" altLang="en-US">
                <a:latin typeface="楷体_GB2312" pitchFamily="49" charset="-122"/>
              </a:rPr>
              <a:t>。表面上看，为了选择步长，每一步都要反复判断</a:t>
            </a:r>
            <a:r>
              <a:rPr lang="en-US" altLang="zh-CN">
                <a:latin typeface="楷体_GB2312" pitchFamily="49" charset="-122"/>
              </a:rPr>
              <a:t>Δ</a:t>
            </a:r>
            <a:r>
              <a:rPr lang="zh-CN" altLang="en-US">
                <a:latin typeface="楷体_GB2312" pitchFamily="49" charset="-122"/>
              </a:rPr>
              <a:t>，增加了计算工作量，但在方程的解 </a:t>
            </a:r>
            <a:r>
              <a:rPr lang="en-US" altLang="zh-CN" i="1"/>
              <a:t>y</a:t>
            </a:r>
            <a:r>
              <a:rPr lang="en-US" altLang="zh-CN">
                <a:latin typeface="楷体_GB2312" pitchFamily="49" charset="-122"/>
              </a:rPr>
              <a:t>(</a:t>
            </a:r>
            <a:r>
              <a:rPr lang="en-US" altLang="zh-CN" i="1"/>
              <a:t>x</a:t>
            </a:r>
            <a:r>
              <a:rPr lang="en-US" altLang="zh-CN">
                <a:latin typeface="楷体_GB2312" pitchFamily="49" charset="-122"/>
              </a:rPr>
              <a:t>)</a:t>
            </a:r>
            <a:r>
              <a:rPr lang="zh-CN" altLang="en-US">
                <a:latin typeface="楷体_GB2312" pitchFamily="49" charset="-122"/>
              </a:rPr>
              <a:t>变化剧烈的情况下，总的计算工作量得到减少，结果还是合算的。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楷体_GB2312" pitchFamily="49" charset="-122"/>
            </a:endParaRP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4443413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72393" name="Group 9"/>
          <p:cNvGrpSpPr>
            <a:grpSpLocks/>
          </p:cNvGrpSpPr>
          <p:nvPr/>
        </p:nvGrpSpPr>
        <p:grpSpPr bwMode="auto">
          <a:xfrm>
            <a:off x="395288" y="850900"/>
            <a:ext cx="8748712" cy="1158875"/>
            <a:chOff x="249" y="536"/>
            <a:chExt cx="5511" cy="730"/>
          </a:xfrm>
        </p:grpSpPr>
        <p:graphicFrame>
          <p:nvGraphicFramePr>
            <p:cNvPr id="272390" name="Object 6"/>
            <p:cNvGraphicFramePr>
              <a:graphicFrameLocks noChangeAspect="1"/>
            </p:cNvGraphicFramePr>
            <p:nvPr/>
          </p:nvGraphicFramePr>
          <p:xfrm>
            <a:off x="4635" y="872"/>
            <a:ext cx="454" cy="384"/>
          </p:xfrm>
          <a:graphic>
            <a:graphicData uri="http://schemas.openxmlformats.org/presentationml/2006/ole">
              <p:oleObj spid="_x0000_s272390" name="公式" r:id="rId3" imgW="266400" imgH="228600" progId="Equation.3">
                <p:embed/>
              </p:oleObj>
            </a:graphicData>
          </a:graphic>
        </p:graphicFrame>
        <p:sp>
          <p:nvSpPr>
            <p:cNvPr id="272391" name="Text Box 7"/>
            <p:cNvSpPr txBox="1">
              <a:spLocks noChangeArrowheads="1"/>
            </p:cNvSpPr>
            <p:nvPr/>
          </p:nvSpPr>
          <p:spPr bwMode="auto">
            <a:xfrm>
              <a:off x="249" y="536"/>
              <a:ext cx="5511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（</a:t>
              </a:r>
              <a:r>
                <a:rPr lang="en-US" altLang="zh-CN" dirty="0"/>
                <a:t>1</a:t>
              </a:r>
              <a:r>
                <a:rPr lang="zh-CN" altLang="en-US" dirty="0"/>
                <a:t>）如果</a:t>
              </a:r>
              <a:r>
                <a:rPr lang="en-US" altLang="zh-CN" dirty="0"/>
                <a:t>Δ&gt;ε</a:t>
              </a:r>
              <a:r>
                <a:rPr lang="zh-CN" altLang="en-US" dirty="0"/>
                <a:t>，反复将步长折半进行计算，直至</a:t>
              </a:r>
            </a:p>
            <a:p>
              <a:pPr>
                <a:lnSpc>
                  <a:spcPct val="125000"/>
                </a:lnSpc>
              </a:pPr>
              <a:r>
                <a:rPr lang="en-US" altLang="zh-CN" dirty="0"/>
                <a:t>Δ&lt;ε</a:t>
              </a:r>
              <a:r>
                <a:rPr lang="zh-CN" altLang="en-US" dirty="0"/>
                <a:t>为止</a:t>
              </a:r>
              <a:r>
                <a:rPr lang="en-US" altLang="zh-CN" dirty="0"/>
                <a:t>,</a:t>
              </a:r>
              <a:r>
                <a:rPr lang="zh-CN" altLang="en-US" dirty="0"/>
                <a:t>并取最后一次步长的计算结果作为          。</a:t>
              </a:r>
            </a:p>
          </p:txBody>
        </p:sp>
      </p:grpSp>
      <p:grpSp>
        <p:nvGrpSpPr>
          <p:cNvPr id="272394" name="Group 10"/>
          <p:cNvGrpSpPr>
            <a:grpSpLocks/>
          </p:cNvGrpSpPr>
          <p:nvPr/>
        </p:nvGrpSpPr>
        <p:grpSpPr bwMode="auto">
          <a:xfrm>
            <a:off x="460375" y="1989139"/>
            <a:ext cx="8183563" cy="1169988"/>
            <a:chOff x="290" y="1253"/>
            <a:chExt cx="5155" cy="737"/>
          </a:xfrm>
        </p:grpSpPr>
        <p:graphicFrame>
          <p:nvGraphicFramePr>
            <p:cNvPr id="272388" name="Object 4"/>
            <p:cNvGraphicFramePr>
              <a:graphicFrameLocks noChangeAspect="1"/>
            </p:cNvGraphicFramePr>
            <p:nvPr/>
          </p:nvGraphicFramePr>
          <p:xfrm>
            <a:off x="3527" y="1588"/>
            <a:ext cx="454" cy="384"/>
          </p:xfrm>
          <a:graphic>
            <a:graphicData uri="http://schemas.openxmlformats.org/presentationml/2006/ole">
              <p:oleObj spid="_x0000_s272388" name="公式" r:id="rId4" imgW="266400" imgH="228600" progId="Equation.3">
                <p:embed/>
              </p:oleObj>
            </a:graphicData>
          </a:graphic>
        </p:graphicFrame>
        <p:sp>
          <p:nvSpPr>
            <p:cNvPr id="272392" name="Text Box 8"/>
            <p:cNvSpPr txBox="1">
              <a:spLocks noChangeArrowheads="1"/>
            </p:cNvSpPr>
            <p:nvPr/>
          </p:nvSpPr>
          <p:spPr bwMode="auto">
            <a:xfrm>
              <a:off x="290" y="1253"/>
              <a:ext cx="5155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（</a:t>
              </a:r>
              <a:r>
                <a:rPr lang="en-US" altLang="zh-CN" dirty="0"/>
                <a:t>2</a:t>
              </a:r>
              <a:r>
                <a:rPr lang="zh-CN" altLang="en-US" dirty="0"/>
                <a:t>）如果</a:t>
              </a:r>
              <a:r>
                <a:rPr lang="en-US" altLang="zh-CN" dirty="0"/>
                <a:t>Δ&lt;ε</a:t>
              </a:r>
              <a:r>
                <a:rPr lang="zh-CN" altLang="en-US" dirty="0"/>
                <a:t>，反复将步长加倍，</a:t>
              </a:r>
              <a:r>
                <a:rPr lang="zh-CN" altLang="en-US" dirty="0" smtClean="0"/>
                <a:t>直到 </a:t>
              </a:r>
              <a:r>
                <a:rPr lang="en-US" altLang="zh-CN" dirty="0" smtClean="0"/>
                <a:t>Δ &gt; ε</a:t>
              </a:r>
              <a:r>
                <a:rPr lang="zh-CN" altLang="en-US" dirty="0"/>
                <a:t>为止，</a:t>
              </a:r>
            </a:p>
            <a:p>
              <a:pPr>
                <a:lnSpc>
                  <a:spcPct val="125000"/>
                </a:lnSpc>
              </a:pPr>
              <a:r>
                <a:rPr lang="zh-CN" altLang="en-US" dirty="0"/>
                <a:t>并以上一次步长的计算结果作为         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6" grpId="0"/>
      <p:bldP spid="27238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827088" y="1628775"/>
            <a:ext cx="6345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用经典四阶龙格</a:t>
            </a:r>
            <a:r>
              <a:rPr lang="en-US" altLang="zh-CN"/>
              <a:t>―</a:t>
            </a:r>
            <a:r>
              <a:rPr lang="zh-CN" altLang="en-US"/>
              <a:t>库塔方法解初值问题 </a:t>
            </a:r>
          </a:p>
        </p:txBody>
      </p:sp>
      <p:sp>
        <p:nvSpPr>
          <p:cNvPr id="435206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5205" name="Object 5"/>
          <p:cNvGraphicFramePr>
            <a:graphicFrameLocks noChangeAspect="1"/>
          </p:cNvGraphicFramePr>
          <p:nvPr/>
        </p:nvGraphicFramePr>
        <p:xfrm>
          <a:off x="827088" y="2349500"/>
          <a:ext cx="3614737" cy="1117600"/>
        </p:xfrm>
        <a:graphic>
          <a:graphicData uri="http://schemas.openxmlformats.org/presentationml/2006/ole">
            <p:oleObj spid="_x0000_s435205" name="公式" r:id="rId3" imgW="1574640" imgH="482400" progId="Equation.3">
              <p:embed/>
            </p:oleObj>
          </a:graphicData>
        </a:graphic>
      </p:graphicFrame>
      <p:sp>
        <p:nvSpPr>
          <p:cNvPr id="435207" name="Rectangle 7"/>
          <p:cNvSpPr>
            <a:spLocks noChangeArrowheads="1"/>
          </p:cNvSpPr>
          <p:nvPr/>
        </p:nvSpPr>
        <p:spPr bwMode="auto">
          <a:xfrm>
            <a:off x="611188" y="3573463"/>
            <a:ext cx="723741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tabLst>
                <a:tab pos="228600" algn="l"/>
              </a:tabLst>
            </a:pPr>
            <a:r>
              <a:rPr lang="en-US" altLang="zh-CN"/>
              <a:t>   </a:t>
            </a:r>
            <a:r>
              <a:rPr lang="zh-CN" altLang="en-US"/>
              <a:t>把计算结果（保留八位小数）列表与精确解</a:t>
            </a:r>
          </a:p>
          <a:p>
            <a:pPr>
              <a:lnSpc>
                <a:spcPct val="125000"/>
              </a:lnSpc>
              <a:tabLst>
                <a:tab pos="228600" algn="l"/>
              </a:tabLst>
            </a:pPr>
            <a:r>
              <a:rPr lang="zh-CN" altLang="en-US"/>
              <a:t>（原方程是一阶线性方程）比较。</a:t>
            </a:r>
          </a:p>
        </p:txBody>
      </p:sp>
      <p:sp>
        <p:nvSpPr>
          <p:cNvPr id="435208" name="Rectangle 8"/>
          <p:cNvSpPr>
            <a:spLocks noChangeArrowheads="1"/>
          </p:cNvSpPr>
          <p:nvPr/>
        </p:nvSpPr>
        <p:spPr bwMode="auto">
          <a:xfrm>
            <a:off x="4572000" y="2565400"/>
            <a:ext cx="2414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取步长为</a:t>
            </a:r>
            <a:r>
              <a:rPr lang="en-US" altLang="zh-CN"/>
              <a:t>0.1</a:t>
            </a:r>
            <a:r>
              <a:rPr lang="zh-CN" altLang="en-US"/>
              <a:t>。</a:t>
            </a:r>
          </a:p>
        </p:txBody>
      </p:sp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5209" name="Object 9"/>
          <p:cNvGraphicFramePr>
            <a:graphicFrameLocks noChangeAspect="1"/>
          </p:cNvGraphicFramePr>
          <p:nvPr/>
        </p:nvGraphicFramePr>
        <p:xfrm>
          <a:off x="2700338" y="5157788"/>
          <a:ext cx="3230562" cy="558800"/>
        </p:xfrm>
        <a:graphic>
          <a:graphicData uri="http://schemas.openxmlformats.org/presentationml/2006/ole">
            <p:oleObj spid="_x0000_s435209" name="公式" r:id="rId4" imgW="1320480" imgH="228600" progId="Equation.3">
              <p:embed/>
            </p:oleObj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1187450" y="5157788"/>
            <a:ext cx="170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精确解：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468313" y="1557338"/>
            <a:ext cx="7777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泰勒级数方法也是单步法，且</a:t>
            </a:r>
            <a:r>
              <a:rPr lang="zh-CN" altLang="en-US"/>
              <a:t>其局部截断误差为</a:t>
            </a:r>
            <a:r>
              <a:rPr lang="zh-CN" altLang="en-US">
                <a:latin typeface="楷体_GB2312" pitchFamily="49" charset="-122"/>
              </a:rPr>
              <a:t>       </a:t>
            </a:r>
          </a:p>
        </p:txBody>
      </p:sp>
      <p:graphicFrame>
        <p:nvGraphicFramePr>
          <p:cNvPr id="384008" name="Object 8"/>
          <p:cNvGraphicFramePr>
            <a:graphicFrameLocks noChangeAspect="1"/>
          </p:cNvGraphicFramePr>
          <p:nvPr/>
        </p:nvGraphicFramePr>
        <p:xfrm>
          <a:off x="323850" y="2165350"/>
          <a:ext cx="8640763" cy="1025525"/>
        </p:xfrm>
        <a:graphic>
          <a:graphicData uri="http://schemas.openxmlformats.org/presentationml/2006/ole">
            <p:oleObj spid="_x0000_s384008" name="公式" r:id="rId3" imgW="3987720" imgH="482400" progId="Equation.3">
              <p:embed/>
            </p:oleObj>
          </a:graphicData>
        </a:graphic>
      </p:graphicFrame>
      <p:graphicFrame>
        <p:nvGraphicFramePr>
          <p:cNvPr id="384010" name="Object 10"/>
          <p:cNvGraphicFramePr>
            <a:graphicFrameLocks noChangeAspect="1"/>
          </p:cNvGraphicFramePr>
          <p:nvPr>
            <p:ph sz="half" idx="1"/>
          </p:nvPr>
        </p:nvGraphicFramePr>
        <p:xfrm>
          <a:off x="1547813" y="333375"/>
          <a:ext cx="5329237" cy="1049338"/>
        </p:xfrm>
        <a:graphic>
          <a:graphicData uri="http://schemas.openxmlformats.org/presentationml/2006/ole">
            <p:oleObj spid="_x0000_s384010" name="公式" r:id="rId4" imgW="2260440" imgH="444240" progId="Equation.3">
              <p:embed/>
            </p:oleObj>
          </a:graphicData>
        </a:graphic>
      </p:graphicFrame>
      <p:sp>
        <p:nvSpPr>
          <p:cNvPr id="384012" name="Text Box 12"/>
          <p:cNvSpPr txBox="1">
            <a:spLocks noChangeArrowheads="1"/>
          </p:cNvSpPr>
          <p:nvPr/>
        </p:nvSpPr>
        <p:spPr bwMode="auto">
          <a:xfrm>
            <a:off x="395288" y="3933825"/>
            <a:ext cx="7561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即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阶泰勒级数方法正好是一个 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阶方法。</a:t>
            </a:r>
          </a:p>
        </p:txBody>
      </p:sp>
      <p:sp>
        <p:nvSpPr>
          <p:cNvPr id="384015" name="Rectangle 15"/>
          <p:cNvSpPr>
            <a:spLocks noChangeArrowheads="1"/>
          </p:cNvSpPr>
          <p:nvPr/>
        </p:nvSpPr>
        <p:spPr bwMode="auto">
          <a:xfrm>
            <a:off x="395288" y="4508500"/>
            <a:ext cx="7993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latin typeface="宋体" pitchFamily="2" charset="-122"/>
                <a:cs typeface="Times New Roman" pitchFamily="18" charset="0"/>
              </a:rPr>
              <a:t>这样</a:t>
            </a:r>
            <a:r>
              <a:rPr lang="zh-CN" altLang="en-US">
                <a:cs typeface="宋体" pitchFamily="2" charset="-122"/>
              </a:rPr>
              <a:t>从理论上讲，只要真解 </a:t>
            </a:r>
            <a:r>
              <a:rPr lang="en-US" altLang="zh-CN" i="1">
                <a:cs typeface="宋体" pitchFamily="2" charset="-122"/>
              </a:rPr>
              <a:t>y</a:t>
            </a:r>
            <a:r>
              <a:rPr lang="en-US" altLang="zh-CN">
                <a:cs typeface="宋体" pitchFamily="2" charset="-122"/>
              </a:rPr>
              <a:t>(</a:t>
            </a:r>
            <a:r>
              <a:rPr lang="en-US" altLang="zh-CN" i="1">
                <a:cs typeface="宋体" pitchFamily="2" charset="-122"/>
              </a:rPr>
              <a:t>x</a:t>
            </a:r>
            <a:r>
              <a:rPr lang="en-US" altLang="zh-CN">
                <a:cs typeface="宋体" pitchFamily="2" charset="-122"/>
              </a:rPr>
              <a:t>) </a:t>
            </a:r>
            <a:r>
              <a:rPr lang="zh-CN" altLang="en-US"/>
              <a:t>有</a:t>
            </a:r>
            <a:r>
              <a:rPr lang="zh-CN" altLang="en-US">
                <a:solidFill>
                  <a:srgbClr val="FF0000"/>
                </a:solidFill>
              </a:rPr>
              <a:t>任意阶</a:t>
            </a:r>
            <a:r>
              <a:rPr lang="zh-CN" altLang="en-US"/>
              <a:t>导数，</a:t>
            </a:r>
          </a:p>
        </p:txBody>
      </p:sp>
      <p:grpSp>
        <p:nvGrpSpPr>
          <p:cNvPr id="384021" name="Group 21"/>
          <p:cNvGrpSpPr>
            <a:grpSpLocks/>
          </p:cNvGrpSpPr>
          <p:nvPr/>
        </p:nvGrpSpPr>
        <p:grpSpPr bwMode="auto">
          <a:xfrm>
            <a:off x="395288" y="5084763"/>
            <a:ext cx="8064500" cy="550862"/>
            <a:chOff x="204" y="3249"/>
            <a:chExt cx="5080" cy="347"/>
          </a:xfrm>
        </p:grpSpPr>
        <p:graphicFrame>
          <p:nvGraphicFramePr>
            <p:cNvPr id="384013" name="Object 13"/>
            <p:cNvGraphicFramePr>
              <a:graphicFrameLocks noChangeAspect="1"/>
            </p:cNvGraphicFramePr>
            <p:nvPr/>
          </p:nvGraphicFramePr>
          <p:xfrm>
            <a:off x="4558" y="3249"/>
            <a:ext cx="485" cy="347"/>
          </p:xfrm>
          <a:graphic>
            <a:graphicData uri="http://schemas.openxmlformats.org/presentationml/2006/ole">
              <p:oleObj spid="_x0000_s384013" name="公式" r:id="rId5" imgW="317160" imgH="228600" progId="Equation.3">
                <p:embed/>
              </p:oleObj>
            </a:graphicData>
          </a:graphic>
        </p:graphicFrame>
        <p:sp>
          <p:nvSpPr>
            <p:cNvPr id="384016" name="Rectangle 16"/>
            <p:cNvSpPr>
              <a:spLocks noChangeArrowheads="1"/>
            </p:cNvSpPr>
            <p:nvPr/>
          </p:nvSpPr>
          <p:spPr bwMode="auto">
            <a:xfrm>
              <a:off x="204" y="3249"/>
              <a:ext cx="50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/>
                <a:t>泰勒级数</a:t>
              </a:r>
              <a:r>
                <a:rPr lang="zh-CN" altLang="en-US">
                  <a:cs typeface="宋体" pitchFamily="2" charset="-122"/>
                </a:rPr>
                <a:t>方法就可以构造</a:t>
              </a:r>
              <a:r>
                <a:rPr lang="zh-CN" altLang="en-US">
                  <a:solidFill>
                    <a:srgbClr val="FF0000"/>
                  </a:solidFill>
                  <a:cs typeface="宋体" pitchFamily="2" charset="-122"/>
                </a:rPr>
                <a:t>任意阶</a:t>
              </a:r>
              <a:r>
                <a:rPr lang="zh-CN" altLang="en-US">
                  <a:cs typeface="宋体" pitchFamily="2" charset="-122"/>
                </a:rPr>
                <a:t>数值方法求</a:t>
              </a:r>
            </a:p>
          </p:txBody>
        </p:sp>
      </p:grpSp>
      <p:graphicFrame>
        <p:nvGraphicFramePr>
          <p:cNvPr id="384018" name="Object 18"/>
          <p:cNvGraphicFramePr>
            <a:graphicFrameLocks noChangeAspect="1"/>
          </p:cNvGraphicFramePr>
          <p:nvPr>
            <p:ph sz="half" idx="2"/>
          </p:nvPr>
        </p:nvGraphicFramePr>
        <p:xfrm>
          <a:off x="1116013" y="3213100"/>
          <a:ext cx="1511300" cy="533400"/>
        </p:xfrm>
        <a:graphic>
          <a:graphicData uri="http://schemas.openxmlformats.org/presentationml/2006/ole">
            <p:oleObj spid="_x0000_s384018" name="公式" r:id="rId6" imgW="647640" imgH="228600" progId="Equation.3">
              <p:embed/>
            </p:oleObj>
          </a:graphicData>
        </a:graphic>
      </p:graphicFrame>
      <p:sp>
        <p:nvSpPr>
          <p:cNvPr id="384022" name="Text Box 22"/>
          <p:cNvSpPr txBox="1">
            <a:spLocks noChangeArrowheads="1"/>
          </p:cNvSpPr>
          <p:nvPr/>
        </p:nvSpPr>
        <p:spPr bwMode="auto">
          <a:xfrm>
            <a:off x="468313" y="5734050"/>
            <a:ext cx="6584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泰勒级数方法通常不具有实际可操作性！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5" grpId="0"/>
      <p:bldP spid="384012" grpId="0"/>
      <p:bldP spid="384015" grpId="0"/>
      <p:bldP spid="3840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056" name="Object 8"/>
          <p:cNvGraphicFramePr>
            <a:graphicFrameLocks noChangeAspect="1"/>
          </p:cNvGraphicFramePr>
          <p:nvPr/>
        </p:nvGraphicFramePr>
        <p:xfrm>
          <a:off x="334963" y="2270125"/>
          <a:ext cx="3300412" cy="482600"/>
        </p:xfrm>
        <a:graphic>
          <a:graphicData uri="http://schemas.openxmlformats.org/presentationml/2006/ole">
            <p:oleObj spid="_x0000_s386056" name="公式" r:id="rId3" imgW="1460160" imgH="215640" progId="Equation.3">
              <p:embed/>
            </p:oleObj>
          </a:graphicData>
        </a:graphic>
      </p:graphicFrame>
      <p:graphicFrame>
        <p:nvGraphicFramePr>
          <p:cNvPr id="386055" name="Object 7"/>
          <p:cNvGraphicFramePr>
            <a:graphicFrameLocks noChangeAspect="1"/>
          </p:cNvGraphicFramePr>
          <p:nvPr/>
        </p:nvGraphicFramePr>
        <p:xfrm>
          <a:off x="323850" y="3500438"/>
          <a:ext cx="7056438" cy="908050"/>
        </p:xfrm>
        <a:graphic>
          <a:graphicData uri="http://schemas.openxmlformats.org/presentationml/2006/ole">
            <p:oleObj spid="_x0000_s386055" name="公式" r:id="rId4" imgW="3200400" imgH="431640" progId="Equation.3">
              <p:embed/>
            </p:oleObj>
          </a:graphicData>
        </a:graphic>
      </p:graphicFrame>
      <p:graphicFrame>
        <p:nvGraphicFramePr>
          <p:cNvPr id="386061" name="Object 13"/>
          <p:cNvGraphicFramePr>
            <a:graphicFrameLocks noChangeAspect="1"/>
          </p:cNvGraphicFramePr>
          <p:nvPr>
            <p:ph sz="half" idx="1"/>
          </p:nvPr>
        </p:nvGraphicFramePr>
        <p:xfrm>
          <a:off x="323850" y="981075"/>
          <a:ext cx="4968875" cy="976313"/>
        </p:xfrm>
        <a:graphic>
          <a:graphicData uri="http://schemas.openxmlformats.org/presentationml/2006/ole">
            <p:oleObj spid="_x0000_s386061" name="公式" r:id="rId5" imgW="2260440" imgH="444240" progId="Equation.3">
              <p:embed/>
            </p:oleObj>
          </a:graphicData>
        </a:graphic>
      </p:graphicFrame>
      <p:sp>
        <p:nvSpPr>
          <p:cNvPr id="386066" name="Rectangle 18"/>
          <p:cNvSpPr>
            <a:spLocks noChangeArrowheads="1"/>
          </p:cNvSpPr>
          <p:nvPr/>
        </p:nvSpPr>
        <p:spPr bwMode="auto">
          <a:xfrm>
            <a:off x="395288" y="4365625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故二阶泰勒级数方法为</a:t>
            </a:r>
          </a:p>
        </p:txBody>
      </p:sp>
      <p:graphicFrame>
        <p:nvGraphicFramePr>
          <p:cNvPr id="386067" name="Object 19"/>
          <p:cNvGraphicFramePr>
            <a:graphicFrameLocks noChangeAspect="1"/>
          </p:cNvGraphicFramePr>
          <p:nvPr/>
        </p:nvGraphicFramePr>
        <p:xfrm>
          <a:off x="395288" y="4868863"/>
          <a:ext cx="8377237" cy="982662"/>
        </p:xfrm>
        <a:graphic>
          <a:graphicData uri="http://schemas.openxmlformats.org/presentationml/2006/ole">
            <p:oleObj spid="_x0000_s386067" name="公式" r:id="rId6" imgW="3797280" imgH="444240" progId="Equation.3">
              <p:embed/>
            </p:oleObj>
          </a:graphicData>
        </a:graphic>
      </p:graphicFrame>
      <p:sp>
        <p:nvSpPr>
          <p:cNvPr id="386069" name="Rectangle 21"/>
          <p:cNvSpPr>
            <a:spLocks noChangeArrowheads="1"/>
          </p:cNvSpPr>
          <p:nvPr/>
        </p:nvSpPr>
        <p:spPr bwMode="auto">
          <a:xfrm>
            <a:off x="3708400" y="2219325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一阶泰勒级数方法实为</a:t>
            </a:r>
          </a:p>
        </p:txBody>
      </p:sp>
      <p:graphicFrame>
        <p:nvGraphicFramePr>
          <p:cNvPr id="386073" name="Object 25"/>
          <p:cNvGraphicFramePr>
            <a:graphicFrameLocks noChangeAspect="1"/>
          </p:cNvGraphicFramePr>
          <p:nvPr/>
        </p:nvGraphicFramePr>
        <p:xfrm>
          <a:off x="323850" y="2924175"/>
          <a:ext cx="4968875" cy="546100"/>
        </p:xfrm>
        <a:graphic>
          <a:graphicData uri="http://schemas.openxmlformats.org/presentationml/2006/ole">
            <p:oleObj spid="_x0000_s386073" name="公式" r:id="rId7" imgW="2082600" imgH="228600" progId="Equation.3">
              <p:embed/>
            </p:oleObj>
          </a:graphicData>
        </a:graphic>
      </p:graphicFrame>
      <p:sp>
        <p:nvSpPr>
          <p:cNvPr id="386074" name="Text Box 26"/>
          <p:cNvSpPr txBox="1">
            <a:spLocks noChangeArrowheads="1"/>
          </p:cNvSpPr>
          <p:nvPr/>
        </p:nvSpPr>
        <p:spPr bwMode="auto">
          <a:xfrm>
            <a:off x="5508625" y="981075"/>
            <a:ext cx="2781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数值格式涉及</a:t>
            </a:r>
          </a:p>
          <a:p>
            <a:r>
              <a:rPr lang="zh-CN" altLang="en-US"/>
              <a:t>到 </a:t>
            </a:r>
            <a:r>
              <a:rPr lang="en-US" altLang="zh-CN" i="1"/>
              <a:t>y </a:t>
            </a:r>
            <a:r>
              <a:rPr lang="zh-CN" altLang="en-US"/>
              <a:t>的高阶导数</a:t>
            </a:r>
            <a:r>
              <a:rPr lang="en-US" altLang="zh-CN"/>
              <a:t>!</a:t>
            </a:r>
          </a:p>
        </p:txBody>
      </p:sp>
      <p:graphicFrame>
        <p:nvGraphicFramePr>
          <p:cNvPr id="386075" name="Object 27"/>
          <p:cNvGraphicFramePr>
            <a:graphicFrameLocks noChangeAspect="1"/>
          </p:cNvGraphicFramePr>
          <p:nvPr/>
        </p:nvGraphicFramePr>
        <p:xfrm>
          <a:off x="5435600" y="2924175"/>
          <a:ext cx="3240088" cy="515938"/>
        </p:xfrm>
        <a:graphic>
          <a:graphicData uri="http://schemas.openxmlformats.org/presentationml/2006/ole">
            <p:oleObj spid="_x0000_s386075" name="公式" r:id="rId8" imgW="1434960" imgH="228600" progId="Equation.3">
              <p:embed/>
            </p:oleObj>
          </a:graphicData>
        </a:graphic>
      </p:graphicFrame>
      <p:sp>
        <p:nvSpPr>
          <p:cNvPr id="386076" name="Text Box 28"/>
          <p:cNvSpPr txBox="1">
            <a:spLocks noChangeArrowheads="1"/>
          </p:cNvSpPr>
          <p:nvPr/>
        </p:nvSpPr>
        <p:spPr bwMode="auto">
          <a:xfrm>
            <a:off x="611188" y="5876925"/>
            <a:ext cx="698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更高阶方法更复杂，主要是求导复杂！</a:t>
            </a:r>
          </a:p>
        </p:txBody>
      </p:sp>
      <p:graphicFrame>
        <p:nvGraphicFramePr>
          <p:cNvPr id="386080" name="Object 32"/>
          <p:cNvGraphicFramePr>
            <a:graphicFrameLocks noChangeAspect="1"/>
          </p:cNvGraphicFramePr>
          <p:nvPr>
            <p:ph sz="half" idx="2"/>
          </p:nvPr>
        </p:nvGraphicFramePr>
        <p:xfrm>
          <a:off x="323850" y="0"/>
          <a:ext cx="7993063" cy="827088"/>
        </p:xfrm>
        <a:graphic>
          <a:graphicData uri="http://schemas.openxmlformats.org/presentationml/2006/ole">
            <p:oleObj spid="_x0000_s386080" name="公式" r:id="rId9" imgW="4051080" imgH="419040" progId="Equation.3">
              <p:embed/>
            </p:oleObj>
          </a:graphicData>
        </a:graphic>
      </p:graphicFrame>
      <p:sp>
        <p:nvSpPr>
          <p:cNvPr id="386083" name="Line 35"/>
          <p:cNvSpPr>
            <a:spLocks noChangeShapeType="1"/>
          </p:cNvSpPr>
          <p:nvPr/>
        </p:nvSpPr>
        <p:spPr bwMode="auto">
          <a:xfrm>
            <a:off x="0" y="8223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66" grpId="0"/>
      <p:bldP spid="386069" grpId="0"/>
      <p:bldP spid="386074" grpId="0"/>
      <p:bldP spid="3860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323850" y="260350"/>
            <a:ext cx="63404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     </a:t>
            </a:r>
            <a:r>
              <a:rPr lang="zh-CN" altLang="en-US"/>
              <a:t>导出用三阶泰勒级数方法解方程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的计算公式。  </a:t>
            </a: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0149" name="Object 5"/>
          <p:cNvGraphicFramePr>
            <a:graphicFrameLocks noChangeAspect="1"/>
          </p:cNvGraphicFramePr>
          <p:nvPr/>
        </p:nvGraphicFramePr>
        <p:xfrm>
          <a:off x="6645275" y="260350"/>
          <a:ext cx="1917700" cy="568325"/>
        </p:xfrm>
        <a:graphic>
          <a:graphicData uri="http://schemas.openxmlformats.org/presentationml/2006/ole">
            <p:oleObj spid="_x0000_s390149" name="Equation" r:id="rId3" imgW="774360" imgH="228600" progId="Equation.DSMT4">
              <p:embed/>
            </p:oleObj>
          </a:graphicData>
        </a:graphic>
      </p:graphicFrame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519113" y="1454150"/>
            <a:ext cx="1344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解：因 </a:t>
            </a:r>
          </a:p>
        </p:txBody>
      </p:sp>
      <p:sp>
        <p:nvSpPr>
          <p:cNvPr id="390153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0152" name="Object 8"/>
          <p:cNvGraphicFramePr>
            <a:graphicFrameLocks noChangeAspect="1"/>
          </p:cNvGraphicFramePr>
          <p:nvPr/>
        </p:nvGraphicFramePr>
        <p:xfrm>
          <a:off x="1749425" y="1484313"/>
          <a:ext cx="2938463" cy="474662"/>
        </p:xfrm>
        <a:graphic>
          <a:graphicData uri="http://schemas.openxmlformats.org/presentationml/2006/ole">
            <p:oleObj spid="_x0000_s390152" name="Equation" r:id="rId4" imgW="1409400" imgH="228600" progId="Equation.DSMT4">
              <p:embed/>
            </p:oleObj>
          </a:graphicData>
        </a:graphic>
      </p:graphicFrame>
      <p:sp>
        <p:nvSpPr>
          <p:cNvPr id="390155" name="Rectangle 11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0154" name="Object 10"/>
          <p:cNvGraphicFramePr>
            <a:graphicFrameLocks noChangeAspect="1"/>
          </p:cNvGraphicFramePr>
          <p:nvPr/>
        </p:nvGraphicFramePr>
        <p:xfrm>
          <a:off x="1139825" y="1989138"/>
          <a:ext cx="6216650" cy="500062"/>
        </p:xfrm>
        <a:graphic>
          <a:graphicData uri="http://schemas.openxmlformats.org/presentationml/2006/ole">
            <p:oleObj spid="_x0000_s390154" name="Equation" r:id="rId5" imgW="2501640" imgH="228600" progId="Equation.DSMT4">
              <p:embed/>
            </p:oleObj>
          </a:graphicData>
        </a:graphic>
      </p:graphicFrame>
      <p:graphicFrame>
        <p:nvGraphicFramePr>
          <p:cNvPr id="390156" name="Object 12"/>
          <p:cNvGraphicFramePr>
            <a:graphicFrameLocks noChangeAspect="1"/>
          </p:cNvGraphicFramePr>
          <p:nvPr/>
        </p:nvGraphicFramePr>
        <p:xfrm>
          <a:off x="1144588" y="2636838"/>
          <a:ext cx="4603750" cy="498475"/>
        </p:xfrm>
        <a:graphic>
          <a:graphicData uri="http://schemas.openxmlformats.org/presentationml/2006/ole">
            <p:oleObj spid="_x0000_s390156" name="Equation" r:id="rId6" imgW="1790640" imgH="228600" progId="Equation.DSMT4">
              <p:embed/>
            </p:oleObj>
          </a:graphicData>
        </a:graphic>
      </p:graphicFrame>
      <p:sp>
        <p:nvSpPr>
          <p:cNvPr id="390158" name="Rectangle 14"/>
          <p:cNvSpPr>
            <a:spLocks noChangeArrowheads="1"/>
          </p:cNvSpPr>
          <p:nvPr/>
        </p:nvSpPr>
        <p:spPr bwMode="auto">
          <a:xfrm>
            <a:off x="468313" y="3933825"/>
            <a:ext cx="5472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/>
              <a:t>故三阶泰勒级数方法计算公式为</a:t>
            </a:r>
          </a:p>
        </p:txBody>
      </p:sp>
      <p:graphicFrame>
        <p:nvGraphicFramePr>
          <p:cNvPr id="390161" name="Object 17"/>
          <p:cNvGraphicFramePr>
            <a:graphicFrameLocks noChangeAspect="1"/>
          </p:cNvGraphicFramePr>
          <p:nvPr/>
        </p:nvGraphicFramePr>
        <p:xfrm>
          <a:off x="971550" y="4508500"/>
          <a:ext cx="6840538" cy="1912938"/>
        </p:xfrm>
        <a:graphic>
          <a:graphicData uri="http://schemas.openxmlformats.org/presentationml/2006/ole">
            <p:oleObj spid="_x0000_s390161" name="公式" r:id="rId7" imgW="3035160" imgH="850680" progId="Equation.3">
              <p:embed/>
            </p:oleObj>
          </a:graphicData>
        </a:graphic>
      </p:graphicFrame>
      <p:sp>
        <p:nvSpPr>
          <p:cNvPr id="39016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1365250" cy="627063"/>
          </a:xfrm>
        </p:spPr>
        <p:txBody>
          <a:bodyPr/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390165" name="Object 21"/>
          <p:cNvGraphicFramePr>
            <a:graphicFrameLocks noChangeAspect="1"/>
          </p:cNvGraphicFramePr>
          <p:nvPr>
            <p:ph idx="1"/>
          </p:nvPr>
        </p:nvGraphicFramePr>
        <p:xfrm>
          <a:off x="1763713" y="3284538"/>
          <a:ext cx="4691062" cy="493712"/>
        </p:xfrm>
        <a:graphic>
          <a:graphicData uri="http://schemas.openxmlformats.org/presentationml/2006/ole">
            <p:oleObj spid="_x0000_s390165" name="公式" r:id="rId8" imgW="21715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1" grpId="0"/>
      <p:bldP spid="3901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13" name="Rectangle 21"/>
          <p:cNvSpPr>
            <a:spLocks noChangeArrowheads="1"/>
          </p:cNvSpPr>
          <p:nvPr/>
        </p:nvSpPr>
        <p:spPr bwMode="auto">
          <a:xfrm>
            <a:off x="323850" y="3194050"/>
            <a:ext cx="842486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级</a:t>
            </a:r>
            <a:r>
              <a:rPr lang="zh-CN" altLang="en-US">
                <a:latin typeface="楷体_GB2312" pitchFamily="49" charset="-122"/>
                <a:cs typeface="Times New Roman" pitchFamily="18" charset="0"/>
              </a:rPr>
              <a:t>数</a:t>
            </a:r>
            <a:r>
              <a:rPr lang="zh-CN" altLang="en-US">
                <a:latin typeface="楷体_GB2312" pitchFamily="49" charset="-122"/>
                <a:cs typeface="宋体" pitchFamily="2" charset="-122"/>
              </a:rPr>
              <a:t>方法实际上在多数情况下是不直接被用来数值求解原问题的。</a:t>
            </a:r>
          </a:p>
        </p:txBody>
      </p:sp>
      <p:sp>
        <p:nvSpPr>
          <p:cNvPr id="392214" name="Rectangle 22"/>
          <p:cNvSpPr>
            <a:spLocks noChangeArrowheads="1"/>
          </p:cNvSpPr>
          <p:nvPr/>
        </p:nvSpPr>
        <p:spPr bwMode="auto">
          <a:xfrm>
            <a:off x="468313" y="4346575"/>
            <a:ext cx="8424862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</a:t>
            </a:r>
            <a:r>
              <a:rPr lang="zh-CN" altLang="en-US"/>
              <a:t>于是设想能否构造一种格式，既保留泰勒级数法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精度较高的优点，又避免过多地计算 </a:t>
            </a:r>
            <a:r>
              <a:rPr lang="en-US" altLang="zh-CN" i="1"/>
              <a:t>y</a:t>
            </a:r>
            <a:r>
              <a:rPr lang="en-US" altLang="zh-CN"/>
              <a:t>  </a:t>
            </a:r>
            <a:r>
              <a:rPr lang="zh-CN" altLang="en-US"/>
              <a:t>的各阶导数</a:t>
            </a:r>
          </a:p>
          <a:p>
            <a:pPr>
              <a:lnSpc>
                <a:spcPct val="120000"/>
              </a:lnSpc>
            </a:pPr>
            <a:r>
              <a:rPr lang="zh-CN" altLang="en-US"/>
              <a:t>（本质上就是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x, y</a:t>
            </a:r>
            <a:r>
              <a:rPr lang="en-US" altLang="zh-CN"/>
              <a:t>) </a:t>
            </a:r>
            <a:r>
              <a:rPr lang="zh-CN" altLang="en-US"/>
              <a:t>的各阶偏导数）呢？ </a:t>
            </a:r>
          </a:p>
        </p:txBody>
      </p:sp>
      <p:sp>
        <p:nvSpPr>
          <p:cNvPr id="392215" name="Text Box 23"/>
          <p:cNvSpPr txBox="1">
            <a:spLocks noChangeArrowheads="1"/>
          </p:cNvSpPr>
          <p:nvPr/>
        </p:nvSpPr>
        <p:spPr bwMode="auto">
          <a:xfrm>
            <a:off x="323850" y="1125538"/>
            <a:ext cx="88201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</a:t>
            </a:r>
            <a:r>
              <a:rPr lang="zh-CN" altLang="en-US"/>
              <a:t>显然对泰勒级数方法而言，实际解题时要想算法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精度高， </a:t>
            </a:r>
            <a:r>
              <a:rPr lang="en-US" altLang="zh-CN" i="1"/>
              <a:t>k </a:t>
            </a:r>
            <a:r>
              <a:rPr lang="zh-CN" altLang="en-US"/>
              <a:t>就要尽可能大，而这将直接导致求 </a:t>
            </a:r>
            <a:r>
              <a:rPr lang="en-US" altLang="zh-CN" i="1"/>
              <a:t>k </a:t>
            </a:r>
            <a:r>
              <a:rPr lang="zh-CN" altLang="en-US"/>
              <a:t>阶导，相当复杂，而且当  </a:t>
            </a:r>
            <a:r>
              <a:rPr lang="en-US" altLang="zh-CN" i="1"/>
              <a:t>f </a:t>
            </a:r>
            <a:r>
              <a:rPr lang="zh-CN" altLang="en-US"/>
              <a:t>本身就比较复杂时，即使是用较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低阶的泰勒级数方法</a:t>
            </a:r>
            <a:r>
              <a:rPr lang="en-US" altLang="zh-CN"/>
              <a:t>, </a:t>
            </a:r>
            <a:r>
              <a:rPr lang="zh-CN" altLang="en-US"/>
              <a:t>计算也是很繁琐的。所以泰勒</a:t>
            </a:r>
          </a:p>
        </p:txBody>
      </p:sp>
      <p:sp>
        <p:nvSpPr>
          <p:cNvPr id="392216" name="Rectangle 24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3957638" cy="658813"/>
          </a:xfrm>
        </p:spPr>
        <p:txBody>
          <a:bodyPr/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二、龙格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库塔方法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13" grpId="0"/>
      <p:bldP spid="392214" grpId="0"/>
      <p:bldP spid="3922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246" name="Group 30"/>
          <p:cNvGrpSpPr>
            <a:grpSpLocks/>
          </p:cNvGrpSpPr>
          <p:nvPr/>
        </p:nvGrpSpPr>
        <p:grpSpPr bwMode="auto">
          <a:xfrm>
            <a:off x="323850" y="333375"/>
            <a:ext cx="8029575" cy="595313"/>
            <a:chOff x="204" y="210"/>
            <a:chExt cx="5058" cy="375"/>
          </a:xfrm>
        </p:grpSpPr>
        <p:sp>
          <p:nvSpPr>
            <p:cNvPr id="393221" name="Rectangle 5"/>
            <p:cNvSpPr>
              <a:spLocks noChangeArrowheads="1"/>
            </p:cNvSpPr>
            <p:nvPr/>
          </p:nvSpPr>
          <p:spPr bwMode="auto">
            <a:xfrm>
              <a:off x="204" y="255"/>
              <a:ext cx="50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一阶泰勒级数方法                               实为欧拉方法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393224" name="Object 8"/>
            <p:cNvGraphicFramePr>
              <a:graphicFrameLocks noChangeAspect="1"/>
            </p:cNvGraphicFramePr>
            <p:nvPr/>
          </p:nvGraphicFramePr>
          <p:xfrm>
            <a:off x="2109" y="210"/>
            <a:ext cx="1542" cy="375"/>
          </p:xfrm>
          <a:graphic>
            <a:graphicData uri="http://schemas.openxmlformats.org/presentationml/2006/ole">
              <p:oleObj spid="_x0000_s393224" name="公式" r:id="rId3" imgW="939600" imgH="228600" progId="Equation.3">
                <p:embed/>
              </p:oleObj>
            </a:graphicData>
          </a:graphic>
        </p:graphicFrame>
      </p:grp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323850" y="1052513"/>
            <a:ext cx="3398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二阶泰勒级数方法为</a:t>
            </a:r>
          </a:p>
        </p:txBody>
      </p:sp>
      <p:graphicFrame>
        <p:nvGraphicFramePr>
          <p:cNvPr id="393227" name="Object 11"/>
          <p:cNvGraphicFramePr>
            <a:graphicFrameLocks noChangeAspect="1"/>
          </p:cNvGraphicFramePr>
          <p:nvPr/>
        </p:nvGraphicFramePr>
        <p:xfrm>
          <a:off x="468313" y="1557338"/>
          <a:ext cx="8478837" cy="1001712"/>
        </p:xfrm>
        <a:graphic>
          <a:graphicData uri="http://schemas.openxmlformats.org/presentationml/2006/ole">
            <p:oleObj spid="_x0000_s393227" name="公式" r:id="rId4" imgW="3771720" imgH="444240" progId="Equation.3">
              <p:embed/>
            </p:oleObj>
          </a:graphicData>
        </a:graphic>
      </p:graphicFrame>
      <p:sp>
        <p:nvSpPr>
          <p:cNvPr id="393228" name="Rectangle 12"/>
          <p:cNvSpPr>
            <a:spLocks noChangeArrowheads="1"/>
          </p:cNvSpPr>
          <p:nvPr/>
        </p:nvSpPr>
        <p:spPr bwMode="auto">
          <a:xfrm>
            <a:off x="250825" y="2636838"/>
            <a:ext cx="525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/>
              <a:t>改进的欧拉公式的嵌套形式为</a:t>
            </a:r>
          </a:p>
        </p:txBody>
      </p:sp>
      <p:sp>
        <p:nvSpPr>
          <p:cNvPr id="39323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3229" name="Object 13"/>
          <p:cNvGraphicFramePr>
            <a:graphicFrameLocks noChangeAspect="1"/>
          </p:cNvGraphicFramePr>
          <p:nvPr/>
        </p:nvGraphicFramePr>
        <p:xfrm>
          <a:off x="1476375" y="4005263"/>
          <a:ext cx="6337300" cy="1925637"/>
        </p:xfrm>
        <a:graphic>
          <a:graphicData uri="http://schemas.openxmlformats.org/presentationml/2006/ole">
            <p:oleObj spid="_x0000_s393229" name="公式" r:id="rId5" imgW="2882880" imgH="876240" progId="Equation.3">
              <p:embed/>
            </p:oleObj>
          </a:graphicData>
        </a:graphic>
      </p:graphicFrame>
      <p:sp>
        <p:nvSpPr>
          <p:cNvPr id="393232" name="Rectangle 16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3242" name="Text Box 26"/>
          <p:cNvSpPr txBox="1">
            <a:spLocks noChangeArrowheads="1"/>
          </p:cNvSpPr>
          <p:nvPr/>
        </p:nvSpPr>
        <p:spPr bwMode="auto">
          <a:xfrm>
            <a:off x="468313" y="6021388"/>
            <a:ext cx="589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易见，它与二阶泰勒级数方法仅相差</a:t>
            </a:r>
          </a:p>
        </p:txBody>
      </p:sp>
      <p:graphicFrame>
        <p:nvGraphicFramePr>
          <p:cNvPr id="393243" name="Object 27"/>
          <p:cNvGraphicFramePr>
            <a:graphicFrameLocks noChangeAspect="1"/>
          </p:cNvGraphicFramePr>
          <p:nvPr/>
        </p:nvGraphicFramePr>
        <p:xfrm>
          <a:off x="611188" y="3141663"/>
          <a:ext cx="7488237" cy="914400"/>
        </p:xfrm>
        <a:graphic>
          <a:graphicData uri="http://schemas.openxmlformats.org/presentationml/2006/ole">
            <p:oleObj spid="_x0000_s393243" name="公式" r:id="rId6" imgW="3327120" imgH="406080" progId="Equation.3">
              <p:embed/>
            </p:oleObj>
          </a:graphicData>
        </a:graphic>
      </p:graphicFrame>
      <p:graphicFrame>
        <p:nvGraphicFramePr>
          <p:cNvPr id="393244" name="Object 28"/>
          <p:cNvGraphicFramePr>
            <a:graphicFrameLocks noChangeAspect="1"/>
          </p:cNvGraphicFramePr>
          <p:nvPr/>
        </p:nvGraphicFramePr>
        <p:xfrm>
          <a:off x="6421458" y="6038871"/>
          <a:ext cx="1008062" cy="504825"/>
        </p:xfrm>
        <a:graphic>
          <a:graphicData uri="http://schemas.openxmlformats.org/presentationml/2006/ole">
            <p:oleObj spid="_x0000_s393244" name="公式" r:id="rId7" imgW="457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6" grpId="0"/>
      <p:bldP spid="393228" grpId="0"/>
      <p:bldP spid="3932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74" name="Rectangle 10"/>
          <p:cNvSpPr>
            <a:spLocks noChangeArrowheads="1"/>
          </p:cNvSpPr>
          <p:nvPr/>
        </p:nvSpPr>
        <p:spPr bwMode="auto">
          <a:xfrm>
            <a:off x="323850" y="233363"/>
            <a:ext cx="80422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     </a:t>
            </a:r>
            <a:r>
              <a:rPr lang="zh-CN" altLang="en-US"/>
              <a:t>这一分析给我们提供了一个重要信息，那就是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我们所遇到的泰勒级数方法中求导数的困难是可以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克服的，改进的欧拉方法就没有用到导数，而是借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助于函数在某些点处的值 </a:t>
            </a:r>
            <a:r>
              <a:rPr lang="en-US" altLang="zh-CN"/>
              <a:t>(</a:t>
            </a:r>
            <a:r>
              <a:rPr lang="zh-CN" altLang="en-US"/>
              <a:t>复合函数的思想）。 </a:t>
            </a:r>
          </a:p>
        </p:txBody>
      </p:sp>
      <p:sp>
        <p:nvSpPr>
          <p:cNvPr id="395277" name="Rectangle 13"/>
          <p:cNvSpPr>
            <a:spLocks noChangeArrowheads="1"/>
          </p:cNvSpPr>
          <p:nvPr/>
        </p:nvSpPr>
        <p:spPr bwMode="auto">
          <a:xfrm>
            <a:off x="323850" y="2565400"/>
            <a:ext cx="798671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</a:t>
            </a:r>
            <a:r>
              <a:rPr lang="zh-CN" altLang="en-US"/>
              <a:t>换言之， </a:t>
            </a:r>
            <a:r>
              <a:rPr lang="en-US" altLang="zh-CN" i="1">
                <a:cs typeface="Times New Roman" pitchFamily="18" charset="0"/>
              </a:rPr>
              <a:t>y </a:t>
            </a:r>
            <a:r>
              <a:rPr lang="zh-CN" altLang="en-US">
                <a:latin typeface="楷体_GB2312" pitchFamily="49" charset="-122"/>
                <a:cs typeface="Times New Roman" pitchFamily="18" charset="0"/>
              </a:rPr>
              <a:t>的各阶导数也许可用函数在一些点上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  <a:cs typeface="Times New Roman" pitchFamily="18" charset="0"/>
              </a:rPr>
              <a:t>值的线性组合近似地表示出来。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  <p:sp>
        <p:nvSpPr>
          <p:cNvPr id="395278" name="Rectangle 14"/>
          <p:cNvSpPr>
            <a:spLocks noChangeArrowheads="1"/>
          </p:cNvSpPr>
          <p:nvPr/>
        </p:nvSpPr>
        <p:spPr bwMode="auto">
          <a:xfrm>
            <a:off x="468313" y="4221163"/>
            <a:ext cx="3130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欧拉公式可以写成 </a:t>
            </a:r>
          </a:p>
        </p:txBody>
      </p:sp>
      <p:graphicFrame>
        <p:nvGraphicFramePr>
          <p:cNvPr id="395279" name="Object 15"/>
          <p:cNvGraphicFramePr>
            <a:graphicFrameLocks noChangeAspect="1"/>
          </p:cNvGraphicFramePr>
          <p:nvPr/>
        </p:nvGraphicFramePr>
        <p:xfrm>
          <a:off x="3635375" y="3933825"/>
          <a:ext cx="2376488" cy="1082675"/>
        </p:xfrm>
        <a:graphic>
          <a:graphicData uri="http://schemas.openxmlformats.org/presentationml/2006/ole">
            <p:oleObj spid="_x0000_s395279" name="公式" r:id="rId3" imgW="1066680" imgH="482400" progId="Equation.3">
              <p:embed/>
            </p:oleObj>
          </a:graphicData>
        </a:graphic>
      </p:graphicFrame>
      <p:grpSp>
        <p:nvGrpSpPr>
          <p:cNvPr id="395286" name="Group 22"/>
          <p:cNvGrpSpPr>
            <a:grpSpLocks/>
          </p:cNvGrpSpPr>
          <p:nvPr/>
        </p:nvGrpSpPr>
        <p:grpSpPr bwMode="auto">
          <a:xfrm>
            <a:off x="395288" y="5229225"/>
            <a:ext cx="7704137" cy="533400"/>
            <a:chOff x="249" y="3067"/>
            <a:chExt cx="4853" cy="336"/>
          </a:xfrm>
        </p:grpSpPr>
        <p:graphicFrame>
          <p:nvGraphicFramePr>
            <p:cNvPr id="395281" name="Object 17"/>
            <p:cNvGraphicFramePr>
              <a:graphicFrameLocks noChangeAspect="1"/>
            </p:cNvGraphicFramePr>
            <p:nvPr/>
          </p:nvGraphicFramePr>
          <p:xfrm>
            <a:off x="4377" y="3089"/>
            <a:ext cx="635" cy="314"/>
          </p:xfrm>
          <a:graphic>
            <a:graphicData uri="http://schemas.openxmlformats.org/presentationml/2006/ole">
              <p:oleObj spid="_x0000_s395281" name="公式" r:id="rId4" imgW="457200" imgH="228600" progId="Equation.3">
                <p:embed/>
              </p:oleObj>
            </a:graphicData>
          </a:graphic>
        </p:graphicFrame>
        <p:sp>
          <p:nvSpPr>
            <p:cNvPr id="395284" name="Rectangle 20"/>
            <p:cNvSpPr>
              <a:spLocks noChangeArrowheads="1"/>
            </p:cNvSpPr>
            <p:nvPr/>
          </p:nvSpPr>
          <p:spPr bwMode="auto">
            <a:xfrm>
              <a:off x="249" y="3067"/>
              <a:ext cx="48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/>
                <a:t>每步计算 </a:t>
              </a:r>
              <a:r>
                <a:rPr lang="en-US" altLang="zh-CN" i="1"/>
                <a:t>f  </a:t>
              </a:r>
              <a:r>
                <a:rPr lang="zh-CN" altLang="en-US"/>
                <a:t>的值一次，其局部截断误差为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4" grpId="0"/>
      <p:bldP spid="395277" grpId="0"/>
      <p:bldP spid="39527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6469</TotalTime>
  <Words>2282</Words>
  <Application>Microsoft PowerPoint</Application>
  <PresentationFormat>全屏显示(4:3)</PresentationFormat>
  <Paragraphs>337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Times New Roman</vt:lpstr>
      <vt:lpstr>宋体</vt:lpstr>
      <vt:lpstr>楷体_GB2312</vt:lpstr>
      <vt:lpstr>Symbol</vt:lpstr>
      <vt:lpstr>Wingdings</vt:lpstr>
      <vt:lpstr>黑体</vt:lpstr>
      <vt:lpstr>Arial</vt:lpstr>
      <vt:lpstr>仿宋_GB2312</vt:lpstr>
      <vt:lpstr>默认设计模板</vt:lpstr>
      <vt:lpstr>Microsoft Word 图片</vt:lpstr>
      <vt:lpstr>Microsoft 公式 3.0</vt:lpstr>
      <vt:lpstr>MathType 6.0 Equation</vt:lpstr>
      <vt:lpstr>MathType 5.0 Equation</vt:lpstr>
      <vt:lpstr>包</vt:lpstr>
      <vt:lpstr>第二节  龙格-库塔方法</vt:lpstr>
      <vt:lpstr>根据局部截断误差与整体误差的关系可知，</vt:lpstr>
      <vt:lpstr>一、泰勒级数方法</vt:lpstr>
      <vt:lpstr>幻灯片 4</vt:lpstr>
      <vt:lpstr>幻灯片 5</vt:lpstr>
      <vt:lpstr>例1 .</vt:lpstr>
      <vt:lpstr>二、龙格-库塔方法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三、高阶龙格-库塔方法</vt:lpstr>
      <vt:lpstr>幻灯片 24</vt:lpstr>
      <vt:lpstr>幻灯片 25</vt:lpstr>
      <vt:lpstr>例2.</vt:lpstr>
      <vt:lpstr>幻灯片 27</vt:lpstr>
      <vt:lpstr>幻灯片 28</vt:lpstr>
      <vt:lpstr>例3.</vt:lpstr>
      <vt:lpstr>幻灯片 30</vt:lpstr>
      <vt:lpstr>幻灯片 31</vt:lpstr>
      <vt:lpstr>幻灯片 32</vt:lpstr>
      <vt:lpstr>幻灯片 33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非线性方程及方程组的解法（P185）</dc:title>
  <dc:creator>dzhmeng</dc:creator>
  <cp:lastModifiedBy>huady</cp:lastModifiedBy>
  <cp:revision>252</cp:revision>
  <dcterms:created xsi:type="dcterms:W3CDTF">2000-08-24T02:44:19Z</dcterms:created>
  <dcterms:modified xsi:type="dcterms:W3CDTF">2014-10-23T03:32:49Z</dcterms:modified>
</cp:coreProperties>
</file>