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Lst>
  <p:sldSz cx="9144000" cy="6858000" type="screen4x3"/>
  <p:notesSz cx="6858000" cy="9144000"/>
  <p:defaultTextStyle>
    <a:defPPr>
      <a:defRPr lang="zh-CN"/>
    </a:defPPr>
    <a:lvl1pPr algn="l" rtl="0" fontAlgn="base">
      <a:spcBef>
        <a:spcPct val="0"/>
      </a:spcBef>
      <a:spcAft>
        <a:spcPct val="0"/>
      </a:spcAft>
      <a:defRPr sz="2800" b="1" kern="1200">
        <a:solidFill>
          <a:schemeClr val="tx2"/>
        </a:solidFill>
        <a:latin typeface="Times New Roman" pitchFamily="18" charset="0"/>
        <a:ea typeface="楷体_GB2312" pitchFamily="49" charset="-122"/>
        <a:cs typeface="+mn-cs"/>
      </a:defRPr>
    </a:lvl1pPr>
    <a:lvl2pPr marL="457200" algn="l" rtl="0" fontAlgn="base">
      <a:spcBef>
        <a:spcPct val="0"/>
      </a:spcBef>
      <a:spcAft>
        <a:spcPct val="0"/>
      </a:spcAft>
      <a:defRPr sz="2800" b="1" kern="1200">
        <a:solidFill>
          <a:schemeClr val="tx2"/>
        </a:solidFill>
        <a:latin typeface="Times New Roman" pitchFamily="18" charset="0"/>
        <a:ea typeface="楷体_GB2312" pitchFamily="49" charset="-122"/>
        <a:cs typeface="+mn-cs"/>
      </a:defRPr>
    </a:lvl2pPr>
    <a:lvl3pPr marL="914400" algn="l" rtl="0" fontAlgn="base">
      <a:spcBef>
        <a:spcPct val="0"/>
      </a:spcBef>
      <a:spcAft>
        <a:spcPct val="0"/>
      </a:spcAft>
      <a:defRPr sz="2800" b="1" kern="1200">
        <a:solidFill>
          <a:schemeClr val="tx2"/>
        </a:solidFill>
        <a:latin typeface="Times New Roman" pitchFamily="18" charset="0"/>
        <a:ea typeface="楷体_GB2312" pitchFamily="49" charset="-122"/>
        <a:cs typeface="+mn-cs"/>
      </a:defRPr>
    </a:lvl3pPr>
    <a:lvl4pPr marL="1371600" algn="l" rtl="0" fontAlgn="base">
      <a:spcBef>
        <a:spcPct val="0"/>
      </a:spcBef>
      <a:spcAft>
        <a:spcPct val="0"/>
      </a:spcAft>
      <a:defRPr sz="2800" b="1" kern="1200">
        <a:solidFill>
          <a:schemeClr val="tx2"/>
        </a:solidFill>
        <a:latin typeface="Times New Roman" pitchFamily="18" charset="0"/>
        <a:ea typeface="楷体_GB2312" pitchFamily="49" charset="-122"/>
        <a:cs typeface="+mn-cs"/>
      </a:defRPr>
    </a:lvl4pPr>
    <a:lvl5pPr marL="1828800" algn="l" rtl="0" fontAlgn="base">
      <a:spcBef>
        <a:spcPct val="0"/>
      </a:spcBef>
      <a:spcAft>
        <a:spcPct val="0"/>
      </a:spcAft>
      <a:defRPr sz="2800" b="1" kern="1200">
        <a:solidFill>
          <a:schemeClr val="tx2"/>
        </a:solidFill>
        <a:latin typeface="Times New Roman" pitchFamily="18" charset="0"/>
        <a:ea typeface="楷体_GB2312" pitchFamily="49" charset="-122"/>
        <a:cs typeface="+mn-cs"/>
      </a:defRPr>
    </a:lvl5pPr>
    <a:lvl6pPr marL="2286000" algn="l" defTabSz="914400" rtl="0" eaLnBrk="1" latinLnBrk="0" hangingPunct="1">
      <a:defRPr sz="2800" b="1" kern="1200">
        <a:solidFill>
          <a:schemeClr val="tx2"/>
        </a:solidFill>
        <a:latin typeface="Times New Roman" pitchFamily="18" charset="0"/>
        <a:ea typeface="楷体_GB2312" pitchFamily="49" charset="-122"/>
        <a:cs typeface="+mn-cs"/>
      </a:defRPr>
    </a:lvl6pPr>
    <a:lvl7pPr marL="2743200" algn="l" defTabSz="914400" rtl="0" eaLnBrk="1" latinLnBrk="0" hangingPunct="1">
      <a:defRPr sz="2800" b="1" kern="1200">
        <a:solidFill>
          <a:schemeClr val="tx2"/>
        </a:solidFill>
        <a:latin typeface="Times New Roman" pitchFamily="18" charset="0"/>
        <a:ea typeface="楷体_GB2312" pitchFamily="49" charset="-122"/>
        <a:cs typeface="+mn-cs"/>
      </a:defRPr>
    </a:lvl7pPr>
    <a:lvl8pPr marL="3200400" algn="l" defTabSz="914400" rtl="0" eaLnBrk="1" latinLnBrk="0" hangingPunct="1">
      <a:defRPr sz="2800" b="1" kern="1200">
        <a:solidFill>
          <a:schemeClr val="tx2"/>
        </a:solidFill>
        <a:latin typeface="Times New Roman" pitchFamily="18" charset="0"/>
        <a:ea typeface="楷体_GB2312" pitchFamily="49" charset="-122"/>
        <a:cs typeface="+mn-cs"/>
      </a:defRPr>
    </a:lvl8pPr>
    <a:lvl9pPr marL="3657600" algn="l" defTabSz="914400" rtl="0" eaLnBrk="1" latinLnBrk="0" hangingPunct="1">
      <a:defRPr sz="2800" b="1" kern="1200">
        <a:solidFill>
          <a:schemeClr val="tx2"/>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CC66"/>
    <a:srgbClr val="0099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2" autoAdjust="0"/>
    <p:restoredTop sz="94634" autoAdjust="0"/>
  </p:normalViewPr>
  <p:slideViewPr>
    <p:cSldViewPr>
      <p:cViewPr>
        <p:scale>
          <a:sx n="75" d="100"/>
          <a:sy n="75" d="100"/>
        </p:scale>
        <p:origin x="-37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wmf"/><Relationship Id="rId1" Type="http://schemas.openxmlformats.org/officeDocument/2006/relationships/image" Target="../media/image4.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7.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6.wmf"/><Relationship Id="rId5" Type="http://schemas.openxmlformats.org/officeDocument/2006/relationships/image" Target="../media/image1.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6056624-9989-4B6F-ADB4-334ADA119388}"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6DF64E4-9C38-4A23-966F-CC1D891A726B}"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86B0779-94E6-4E4B-9834-97705F0DAE64}"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77550952-7061-4BEE-BA98-0B520AA647D6}"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88C8C8D2-69EC-4624-88EB-054A3C19C23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64DA86-85AD-4740-A052-4AE9ADDD6065}"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C4D39E8-6136-4267-B6C2-D2D8B0E87AB1}"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D52C04-AF24-47AA-926D-D501CFDBC7E9}"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AD8FAAF-9CDD-452D-BFE1-CA72273D6B61}"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8D17B6E-9194-4D9D-A19C-AAF4CB1C41A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21A763A-A565-42C8-8F78-A165ACA0AE40}"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567437A-C876-46B2-92EC-1A6F18908F10}"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5A97136-9B1A-4CCE-A549-BAB31B4873E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ea typeface="+mn-ea"/>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ea typeface="+mn-ea"/>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ea typeface="+mn-ea"/>
              </a:defRPr>
            </a:lvl1pPr>
          </a:lstStyle>
          <a:p>
            <a:fld id="{A13F8B78-CEB8-4017-ACEC-993B5DD432E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1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 Id="rId9"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57158" y="714356"/>
            <a:ext cx="8208962" cy="2401887"/>
          </a:xfrm>
          <a:prstGeom prst="rect">
            <a:avLst/>
          </a:prstGeom>
          <a:noFill/>
          <a:ln w="9525">
            <a:noFill/>
            <a:miter lim="800000"/>
            <a:headEnd/>
            <a:tailEnd/>
          </a:ln>
          <a:effectLst/>
        </p:spPr>
        <p:txBody>
          <a:bodyPr>
            <a:spAutoFit/>
          </a:bodyPr>
          <a:lstStyle/>
          <a:p>
            <a:pPr>
              <a:lnSpc>
                <a:spcPct val="115000"/>
              </a:lnSpc>
            </a:pPr>
            <a:r>
              <a:rPr kumimoji="1" lang="en-US" altLang="zh-CN" sz="4400" dirty="0">
                <a:solidFill>
                  <a:schemeClr val="tx1"/>
                </a:solidFill>
              </a:rPr>
              <a:t>                       </a:t>
            </a:r>
            <a:r>
              <a:rPr kumimoji="1" lang="zh-CN" altLang="en-US" sz="4400" dirty="0">
                <a:solidFill>
                  <a:schemeClr val="tx1"/>
                </a:solidFill>
              </a:rPr>
              <a:t>第四节       </a:t>
            </a:r>
          </a:p>
          <a:p>
            <a:pPr>
              <a:lnSpc>
                <a:spcPct val="115000"/>
              </a:lnSpc>
            </a:pPr>
            <a:endParaRPr kumimoji="1" lang="zh-CN" altLang="en-US" sz="4400" dirty="0">
              <a:solidFill>
                <a:schemeClr val="tx1"/>
              </a:solidFill>
            </a:endParaRPr>
          </a:p>
          <a:p>
            <a:pPr>
              <a:lnSpc>
                <a:spcPct val="115000"/>
              </a:lnSpc>
            </a:pPr>
            <a:r>
              <a:rPr kumimoji="1" lang="zh-CN" altLang="en-US" sz="4400" dirty="0">
                <a:solidFill>
                  <a:schemeClr val="tx1"/>
                </a:solidFill>
              </a:rPr>
              <a:t>一阶常微分方程组与         </a:t>
            </a:r>
          </a:p>
        </p:txBody>
      </p:sp>
      <p:sp>
        <p:nvSpPr>
          <p:cNvPr id="110595" name="Rectangle 3"/>
          <p:cNvSpPr>
            <a:spLocks noChangeArrowheads="1"/>
          </p:cNvSpPr>
          <p:nvPr/>
        </p:nvSpPr>
        <p:spPr bwMode="auto">
          <a:xfrm>
            <a:off x="1428728" y="3286124"/>
            <a:ext cx="6889750" cy="762000"/>
          </a:xfrm>
          <a:prstGeom prst="rect">
            <a:avLst/>
          </a:prstGeom>
          <a:noFill/>
          <a:ln w="9525">
            <a:noFill/>
            <a:miter lim="800000"/>
            <a:headEnd/>
            <a:tailEnd/>
          </a:ln>
          <a:effectLst/>
        </p:spPr>
        <p:txBody>
          <a:bodyPr wrap="none">
            <a:spAutoFit/>
          </a:bodyPr>
          <a:lstStyle/>
          <a:p>
            <a:r>
              <a:rPr kumimoji="1" lang="zh-CN" altLang="en-US" sz="4400" dirty="0">
                <a:solidFill>
                  <a:schemeClr val="tx1"/>
                </a:solidFill>
              </a:rPr>
              <a:t>高阶常微分方程的数值解法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323850" y="333375"/>
            <a:ext cx="8096250" cy="2314575"/>
          </a:xfrm>
          <a:prstGeom prst="rect">
            <a:avLst/>
          </a:prstGeom>
          <a:noFill/>
          <a:ln w="9525">
            <a:noFill/>
            <a:miter lim="800000"/>
            <a:headEnd/>
            <a:tailEnd/>
          </a:ln>
          <a:effectLst/>
        </p:spPr>
        <p:txBody>
          <a:bodyPr wrap="none">
            <a:spAutoFit/>
          </a:bodyPr>
          <a:lstStyle/>
          <a:p>
            <a:pPr>
              <a:lnSpc>
                <a:spcPct val="130000"/>
              </a:lnSpc>
            </a:pPr>
            <a:r>
              <a:rPr kumimoji="1" lang="en-US" altLang="zh-CN">
                <a:solidFill>
                  <a:schemeClr val="tx1"/>
                </a:solidFill>
              </a:rPr>
              <a:t>     </a:t>
            </a:r>
            <a:r>
              <a:rPr kumimoji="1" lang="zh-CN" altLang="en-US">
                <a:solidFill>
                  <a:schemeClr val="tx1"/>
                </a:solidFill>
              </a:rPr>
              <a:t>对于具有三个或三个以上方程的方程组的初值问</a:t>
            </a:r>
          </a:p>
          <a:p>
            <a:pPr>
              <a:lnSpc>
                <a:spcPct val="130000"/>
              </a:lnSpc>
            </a:pPr>
            <a:r>
              <a:rPr kumimoji="1" lang="zh-CN" altLang="en-US">
                <a:solidFill>
                  <a:schemeClr val="tx1"/>
                </a:solidFill>
              </a:rPr>
              <a:t>题也可用类似方法处理</a:t>
            </a:r>
            <a:r>
              <a:rPr kumimoji="1" lang="en-US" altLang="zh-CN">
                <a:solidFill>
                  <a:schemeClr val="tx1"/>
                </a:solidFill>
              </a:rPr>
              <a:t>, </a:t>
            </a:r>
            <a:r>
              <a:rPr kumimoji="1" lang="zh-CN" altLang="en-US">
                <a:solidFill>
                  <a:schemeClr val="tx1"/>
                </a:solidFill>
              </a:rPr>
              <a:t>只是更复杂一些而已。此</a:t>
            </a:r>
          </a:p>
          <a:p>
            <a:pPr>
              <a:lnSpc>
                <a:spcPct val="130000"/>
              </a:lnSpc>
            </a:pPr>
            <a:r>
              <a:rPr kumimoji="1" lang="zh-CN" altLang="en-US">
                <a:solidFill>
                  <a:schemeClr val="tx1"/>
                </a:solidFill>
              </a:rPr>
              <a:t>外</a:t>
            </a:r>
            <a:r>
              <a:rPr kumimoji="1" lang="en-US" altLang="zh-CN">
                <a:solidFill>
                  <a:schemeClr val="tx1"/>
                </a:solidFill>
              </a:rPr>
              <a:t>, </a:t>
            </a:r>
            <a:r>
              <a:rPr kumimoji="1" lang="zh-CN" altLang="en-US">
                <a:solidFill>
                  <a:schemeClr val="tx1"/>
                </a:solidFill>
              </a:rPr>
              <a:t>线性多步方法也同样可以应用于求解常微分方</a:t>
            </a:r>
          </a:p>
          <a:p>
            <a:pPr>
              <a:lnSpc>
                <a:spcPct val="130000"/>
              </a:lnSpc>
            </a:pPr>
            <a:r>
              <a:rPr kumimoji="1" lang="zh-CN" altLang="en-US">
                <a:solidFill>
                  <a:schemeClr val="tx1"/>
                </a:solidFill>
              </a:rPr>
              <a:t>程组初值问题。</a:t>
            </a:r>
          </a:p>
        </p:txBody>
      </p:sp>
      <p:sp>
        <p:nvSpPr>
          <p:cNvPr id="119811" name="Rectangle 3"/>
          <p:cNvSpPr>
            <a:spLocks noChangeArrowheads="1"/>
          </p:cNvSpPr>
          <p:nvPr/>
        </p:nvSpPr>
        <p:spPr bwMode="auto">
          <a:xfrm>
            <a:off x="179388" y="3716338"/>
            <a:ext cx="8748712" cy="1074737"/>
          </a:xfrm>
          <a:prstGeom prst="rect">
            <a:avLst/>
          </a:prstGeom>
          <a:noFill/>
          <a:ln w="9525">
            <a:noFill/>
            <a:miter lim="800000"/>
            <a:headEnd/>
            <a:tailEnd/>
          </a:ln>
          <a:effectLst/>
        </p:spPr>
        <p:txBody>
          <a:bodyPr>
            <a:spAutoFit/>
          </a:bodyPr>
          <a:lstStyle/>
          <a:p>
            <a:r>
              <a:rPr kumimoji="1" lang="en-US" altLang="zh-CN">
                <a:solidFill>
                  <a:schemeClr val="tx1"/>
                </a:solidFill>
              </a:rPr>
              <a:t>     </a:t>
            </a:r>
            <a:r>
              <a:rPr kumimoji="1" lang="zh-CN" altLang="en-US">
                <a:solidFill>
                  <a:schemeClr val="tx1"/>
                </a:solidFill>
              </a:rPr>
              <a:t>高阶常微分方程 </a:t>
            </a:r>
            <a:r>
              <a:rPr kumimoji="1" lang="en-US" altLang="zh-CN">
                <a:solidFill>
                  <a:schemeClr val="tx1"/>
                </a:solidFill>
              </a:rPr>
              <a:t>(</a:t>
            </a:r>
            <a:r>
              <a:rPr kumimoji="1" lang="zh-CN" altLang="en-US">
                <a:solidFill>
                  <a:schemeClr val="tx1"/>
                </a:solidFill>
              </a:rPr>
              <a:t>或方程组</a:t>
            </a:r>
            <a:r>
              <a:rPr kumimoji="1" lang="en-US" altLang="zh-CN">
                <a:solidFill>
                  <a:schemeClr val="tx1"/>
                </a:solidFill>
              </a:rPr>
              <a:t>) </a:t>
            </a:r>
            <a:r>
              <a:rPr kumimoji="1" lang="zh-CN" altLang="en-US">
                <a:solidFill>
                  <a:schemeClr val="tx1"/>
                </a:solidFill>
              </a:rPr>
              <a:t>的初值问题</a:t>
            </a:r>
            <a:r>
              <a:rPr kumimoji="1" lang="en-US" altLang="zh-CN">
                <a:solidFill>
                  <a:schemeClr val="tx1"/>
                </a:solidFill>
              </a:rPr>
              <a:t>, </a:t>
            </a:r>
            <a:r>
              <a:rPr kumimoji="1" lang="zh-CN" altLang="en-US">
                <a:solidFill>
                  <a:schemeClr val="tx1"/>
                </a:solidFill>
              </a:rPr>
              <a:t>原则上都</a:t>
            </a:r>
          </a:p>
          <a:p>
            <a:pPr>
              <a:lnSpc>
                <a:spcPct val="130000"/>
              </a:lnSpc>
            </a:pPr>
            <a:r>
              <a:rPr kumimoji="1" lang="zh-CN" altLang="en-US">
                <a:solidFill>
                  <a:schemeClr val="tx1"/>
                </a:solidFill>
              </a:rPr>
              <a:t>可以转化并归结为一阶常微分方程组来求解。</a:t>
            </a:r>
          </a:p>
        </p:txBody>
      </p:sp>
      <p:sp>
        <p:nvSpPr>
          <p:cNvPr id="119812" name="Rectangle 4"/>
          <p:cNvSpPr>
            <a:spLocks noChangeArrowheads="1"/>
          </p:cNvSpPr>
          <p:nvPr/>
        </p:nvSpPr>
        <p:spPr bwMode="auto">
          <a:xfrm>
            <a:off x="395288" y="2997200"/>
            <a:ext cx="6696075" cy="579438"/>
          </a:xfrm>
          <a:prstGeom prst="rect">
            <a:avLst/>
          </a:prstGeom>
          <a:noFill/>
          <a:ln w="9525">
            <a:noFill/>
            <a:miter lim="800000"/>
            <a:headEnd/>
            <a:tailEnd/>
          </a:ln>
          <a:effectLst/>
        </p:spPr>
        <p:txBody>
          <a:bodyPr>
            <a:spAutoFit/>
          </a:bodyPr>
          <a:lstStyle/>
          <a:p>
            <a:r>
              <a:rPr kumimoji="1" lang="zh-CN" altLang="en-US" sz="3200">
                <a:solidFill>
                  <a:schemeClr val="tx1"/>
                </a:solidFill>
              </a:rPr>
              <a:t>高阶常微分方程初值问题的解法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wipe(left)">
                                      <p:cBhvr>
                                        <p:cTn id="7" dur="500"/>
                                        <p:tgtEl>
                                          <p:spTgt spid="119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2"/>
                                        </p:tgtEl>
                                        <p:attrNameLst>
                                          <p:attrName>style.visibility</p:attrName>
                                        </p:attrNameLst>
                                      </p:cBhvr>
                                      <p:to>
                                        <p:strVal val="visible"/>
                                      </p:to>
                                    </p:set>
                                    <p:animEffect transition="in" filter="wipe(left)">
                                      <p:cBhvr>
                                        <p:cTn id="12" dur="500"/>
                                        <p:tgtEl>
                                          <p:spTgt spid="1198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1"/>
                                        </p:tgtEl>
                                        <p:attrNameLst>
                                          <p:attrName>style.visibility</p:attrName>
                                        </p:attrNameLst>
                                      </p:cBhvr>
                                      <p:to>
                                        <p:strVal val="visible"/>
                                      </p:to>
                                    </p:set>
                                    <p:animEffect transition="in" filter="wipe(left)">
                                      <p:cBhvr>
                                        <p:cTn id="17" dur="500"/>
                                        <p:tgtEl>
                                          <p:spTgt spid="119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1" grpId="0"/>
      <p:bldP spid="1198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381000" y="381000"/>
            <a:ext cx="2606675" cy="519113"/>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rPr>
              <a:t>高阶微分方程</a:t>
            </a:r>
          </a:p>
        </p:txBody>
      </p:sp>
      <p:sp>
        <p:nvSpPr>
          <p:cNvPr id="120835" name="Rectangle 3"/>
          <p:cNvSpPr>
            <a:spLocks noChangeArrowheads="1"/>
          </p:cNvSpPr>
          <p:nvPr/>
        </p:nvSpPr>
        <p:spPr bwMode="auto">
          <a:xfrm>
            <a:off x="323850" y="1341438"/>
            <a:ext cx="4608513" cy="519112"/>
          </a:xfrm>
          <a:prstGeom prst="rect">
            <a:avLst/>
          </a:prstGeom>
          <a:noFill/>
          <a:ln w="9525">
            <a:noFill/>
            <a:miter lim="800000"/>
            <a:headEnd/>
            <a:tailEnd/>
          </a:ln>
          <a:effectLst/>
        </p:spPr>
        <p:txBody>
          <a:bodyPr>
            <a:spAutoFit/>
          </a:bodyPr>
          <a:lstStyle/>
          <a:p>
            <a:r>
              <a:rPr kumimoji="1" lang="zh-CN" altLang="en-US">
                <a:solidFill>
                  <a:schemeClr val="tx1"/>
                </a:solidFill>
              </a:rPr>
              <a:t>化作</a:t>
            </a:r>
            <a:r>
              <a:rPr kumimoji="1" lang="zh-CN" altLang="en-US">
                <a:solidFill>
                  <a:schemeClr val="accent2"/>
                </a:solidFill>
              </a:rPr>
              <a:t>一阶微分方程组</a:t>
            </a:r>
            <a:r>
              <a:rPr kumimoji="1" lang="zh-CN" altLang="en-US">
                <a:solidFill>
                  <a:schemeClr val="tx1"/>
                </a:solidFill>
              </a:rPr>
              <a:t>求解。</a:t>
            </a:r>
          </a:p>
        </p:txBody>
      </p:sp>
      <p:sp>
        <p:nvSpPr>
          <p:cNvPr id="120836" name="Text Box 4"/>
          <p:cNvSpPr txBox="1">
            <a:spLocks noChangeArrowheads="1"/>
          </p:cNvSpPr>
          <p:nvPr/>
        </p:nvSpPr>
        <p:spPr bwMode="auto">
          <a:xfrm>
            <a:off x="684213" y="1989138"/>
            <a:ext cx="2133600" cy="519112"/>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rPr>
              <a:t>引入新变量</a:t>
            </a:r>
          </a:p>
        </p:txBody>
      </p:sp>
      <p:graphicFrame>
        <p:nvGraphicFramePr>
          <p:cNvPr id="120837" name="Object 5"/>
          <p:cNvGraphicFramePr>
            <a:graphicFrameLocks noChangeAspect="1"/>
          </p:cNvGraphicFramePr>
          <p:nvPr/>
        </p:nvGraphicFramePr>
        <p:xfrm>
          <a:off x="2627313" y="1989138"/>
          <a:ext cx="4240212" cy="530225"/>
        </p:xfrm>
        <a:graphic>
          <a:graphicData uri="http://schemas.openxmlformats.org/presentationml/2006/ole">
            <p:oleObj spid="_x0000_s120837" name="公式" r:id="rId3" imgW="2082600" imgH="241200" progId="Equation.3">
              <p:embed/>
            </p:oleObj>
          </a:graphicData>
        </a:graphic>
      </p:graphicFrame>
      <p:graphicFrame>
        <p:nvGraphicFramePr>
          <p:cNvPr id="120838" name="Object 6"/>
          <p:cNvGraphicFramePr>
            <a:graphicFrameLocks noChangeAspect="1"/>
          </p:cNvGraphicFramePr>
          <p:nvPr/>
        </p:nvGraphicFramePr>
        <p:xfrm>
          <a:off x="1403350" y="2565400"/>
          <a:ext cx="3240088" cy="2457450"/>
        </p:xfrm>
        <a:graphic>
          <a:graphicData uri="http://schemas.openxmlformats.org/presentationml/2006/ole">
            <p:oleObj spid="_x0000_s120838" name="公式" r:id="rId4" imgW="1473120" imgH="1117440" progId="Equation.3">
              <p:embed/>
            </p:oleObj>
          </a:graphicData>
        </a:graphic>
      </p:graphicFrame>
      <p:sp>
        <p:nvSpPr>
          <p:cNvPr id="120839" name="AutoShape 7"/>
          <p:cNvSpPr>
            <a:spLocks noChangeArrowheads="1"/>
          </p:cNvSpPr>
          <p:nvPr/>
        </p:nvSpPr>
        <p:spPr bwMode="auto">
          <a:xfrm>
            <a:off x="755650" y="3068638"/>
            <a:ext cx="533400" cy="381000"/>
          </a:xfrm>
          <a:prstGeom prst="rightArrow">
            <a:avLst>
              <a:gd name="adj1" fmla="val 50000"/>
              <a:gd name="adj2" fmla="val 35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20840" name="Text Box 8"/>
          <p:cNvSpPr txBox="1">
            <a:spLocks noChangeArrowheads="1"/>
          </p:cNvSpPr>
          <p:nvPr/>
        </p:nvSpPr>
        <p:spPr bwMode="auto">
          <a:xfrm>
            <a:off x="3563938" y="3429000"/>
            <a:ext cx="2514600" cy="519113"/>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rPr>
              <a:t>初值条件为：</a:t>
            </a:r>
          </a:p>
        </p:txBody>
      </p:sp>
      <p:graphicFrame>
        <p:nvGraphicFramePr>
          <p:cNvPr id="120841" name="Object 9"/>
          <p:cNvGraphicFramePr>
            <a:graphicFrameLocks noChangeAspect="1"/>
          </p:cNvGraphicFramePr>
          <p:nvPr/>
        </p:nvGraphicFramePr>
        <p:xfrm>
          <a:off x="5867400" y="2636838"/>
          <a:ext cx="2178050" cy="2144712"/>
        </p:xfrm>
        <a:graphic>
          <a:graphicData uri="http://schemas.openxmlformats.org/presentationml/2006/ole">
            <p:oleObj spid="_x0000_s120841" name="公式" r:id="rId5" imgW="952200" imgH="939600" progId="Equation.3">
              <p:embed/>
            </p:oleObj>
          </a:graphicData>
        </a:graphic>
      </p:graphicFrame>
      <p:graphicFrame>
        <p:nvGraphicFramePr>
          <p:cNvPr id="120842" name="Object 10"/>
          <p:cNvGraphicFramePr>
            <a:graphicFrameLocks noChangeAspect="1"/>
          </p:cNvGraphicFramePr>
          <p:nvPr>
            <p:ph/>
          </p:nvPr>
        </p:nvGraphicFramePr>
        <p:xfrm>
          <a:off x="2843213" y="188913"/>
          <a:ext cx="5472112" cy="1003300"/>
        </p:xfrm>
        <a:graphic>
          <a:graphicData uri="http://schemas.openxmlformats.org/presentationml/2006/ole">
            <p:oleObj spid="_x0000_s120842" name="公式" r:id="rId6" imgW="2768400" imgH="507960" progId="Equation.3">
              <p:embed/>
            </p:oleObj>
          </a:graphicData>
        </a:graphic>
      </p:graphicFrame>
      <p:sp>
        <p:nvSpPr>
          <p:cNvPr id="120843" name="Rectangle 11"/>
          <p:cNvSpPr>
            <a:spLocks noChangeArrowheads="1"/>
          </p:cNvSpPr>
          <p:nvPr/>
        </p:nvSpPr>
        <p:spPr bwMode="auto">
          <a:xfrm>
            <a:off x="395288" y="5229225"/>
            <a:ext cx="8397875" cy="1117600"/>
          </a:xfrm>
          <a:prstGeom prst="rect">
            <a:avLst/>
          </a:prstGeom>
          <a:noFill/>
          <a:ln w="9525">
            <a:noFill/>
            <a:miter lim="800000"/>
            <a:headEnd/>
            <a:tailEnd/>
          </a:ln>
          <a:effectLst/>
        </p:spPr>
        <p:txBody>
          <a:bodyPr wrap="none">
            <a:spAutoFit/>
          </a:bodyPr>
          <a:lstStyle/>
          <a:p>
            <a:pPr>
              <a:lnSpc>
                <a:spcPct val="120000"/>
              </a:lnSpc>
            </a:pPr>
            <a:r>
              <a:rPr kumimoji="1" lang="en-US" altLang="zh-CN">
                <a:solidFill>
                  <a:schemeClr val="tx1"/>
                </a:solidFill>
              </a:rPr>
              <a:t>    </a:t>
            </a:r>
            <a:r>
              <a:rPr kumimoji="1" lang="zh-CN" altLang="en-US">
                <a:solidFill>
                  <a:schemeClr val="tx1"/>
                </a:solidFill>
              </a:rPr>
              <a:t>从而化为一阶方程组的初值问题，对此可用前面介</a:t>
            </a:r>
          </a:p>
          <a:p>
            <a:pPr>
              <a:lnSpc>
                <a:spcPct val="120000"/>
              </a:lnSpc>
            </a:pPr>
            <a:r>
              <a:rPr kumimoji="1" lang="zh-CN" altLang="en-US">
                <a:solidFill>
                  <a:schemeClr val="tx1"/>
                </a:solidFill>
              </a:rPr>
              <a:t>绍的方法来求解。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wipe(left)">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842"/>
                                        </p:tgtEl>
                                        <p:attrNameLst>
                                          <p:attrName>style.visibility</p:attrName>
                                        </p:attrNameLst>
                                      </p:cBhvr>
                                      <p:to>
                                        <p:strVal val="visible"/>
                                      </p:to>
                                    </p:set>
                                    <p:animEffect transition="in" filter="wipe(left)">
                                      <p:cBhvr>
                                        <p:cTn id="12" dur="500"/>
                                        <p:tgtEl>
                                          <p:spTgt spid="1208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35"/>
                                        </p:tgtEl>
                                        <p:attrNameLst>
                                          <p:attrName>style.visibility</p:attrName>
                                        </p:attrNameLst>
                                      </p:cBhvr>
                                      <p:to>
                                        <p:strVal val="visible"/>
                                      </p:to>
                                    </p:set>
                                    <p:animEffect transition="in" filter="wipe(left)">
                                      <p:cBhvr>
                                        <p:cTn id="17" dur="500"/>
                                        <p:tgtEl>
                                          <p:spTgt spid="1208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836"/>
                                        </p:tgtEl>
                                        <p:attrNameLst>
                                          <p:attrName>style.visibility</p:attrName>
                                        </p:attrNameLst>
                                      </p:cBhvr>
                                      <p:to>
                                        <p:strVal val="visible"/>
                                      </p:to>
                                    </p:set>
                                    <p:animEffect transition="in" filter="wipe(left)">
                                      <p:cBhvr>
                                        <p:cTn id="22" dur="500"/>
                                        <p:tgtEl>
                                          <p:spTgt spid="1208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0837"/>
                                        </p:tgtEl>
                                        <p:attrNameLst>
                                          <p:attrName>style.visibility</p:attrName>
                                        </p:attrNameLst>
                                      </p:cBhvr>
                                      <p:to>
                                        <p:strVal val="visible"/>
                                      </p:to>
                                    </p:set>
                                    <p:animEffect transition="in" filter="wipe(left)">
                                      <p:cBhvr>
                                        <p:cTn id="27" dur="500"/>
                                        <p:tgtEl>
                                          <p:spTgt spid="1208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0839"/>
                                        </p:tgtEl>
                                        <p:attrNameLst>
                                          <p:attrName>style.visibility</p:attrName>
                                        </p:attrNameLst>
                                      </p:cBhvr>
                                      <p:to>
                                        <p:strVal val="visible"/>
                                      </p:to>
                                    </p:set>
                                    <p:animEffect transition="in" filter="wipe(left)">
                                      <p:cBhvr>
                                        <p:cTn id="32" dur="500"/>
                                        <p:tgtEl>
                                          <p:spTgt spid="1208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0838"/>
                                        </p:tgtEl>
                                        <p:attrNameLst>
                                          <p:attrName>style.visibility</p:attrName>
                                        </p:attrNameLst>
                                      </p:cBhvr>
                                      <p:to>
                                        <p:strVal val="visible"/>
                                      </p:to>
                                    </p:set>
                                    <p:animEffect transition="in" filter="wipe(left)">
                                      <p:cBhvr>
                                        <p:cTn id="37" dur="500"/>
                                        <p:tgtEl>
                                          <p:spTgt spid="1208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0840"/>
                                        </p:tgtEl>
                                        <p:attrNameLst>
                                          <p:attrName>style.visibility</p:attrName>
                                        </p:attrNameLst>
                                      </p:cBhvr>
                                      <p:to>
                                        <p:strVal val="visible"/>
                                      </p:to>
                                    </p:set>
                                    <p:animEffect transition="in" filter="wipe(left)">
                                      <p:cBhvr>
                                        <p:cTn id="42" dur="500"/>
                                        <p:tgtEl>
                                          <p:spTgt spid="1208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0841"/>
                                        </p:tgtEl>
                                        <p:attrNameLst>
                                          <p:attrName>style.visibility</p:attrName>
                                        </p:attrNameLst>
                                      </p:cBhvr>
                                      <p:to>
                                        <p:strVal val="visible"/>
                                      </p:to>
                                    </p:set>
                                    <p:animEffect transition="in" filter="wipe(left)">
                                      <p:cBhvr>
                                        <p:cTn id="47" dur="500"/>
                                        <p:tgtEl>
                                          <p:spTgt spid="12084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0843"/>
                                        </p:tgtEl>
                                        <p:attrNameLst>
                                          <p:attrName>style.visibility</p:attrName>
                                        </p:attrNameLst>
                                      </p:cBhvr>
                                      <p:to>
                                        <p:strVal val="visible"/>
                                      </p:to>
                                    </p:set>
                                    <p:animEffect transition="in" filter="wipe(left)">
                                      <p:cBhvr>
                                        <p:cTn id="52" dur="500"/>
                                        <p:tgtEl>
                                          <p:spTgt spid="120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5" grpId="0"/>
      <p:bldP spid="120836" grpId="0"/>
      <p:bldP spid="120839" grpId="0" animBg="1"/>
      <p:bldP spid="120840" grpId="0"/>
      <p:bldP spid="1208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228600" y="228600"/>
            <a:ext cx="6719888" cy="582613"/>
          </a:xfrm>
          <a:prstGeom prst="rect">
            <a:avLst/>
          </a:prstGeom>
          <a:noFill/>
          <a:ln w="9525">
            <a:noFill/>
            <a:miter lim="800000"/>
            <a:headEnd/>
            <a:tailEnd/>
          </a:ln>
          <a:effectLst/>
        </p:spPr>
        <p:txBody>
          <a:bodyPr>
            <a:spAutoFit/>
          </a:bodyPr>
          <a:lstStyle/>
          <a:p>
            <a:pPr algn="just">
              <a:lnSpc>
                <a:spcPct val="115000"/>
              </a:lnSpc>
            </a:pPr>
            <a:r>
              <a:rPr kumimoji="1" lang="zh-CN" altLang="en-US">
                <a:solidFill>
                  <a:schemeClr val="tx1"/>
                </a:solidFill>
                <a:latin typeface="楷体_GB2312" pitchFamily="49" charset="-122"/>
              </a:rPr>
              <a:t>例如</a:t>
            </a:r>
            <a:r>
              <a:rPr kumimoji="1" lang="en-US" altLang="zh-CN">
                <a:solidFill>
                  <a:schemeClr val="tx1"/>
                </a:solidFill>
                <a:latin typeface="楷体_GB2312" pitchFamily="49" charset="-122"/>
              </a:rPr>
              <a:t>,</a:t>
            </a:r>
            <a:r>
              <a:rPr kumimoji="1" lang="zh-CN" altLang="en-US">
                <a:solidFill>
                  <a:schemeClr val="tx1"/>
                </a:solidFill>
                <a:latin typeface="楷体_GB2312" pitchFamily="49" charset="-122"/>
              </a:rPr>
              <a:t>有二阶常微分方程的初值问题 </a:t>
            </a:r>
          </a:p>
        </p:txBody>
      </p:sp>
      <p:sp>
        <p:nvSpPr>
          <p:cNvPr id="121859" name="Rectangle 3"/>
          <p:cNvSpPr>
            <a:spLocks noChangeArrowheads="1"/>
          </p:cNvSpPr>
          <p:nvPr/>
        </p:nvSpPr>
        <p:spPr bwMode="auto">
          <a:xfrm>
            <a:off x="3805238" y="318611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1860" name="Object 4"/>
          <p:cNvGraphicFramePr>
            <a:graphicFrameLocks noChangeAspect="1"/>
          </p:cNvGraphicFramePr>
          <p:nvPr/>
        </p:nvGraphicFramePr>
        <p:xfrm>
          <a:off x="1979613" y="2997200"/>
          <a:ext cx="5113337" cy="996950"/>
        </p:xfrm>
        <a:graphic>
          <a:graphicData uri="http://schemas.openxmlformats.org/presentationml/2006/ole">
            <p:oleObj spid="_x0000_s121860" name="公式" r:id="rId3" imgW="2298600" imgH="482400" progId="Equation.3">
              <p:embed/>
            </p:oleObj>
          </a:graphicData>
        </a:graphic>
      </p:graphicFrame>
      <p:sp>
        <p:nvSpPr>
          <p:cNvPr id="121861" name="Text Box 5"/>
          <p:cNvSpPr txBox="1">
            <a:spLocks noChangeArrowheads="1"/>
          </p:cNvSpPr>
          <p:nvPr/>
        </p:nvSpPr>
        <p:spPr bwMode="auto">
          <a:xfrm>
            <a:off x="323850" y="4076700"/>
            <a:ext cx="8153400" cy="1073150"/>
          </a:xfrm>
          <a:prstGeom prst="rect">
            <a:avLst/>
          </a:prstGeom>
          <a:noFill/>
          <a:ln w="9525">
            <a:noFill/>
            <a:miter lim="800000"/>
            <a:headEnd/>
            <a:tailEnd/>
          </a:ln>
          <a:effectLst/>
        </p:spPr>
        <p:txBody>
          <a:bodyPr>
            <a:spAutoFit/>
          </a:bodyPr>
          <a:lstStyle/>
          <a:p>
            <a:pPr>
              <a:lnSpc>
                <a:spcPct val="115000"/>
              </a:lnSpc>
            </a:pPr>
            <a:r>
              <a:rPr kumimoji="1" lang="en-US" altLang="zh-CN">
                <a:solidFill>
                  <a:schemeClr val="tx1"/>
                </a:solidFill>
                <a:latin typeface="楷体_GB2312" pitchFamily="49" charset="-122"/>
              </a:rPr>
              <a:t>    </a:t>
            </a:r>
            <a:r>
              <a:rPr kumimoji="1" lang="zh-CN" altLang="en-US">
                <a:solidFill>
                  <a:schemeClr val="tx1"/>
                </a:solidFill>
                <a:latin typeface="楷体_GB2312" pitchFamily="49" charset="-122"/>
              </a:rPr>
              <a:t>这是一个一阶方程组的初值问题，可应用四阶龙格</a:t>
            </a:r>
            <a:r>
              <a:rPr kumimoji="1" lang="en-US" altLang="zh-CN">
                <a:solidFill>
                  <a:schemeClr val="tx1"/>
                </a:solidFill>
                <a:latin typeface="楷体_GB2312" pitchFamily="49" charset="-122"/>
              </a:rPr>
              <a:t>-</a:t>
            </a:r>
            <a:r>
              <a:rPr kumimoji="1" lang="zh-CN" altLang="en-US">
                <a:solidFill>
                  <a:schemeClr val="tx1"/>
                </a:solidFill>
                <a:latin typeface="楷体_GB2312" pitchFamily="49" charset="-122"/>
              </a:rPr>
              <a:t>库塔方法</a:t>
            </a:r>
          </a:p>
        </p:txBody>
      </p:sp>
      <p:graphicFrame>
        <p:nvGraphicFramePr>
          <p:cNvPr id="121862" name="Object 6"/>
          <p:cNvGraphicFramePr>
            <a:graphicFrameLocks noChangeAspect="1"/>
          </p:cNvGraphicFramePr>
          <p:nvPr/>
        </p:nvGraphicFramePr>
        <p:xfrm>
          <a:off x="1547813" y="981075"/>
          <a:ext cx="3609975" cy="1062038"/>
        </p:xfrm>
        <a:graphic>
          <a:graphicData uri="http://schemas.openxmlformats.org/presentationml/2006/ole">
            <p:oleObj spid="_x0000_s121862" name="公式" r:id="rId4" imgW="1549080" imgH="482400" progId="Equation.3">
              <p:embed/>
            </p:oleObj>
          </a:graphicData>
        </a:graphic>
      </p:graphicFrame>
      <p:grpSp>
        <p:nvGrpSpPr>
          <p:cNvPr id="121863" name="Group 7"/>
          <p:cNvGrpSpPr>
            <a:grpSpLocks/>
          </p:cNvGrpSpPr>
          <p:nvPr/>
        </p:nvGrpSpPr>
        <p:grpSpPr bwMode="auto">
          <a:xfrm>
            <a:off x="323850" y="2171700"/>
            <a:ext cx="8351838" cy="1158875"/>
            <a:chOff x="204" y="1368"/>
            <a:chExt cx="5261" cy="730"/>
          </a:xfrm>
        </p:grpSpPr>
        <p:sp>
          <p:nvSpPr>
            <p:cNvPr id="121864" name="Text Box 8"/>
            <p:cNvSpPr txBox="1">
              <a:spLocks noChangeArrowheads="1"/>
            </p:cNvSpPr>
            <p:nvPr/>
          </p:nvSpPr>
          <p:spPr bwMode="auto">
            <a:xfrm>
              <a:off x="204" y="1368"/>
              <a:ext cx="5261" cy="730"/>
            </a:xfrm>
            <a:prstGeom prst="rect">
              <a:avLst/>
            </a:prstGeom>
            <a:noFill/>
            <a:ln w="9525">
              <a:noFill/>
              <a:miter lim="800000"/>
              <a:headEnd/>
              <a:tailEnd/>
            </a:ln>
            <a:effectLst/>
          </p:spPr>
          <p:txBody>
            <a:bodyPr>
              <a:spAutoFit/>
            </a:bodyPr>
            <a:lstStyle/>
            <a:p>
              <a:pPr>
                <a:lnSpc>
                  <a:spcPct val="125000"/>
                </a:lnSpc>
                <a:spcBef>
                  <a:spcPct val="50000"/>
                </a:spcBef>
              </a:pPr>
              <a:r>
                <a:rPr kumimoji="1" lang="en-US" altLang="zh-CN">
                  <a:solidFill>
                    <a:schemeClr val="tx1"/>
                  </a:solidFill>
                  <a:latin typeface="楷体_GB2312" pitchFamily="49" charset="-122"/>
                </a:rPr>
                <a:t>   </a:t>
              </a:r>
              <a:r>
                <a:rPr kumimoji="1" lang="zh-CN" altLang="en-US">
                  <a:solidFill>
                    <a:schemeClr val="tx1"/>
                  </a:solidFill>
                  <a:latin typeface="楷体_GB2312" pitchFamily="49" charset="-122"/>
                </a:rPr>
                <a:t>引入新的变量             后</a:t>
              </a:r>
              <a:r>
                <a:rPr kumimoji="1" lang="en-US" altLang="zh-CN">
                  <a:solidFill>
                    <a:schemeClr val="tx1"/>
                  </a:solidFill>
                  <a:latin typeface="楷体_GB2312" pitchFamily="49" charset="-122"/>
                </a:rPr>
                <a:t>,</a:t>
              </a:r>
              <a:r>
                <a:rPr kumimoji="1" lang="zh-CN" altLang="en-US">
                  <a:solidFill>
                    <a:schemeClr val="tx1"/>
                  </a:solidFill>
                  <a:latin typeface="楷体_GB2312" pitchFamily="49" charset="-122"/>
                </a:rPr>
                <a:t>即化为一阶方程组问题</a:t>
              </a:r>
              <a:r>
                <a:rPr kumimoji="1" lang="en-US" altLang="zh-CN">
                  <a:solidFill>
                    <a:schemeClr val="tx1"/>
                  </a:solidFill>
                  <a:latin typeface="楷体_GB2312" pitchFamily="49" charset="-122"/>
                </a:rPr>
                <a:t>:</a:t>
              </a:r>
            </a:p>
          </p:txBody>
        </p:sp>
        <p:graphicFrame>
          <p:nvGraphicFramePr>
            <p:cNvPr id="121865" name="Object 9"/>
            <p:cNvGraphicFramePr>
              <a:graphicFrameLocks noChangeAspect="1"/>
            </p:cNvGraphicFramePr>
            <p:nvPr/>
          </p:nvGraphicFramePr>
          <p:xfrm>
            <a:off x="1973" y="1480"/>
            <a:ext cx="1336" cy="299"/>
          </p:xfrm>
          <a:graphic>
            <a:graphicData uri="http://schemas.openxmlformats.org/presentationml/2006/ole">
              <p:oleObj spid="_x0000_s121865" name="公式" r:id="rId5" imgW="1041120" imgH="215640" progId="Equation.3">
                <p:embed/>
              </p:oleObj>
            </a:graphicData>
          </a:graphic>
        </p:graphicFrame>
      </p:grpSp>
      <p:graphicFrame>
        <p:nvGraphicFramePr>
          <p:cNvPr id="121866" name="Object 10"/>
          <p:cNvGraphicFramePr>
            <a:graphicFrameLocks noChangeAspect="1"/>
          </p:cNvGraphicFramePr>
          <p:nvPr/>
        </p:nvGraphicFramePr>
        <p:xfrm>
          <a:off x="1331913" y="5084763"/>
          <a:ext cx="4826000" cy="838200"/>
        </p:xfrm>
        <a:graphic>
          <a:graphicData uri="http://schemas.openxmlformats.org/presentationml/2006/ole">
            <p:oleObj spid="_x0000_s121866" name="公式" r:id="rId6" imgW="209520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wipe(left)">
                                      <p:cBhvr>
                                        <p:cTn id="7" dur="500"/>
                                        <p:tgtEl>
                                          <p:spTgt spid="1218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1862"/>
                                        </p:tgtEl>
                                        <p:attrNameLst>
                                          <p:attrName>style.visibility</p:attrName>
                                        </p:attrNameLst>
                                      </p:cBhvr>
                                      <p:to>
                                        <p:strVal val="visible"/>
                                      </p:to>
                                    </p:set>
                                    <p:animEffect transition="in" filter="wipe(left)">
                                      <p:cBhvr>
                                        <p:cTn id="12" dur="500"/>
                                        <p:tgtEl>
                                          <p:spTgt spid="1218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863"/>
                                        </p:tgtEl>
                                        <p:attrNameLst>
                                          <p:attrName>style.visibility</p:attrName>
                                        </p:attrNameLst>
                                      </p:cBhvr>
                                      <p:to>
                                        <p:strVal val="visible"/>
                                      </p:to>
                                    </p:set>
                                    <p:animEffect transition="in" filter="wipe(left)">
                                      <p:cBhvr>
                                        <p:cTn id="17" dur="500"/>
                                        <p:tgtEl>
                                          <p:spTgt spid="1218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860"/>
                                        </p:tgtEl>
                                        <p:attrNameLst>
                                          <p:attrName>style.visibility</p:attrName>
                                        </p:attrNameLst>
                                      </p:cBhvr>
                                      <p:to>
                                        <p:strVal val="visible"/>
                                      </p:to>
                                    </p:set>
                                    <p:animEffect transition="in" filter="wipe(left)">
                                      <p:cBhvr>
                                        <p:cTn id="22" dur="500"/>
                                        <p:tgtEl>
                                          <p:spTgt spid="1218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1861"/>
                                        </p:tgtEl>
                                        <p:attrNameLst>
                                          <p:attrName>style.visibility</p:attrName>
                                        </p:attrNameLst>
                                      </p:cBhvr>
                                      <p:to>
                                        <p:strVal val="visible"/>
                                      </p:to>
                                    </p:set>
                                    <p:animEffect transition="in" filter="wipe(left)">
                                      <p:cBhvr>
                                        <p:cTn id="27" dur="500"/>
                                        <p:tgtEl>
                                          <p:spTgt spid="1218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1866"/>
                                        </p:tgtEl>
                                        <p:attrNameLst>
                                          <p:attrName>style.visibility</p:attrName>
                                        </p:attrNameLst>
                                      </p:cBhvr>
                                      <p:to>
                                        <p:strVal val="visible"/>
                                      </p:to>
                                    </p:set>
                                    <p:animEffect transition="in" filter="wipe(left)">
                                      <p:cBhvr>
                                        <p:cTn id="32" dur="500"/>
                                        <p:tgtEl>
                                          <p:spTgt spid="121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P spid="1218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2"/>
          <p:cNvGraphicFramePr>
            <a:graphicFrameLocks noChangeAspect="1"/>
          </p:cNvGraphicFramePr>
          <p:nvPr>
            <p:ph sz="half" idx="1"/>
          </p:nvPr>
        </p:nvGraphicFramePr>
        <p:xfrm>
          <a:off x="1187450" y="3500438"/>
          <a:ext cx="3711575" cy="3032125"/>
        </p:xfrm>
        <a:graphic>
          <a:graphicData uri="http://schemas.openxmlformats.org/presentationml/2006/ole">
            <p:oleObj spid="_x0000_s122882" name="公式" r:id="rId3" imgW="1663560" imgH="1358640" progId="Equation.3">
              <p:embed/>
            </p:oleObj>
          </a:graphicData>
        </a:graphic>
      </p:graphicFrame>
      <p:graphicFrame>
        <p:nvGraphicFramePr>
          <p:cNvPr id="122883" name="Object 3"/>
          <p:cNvGraphicFramePr>
            <a:graphicFrameLocks noChangeAspect="1"/>
          </p:cNvGraphicFramePr>
          <p:nvPr>
            <p:ph sz="quarter" idx="2"/>
          </p:nvPr>
        </p:nvGraphicFramePr>
        <p:xfrm>
          <a:off x="395288" y="273050"/>
          <a:ext cx="4897437" cy="996950"/>
        </p:xfrm>
        <a:graphic>
          <a:graphicData uri="http://schemas.openxmlformats.org/presentationml/2006/ole">
            <p:oleObj spid="_x0000_s122883" name="公式" r:id="rId4" imgW="2298600" imgH="482400" progId="Equation.3">
              <p:embed/>
            </p:oleObj>
          </a:graphicData>
        </a:graphic>
      </p:graphicFrame>
      <p:graphicFrame>
        <p:nvGraphicFramePr>
          <p:cNvPr id="122884" name="Object 4"/>
          <p:cNvGraphicFramePr>
            <a:graphicFrameLocks noChangeAspect="1"/>
          </p:cNvGraphicFramePr>
          <p:nvPr/>
        </p:nvGraphicFramePr>
        <p:xfrm>
          <a:off x="1619250" y="1484313"/>
          <a:ext cx="3313113" cy="1033462"/>
        </p:xfrm>
        <a:graphic>
          <a:graphicData uri="http://schemas.openxmlformats.org/presentationml/2006/ole">
            <p:oleObj spid="_x0000_s122884" name="公式" r:id="rId5" imgW="1549080" imgH="482400" progId="Equation.3">
              <p:embed/>
            </p:oleObj>
          </a:graphicData>
        </a:graphic>
      </p:graphicFrame>
      <p:sp>
        <p:nvSpPr>
          <p:cNvPr id="122885" name="Text Box 5"/>
          <p:cNvSpPr txBox="1">
            <a:spLocks noChangeArrowheads="1"/>
          </p:cNvSpPr>
          <p:nvPr/>
        </p:nvSpPr>
        <p:spPr bwMode="auto">
          <a:xfrm>
            <a:off x="323850" y="1628775"/>
            <a:ext cx="1727200" cy="519113"/>
          </a:xfrm>
          <a:prstGeom prst="rect">
            <a:avLst/>
          </a:prstGeom>
          <a:noFill/>
          <a:ln w="9525">
            <a:noFill/>
            <a:miter lim="800000"/>
            <a:headEnd/>
            <a:tailEnd/>
          </a:ln>
          <a:effectLst/>
        </p:spPr>
        <p:txBody>
          <a:bodyPr>
            <a:spAutoFit/>
          </a:bodyPr>
          <a:lstStyle/>
          <a:p>
            <a:r>
              <a:rPr lang="zh-CN" altLang="en-US">
                <a:solidFill>
                  <a:schemeClr val="tx1"/>
                </a:solidFill>
              </a:rPr>
              <a:t>可写作</a:t>
            </a:r>
          </a:p>
        </p:txBody>
      </p:sp>
      <p:graphicFrame>
        <p:nvGraphicFramePr>
          <p:cNvPr id="122886" name="Object 6"/>
          <p:cNvGraphicFramePr>
            <a:graphicFrameLocks noChangeAspect="1"/>
          </p:cNvGraphicFramePr>
          <p:nvPr>
            <p:ph sz="quarter" idx="3"/>
          </p:nvPr>
        </p:nvGraphicFramePr>
        <p:xfrm>
          <a:off x="900113" y="2636838"/>
          <a:ext cx="4319587" cy="838200"/>
        </p:xfrm>
        <a:graphic>
          <a:graphicData uri="http://schemas.openxmlformats.org/presentationml/2006/ole">
            <p:oleObj spid="_x0000_s122886" name="公式" r:id="rId6" imgW="209520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wipe(left)">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5"/>
                                        </p:tgtEl>
                                        <p:attrNameLst>
                                          <p:attrName>style.visibility</p:attrName>
                                        </p:attrNameLst>
                                      </p:cBhvr>
                                      <p:to>
                                        <p:strVal val="visible"/>
                                      </p:to>
                                    </p:set>
                                    <p:animEffect transition="in" filter="wipe(left)">
                                      <p:cBhvr>
                                        <p:cTn id="12" dur="500"/>
                                        <p:tgtEl>
                                          <p:spTgt spid="1228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884"/>
                                        </p:tgtEl>
                                        <p:attrNameLst>
                                          <p:attrName>style.visibility</p:attrName>
                                        </p:attrNameLst>
                                      </p:cBhvr>
                                      <p:to>
                                        <p:strVal val="visible"/>
                                      </p:to>
                                    </p:set>
                                    <p:animEffect transition="in" filter="wipe(left)">
                                      <p:cBhvr>
                                        <p:cTn id="17" dur="500"/>
                                        <p:tgtEl>
                                          <p:spTgt spid="1228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886"/>
                                        </p:tgtEl>
                                        <p:attrNameLst>
                                          <p:attrName>style.visibility</p:attrName>
                                        </p:attrNameLst>
                                      </p:cBhvr>
                                      <p:to>
                                        <p:strVal val="visible"/>
                                      </p:to>
                                    </p:set>
                                    <p:animEffect transition="in" filter="wipe(left)">
                                      <p:cBhvr>
                                        <p:cTn id="22" dur="500"/>
                                        <p:tgtEl>
                                          <p:spTgt spid="1228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2882"/>
                                        </p:tgtEl>
                                        <p:attrNameLst>
                                          <p:attrName>style.visibility</p:attrName>
                                        </p:attrNameLst>
                                      </p:cBhvr>
                                      <p:to>
                                        <p:strVal val="visible"/>
                                      </p:to>
                                    </p:set>
                                    <p:animEffect transition="in" filter="wipe(left)">
                                      <p:cBhvr>
                                        <p:cTn id="27" dur="500"/>
                                        <p:tgtEl>
                                          <p:spTgt spid="12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405188" y="300990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3907" name="Object 3"/>
          <p:cNvGraphicFramePr>
            <a:graphicFrameLocks noChangeAspect="1"/>
          </p:cNvGraphicFramePr>
          <p:nvPr/>
        </p:nvGraphicFramePr>
        <p:xfrm>
          <a:off x="3563938" y="1196975"/>
          <a:ext cx="5111750" cy="1501775"/>
        </p:xfrm>
        <a:graphic>
          <a:graphicData uri="http://schemas.openxmlformats.org/presentationml/2006/ole">
            <p:oleObj spid="_x0000_s123907" name="公式" r:id="rId3" imgW="2552400" imgH="838080" progId="Equation.3">
              <p:embed/>
            </p:oleObj>
          </a:graphicData>
        </a:graphic>
      </p:graphicFrame>
      <p:graphicFrame>
        <p:nvGraphicFramePr>
          <p:cNvPr id="123908" name="Object 4"/>
          <p:cNvGraphicFramePr>
            <a:graphicFrameLocks noChangeAspect="1"/>
          </p:cNvGraphicFramePr>
          <p:nvPr/>
        </p:nvGraphicFramePr>
        <p:xfrm>
          <a:off x="611188" y="2781300"/>
          <a:ext cx="8323262" cy="2681288"/>
        </p:xfrm>
        <a:graphic>
          <a:graphicData uri="http://schemas.openxmlformats.org/presentationml/2006/ole">
            <p:oleObj spid="_x0000_s123908" name="公式" r:id="rId4" imgW="3797280" imgH="1346040" progId="Equation.3">
              <p:embed/>
            </p:oleObj>
          </a:graphicData>
        </a:graphic>
      </p:graphicFrame>
      <p:sp>
        <p:nvSpPr>
          <p:cNvPr id="123909" name="Text Box 5"/>
          <p:cNvSpPr txBox="1">
            <a:spLocks noChangeArrowheads="1"/>
          </p:cNvSpPr>
          <p:nvPr/>
        </p:nvSpPr>
        <p:spPr bwMode="auto">
          <a:xfrm>
            <a:off x="395288" y="1844675"/>
            <a:ext cx="1255712" cy="519113"/>
          </a:xfrm>
          <a:prstGeom prst="rect">
            <a:avLst/>
          </a:prstGeom>
          <a:noFill/>
          <a:ln w="9525">
            <a:noFill/>
            <a:miter lim="800000"/>
            <a:headEnd/>
            <a:tailEnd/>
          </a:ln>
          <a:effectLst/>
        </p:spPr>
        <p:txBody>
          <a:bodyPr wrap="none">
            <a:spAutoFit/>
          </a:bodyPr>
          <a:lstStyle/>
          <a:p>
            <a:r>
              <a:rPr lang="zh-CN" altLang="en-US">
                <a:solidFill>
                  <a:schemeClr val="tx1"/>
                </a:solidFill>
              </a:rPr>
              <a:t>其中，</a:t>
            </a:r>
          </a:p>
        </p:txBody>
      </p:sp>
      <p:sp>
        <p:nvSpPr>
          <p:cNvPr id="123910" name="Text Box 6"/>
          <p:cNvSpPr txBox="1">
            <a:spLocks noChangeArrowheads="1"/>
          </p:cNvSpPr>
          <p:nvPr/>
        </p:nvSpPr>
        <p:spPr bwMode="auto">
          <a:xfrm>
            <a:off x="395288" y="5445125"/>
            <a:ext cx="8424862" cy="1158875"/>
          </a:xfrm>
          <a:prstGeom prst="rect">
            <a:avLst/>
          </a:prstGeom>
          <a:noFill/>
          <a:ln w="9525">
            <a:noFill/>
            <a:miter lim="800000"/>
            <a:headEnd/>
            <a:tailEnd/>
          </a:ln>
          <a:effectLst/>
        </p:spPr>
        <p:txBody>
          <a:bodyPr>
            <a:spAutoFit/>
          </a:bodyPr>
          <a:lstStyle/>
          <a:p>
            <a:pPr>
              <a:lnSpc>
                <a:spcPct val="125000"/>
              </a:lnSpc>
            </a:pPr>
            <a:r>
              <a:rPr kumimoji="1" lang="en-US" altLang="zh-CN">
                <a:solidFill>
                  <a:schemeClr val="tx1"/>
                </a:solidFill>
                <a:latin typeface="楷体_GB2312" pitchFamily="49" charset="-122"/>
              </a:rPr>
              <a:t>   </a:t>
            </a:r>
            <a:r>
              <a:rPr kumimoji="1" lang="zh-CN" altLang="en-US">
                <a:solidFill>
                  <a:schemeClr val="tx1"/>
                </a:solidFill>
                <a:latin typeface="楷体_GB2312" pitchFamily="49" charset="-122"/>
              </a:rPr>
              <a:t>上述方法同样可以用来处理三阶或更高阶的微分方程（或方程组）的初值问题。 </a:t>
            </a:r>
          </a:p>
        </p:txBody>
      </p:sp>
      <p:graphicFrame>
        <p:nvGraphicFramePr>
          <p:cNvPr id="123911" name="Object 7"/>
          <p:cNvGraphicFramePr>
            <a:graphicFrameLocks noChangeAspect="1"/>
          </p:cNvGraphicFramePr>
          <p:nvPr/>
        </p:nvGraphicFramePr>
        <p:xfrm>
          <a:off x="468313" y="188913"/>
          <a:ext cx="4722812" cy="996950"/>
        </p:xfrm>
        <a:graphic>
          <a:graphicData uri="http://schemas.openxmlformats.org/presentationml/2006/ole">
            <p:oleObj spid="_x0000_s123911" name="公式" r:id="rId5" imgW="229860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left)">
                                      <p:cBhvr>
                                        <p:cTn id="7" dur="500"/>
                                        <p:tgtEl>
                                          <p:spTgt spid="1239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09"/>
                                        </p:tgtEl>
                                        <p:attrNameLst>
                                          <p:attrName>style.visibility</p:attrName>
                                        </p:attrNameLst>
                                      </p:cBhvr>
                                      <p:to>
                                        <p:strVal val="visible"/>
                                      </p:to>
                                    </p:set>
                                    <p:animEffect transition="in" filter="wipe(left)">
                                      <p:cBhvr>
                                        <p:cTn id="12" dur="500"/>
                                        <p:tgtEl>
                                          <p:spTgt spid="1239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3908"/>
                                        </p:tgtEl>
                                        <p:attrNameLst>
                                          <p:attrName>style.visibility</p:attrName>
                                        </p:attrNameLst>
                                      </p:cBhvr>
                                      <p:to>
                                        <p:strVal val="visible"/>
                                      </p:to>
                                    </p:set>
                                    <p:animEffect transition="in" filter="wipe(left)">
                                      <p:cBhvr>
                                        <p:cTn id="17" dur="500"/>
                                        <p:tgtEl>
                                          <p:spTgt spid="1239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910"/>
                                        </p:tgtEl>
                                        <p:attrNameLst>
                                          <p:attrName>style.visibility</p:attrName>
                                        </p:attrNameLst>
                                      </p:cBhvr>
                                      <p:to>
                                        <p:strVal val="visible"/>
                                      </p:to>
                                    </p:set>
                                    <p:animEffect transition="in" filter="wipe(left)">
                                      <p:cBhvr>
                                        <p:cTn id="22" dur="500"/>
                                        <p:tgtEl>
                                          <p:spTgt spid="12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p:bldP spid="1239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228600" y="228600"/>
            <a:ext cx="7367588" cy="519113"/>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latin typeface="楷体_GB2312" pitchFamily="49" charset="-122"/>
              </a:rPr>
              <a:t>例</a:t>
            </a:r>
            <a:r>
              <a:rPr kumimoji="1" lang="en-US" altLang="zh-CN">
                <a:solidFill>
                  <a:schemeClr val="tx1"/>
                </a:solidFill>
              </a:rPr>
              <a:t>2</a:t>
            </a:r>
            <a:r>
              <a:rPr kumimoji="1" lang="en-US" altLang="zh-CN">
                <a:solidFill>
                  <a:schemeClr val="tx1"/>
                </a:solidFill>
                <a:latin typeface="楷体_GB2312" pitchFamily="49" charset="-122"/>
              </a:rPr>
              <a:t>.  </a:t>
            </a:r>
            <a:r>
              <a:rPr kumimoji="1" lang="zh-CN" altLang="en-US">
                <a:solidFill>
                  <a:schemeClr val="tx1"/>
                </a:solidFill>
                <a:latin typeface="楷体_GB2312" pitchFamily="49" charset="-122"/>
              </a:rPr>
              <a:t>求解下列二阶常微分方程的初值问题</a:t>
            </a:r>
            <a:r>
              <a:rPr kumimoji="1" lang="zh-CN" altLang="en-US" b="0">
                <a:solidFill>
                  <a:schemeClr val="tx1"/>
                </a:solidFill>
                <a:latin typeface="楷体_GB2312" pitchFamily="49" charset="-122"/>
              </a:rPr>
              <a:t> </a:t>
            </a:r>
          </a:p>
        </p:txBody>
      </p:sp>
      <p:graphicFrame>
        <p:nvGraphicFramePr>
          <p:cNvPr id="124931" name="Object 3"/>
          <p:cNvGraphicFramePr>
            <a:graphicFrameLocks noChangeAspect="1"/>
          </p:cNvGraphicFramePr>
          <p:nvPr/>
        </p:nvGraphicFramePr>
        <p:xfrm>
          <a:off x="468313" y="908050"/>
          <a:ext cx="5073650" cy="1052513"/>
        </p:xfrm>
        <a:graphic>
          <a:graphicData uri="http://schemas.openxmlformats.org/presentationml/2006/ole">
            <p:oleObj spid="_x0000_s124931" name="公式" r:id="rId3" imgW="2336760" imgH="482400" progId="Equation.3">
              <p:embed/>
            </p:oleObj>
          </a:graphicData>
        </a:graphic>
      </p:graphicFrame>
      <p:sp>
        <p:nvSpPr>
          <p:cNvPr id="124932" name="Text Box 4"/>
          <p:cNvSpPr txBox="1">
            <a:spLocks noChangeArrowheads="1"/>
          </p:cNvSpPr>
          <p:nvPr/>
        </p:nvSpPr>
        <p:spPr bwMode="auto">
          <a:xfrm>
            <a:off x="5940425" y="1052513"/>
            <a:ext cx="2735263" cy="519112"/>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latin typeface="楷体_GB2312" pitchFamily="49" charset="-122"/>
              </a:rPr>
              <a:t>取步长 </a:t>
            </a:r>
            <a:r>
              <a:rPr kumimoji="1" lang="en-US" altLang="zh-CN" i="1">
                <a:solidFill>
                  <a:schemeClr val="tx1"/>
                </a:solidFill>
              </a:rPr>
              <a:t>h </a:t>
            </a:r>
            <a:r>
              <a:rPr kumimoji="1" lang="en-US" altLang="zh-CN">
                <a:solidFill>
                  <a:schemeClr val="tx1"/>
                </a:solidFill>
              </a:rPr>
              <a:t>= 0.1. </a:t>
            </a:r>
          </a:p>
        </p:txBody>
      </p:sp>
      <p:sp>
        <p:nvSpPr>
          <p:cNvPr id="124933" name="Text Box 5"/>
          <p:cNvSpPr txBox="1">
            <a:spLocks noChangeArrowheads="1"/>
          </p:cNvSpPr>
          <p:nvPr/>
        </p:nvSpPr>
        <p:spPr bwMode="auto">
          <a:xfrm>
            <a:off x="250825" y="2133600"/>
            <a:ext cx="792163" cy="519113"/>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latin typeface="楷体_GB2312" pitchFamily="49" charset="-122"/>
              </a:rPr>
              <a:t>解</a:t>
            </a:r>
            <a:r>
              <a:rPr kumimoji="1" lang="en-US" altLang="zh-CN">
                <a:solidFill>
                  <a:schemeClr val="tx1"/>
                </a:solidFill>
                <a:latin typeface="楷体_GB2312" pitchFamily="49" charset="-122"/>
              </a:rPr>
              <a:t>:</a:t>
            </a:r>
          </a:p>
        </p:txBody>
      </p:sp>
      <p:graphicFrame>
        <p:nvGraphicFramePr>
          <p:cNvPr id="124934" name="Object 6"/>
          <p:cNvGraphicFramePr>
            <a:graphicFrameLocks noChangeAspect="1"/>
          </p:cNvGraphicFramePr>
          <p:nvPr>
            <p:ph sz="half" idx="2"/>
          </p:nvPr>
        </p:nvGraphicFramePr>
        <p:xfrm>
          <a:off x="1258888" y="2852738"/>
          <a:ext cx="6604000" cy="1144587"/>
        </p:xfrm>
        <a:graphic>
          <a:graphicData uri="http://schemas.openxmlformats.org/presentationml/2006/ole">
            <p:oleObj spid="_x0000_s124934" name="公式" r:id="rId4" imgW="2857320" imgH="495000" progId="Equation.3">
              <p:embed/>
            </p:oleObj>
          </a:graphicData>
        </a:graphic>
      </p:graphicFrame>
      <p:sp>
        <p:nvSpPr>
          <p:cNvPr id="124935" name="Text Box 7"/>
          <p:cNvSpPr txBox="1">
            <a:spLocks noChangeArrowheads="1"/>
          </p:cNvSpPr>
          <p:nvPr/>
        </p:nvSpPr>
        <p:spPr bwMode="auto">
          <a:xfrm>
            <a:off x="395288" y="4149725"/>
            <a:ext cx="7143750" cy="582613"/>
          </a:xfrm>
          <a:prstGeom prst="rect">
            <a:avLst/>
          </a:prstGeom>
          <a:noFill/>
          <a:ln w="9525">
            <a:noFill/>
            <a:miter lim="800000"/>
            <a:headEnd/>
            <a:tailEnd/>
          </a:ln>
          <a:effectLst/>
        </p:spPr>
        <p:txBody>
          <a:bodyPr>
            <a:spAutoFit/>
          </a:bodyPr>
          <a:lstStyle/>
          <a:p>
            <a:pPr algn="just">
              <a:lnSpc>
                <a:spcPct val="115000"/>
              </a:lnSpc>
            </a:pPr>
            <a:r>
              <a:rPr kumimoji="1" lang="zh-CN" altLang="en-US" dirty="0">
                <a:solidFill>
                  <a:schemeClr val="tx1"/>
                </a:solidFill>
                <a:latin typeface="楷体_GB2312" pitchFamily="49" charset="-122"/>
              </a:rPr>
              <a:t>用四阶龙格</a:t>
            </a:r>
            <a:r>
              <a:rPr kumimoji="1" lang="en-US" altLang="zh-CN" dirty="0">
                <a:solidFill>
                  <a:schemeClr val="tx1"/>
                </a:solidFill>
                <a:latin typeface="楷体_GB2312" pitchFamily="49" charset="-122"/>
              </a:rPr>
              <a:t>-</a:t>
            </a:r>
            <a:r>
              <a:rPr kumimoji="1" lang="zh-CN" altLang="en-US" dirty="0">
                <a:solidFill>
                  <a:schemeClr val="tx1"/>
                </a:solidFill>
                <a:latin typeface="楷体_GB2312" pitchFamily="49" charset="-122"/>
              </a:rPr>
              <a:t>库塔方法求解</a:t>
            </a:r>
            <a:r>
              <a:rPr kumimoji="1" lang="en-US" altLang="zh-CN" dirty="0">
                <a:solidFill>
                  <a:schemeClr val="tx1"/>
                </a:solidFill>
                <a:latin typeface="楷体_GB2312" pitchFamily="49" charset="-122"/>
              </a:rPr>
              <a:t>, </a:t>
            </a:r>
            <a:r>
              <a:rPr kumimoji="1" lang="zh-CN" altLang="en-US" dirty="0">
                <a:solidFill>
                  <a:schemeClr val="tx1"/>
                </a:solidFill>
                <a:latin typeface="楷体_GB2312" pitchFamily="49" charset="-122"/>
              </a:rPr>
              <a:t>取步长 </a:t>
            </a:r>
            <a:r>
              <a:rPr kumimoji="1" lang="en-US" altLang="zh-CN" i="1" dirty="0">
                <a:solidFill>
                  <a:schemeClr val="tx1"/>
                </a:solidFill>
              </a:rPr>
              <a:t>h </a:t>
            </a:r>
            <a:r>
              <a:rPr kumimoji="1" lang="en-US" altLang="zh-CN" dirty="0">
                <a:solidFill>
                  <a:schemeClr val="tx1"/>
                </a:solidFill>
              </a:rPr>
              <a:t>= 0.1.</a:t>
            </a:r>
          </a:p>
        </p:txBody>
      </p:sp>
      <p:grpSp>
        <p:nvGrpSpPr>
          <p:cNvPr id="124936" name="Group 8"/>
          <p:cNvGrpSpPr>
            <a:grpSpLocks/>
          </p:cNvGrpSpPr>
          <p:nvPr/>
        </p:nvGrpSpPr>
        <p:grpSpPr bwMode="auto">
          <a:xfrm>
            <a:off x="663575" y="4926013"/>
            <a:ext cx="5505450" cy="552450"/>
            <a:chOff x="418" y="3103"/>
            <a:chExt cx="3468" cy="348"/>
          </a:xfrm>
        </p:grpSpPr>
        <p:sp>
          <p:nvSpPr>
            <p:cNvPr id="124937" name="Text Box 9"/>
            <p:cNvSpPr txBox="1">
              <a:spLocks noChangeArrowheads="1"/>
            </p:cNvSpPr>
            <p:nvPr/>
          </p:nvSpPr>
          <p:spPr bwMode="auto">
            <a:xfrm>
              <a:off x="418" y="3103"/>
              <a:ext cx="1241" cy="327"/>
            </a:xfrm>
            <a:prstGeom prst="rect">
              <a:avLst/>
            </a:prstGeom>
            <a:noFill/>
            <a:ln w="9525">
              <a:noFill/>
              <a:miter lim="800000"/>
              <a:headEnd/>
              <a:tailEnd/>
            </a:ln>
            <a:effectLst/>
          </p:spPr>
          <p:txBody>
            <a:bodyPr wrap="none">
              <a:spAutoFit/>
            </a:bodyPr>
            <a:lstStyle/>
            <a:p>
              <a:r>
                <a:rPr lang="zh-CN" altLang="en-US">
                  <a:solidFill>
                    <a:schemeClr val="tx1"/>
                  </a:solidFill>
                </a:rPr>
                <a:t>本题真解为</a:t>
              </a:r>
            </a:p>
          </p:txBody>
        </p:sp>
        <p:graphicFrame>
          <p:nvGraphicFramePr>
            <p:cNvPr id="124938" name="Object 10"/>
            <p:cNvGraphicFramePr>
              <a:graphicFrameLocks noChangeAspect="1"/>
            </p:cNvGraphicFramePr>
            <p:nvPr/>
          </p:nvGraphicFramePr>
          <p:xfrm>
            <a:off x="1610" y="3137"/>
            <a:ext cx="2276" cy="314"/>
          </p:xfrm>
          <a:graphic>
            <a:graphicData uri="http://schemas.openxmlformats.org/presentationml/2006/ole">
              <p:oleObj spid="_x0000_s124938" name="公式" r:id="rId5" imgW="1663560" imgH="228600" progId="Equation.3">
                <p:embed/>
              </p:oleObj>
            </a:graphicData>
          </a:graphic>
        </p:graphicFrame>
      </p:grpSp>
      <p:sp>
        <p:nvSpPr>
          <p:cNvPr id="124939" name="Text Box 11"/>
          <p:cNvSpPr txBox="1">
            <a:spLocks noChangeArrowheads="1"/>
          </p:cNvSpPr>
          <p:nvPr/>
        </p:nvSpPr>
        <p:spPr bwMode="auto">
          <a:xfrm>
            <a:off x="592138" y="5824538"/>
            <a:ext cx="1676400" cy="519112"/>
          </a:xfrm>
          <a:prstGeom prst="rect">
            <a:avLst/>
          </a:prstGeom>
          <a:noFill/>
          <a:ln w="9525">
            <a:noFill/>
            <a:miter lim="800000"/>
            <a:headEnd/>
            <a:tailEnd/>
          </a:ln>
          <a:effectLst/>
        </p:spPr>
        <p:txBody>
          <a:bodyPr>
            <a:spAutoFit/>
          </a:bodyPr>
          <a:lstStyle/>
          <a:p>
            <a:r>
              <a:rPr lang="zh-CN" altLang="en-US">
                <a:solidFill>
                  <a:schemeClr val="tx1"/>
                </a:solidFill>
              </a:rPr>
              <a:t>源程序</a:t>
            </a:r>
          </a:p>
        </p:txBody>
      </p:sp>
      <p:grpSp>
        <p:nvGrpSpPr>
          <p:cNvPr id="124940" name="Group 12"/>
          <p:cNvGrpSpPr>
            <a:grpSpLocks/>
          </p:cNvGrpSpPr>
          <p:nvPr/>
        </p:nvGrpSpPr>
        <p:grpSpPr bwMode="auto">
          <a:xfrm>
            <a:off x="827088" y="2133600"/>
            <a:ext cx="7632700" cy="519113"/>
            <a:chOff x="521" y="1344"/>
            <a:chExt cx="4808" cy="327"/>
          </a:xfrm>
        </p:grpSpPr>
        <p:graphicFrame>
          <p:nvGraphicFramePr>
            <p:cNvPr id="124941" name="Object 13"/>
            <p:cNvGraphicFramePr>
              <a:graphicFrameLocks noChangeAspect="1"/>
            </p:cNvGraphicFramePr>
            <p:nvPr/>
          </p:nvGraphicFramePr>
          <p:xfrm>
            <a:off x="1519" y="1344"/>
            <a:ext cx="1512" cy="313"/>
          </p:xfrm>
          <a:graphic>
            <a:graphicData uri="http://schemas.openxmlformats.org/presentationml/2006/ole">
              <p:oleObj spid="_x0000_s124941" name="公式" r:id="rId6" imgW="1041120" imgH="215640" progId="Equation.3">
                <p:embed/>
              </p:oleObj>
            </a:graphicData>
          </a:graphic>
        </p:graphicFrame>
        <p:sp>
          <p:nvSpPr>
            <p:cNvPr id="124942" name="Text Box 14"/>
            <p:cNvSpPr txBox="1">
              <a:spLocks noChangeArrowheads="1"/>
            </p:cNvSpPr>
            <p:nvPr/>
          </p:nvSpPr>
          <p:spPr bwMode="auto">
            <a:xfrm>
              <a:off x="521" y="1344"/>
              <a:ext cx="4808" cy="327"/>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rPr>
                <a:t>先作变换                          ，得一阶方程组 </a:t>
              </a: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wipe(left)">
                                      <p:cBhvr>
                                        <p:cTn id="7" dur="500"/>
                                        <p:tgtEl>
                                          <p:spTgt spid="1249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4940"/>
                                        </p:tgtEl>
                                        <p:attrNameLst>
                                          <p:attrName>style.visibility</p:attrName>
                                        </p:attrNameLst>
                                      </p:cBhvr>
                                      <p:to>
                                        <p:strVal val="visible"/>
                                      </p:to>
                                    </p:set>
                                    <p:animEffect transition="in" filter="wipe(left)">
                                      <p:cBhvr>
                                        <p:cTn id="12" dur="500"/>
                                        <p:tgtEl>
                                          <p:spTgt spid="1249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4934"/>
                                        </p:tgtEl>
                                        <p:attrNameLst>
                                          <p:attrName>style.visibility</p:attrName>
                                        </p:attrNameLst>
                                      </p:cBhvr>
                                      <p:to>
                                        <p:strVal val="visible"/>
                                      </p:to>
                                    </p:set>
                                    <p:animEffect transition="in" filter="wipe(left)">
                                      <p:cBhvr>
                                        <p:cTn id="17" dur="500"/>
                                        <p:tgtEl>
                                          <p:spTgt spid="1249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5"/>
                                        </p:tgtEl>
                                        <p:attrNameLst>
                                          <p:attrName>style.visibility</p:attrName>
                                        </p:attrNameLst>
                                      </p:cBhvr>
                                      <p:to>
                                        <p:strVal val="visible"/>
                                      </p:to>
                                    </p:set>
                                    <p:animEffect transition="in" filter="wipe(left)">
                                      <p:cBhvr>
                                        <p:cTn id="22" dur="500"/>
                                        <p:tgtEl>
                                          <p:spTgt spid="1249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4936"/>
                                        </p:tgtEl>
                                        <p:attrNameLst>
                                          <p:attrName>style.visibility</p:attrName>
                                        </p:attrNameLst>
                                      </p:cBhvr>
                                      <p:to>
                                        <p:strVal val="visible"/>
                                      </p:to>
                                    </p:set>
                                    <p:animEffect transition="in" filter="wipe(left)">
                                      <p:cBhvr>
                                        <p:cTn id="27" dur="500"/>
                                        <p:tgtEl>
                                          <p:spTgt spid="1249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4939"/>
                                        </p:tgtEl>
                                        <p:attrNameLst>
                                          <p:attrName>style.visibility</p:attrName>
                                        </p:attrNameLst>
                                      </p:cBhvr>
                                      <p:to>
                                        <p:strVal val="visible"/>
                                      </p:to>
                                    </p:set>
                                    <p:animEffect transition="in" filter="wipe(left)">
                                      <p:cBhvr>
                                        <p:cTn id="32" dur="500"/>
                                        <p:tgtEl>
                                          <p:spTgt spid="124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p:bldP spid="124935" grpId="0"/>
      <p:bldP spid="1249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447675" y="423863"/>
            <a:ext cx="3260725" cy="519112"/>
          </a:xfrm>
          <a:prstGeom prst="rect">
            <a:avLst/>
          </a:prstGeom>
          <a:noFill/>
          <a:ln w="9525">
            <a:noFill/>
            <a:miter lim="800000"/>
            <a:headEnd/>
            <a:tailEnd/>
          </a:ln>
          <a:effectLst/>
        </p:spPr>
        <p:txBody>
          <a:bodyPr>
            <a:spAutoFit/>
          </a:bodyPr>
          <a:lstStyle/>
          <a:p>
            <a:r>
              <a:rPr lang="zh-CN" altLang="en-US">
                <a:solidFill>
                  <a:schemeClr val="tx1"/>
                </a:solidFill>
              </a:rPr>
              <a:t>数值结果见下表：</a:t>
            </a:r>
          </a:p>
        </p:txBody>
      </p:sp>
      <p:pic>
        <p:nvPicPr>
          <p:cNvPr id="125955" name="Picture 3" descr="1"/>
          <p:cNvPicPr>
            <a:picLocks noChangeAspect="1" noChangeArrowheads="1"/>
          </p:cNvPicPr>
          <p:nvPr/>
        </p:nvPicPr>
        <p:blipFill>
          <a:blip r:embed="rId2"/>
          <a:srcRect/>
          <a:stretch>
            <a:fillRect/>
          </a:stretch>
        </p:blipFill>
        <p:spPr bwMode="auto">
          <a:xfrm>
            <a:off x="1476375" y="1125538"/>
            <a:ext cx="6335713" cy="42751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wipe(left)">
                                      <p:cBhvr>
                                        <p:cTn id="7" dur="5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5955"/>
                                        </p:tgtEl>
                                        <p:attrNameLst>
                                          <p:attrName>style.visibility</p:attrName>
                                        </p:attrNameLst>
                                      </p:cBhvr>
                                      <p:to>
                                        <p:strVal val="visible"/>
                                      </p:to>
                                    </p:set>
                                    <p:animEffect transition="in" filter="wipe(left)">
                                      <p:cBhvr>
                                        <p:cTn id="12" dur="500"/>
                                        <p:tgtEl>
                                          <p:spTgt spid="125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4371975" y="3252788"/>
            <a:ext cx="9144000" cy="0"/>
          </a:xfrm>
          <a:prstGeom prst="rect">
            <a:avLst/>
          </a:prstGeom>
          <a:noFill/>
          <a:ln w="9525">
            <a:noFill/>
            <a:miter lim="800000"/>
            <a:headEnd/>
            <a:tailEnd/>
          </a:ln>
          <a:effectLst/>
        </p:spPr>
        <p:txBody>
          <a:bodyPr>
            <a:spAutoFit/>
          </a:bodyPr>
          <a:lstStyle/>
          <a:p>
            <a:endParaRPr lang="zh-CN" altLang="en-US"/>
          </a:p>
        </p:txBody>
      </p:sp>
      <p:sp>
        <p:nvSpPr>
          <p:cNvPr id="126979" name="Text Box 3"/>
          <p:cNvSpPr txBox="1">
            <a:spLocks noChangeArrowheads="1"/>
          </p:cNvSpPr>
          <p:nvPr/>
        </p:nvSpPr>
        <p:spPr bwMode="auto">
          <a:xfrm>
            <a:off x="2916238" y="333375"/>
            <a:ext cx="2743200" cy="579438"/>
          </a:xfrm>
          <a:prstGeom prst="rect">
            <a:avLst/>
          </a:prstGeom>
          <a:noFill/>
          <a:ln w="9525">
            <a:noFill/>
            <a:miter lim="800000"/>
            <a:headEnd/>
            <a:tailEnd/>
          </a:ln>
          <a:effectLst/>
        </p:spPr>
        <p:txBody>
          <a:bodyPr>
            <a:spAutoFit/>
          </a:bodyPr>
          <a:lstStyle/>
          <a:p>
            <a:pPr>
              <a:spcBef>
                <a:spcPct val="50000"/>
              </a:spcBef>
            </a:pPr>
            <a:r>
              <a:rPr kumimoji="1" lang="en-US" altLang="zh-CN" sz="3200">
                <a:solidFill>
                  <a:schemeClr val="tx1"/>
                </a:solidFill>
                <a:latin typeface="楷体_GB2312" pitchFamily="49" charset="-122"/>
              </a:rPr>
              <a:t>     </a:t>
            </a:r>
            <a:r>
              <a:rPr kumimoji="1" lang="zh-CN" altLang="en-US" sz="3200">
                <a:solidFill>
                  <a:schemeClr val="tx1"/>
                </a:solidFill>
                <a:latin typeface="楷体_GB2312" pitchFamily="49" charset="-122"/>
              </a:rPr>
              <a:t>小结</a:t>
            </a:r>
            <a:r>
              <a:rPr kumimoji="1" lang="zh-CN" altLang="en-US" sz="3200" b="0">
                <a:solidFill>
                  <a:schemeClr val="tx1"/>
                </a:solidFill>
                <a:latin typeface="楷体_GB2312" pitchFamily="49" charset="-122"/>
              </a:rPr>
              <a:t> </a:t>
            </a:r>
          </a:p>
        </p:txBody>
      </p:sp>
      <p:sp>
        <p:nvSpPr>
          <p:cNvPr id="126980" name="Text Box 4"/>
          <p:cNvSpPr txBox="1">
            <a:spLocks noChangeArrowheads="1"/>
          </p:cNvSpPr>
          <p:nvPr/>
        </p:nvSpPr>
        <p:spPr bwMode="auto">
          <a:xfrm>
            <a:off x="395288" y="908050"/>
            <a:ext cx="8153400" cy="3981450"/>
          </a:xfrm>
          <a:prstGeom prst="rect">
            <a:avLst/>
          </a:prstGeom>
          <a:noFill/>
          <a:ln w="9525">
            <a:noFill/>
            <a:miter lim="800000"/>
            <a:headEnd/>
            <a:tailEnd/>
          </a:ln>
          <a:effectLst/>
        </p:spPr>
        <p:txBody>
          <a:bodyPr>
            <a:spAutoFit/>
          </a:bodyPr>
          <a:lstStyle/>
          <a:p>
            <a:pPr algn="just">
              <a:lnSpc>
                <a:spcPct val="130000"/>
              </a:lnSpc>
            </a:pPr>
            <a:r>
              <a:rPr kumimoji="1" lang="en-US" altLang="zh-CN">
                <a:solidFill>
                  <a:schemeClr val="tx1"/>
                </a:solidFill>
                <a:latin typeface="楷体_GB2312" pitchFamily="49" charset="-122"/>
              </a:rPr>
              <a:t>     </a:t>
            </a:r>
            <a:r>
              <a:rPr kumimoji="1" lang="zh-CN" altLang="en-US">
                <a:solidFill>
                  <a:schemeClr val="tx1"/>
                </a:solidFill>
                <a:latin typeface="楷体_GB2312" pitchFamily="49" charset="-122"/>
              </a:rPr>
              <a:t>本章介绍了常微分方程初值问题的基本数值解法。包括单步法和多步法。单步法主要有欧拉法、改进欧拉法和龙格</a:t>
            </a:r>
            <a:r>
              <a:rPr kumimoji="1" lang="en-US" altLang="zh-CN">
                <a:solidFill>
                  <a:schemeClr val="tx1"/>
                </a:solidFill>
                <a:latin typeface="Times New Roman"/>
              </a:rPr>
              <a:t>—</a:t>
            </a:r>
            <a:r>
              <a:rPr kumimoji="1" lang="zh-CN" altLang="en-US">
                <a:solidFill>
                  <a:schemeClr val="tx1"/>
                </a:solidFill>
                <a:latin typeface="楷体_GB2312" pitchFamily="49" charset="-122"/>
              </a:rPr>
              <a:t>库塔方法。多步法主要是阿当姆斯方法。它们都是基于把一个连续的定解问题离散为一个差分方程来求解，是一种步进式的方法。用多步法求常微分方程的数值解可获得较高的精度。</a:t>
            </a:r>
          </a:p>
        </p:txBody>
      </p:sp>
      <p:sp>
        <p:nvSpPr>
          <p:cNvPr id="126981" name="Rectangle 5"/>
          <p:cNvSpPr>
            <a:spLocks noChangeArrowheads="1"/>
          </p:cNvSpPr>
          <p:nvPr/>
        </p:nvSpPr>
        <p:spPr bwMode="auto">
          <a:xfrm>
            <a:off x="357158" y="4500570"/>
            <a:ext cx="8096250" cy="1758950"/>
          </a:xfrm>
          <a:prstGeom prst="rect">
            <a:avLst/>
          </a:prstGeom>
          <a:noFill/>
          <a:ln w="9525">
            <a:noFill/>
            <a:miter lim="800000"/>
            <a:headEnd/>
            <a:tailEnd/>
          </a:ln>
          <a:effectLst/>
        </p:spPr>
        <p:txBody>
          <a:bodyPr wrap="none">
            <a:spAutoFit/>
          </a:bodyPr>
          <a:lstStyle/>
          <a:p>
            <a:pPr>
              <a:lnSpc>
                <a:spcPct val="130000"/>
              </a:lnSpc>
            </a:pPr>
            <a:r>
              <a:rPr kumimoji="1" lang="en-US" altLang="zh-CN" dirty="0">
                <a:solidFill>
                  <a:schemeClr val="tx1"/>
                </a:solidFill>
              </a:rPr>
              <a:t>         </a:t>
            </a:r>
            <a:r>
              <a:rPr kumimoji="1" lang="zh-CN" altLang="en-US" dirty="0">
                <a:solidFill>
                  <a:schemeClr val="tx1"/>
                </a:solidFill>
              </a:rPr>
              <a:t>实际应用时，选择合适的算法有一定的难度，</a:t>
            </a:r>
          </a:p>
          <a:p>
            <a:pPr>
              <a:lnSpc>
                <a:spcPct val="130000"/>
              </a:lnSpc>
            </a:pPr>
            <a:r>
              <a:rPr kumimoji="1" lang="zh-CN" altLang="en-US" dirty="0">
                <a:solidFill>
                  <a:schemeClr val="tx1"/>
                </a:solidFill>
              </a:rPr>
              <a:t>既要考虑算法的简易性和计算量，又要考虑截断误</a:t>
            </a:r>
          </a:p>
          <a:p>
            <a:pPr>
              <a:lnSpc>
                <a:spcPct val="130000"/>
              </a:lnSpc>
            </a:pPr>
            <a:r>
              <a:rPr kumimoji="1" lang="zh-CN" altLang="en-US" dirty="0">
                <a:solidFill>
                  <a:schemeClr val="tx1"/>
                </a:solidFill>
              </a:rPr>
              <a:t>差和收敛性、稳定性。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wipe(left)">
                                      <p:cBhvr>
                                        <p:cTn id="7" dur="500"/>
                                        <p:tgtEl>
                                          <p:spTgt spid="1269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81"/>
                                        </p:tgtEl>
                                        <p:attrNameLst>
                                          <p:attrName>style.visibility</p:attrName>
                                        </p:attrNameLst>
                                      </p:cBhvr>
                                      <p:to>
                                        <p:strVal val="visible"/>
                                      </p:to>
                                    </p:set>
                                    <p:animEffect transition="in" filter="wipe(left)">
                                      <p:cBhvr>
                                        <p:cTn id="12" dur="500"/>
                                        <p:tgtEl>
                                          <p:spTgt spid="12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p:bldP spid="1269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323850" y="908050"/>
            <a:ext cx="8229600" cy="3681413"/>
          </a:xfrm>
          <a:prstGeom prst="rect">
            <a:avLst/>
          </a:prstGeom>
          <a:noFill/>
          <a:ln w="9525">
            <a:noFill/>
            <a:miter lim="800000"/>
            <a:headEnd/>
            <a:tailEnd/>
          </a:ln>
          <a:effectLst/>
        </p:spPr>
        <p:txBody>
          <a:bodyPr>
            <a:spAutoFit/>
          </a:bodyPr>
          <a:lstStyle/>
          <a:p>
            <a:pPr algn="just">
              <a:lnSpc>
                <a:spcPct val="120000"/>
              </a:lnSpc>
            </a:pPr>
            <a:r>
              <a:rPr kumimoji="1" lang="en-US" altLang="zh-CN" dirty="0">
                <a:solidFill>
                  <a:schemeClr val="tx1"/>
                </a:solidFill>
                <a:latin typeface="楷体_GB2312" pitchFamily="49" charset="-122"/>
              </a:rPr>
              <a:t>    </a:t>
            </a:r>
            <a:r>
              <a:rPr kumimoji="1" lang="zh-CN" altLang="en-US" dirty="0">
                <a:solidFill>
                  <a:schemeClr val="tx1"/>
                </a:solidFill>
                <a:latin typeface="楷体_GB2312" pitchFamily="49" charset="-122"/>
              </a:rPr>
              <a:t>龙格</a:t>
            </a:r>
            <a:r>
              <a:rPr kumimoji="1" lang="en-US" altLang="zh-CN" dirty="0">
                <a:solidFill>
                  <a:schemeClr val="tx1"/>
                </a:solidFill>
                <a:latin typeface="楷体_GB2312" pitchFamily="49" charset="-122"/>
              </a:rPr>
              <a:t>-</a:t>
            </a:r>
            <a:r>
              <a:rPr kumimoji="1" lang="zh-CN" altLang="en-US" dirty="0">
                <a:solidFill>
                  <a:schemeClr val="tx1"/>
                </a:solidFill>
                <a:latin typeface="楷体_GB2312" pitchFamily="49" charset="-122"/>
              </a:rPr>
              <a:t>库塔法较为常用，特别适用于多步方法中作初值计算。四阶标准龙格</a:t>
            </a:r>
            <a:r>
              <a:rPr kumimoji="1" lang="en-US" altLang="zh-CN" dirty="0">
                <a:solidFill>
                  <a:schemeClr val="tx1"/>
                </a:solidFill>
                <a:latin typeface="Times New Roman"/>
              </a:rPr>
              <a:t>—</a:t>
            </a:r>
            <a:r>
              <a:rPr kumimoji="1" lang="zh-CN" altLang="en-US" dirty="0">
                <a:solidFill>
                  <a:schemeClr val="tx1"/>
                </a:solidFill>
                <a:latin typeface="楷体_GB2312" pitchFamily="49" charset="-122"/>
              </a:rPr>
              <a:t>库塔法精度高，程序简单，易于改变步长，比较稳定，也是一个常用的方法，但计算量较大，且受真解光滑性的影响。当右端项函数</a:t>
            </a:r>
            <a:r>
              <a:rPr kumimoji="1" lang="en-US" altLang="zh-CN" i="1" dirty="0">
                <a:solidFill>
                  <a:schemeClr val="tx1"/>
                </a:solidFill>
              </a:rPr>
              <a:t>f</a:t>
            </a:r>
            <a:r>
              <a:rPr kumimoji="1" lang="en-US" altLang="zh-CN" dirty="0">
                <a:solidFill>
                  <a:schemeClr val="tx1"/>
                </a:solidFill>
                <a:latin typeface="楷体_GB2312" pitchFamily="49" charset="-122"/>
              </a:rPr>
              <a:t>(</a:t>
            </a:r>
            <a:r>
              <a:rPr kumimoji="1" lang="en-US" altLang="zh-CN" i="1" dirty="0" err="1">
                <a:solidFill>
                  <a:schemeClr val="tx1"/>
                </a:solidFill>
              </a:rPr>
              <a:t>x</a:t>
            </a:r>
            <a:r>
              <a:rPr kumimoji="1" lang="en-US" altLang="zh-CN" dirty="0" err="1">
                <a:solidFill>
                  <a:schemeClr val="tx1"/>
                </a:solidFill>
                <a:latin typeface="楷体_GB2312" pitchFamily="49" charset="-122"/>
              </a:rPr>
              <a:t>,</a:t>
            </a:r>
            <a:r>
              <a:rPr kumimoji="1" lang="en-US" altLang="zh-CN" i="1" dirty="0" err="1">
                <a:solidFill>
                  <a:schemeClr val="tx1"/>
                </a:solidFill>
              </a:rPr>
              <a:t>y</a:t>
            </a:r>
            <a:r>
              <a:rPr kumimoji="1" lang="en-US" altLang="zh-CN" dirty="0">
                <a:solidFill>
                  <a:schemeClr val="tx1"/>
                </a:solidFill>
                <a:latin typeface="楷体_GB2312" pitchFamily="49" charset="-122"/>
              </a:rPr>
              <a:t>)</a:t>
            </a:r>
            <a:r>
              <a:rPr kumimoji="1" lang="zh-CN" altLang="en-US" dirty="0">
                <a:solidFill>
                  <a:schemeClr val="tx1"/>
                </a:solidFill>
                <a:latin typeface="楷体_GB2312" pitchFamily="49" charset="-122"/>
              </a:rPr>
              <a:t>较为复杂时，可用显式</a:t>
            </a:r>
            <a:r>
              <a:rPr kumimoji="1" lang="en-US" altLang="zh-CN" dirty="0">
                <a:solidFill>
                  <a:schemeClr val="tx1"/>
                </a:solidFill>
              </a:rPr>
              <a:t>Adams</a:t>
            </a:r>
            <a:r>
              <a:rPr kumimoji="1" lang="zh-CN" altLang="en-US" dirty="0">
                <a:solidFill>
                  <a:schemeClr val="tx1"/>
                </a:solidFill>
                <a:latin typeface="楷体_GB2312" pitchFamily="49" charset="-122"/>
              </a:rPr>
              <a:t>方法或</a:t>
            </a:r>
            <a:r>
              <a:rPr kumimoji="1" lang="en-US" altLang="zh-CN" dirty="0">
                <a:solidFill>
                  <a:schemeClr val="tx1"/>
                </a:solidFill>
              </a:rPr>
              <a:t>Adams</a:t>
            </a:r>
            <a:r>
              <a:rPr kumimoji="1" lang="zh-CN" altLang="en-US" dirty="0">
                <a:solidFill>
                  <a:schemeClr val="tx1"/>
                </a:solidFill>
                <a:latin typeface="楷体_GB2312" pitchFamily="49" charset="-122"/>
              </a:rPr>
              <a:t>预估</a:t>
            </a:r>
            <a:r>
              <a:rPr kumimoji="1" lang="en-US" altLang="zh-CN" dirty="0">
                <a:solidFill>
                  <a:schemeClr val="tx1"/>
                </a:solidFill>
                <a:latin typeface="Times New Roman"/>
              </a:rPr>
              <a:t>—</a:t>
            </a:r>
            <a:r>
              <a:rPr kumimoji="1" lang="zh-CN" altLang="en-US" dirty="0">
                <a:solidFill>
                  <a:schemeClr val="tx1"/>
                </a:solidFill>
                <a:latin typeface="楷体_GB2312" pitchFamily="49" charset="-122"/>
              </a:rPr>
              <a:t>校正方法（推荐），不仅计算量较小，稳定性也比较好。</a:t>
            </a:r>
          </a:p>
        </p:txBody>
      </p:sp>
      <p:sp>
        <p:nvSpPr>
          <p:cNvPr id="128003" name="Rectangle 3"/>
          <p:cNvSpPr>
            <a:spLocks noChangeArrowheads="1"/>
          </p:cNvSpPr>
          <p:nvPr/>
        </p:nvSpPr>
        <p:spPr bwMode="auto">
          <a:xfrm>
            <a:off x="4438650" y="3309938"/>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wipe(left)">
                                      <p:cBhvr>
                                        <p:cTn id="7" dur="500"/>
                                        <p:tgtEl>
                                          <p:spTgt spid="128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323850" y="620713"/>
            <a:ext cx="7056438" cy="647700"/>
          </a:xfrm>
          <a:prstGeom prst="rect">
            <a:avLst/>
          </a:prstGeom>
          <a:noFill/>
          <a:ln w="9525">
            <a:noFill/>
            <a:miter lim="800000"/>
            <a:headEnd/>
            <a:tailEnd/>
          </a:ln>
          <a:effectLst/>
        </p:spPr>
        <p:txBody>
          <a:bodyPr>
            <a:spAutoFit/>
          </a:bodyPr>
          <a:lstStyle/>
          <a:p>
            <a:pPr algn="just">
              <a:lnSpc>
                <a:spcPct val="130000"/>
              </a:lnSpc>
            </a:pPr>
            <a:r>
              <a:rPr kumimoji="1" lang="zh-CN" altLang="en-US">
                <a:solidFill>
                  <a:schemeClr val="tx1"/>
                </a:solidFill>
                <a:latin typeface="楷体_GB2312" pitchFamily="49" charset="-122"/>
              </a:rPr>
              <a:t>一阶常微分方程初值问题的各种数值解法：</a:t>
            </a:r>
          </a:p>
        </p:txBody>
      </p:sp>
      <p:sp>
        <p:nvSpPr>
          <p:cNvPr id="111619" name="Rectangle 3"/>
          <p:cNvSpPr>
            <a:spLocks noChangeArrowheads="1"/>
          </p:cNvSpPr>
          <p:nvPr/>
        </p:nvSpPr>
        <p:spPr bwMode="auto">
          <a:xfrm>
            <a:off x="3738563" y="3186113"/>
            <a:ext cx="9144000" cy="0"/>
          </a:xfrm>
          <a:prstGeom prst="rect">
            <a:avLst/>
          </a:prstGeom>
          <a:noFill/>
          <a:ln w="9525">
            <a:noFill/>
            <a:miter lim="800000"/>
            <a:headEnd/>
            <a:tailEnd/>
          </a:ln>
          <a:effectLst/>
        </p:spPr>
        <p:txBody>
          <a:bodyPr>
            <a:spAutoFit/>
          </a:bodyPr>
          <a:lstStyle/>
          <a:p>
            <a:endParaRPr lang="zh-CN" altLang="en-US"/>
          </a:p>
        </p:txBody>
      </p:sp>
      <p:sp>
        <p:nvSpPr>
          <p:cNvPr id="111620" name="Rectangle 4"/>
          <p:cNvSpPr>
            <a:spLocks noChangeArrowheads="1"/>
          </p:cNvSpPr>
          <p:nvPr/>
        </p:nvSpPr>
        <p:spPr bwMode="auto">
          <a:xfrm>
            <a:off x="4186238" y="3328988"/>
            <a:ext cx="9144000" cy="0"/>
          </a:xfrm>
          <a:prstGeom prst="rect">
            <a:avLst/>
          </a:prstGeom>
          <a:noFill/>
          <a:ln w="9525">
            <a:noFill/>
            <a:miter lim="800000"/>
            <a:headEnd/>
            <a:tailEnd/>
          </a:ln>
          <a:effectLst/>
        </p:spPr>
        <p:txBody>
          <a:bodyPr>
            <a:spAutoFit/>
          </a:bodyPr>
          <a:lstStyle/>
          <a:p>
            <a:endParaRPr lang="zh-CN" altLang="en-US"/>
          </a:p>
        </p:txBody>
      </p:sp>
      <p:sp>
        <p:nvSpPr>
          <p:cNvPr id="111621" name="Text Box 5"/>
          <p:cNvSpPr txBox="1">
            <a:spLocks noChangeArrowheads="1"/>
          </p:cNvSpPr>
          <p:nvPr/>
        </p:nvSpPr>
        <p:spPr bwMode="auto">
          <a:xfrm>
            <a:off x="735013" y="2081213"/>
            <a:ext cx="2541587" cy="519112"/>
          </a:xfrm>
          <a:prstGeom prst="rect">
            <a:avLst/>
          </a:prstGeom>
          <a:noFill/>
          <a:ln w="9525">
            <a:noFill/>
            <a:miter lim="800000"/>
            <a:headEnd/>
            <a:tailEnd/>
          </a:ln>
          <a:effectLst/>
        </p:spPr>
        <p:txBody>
          <a:bodyPr>
            <a:spAutoFit/>
          </a:bodyPr>
          <a:lstStyle/>
          <a:p>
            <a:r>
              <a:rPr lang="zh-CN" altLang="en-US">
                <a:solidFill>
                  <a:schemeClr val="tx1"/>
                </a:solidFill>
              </a:rPr>
              <a:t>单步方法：</a:t>
            </a:r>
          </a:p>
        </p:txBody>
      </p:sp>
      <p:sp>
        <p:nvSpPr>
          <p:cNvPr id="111622" name="Text Box 6"/>
          <p:cNvSpPr txBox="1">
            <a:spLocks noChangeArrowheads="1"/>
          </p:cNvSpPr>
          <p:nvPr/>
        </p:nvSpPr>
        <p:spPr bwMode="auto">
          <a:xfrm>
            <a:off x="684213" y="2997200"/>
            <a:ext cx="2592387" cy="519113"/>
          </a:xfrm>
          <a:prstGeom prst="rect">
            <a:avLst/>
          </a:prstGeom>
          <a:noFill/>
          <a:ln w="9525">
            <a:noFill/>
            <a:miter lim="800000"/>
            <a:headEnd/>
            <a:tailEnd/>
          </a:ln>
          <a:effectLst/>
        </p:spPr>
        <p:txBody>
          <a:bodyPr>
            <a:spAutoFit/>
          </a:bodyPr>
          <a:lstStyle/>
          <a:p>
            <a:r>
              <a:rPr lang="zh-CN" altLang="en-US">
                <a:solidFill>
                  <a:schemeClr val="tx1"/>
                </a:solidFill>
              </a:rPr>
              <a:t>多步方法：</a:t>
            </a:r>
          </a:p>
        </p:txBody>
      </p:sp>
      <p:sp>
        <p:nvSpPr>
          <p:cNvPr id="111623" name="Text Box 7"/>
          <p:cNvSpPr txBox="1">
            <a:spLocks noChangeArrowheads="1"/>
          </p:cNvSpPr>
          <p:nvPr/>
        </p:nvSpPr>
        <p:spPr bwMode="auto">
          <a:xfrm>
            <a:off x="2627313" y="2060575"/>
            <a:ext cx="4176712" cy="519113"/>
          </a:xfrm>
          <a:prstGeom prst="rect">
            <a:avLst/>
          </a:prstGeom>
          <a:noFill/>
          <a:ln w="9525">
            <a:noFill/>
            <a:miter lim="800000"/>
            <a:headEnd/>
            <a:tailEnd/>
          </a:ln>
          <a:effectLst/>
        </p:spPr>
        <p:txBody>
          <a:bodyPr>
            <a:spAutoFit/>
          </a:bodyPr>
          <a:lstStyle/>
          <a:p>
            <a:r>
              <a:rPr lang="zh-CN" altLang="en-US">
                <a:solidFill>
                  <a:schemeClr val="tx1"/>
                </a:solidFill>
              </a:rPr>
              <a:t>欧拉系列，龙格库塔系列</a:t>
            </a:r>
          </a:p>
        </p:txBody>
      </p:sp>
      <p:sp>
        <p:nvSpPr>
          <p:cNvPr id="111624" name="Text Box 8"/>
          <p:cNvSpPr txBox="1">
            <a:spLocks noChangeArrowheads="1"/>
          </p:cNvSpPr>
          <p:nvPr/>
        </p:nvSpPr>
        <p:spPr bwMode="auto">
          <a:xfrm>
            <a:off x="2608263" y="2967038"/>
            <a:ext cx="4268787" cy="519112"/>
          </a:xfrm>
          <a:prstGeom prst="rect">
            <a:avLst/>
          </a:prstGeom>
          <a:noFill/>
          <a:ln w="9525">
            <a:noFill/>
            <a:miter lim="800000"/>
            <a:headEnd/>
            <a:tailEnd/>
          </a:ln>
          <a:effectLst/>
        </p:spPr>
        <p:txBody>
          <a:bodyPr>
            <a:spAutoFit/>
          </a:bodyPr>
          <a:lstStyle/>
          <a:p>
            <a:r>
              <a:rPr lang="zh-CN" altLang="en-US">
                <a:solidFill>
                  <a:schemeClr val="tx1"/>
                </a:solidFill>
              </a:rPr>
              <a:t>一般型，</a:t>
            </a:r>
            <a:r>
              <a:rPr lang="en-US" altLang="zh-CN">
                <a:solidFill>
                  <a:schemeClr val="tx1"/>
                </a:solidFill>
              </a:rPr>
              <a:t>Adams</a:t>
            </a:r>
            <a:r>
              <a:rPr lang="zh-CN" altLang="en-US">
                <a:solidFill>
                  <a:schemeClr val="tx1"/>
                </a:solidFill>
              </a:rPr>
              <a:t>显隐系列</a:t>
            </a:r>
          </a:p>
        </p:txBody>
      </p:sp>
      <p:sp>
        <p:nvSpPr>
          <p:cNvPr id="111625" name="Text Box 9"/>
          <p:cNvSpPr txBox="1">
            <a:spLocks noChangeArrowheads="1"/>
          </p:cNvSpPr>
          <p:nvPr/>
        </p:nvSpPr>
        <p:spPr bwMode="auto">
          <a:xfrm>
            <a:off x="447675" y="4422775"/>
            <a:ext cx="5492750" cy="519113"/>
          </a:xfrm>
          <a:prstGeom prst="rect">
            <a:avLst/>
          </a:prstGeom>
          <a:noFill/>
          <a:ln w="9525">
            <a:noFill/>
            <a:miter lim="800000"/>
            <a:headEnd/>
            <a:tailEnd/>
          </a:ln>
          <a:effectLst/>
        </p:spPr>
        <p:txBody>
          <a:bodyPr>
            <a:spAutoFit/>
          </a:bodyPr>
          <a:lstStyle/>
          <a:p>
            <a:r>
              <a:rPr lang="zh-CN" altLang="en-US">
                <a:solidFill>
                  <a:schemeClr val="tx1"/>
                </a:solidFill>
              </a:rPr>
              <a:t>将上述解法推广到方程组情形。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wipe(left)">
                                      <p:cBhvr>
                                        <p:cTn id="7" dur="500"/>
                                        <p:tgtEl>
                                          <p:spTgt spid="1116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21"/>
                                        </p:tgtEl>
                                        <p:attrNameLst>
                                          <p:attrName>style.visibility</p:attrName>
                                        </p:attrNameLst>
                                      </p:cBhvr>
                                      <p:to>
                                        <p:strVal val="visible"/>
                                      </p:to>
                                    </p:set>
                                    <p:animEffect transition="in" filter="wipe(left)">
                                      <p:cBhvr>
                                        <p:cTn id="12" dur="500"/>
                                        <p:tgtEl>
                                          <p:spTgt spid="1116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22"/>
                                        </p:tgtEl>
                                        <p:attrNameLst>
                                          <p:attrName>style.visibility</p:attrName>
                                        </p:attrNameLst>
                                      </p:cBhvr>
                                      <p:to>
                                        <p:strVal val="visible"/>
                                      </p:to>
                                    </p:set>
                                    <p:animEffect transition="in" filter="wipe(left)">
                                      <p:cBhvr>
                                        <p:cTn id="17" dur="500"/>
                                        <p:tgtEl>
                                          <p:spTgt spid="1116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23"/>
                                        </p:tgtEl>
                                        <p:attrNameLst>
                                          <p:attrName>style.visibility</p:attrName>
                                        </p:attrNameLst>
                                      </p:cBhvr>
                                      <p:to>
                                        <p:strVal val="visible"/>
                                      </p:to>
                                    </p:set>
                                    <p:animEffect transition="in" filter="wipe(left)">
                                      <p:cBhvr>
                                        <p:cTn id="22" dur="500"/>
                                        <p:tgtEl>
                                          <p:spTgt spid="1116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624"/>
                                        </p:tgtEl>
                                        <p:attrNameLst>
                                          <p:attrName>style.visibility</p:attrName>
                                        </p:attrNameLst>
                                      </p:cBhvr>
                                      <p:to>
                                        <p:strVal val="visible"/>
                                      </p:to>
                                    </p:set>
                                    <p:animEffect transition="in" filter="wipe(left)">
                                      <p:cBhvr>
                                        <p:cTn id="27" dur="500"/>
                                        <p:tgtEl>
                                          <p:spTgt spid="1116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1625"/>
                                        </p:tgtEl>
                                        <p:attrNameLst>
                                          <p:attrName>style.visibility</p:attrName>
                                        </p:attrNameLst>
                                      </p:cBhvr>
                                      <p:to>
                                        <p:strVal val="visible"/>
                                      </p:to>
                                    </p:set>
                                    <p:animEffect transition="in" filter="wipe(left)">
                                      <p:cBhvr>
                                        <p:cTn id="32" dur="500"/>
                                        <p:tgtEl>
                                          <p:spTgt spid="111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21" grpId="0"/>
      <p:bldP spid="111622" grpId="0"/>
      <p:bldP spid="111623" grpId="0"/>
      <p:bldP spid="111624" grpId="0"/>
      <p:bldP spid="1116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2" name="Object 2"/>
          <p:cNvGraphicFramePr>
            <a:graphicFrameLocks noChangeAspect="1"/>
          </p:cNvGraphicFramePr>
          <p:nvPr/>
        </p:nvGraphicFramePr>
        <p:xfrm>
          <a:off x="1042988" y="1844675"/>
          <a:ext cx="3690937" cy="1076325"/>
        </p:xfrm>
        <a:graphic>
          <a:graphicData uri="http://schemas.openxmlformats.org/presentationml/2006/ole">
            <p:oleObj spid="_x0000_s112642" name="公式" r:id="rId3" imgW="1790640" imgH="482400" progId="Equation.3">
              <p:embed/>
            </p:oleObj>
          </a:graphicData>
        </a:graphic>
      </p:graphicFrame>
      <p:sp>
        <p:nvSpPr>
          <p:cNvPr id="112643" name="Text Box 3"/>
          <p:cNvSpPr txBox="1">
            <a:spLocks noChangeArrowheads="1"/>
          </p:cNvSpPr>
          <p:nvPr/>
        </p:nvSpPr>
        <p:spPr bwMode="auto">
          <a:xfrm>
            <a:off x="250825" y="4005263"/>
            <a:ext cx="8229600" cy="1203325"/>
          </a:xfrm>
          <a:prstGeom prst="rect">
            <a:avLst/>
          </a:prstGeom>
          <a:noFill/>
          <a:ln w="9525">
            <a:noFill/>
            <a:miter lim="800000"/>
            <a:headEnd/>
            <a:tailEnd/>
          </a:ln>
          <a:effectLst/>
        </p:spPr>
        <p:txBody>
          <a:bodyPr>
            <a:spAutoFit/>
          </a:bodyPr>
          <a:lstStyle/>
          <a:p>
            <a:pPr>
              <a:lnSpc>
                <a:spcPct val="130000"/>
              </a:lnSpc>
            </a:pPr>
            <a:r>
              <a:rPr kumimoji="1" lang="zh-CN" altLang="en-US">
                <a:solidFill>
                  <a:schemeClr val="tx1"/>
                </a:solidFill>
                <a:latin typeface="楷体_GB2312" pitchFamily="49" charset="-122"/>
              </a:rPr>
              <a:t>这样就可把前面介绍的各种差分算法推广到求一阶方程组的初值问题中来。 </a:t>
            </a:r>
          </a:p>
        </p:txBody>
      </p:sp>
      <p:sp>
        <p:nvSpPr>
          <p:cNvPr id="112644" name="Rectangle 4"/>
          <p:cNvSpPr>
            <a:spLocks noChangeArrowheads="1"/>
          </p:cNvSpPr>
          <p:nvPr/>
        </p:nvSpPr>
        <p:spPr bwMode="auto">
          <a:xfrm>
            <a:off x="539750" y="1196975"/>
            <a:ext cx="5976938" cy="519113"/>
          </a:xfrm>
          <a:prstGeom prst="rect">
            <a:avLst/>
          </a:prstGeom>
          <a:noFill/>
          <a:ln w="9525">
            <a:noFill/>
            <a:miter lim="800000"/>
            <a:headEnd/>
            <a:tailEnd/>
          </a:ln>
          <a:effectLst/>
        </p:spPr>
        <p:txBody>
          <a:bodyPr>
            <a:spAutoFit/>
          </a:bodyPr>
          <a:lstStyle/>
          <a:p>
            <a:r>
              <a:rPr kumimoji="1" lang="zh-CN" altLang="en-US">
                <a:solidFill>
                  <a:schemeClr val="tx1"/>
                </a:solidFill>
              </a:rPr>
              <a:t>对于一阶常微分方程组的初值问题</a:t>
            </a:r>
          </a:p>
        </p:txBody>
      </p:sp>
      <p:sp>
        <p:nvSpPr>
          <p:cNvPr id="112645" name="Rectangle 5"/>
          <p:cNvSpPr>
            <a:spLocks noChangeArrowheads="1"/>
          </p:cNvSpPr>
          <p:nvPr/>
        </p:nvSpPr>
        <p:spPr bwMode="auto">
          <a:xfrm>
            <a:off x="468313" y="352425"/>
            <a:ext cx="6335712" cy="579438"/>
          </a:xfrm>
          <a:prstGeom prst="rect">
            <a:avLst/>
          </a:prstGeom>
          <a:noFill/>
          <a:ln w="9525">
            <a:noFill/>
            <a:miter lim="800000"/>
            <a:headEnd/>
            <a:tailEnd/>
          </a:ln>
          <a:effectLst/>
        </p:spPr>
        <p:txBody>
          <a:bodyPr>
            <a:spAutoFit/>
          </a:bodyPr>
          <a:lstStyle/>
          <a:p>
            <a:r>
              <a:rPr kumimoji="1" lang="zh-CN" altLang="en-US" sz="3200">
                <a:solidFill>
                  <a:schemeClr val="tx1"/>
                </a:solidFill>
              </a:rPr>
              <a:t>一阶常微分方程组初值问题的解法</a:t>
            </a:r>
          </a:p>
        </p:txBody>
      </p:sp>
      <p:sp>
        <p:nvSpPr>
          <p:cNvPr id="112646" name="Text Box 6"/>
          <p:cNvSpPr txBox="1">
            <a:spLocks noChangeArrowheads="1"/>
          </p:cNvSpPr>
          <p:nvPr/>
        </p:nvSpPr>
        <p:spPr bwMode="auto">
          <a:xfrm>
            <a:off x="298450" y="2981325"/>
            <a:ext cx="2257425" cy="519113"/>
          </a:xfrm>
          <a:prstGeom prst="rect">
            <a:avLst/>
          </a:prstGeom>
          <a:noFill/>
          <a:ln w="9525">
            <a:noFill/>
            <a:miter lim="800000"/>
            <a:headEnd/>
            <a:tailEnd/>
          </a:ln>
          <a:effectLst/>
        </p:spPr>
        <p:txBody>
          <a:bodyPr>
            <a:spAutoFit/>
          </a:bodyPr>
          <a:lstStyle/>
          <a:p>
            <a:r>
              <a:rPr lang="zh-CN" altLang="en-US">
                <a:solidFill>
                  <a:schemeClr val="tx1"/>
                </a:solidFill>
              </a:rPr>
              <a:t>基本思想：</a:t>
            </a:r>
          </a:p>
        </p:txBody>
      </p:sp>
      <p:grpSp>
        <p:nvGrpSpPr>
          <p:cNvPr id="112647" name="Group 7"/>
          <p:cNvGrpSpPr>
            <a:grpSpLocks/>
          </p:cNvGrpSpPr>
          <p:nvPr/>
        </p:nvGrpSpPr>
        <p:grpSpPr bwMode="auto">
          <a:xfrm>
            <a:off x="971550" y="3573463"/>
            <a:ext cx="7632700" cy="519112"/>
            <a:chOff x="612" y="2251"/>
            <a:chExt cx="4808" cy="327"/>
          </a:xfrm>
        </p:grpSpPr>
        <p:graphicFrame>
          <p:nvGraphicFramePr>
            <p:cNvPr id="112648" name="Object 8"/>
            <p:cNvGraphicFramePr>
              <a:graphicFrameLocks noChangeAspect="1"/>
            </p:cNvGraphicFramePr>
            <p:nvPr/>
          </p:nvGraphicFramePr>
          <p:xfrm>
            <a:off x="1791" y="2296"/>
            <a:ext cx="1089" cy="273"/>
          </p:xfrm>
          <a:graphic>
            <a:graphicData uri="http://schemas.openxmlformats.org/presentationml/2006/ole">
              <p:oleObj spid="_x0000_s112648" name="公式" r:id="rId4" imgW="799920" imgH="203040" progId="Equation.3">
                <p:embed/>
              </p:oleObj>
            </a:graphicData>
          </a:graphic>
        </p:graphicFrame>
        <p:sp>
          <p:nvSpPr>
            <p:cNvPr id="112649" name="Rectangle 9"/>
            <p:cNvSpPr>
              <a:spLocks noChangeArrowheads="1"/>
            </p:cNvSpPr>
            <p:nvPr/>
          </p:nvSpPr>
          <p:spPr bwMode="auto">
            <a:xfrm>
              <a:off x="612" y="2251"/>
              <a:ext cx="4808" cy="327"/>
            </a:xfrm>
            <a:prstGeom prst="rect">
              <a:avLst/>
            </a:prstGeom>
            <a:noFill/>
            <a:ln w="9525">
              <a:noFill/>
              <a:miter lim="800000"/>
              <a:headEnd/>
              <a:tailEnd/>
            </a:ln>
            <a:effectLst/>
          </p:spPr>
          <p:txBody>
            <a:bodyPr>
              <a:spAutoFit/>
            </a:bodyPr>
            <a:lstStyle/>
            <a:p>
              <a:r>
                <a:rPr kumimoji="1" lang="zh-CN" altLang="en-US">
                  <a:solidFill>
                    <a:schemeClr val="tx1"/>
                  </a:solidFill>
                </a:rPr>
                <a:t>把单个方程                    中的 </a:t>
              </a:r>
              <a:r>
                <a:rPr kumimoji="1" lang="en-US" altLang="zh-CN" i="1">
                  <a:solidFill>
                    <a:schemeClr val="tx1"/>
                  </a:solidFill>
                </a:rPr>
                <a:t>f  </a:t>
              </a:r>
              <a:r>
                <a:rPr kumimoji="1" lang="zh-CN" altLang="en-US">
                  <a:solidFill>
                    <a:schemeClr val="tx1"/>
                  </a:solidFill>
                </a:rPr>
                <a:t>和 </a:t>
              </a:r>
              <a:r>
                <a:rPr kumimoji="1" lang="en-US" altLang="zh-CN" i="1">
                  <a:solidFill>
                    <a:schemeClr val="tx1"/>
                  </a:solidFill>
                </a:rPr>
                <a:t>y </a:t>
              </a:r>
              <a:r>
                <a:rPr kumimoji="1" lang="zh-CN" altLang="en-US">
                  <a:solidFill>
                    <a:schemeClr val="tx1"/>
                  </a:solidFill>
                </a:rPr>
                <a:t>看作向量</a:t>
              </a:r>
              <a:r>
                <a:rPr kumimoji="1" lang="en-US" altLang="zh-CN">
                  <a:solidFill>
                    <a:schemeClr val="tx1"/>
                  </a:solidFill>
                </a:rPr>
                <a:t>,</a:t>
              </a:r>
            </a:p>
          </p:txBody>
        </p:sp>
      </p:grpSp>
      <p:grpSp>
        <p:nvGrpSpPr>
          <p:cNvPr id="112650" name="Group 10"/>
          <p:cNvGrpSpPr>
            <a:grpSpLocks/>
          </p:cNvGrpSpPr>
          <p:nvPr/>
        </p:nvGrpSpPr>
        <p:grpSpPr bwMode="auto">
          <a:xfrm>
            <a:off x="539750" y="4941888"/>
            <a:ext cx="7543800" cy="1566862"/>
            <a:chOff x="340" y="3113"/>
            <a:chExt cx="4752" cy="987"/>
          </a:xfrm>
        </p:grpSpPr>
        <p:sp>
          <p:nvSpPr>
            <p:cNvPr id="112651" name="Text Box 11"/>
            <p:cNvSpPr txBox="1">
              <a:spLocks noChangeArrowheads="1"/>
            </p:cNvSpPr>
            <p:nvPr/>
          </p:nvSpPr>
          <p:spPr bwMode="auto">
            <a:xfrm>
              <a:off x="340" y="3449"/>
              <a:ext cx="2592" cy="288"/>
            </a:xfrm>
            <a:prstGeom prst="rect">
              <a:avLst/>
            </a:prstGeom>
            <a:noFill/>
            <a:ln w="9525">
              <a:noFill/>
              <a:miter lim="800000"/>
              <a:headEnd/>
              <a:tailEnd/>
            </a:ln>
            <a:effectLst/>
          </p:spPr>
          <p:txBody>
            <a:bodyPr>
              <a:spAutoFit/>
            </a:bodyPr>
            <a:lstStyle/>
            <a:p>
              <a:pPr>
                <a:spcBef>
                  <a:spcPct val="50000"/>
                </a:spcBef>
              </a:pPr>
              <a:r>
                <a:rPr kumimoji="1" lang="zh-CN" altLang="en-US" sz="2400">
                  <a:solidFill>
                    <a:schemeClr val="tx1"/>
                  </a:solidFill>
                </a:rPr>
                <a:t>将问题记作</a:t>
              </a:r>
              <a:r>
                <a:rPr kumimoji="1" lang="zh-CN" altLang="en-US" sz="2400">
                  <a:solidFill>
                    <a:schemeClr val="accent2"/>
                  </a:solidFill>
                </a:rPr>
                <a:t>向量形式</a:t>
              </a:r>
              <a:r>
                <a:rPr kumimoji="1" lang="zh-CN" altLang="en-US" sz="2400">
                  <a:solidFill>
                    <a:schemeClr val="tx1"/>
                  </a:solidFill>
                </a:rPr>
                <a:t>，令：</a:t>
              </a:r>
            </a:p>
          </p:txBody>
        </p:sp>
        <p:grpSp>
          <p:nvGrpSpPr>
            <p:cNvPr id="112652" name="Group 12"/>
            <p:cNvGrpSpPr>
              <a:grpSpLocks/>
            </p:cNvGrpSpPr>
            <p:nvPr/>
          </p:nvGrpSpPr>
          <p:grpSpPr bwMode="auto">
            <a:xfrm>
              <a:off x="2692" y="3113"/>
              <a:ext cx="2400" cy="987"/>
              <a:chOff x="2016" y="2831"/>
              <a:chExt cx="2400" cy="987"/>
            </a:xfrm>
          </p:grpSpPr>
          <p:graphicFrame>
            <p:nvGraphicFramePr>
              <p:cNvPr id="112653" name="Object 13"/>
              <p:cNvGraphicFramePr>
                <a:graphicFrameLocks noChangeAspect="1"/>
              </p:cNvGraphicFramePr>
              <p:nvPr/>
            </p:nvGraphicFramePr>
            <p:xfrm>
              <a:off x="2016" y="2831"/>
              <a:ext cx="2400" cy="987"/>
            </p:xfrm>
            <a:graphic>
              <a:graphicData uri="http://schemas.openxmlformats.org/presentationml/2006/ole">
                <p:oleObj spid="_x0000_s112653" name="Equation" r:id="rId5" imgW="2120760" imgH="812520" progId="Equation.3">
                  <p:embed/>
                </p:oleObj>
              </a:graphicData>
            </a:graphic>
          </p:graphicFrame>
          <p:grpSp>
            <p:nvGrpSpPr>
              <p:cNvPr id="112654" name="Group 14"/>
              <p:cNvGrpSpPr>
                <a:grpSpLocks noChangeAspect="1"/>
              </p:cNvGrpSpPr>
              <p:nvPr/>
            </p:nvGrpSpPr>
            <p:grpSpPr bwMode="auto">
              <a:xfrm>
                <a:off x="2064" y="3216"/>
                <a:ext cx="104" cy="26"/>
                <a:chOff x="624" y="3578"/>
                <a:chExt cx="187" cy="47"/>
              </a:xfrm>
            </p:grpSpPr>
            <p:sp>
              <p:nvSpPr>
                <p:cNvPr id="112655" name="Freeform 15"/>
                <p:cNvSpPr>
                  <a:spLocks noChangeAspect="1"/>
                </p:cNvSpPr>
                <p:nvPr/>
              </p:nvSpPr>
              <p:spPr bwMode="auto">
                <a:xfrm>
                  <a:off x="745" y="3578"/>
                  <a:ext cx="66" cy="44"/>
                </a:xfrm>
                <a:custGeom>
                  <a:avLst/>
                  <a:gdLst/>
                  <a:ahLst/>
                  <a:cxnLst>
                    <a:cxn ang="0">
                      <a:pos x="144" y="96"/>
                    </a:cxn>
                    <a:cxn ang="0">
                      <a:pos x="0" y="0"/>
                    </a:cxn>
                    <a:cxn ang="0">
                      <a:pos x="48" y="96"/>
                    </a:cxn>
                    <a:cxn ang="0">
                      <a:pos x="144" y="96"/>
                    </a:cxn>
                  </a:cxnLst>
                  <a:rect l="0" t="0" r="r" b="b"/>
                  <a:pathLst>
                    <a:path w="144" h="96">
                      <a:moveTo>
                        <a:pt x="144" y="96"/>
                      </a:moveTo>
                      <a:lnTo>
                        <a:pt x="0" y="0"/>
                      </a:lnTo>
                      <a:lnTo>
                        <a:pt x="48" y="96"/>
                      </a:lnTo>
                      <a:lnTo>
                        <a:pt x="144" y="96"/>
                      </a:lnTo>
                      <a:close/>
                    </a:path>
                  </a:pathLst>
                </a:custGeom>
                <a:solidFill>
                  <a:schemeClr val="tx1"/>
                </a:solidFill>
                <a:ln w="9525">
                  <a:solidFill>
                    <a:schemeClr val="tx1"/>
                  </a:solidFill>
                  <a:round/>
                  <a:headEnd/>
                  <a:tailEnd/>
                </a:ln>
                <a:effectLst/>
              </p:spPr>
              <p:txBody>
                <a:bodyPr/>
                <a:lstStyle/>
                <a:p>
                  <a:endParaRPr lang="zh-CN" altLang="en-US"/>
                </a:p>
              </p:txBody>
            </p:sp>
            <p:sp>
              <p:nvSpPr>
                <p:cNvPr id="112656" name="Rectangle 16"/>
                <p:cNvSpPr>
                  <a:spLocks noChangeAspect="1" noChangeArrowheads="1"/>
                </p:cNvSpPr>
                <p:nvPr/>
              </p:nvSpPr>
              <p:spPr bwMode="auto">
                <a:xfrm>
                  <a:off x="624" y="3611"/>
                  <a:ext cx="169" cy="14"/>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grpSp>
            <p:nvGrpSpPr>
              <p:cNvPr id="112657" name="Group 17"/>
              <p:cNvGrpSpPr>
                <a:grpSpLocks noChangeAspect="1"/>
              </p:cNvGrpSpPr>
              <p:nvPr/>
            </p:nvGrpSpPr>
            <p:grpSpPr bwMode="auto">
              <a:xfrm>
                <a:off x="3696" y="3216"/>
                <a:ext cx="104" cy="26"/>
                <a:chOff x="624" y="3578"/>
                <a:chExt cx="187" cy="47"/>
              </a:xfrm>
            </p:grpSpPr>
            <p:sp>
              <p:nvSpPr>
                <p:cNvPr id="112658" name="Freeform 18"/>
                <p:cNvSpPr>
                  <a:spLocks noChangeAspect="1"/>
                </p:cNvSpPr>
                <p:nvPr/>
              </p:nvSpPr>
              <p:spPr bwMode="auto">
                <a:xfrm>
                  <a:off x="745" y="3578"/>
                  <a:ext cx="66" cy="44"/>
                </a:xfrm>
                <a:custGeom>
                  <a:avLst/>
                  <a:gdLst/>
                  <a:ahLst/>
                  <a:cxnLst>
                    <a:cxn ang="0">
                      <a:pos x="144" y="96"/>
                    </a:cxn>
                    <a:cxn ang="0">
                      <a:pos x="0" y="0"/>
                    </a:cxn>
                    <a:cxn ang="0">
                      <a:pos x="48" y="96"/>
                    </a:cxn>
                    <a:cxn ang="0">
                      <a:pos x="144" y="96"/>
                    </a:cxn>
                  </a:cxnLst>
                  <a:rect l="0" t="0" r="r" b="b"/>
                  <a:pathLst>
                    <a:path w="144" h="96">
                      <a:moveTo>
                        <a:pt x="144" y="96"/>
                      </a:moveTo>
                      <a:lnTo>
                        <a:pt x="0" y="0"/>
                      </a:lnTo>
                      <a:lnTo>
                        <a:pt x="48" y="96"/>
                      </a:lnTo>
                      <a:lnTo>
                        <a:pt x="144" y="96"/>
                      </a:lnTo>
                      <a:close/>
                    </a:path>
                  </a:pathLst>
                </a:custGeom>
                <a:solidFill>
                  <a:schemeClr val="tx1"/>
                </a:solidFill>
                <a:ln w="9525">
                  <a:solidFill>
                    <a:schemeClr val="tx1"/>
                  </a:solidFill>
                  <a:round/>
                  <a:headEnd/>
                  <a:tailEnd/>
                </a:ln>
                <a:effectLst/>
              </p:spPr>
              <p:txBody>
                <a:bodyPr/>
                <a:lstStyle/>
                <a:p>
                  <a:endParaRPr lang="zh-CN" altLang="en-US"/>
                </a:p>
              </p:txBody>
            </p:sp>
            <p:sp>
              <p:nvSpPr>
                <p:cNvPr id="112659" name="Rectangle 19"/>
                <p:cNvSpPr>
                  <a:spLocks noChangeAspect="1" noChangeArrowheads="1"/>
                </p:cNvSpPr>
                <p:nvPr/>
              </p:nvSpPr>
              <p:spPr bwMode="auto">
                <a:xfrm>
                  <a:off x="624" y="3611"/>
                  <a:ext cx="169" cy="14"/>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grpSp>
            <p:nvGrpSpPr>
              <p:cNvPr id="112660" name="Group 20"/>
              <p:cNvGrpSpPr>
                <a:grpSpLocks noChangeAspect="1"/>
              </p:cNvGrpSpPr>
              <p:nvPr/>
            </p:nvGrpSpPr>
            <p:grpSpPr bwMode="auto">
              <a:xfrm>
                <a:off x="2901" y="3194"/>
                <a:ext cx="104" cy="26"/>
                <a:chOff x="624" y="3578"/>
                <a:chExt cx="187" cy="47"/>
              </a:xfrm>
            </p:grpSpPr>
            <p:sp>
              <p:nvSpPr>
                <p:cNvPr id="112661" name="Freeform 21"/>
                <p:cNvSpPr>
                  <a:spLocks noChangeAspect="1"/>
                </p:cNvSpPr>
                <p:nvPr/>
              </p:nvSpPr>
              <p:spPr bwMode="auto">
                <a:xfrm>
                  <a:off x="745" y="3578"/>
                  <a:ext cx="66" cy="44"/>
                </a:xfrm>
                <a:custGeom>
                  <a:avLst/>
                  <a:gdLst/>
                  <a:ahLst/>
                  <a:cxnLst>
                    <a:cxn ang="0">
                      <a:pos x="144" y="96"/>
                    </a:cxn>
                    <a:cxn ang="0">
                      <a:pos x="0" y="0"/>
                    </a:cxn>
                    <a:cxn ang="0">
                      <a:pos x="48" y="96"/>
                    </a:cxn>
                    <a:cxn ang="0">
                      <a:pos x="144" y="96"/>
                    </a:cxn>
                  </a:cxnLst>
                  <a:rect l="0" t="0" r="r" b="b"/>
                  <a:pathLst>
                    <a:path w="144" h="96">
                      <a:moveTo>
                        <a:pt x="144" y="96"/>
                      </a:moveTo>
                      <a:lnTo>
                        <a:pt x="0" y="0"/>
                      </a:lnTo>
                      <a:lnTo>
                        <a:pt x="48" y="96"/>
                      </a:lnTo>
                      <a:lnTo>
                        <a:pt x="144" y="96"/>
                      </a:lnTo>
                      <a:close/>
                    </a:path>
                  </a:pathLst>
                </a:custGeom>
                <a:solidFill>
                  <a:schemeClr val="tx1"/>
                </a:solidFill>
                <a:ln w="9525">
                  <a:solidFill>
                    <a:schemeClr val="tx1"/>
                  </a:solidFill>
                  <a:round/>
                  <a:headEnd/>
                  <a:tailEnd/>
                </a:ln>
                <a:effectLst/>
              </p:spPr>
              <p:txBody>
                <a:bodyPr/>
                <a:lstStyle/>
                <a:p>
                  <a:endParaRPr lang="zh-CN" altLang="en-US"/>
                </a:p>
              </p:txBody>
            </p:sp>
            <p:sp>
              <p:nvSpPr>
                <p:cNvPr id="112662" name="Rectangle 22"/>
                <p:cNvSpPr>
                  <a:spLocks noChangeAspect="1" noChangeArrowheads="1"/>
                </p:cNvSpPr>
                <p:nvPr/>
              </p:nvSpPr>
              <p:spPr bwMode="auto">
                <a:xfrm>
                  <a:off x="624" y="3611"/>
                  <a:ext cx="169" cy="14"/>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wipe(left)">
                                      <p:cBhvr>
                                        <p:cTn id="7" dur="500"/>
                                        <p:tgtEl>
                                          <p:spTgt spid="1126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4"/>
                                        </p:tgtEl>
                                        <p:attrNameLst>
                                          <p:attrName>style.visibility</p:attrName>
                                        </p:attrNameLst>
                                      </p:cBhvr>
                                      <p:to>
                                        <p:strVal val="visible"/>
                                      </p:to>
                                    </p:set>
                                    <p:animEffect transition="in" filter="wipe(left)">
                                      <p:cBhvr>
                                        <p:cTn id="12" dur="500"/>
                                        <p:tgtEl>
                                          <p:spTgt spid="1126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642"/>
                                        </p:tgtEl>
                                        <p:attrNameLst>
                                          <p:attrName>style.visibility</p:attrName>
                                        </p:attrNameLst>
                                      </p:cBhvr>
                                      <p:to>
                                        <p:strVal val="visible"/>
                                      </p:to>
                                    </p:set>
                                    <p:animEffect transition="in" filter="wipe(left)">
                                      <p:cBhvr>
                                        <p:cTn id="17" dur="500"/>
                                        <p:tgtEl>
                                          <p:spTgt spid="1126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46"/>
                                        </p:tgtEl>
                                        <p:attrNameLst>
                                          <p:attrName>style.visibility</p:attrName>
                                        </p:attrNameLst>
                                      </p:cBhvr>
                                      <p:to>
                                        <p:strVal val="visible"/>
                                      </p:to>
                                    </p:set>
                                    <p:animEffect transition="in" filter="wipe(left)">
                                      <p:cBhvr>
                                        <p:cTn id="22" dur="500"/>
                                        <p:tgtEl>
                                          <p:spTgt spid="1126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647"/>
                                        </p:tgtEl>
                                        <p:attrNameLst>
                                          <p:attrName>style.visibility</p:attrName>
                                        </p:attrNameLst>
                                      </p:cBhvr>
                                      <p:to>
                                        <p:strVal val="visible"/>
                                      </p:to>
                                    </p:set>
                                    <p:animEffect transition="in" filter="wipe(left)">
                                      <p:cBhvr>
                                        <p:cTn id="27" dur="500"/>
                                        <p:tgtEl>
                                          <p:spTgt spid="1126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43"/>
                                        </p:tgtEl>
                                        <p:attrNameLst>
                                          <p:attrName>style.visibility</p:attrName>
                                        </p:attrNameLst>
                                      </p:cBhvr>
                                      <p:to>
                                        <p:strVal val="visible"/>
                                      </p:to>
                                    </p:set>
                                    <p:animEffect transition="in" filter="wipe(left)">
                                      <p:cBhvr>
                                        <p:cTn id="32" dur="500"/>
                                        <p:tgtEl>
                                          <p:spTgt spid="1126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2650"/>
                                        </p:tgtEl>
                                        <p:attrNameLst>
                                          <p:attrName>style.visibility</p:attrName>
                                        </p:attrNameLst>
                                      </p:cBhvr>
                                      <p:to>
                                        <p:strVal val="visible"/>
                                      </p:to>
                                    </p:set>
                                    <p:animEffect transition="in" filter="wipe(left)">
                                      <p:cBhvr>
                                        <p:cTn id="37" dur="500"/>
                                        <p:tgtEl>
                                          <p:spTgt spid="112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P spid="112644" grpId="0"/>
      <p:bldP spid="112645" grpId="0"/>
      <p:bldP spid="1126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6" name="Object 2"/>
          <p:cNvGraphicFramePr>
            <a:graphicFrameLocks noChangeAspect="1"/>
          </p:cNvGraphicFramePr>
          <p:nvPr/>
        </p:nvGraphicFramePr>
        <p:xfrm>
          <a:off x="755650" y="2349500"/>
          <a:ext cx="5064125" cy="490538"/>
        </p:xfrm>
        <a:graphic>
          <a:graphicData uri="http://schemas.openxmlformats.org/presentationml/2006/ole">
            <p:oleObj spid="_x0000_s113666" name="公式" r:id="rId3" imgW="2361960" imgH="228600" progId="Equation.3">
              <p:embed/>
            </p:oleObj>
          </a:graphicData>
        </a:graphic>
      </p:graphicFrame>
      <p:sp>
        <p:nvSpPr>
          <p:cNvPr id="113667" name="Rectangle 3"/>
          <p:cNvSpPr>
            <a:spLocks noChangeArrowheads="1"/>
          </p:cNvSpPr>
          <p:nvPr/>
        </p:nvSpPr>
        <p:spPr bwMode="auto">
          <a:xfrm>
            <a:off x="3829050" y="3300413"/>
            <a:ext cx="9144000" cy="0"/>
          </a:xfrm>
          <a:prstGeom prst="rect">
            <a:avLst/>
          </a:prstGeom>
          <a:noFill/>
          <a:ln w="9525">
            <a:noFill/>
            <a:miter lim="800000"/>
            <a:headEnd/>
            <a:tailEnd/>
          </a:ln>
          <a:effectLst/>
        </p:spPr>
        <p:txBody>
          <a:bodyPr>
            <a:spAutoFit/>
          </a:bodyPr>
          <a:lstStyle/>
          <a:p>
            <a:endParaRPr lang="zh-CN" altLang="en-US"/>
          </a:p>
        </p:txBody>
      </p:sp>
      <p:sp>
        <p:nvSpPr>
          <p:cNvPr id="113668" name="Rectangle 4"/>
          <p:cNvSpPr>
            <a:spLocks noChangeArrowheads="1"/>
          </p:cNvSpPr>
          <p:nvPr/>
        </p:nvSpPr>
        <p:spPr bwMode="auto">
          <a:xfrm>
            <a:off x="3200400" y="3233738"/>
            <a:ext cx="9144000" cy="0"/>
          </a:xfrm>
          <a:prstGeom prst="rect">
            <a:avLst/>
          </a:prstGeom>
          <a:noFill/>
          <a:ln w="9525">
            <a:noFill/>
            <a:miter lim="800000"/>
            <a:headEnd/>
            <a:tailEnd/>
          </a:ln>
          <a:effectLst/>
        </p:spPr>
        <p:txBody>
          <a:bodyPr>
            <a:spAutoFit/>
          </a:bodyPr>
          <a:lstStyle/>
          <a:p>
            <a:endParaRPr lang="zh-CN" altLang="en-US"/>
          </a:p>
        </p:txBody>
      </p:sp>
      <p:sp>
        <p:nvSpPr>
          <p:cNvPr id="113669" name="Rectangle 5"/>
          <p:cNvSpPr>
            <a:spLocks noChangeArrowheads="1"/>
          </p:cNvSpPr>
          <p:nvPr/>
        </p:nvSpPr>
        <p:spPr bwMode="auto">
          <a:xfrm>
            <a:off x="3224213" y="3233738"/>
            <a:ext cx="9144000" cy="0"/>
          </a:xfrm>
          <a:prstGeom prst="rect">
            <a:avLst/>
          </a:prstGeom>
          <a:noFill/>
          <a:ln w="9525">
            <a:noFill/>
            <a:miter lim="800000"/>
            <a:headEnd/>
            <a:tailEnd/>
          </a:ln>
          <a:effectLst/>
        </p:spPr>
        <p:txBody>
          <a:bodyPr>
            <a:spAutoFit/>
          </a:bodyPr>
          <a:lstStyle/>
          <a:p>
            <a:endParaRPr lang="zh-CN" altLang="en-US"/>
          </a:p>
        </p:txBody>
      </p:sp>
      <p:grpSp>
        <p:nvGrpSpPr>
          <p:cNvPr id="113670" name="Group 6"/>
          <p:cNvGrpSpPr>
            <a:grpSpLocks/>
          </p:cNvGrpSpPr>
          <p:nvPr/>
        </p:nvGrpSpPr>
        <p:grpSpPr bwMode="auto">
          <a:xfrm>
            <a:off x="900113" y="2924175"/>
            <a:ext cx="3836987" cy="582613"/>
            <a:chOff x="567" y="1842"/>
            <a:chExt cx="2417" cy="367"/>
          </a:xfrm>
        </p:grpSpPr>
        <p:graphicFrame>
          <p:nvGraphicFramePr>
            <p:cNvPr id="113671" name="Object 7"/>
            <p:cNvGraphicFramePr>
              <a:graphicFrameLocks noChangeAspect="1"/>
            </p:cNvGraphicFramePr>
            <p:nvPr/>
          </p:nvGraphicFramePr>
          <p:xfrm>
            <a:off x="567" y="1872"/>
            <a:ext cx="453" cy="302"/>
          </p:xfrm>
          <a:graphic>
            <a:graphicData uri="http://schemas.openxmlformats.org/presentationml/2006/ole">
              <p:oleObj spid="_x0000_s113671" name="公式" r:id="rId4" imgW="342720" imgH="228600" progId="Equation.3">
                <p:embed/>
              </p:oleObj>
            </a:graphicData>
          </a:graphic>
        </p:graphicFrame>
        <p:sp>
          <p:nvSpPr>
            <p:cNvPr id="113672" name="Rectangle 8"/>
            <p:cNvSpPr>
              <a:spLocks noChangeArrowheads="1"/>
            </p:cNvSpPr>
            <p:nvPr/>
          </p:nvSpPr>
          <p:spPr bwMode="auto">
            <a:xfrm>
              <a:off x="1020" y="1842"/>
              <a:ext cx="1964" cy="367"/>
            </a:xfrm>
            <a:prstGeom prst="rect">
              <a:avLst/>
            </a:prstGeom>
            <a:noFill/>
            <a:ln w="9525">
              <a:noFill/>
              <a:miter lim="800000"/>
              <a:headEnd/>
              <a:tailEnd/>
            </a:ln>
            <a:effectLst/>
          </p:spPr>
          <p:txBody>
            <a:bodyPr wrap="none">
              <a:spAutoFit/>
            </a:bodyPr>
            <a:lstStyle/>
            <a:p>
              <a:pPr>
                <a:lnSpc>
                  <a:spcPct val="115000"/>
                </a:lnSpc>
              </a:pPr>
              <a:r>
                <a:rPr kumimoji="1" lang="zh-CN" altLang="en-US">
                  <a:solidFill>
                    <a:schemeClr val="tx1"/>
                  </a:solidFill>
                </a:rPr>
                <a:t>为节点上的近似解</a:t>
              </a:r>
              <a:r>
                <a:rPr kumimoji="1" lang="en-US" altLang="zh-CN">
                  <a:solidFill>
                    <a:schemeClr val="tx1"/>
                  </a:solidFill>
                </a:rPr>
                <a:t>.</a:t>
              </a:r>
            </a:p>
          </p:txBody>
        </p:sp>
      </p:grpSp>
      <p:sp>
        <p:nvSpPr>
          <p:cNvPr id="113673" name="Rectangle 9"/>
          <p:cNvSpPr>
            <a:spLocks noChangeArrowheads="1"/>
          </p:cNvSpPr>
          <p:nvPr/>
        </p:nvSpPr>
        <p:spPr bwMode="auto">
          <a:xfrm>
            <a:off x="468313" y="3716338"/>
            <a:ext cx="3876675" cy="519112"/>
          </a:xfrm>
          <a:prstGeom prst="rect">
            <a:avLst/>
          </a:prstGeom>
          <a:noFill/>
          <a:ln w="9525">
            <a:noFill/>
            <a:miter lim="800000"/>
            <a:headEnd/>
            <a:tailEnd/>
          </a:ln>
          <a:effectLst/>
        </p:spPr>
        <p:txBody>
          <a:bodyPr wrap="none">
            <a:spAutoFit/>
          </a:bodyPr>
          <a:lstStyle/>
          <a:p>
            <a:r>
              <a:rPr kumimoji="1" lang="zh-CN" altLang="en-US">
                <a:solidFill>
                  <a:schemeClr val="tx1"/>
                </a:solidFill>
              </a:rPr>
              <a:t>则有改进的</a:t>
            </a:r>
            <a:r>
              <a:rPr kumimoji="1" lang="en-US" altLang="zh-CN">
                <a:solidFill>
                  <a:schemeClr val="tx1"/>
                </a:solidFill>
              </a:rPr>
              <a:t>Euler</a:t>
            </a:r>
            <a:r>
              <a:rPr kumimoji="1" lang="zh-CN" altLang="en-US">
                <a:solidFill>
                  <a:schemeClr val="tx1"/>
                </a:solidFill>
              </a:rPr>
              <a:t>公式为</a:t>
            </a:r>
          </a:p>
        </p:txBody>
      </p:sp>
      <p:graphicFrame>
        <p:nvGraphicFramePr>
          <p:cNvPr id="113674" name="Object 10"/>
          <p:cNvGraphicFramePr>
            <a:graphicFrameLocks noChangeAspect="1"/>
          </p:cNvGraphicFramePr>
          <p:nvPr/>
        </p:nvGraphicFramePr>
        <p:xfrm>
          <a:off x="468313" y="333375"/>
          <a:ext cx="3690937" cy="1076325"/>
        </p:xfrm>
        <a:graphic>
          <a:graphicData uri="http://schemas.openxmlformats.org/presentationml/2006/ole">
            <p:oleObj spid="_x0000_s113674" name="公式" r:id="rId5" imgW="1790640" imgH="482400" progId="Equation.3">
              <p:embed/>
            </p:oleObj>
          </a:graphicData>
        </a:graphic>
      </p:graphicFrame>
      <p:sp>
        <p:nvSpPr>
          <p:cNvPr id="113675" name="AutoShape 11"/>
          <p:cNvSpPr>
            <a:spLocks noChangeArrowheads="1"/>
          </p:cNvSpPr>
          <p:nvPr/>
        </p:nvSpPr>
        <p:spPr bwMode="auto">
          <a:xfrm>
            <a:off x="4500563" y="692150"/>
            <a:ext cx="533400" cy="304800"/>
          </a:xfrm>
          <a:prstGeom prst="rightArrow">
            <a:avLst>
              <a:gd name="adj1" fmla="val 50000"/>
              <a:gd name="adj2" fmla="val 43750"/>
            </a:avLst>
          </a:prstGeom>
          <a:solidFill>
            <a:srgbClr val="00CC99"/>
          </a:solidFill>
          <a:ln w="9525">
            <a:solidFill>
              <a:schemeClr val="tx1"/>
            </a:solidFill>
            <a:miter lim="800000"/>
            <a:headEnd/>
            <a:tailEnd/>
          </a:ln>
          <a:effectLst/>
        </p:spPr>
        <p:txBody>
          <a:bodyPr wrap="none" anchor="ctr"/>
          <a:lstStyle/>
          <a:p>
            <a:endParaRPr lang="zh-CN" altLang="en-US"/>
          </a:p>
        </p:txBody>
      </p:sp>
      <p:sp>
        <p:nvSpPr>
          <p:cNvPr id="113676" name="Rectangle 12"/>
          <p:cNvSpPr>
            <a:spLocks noChangeArrowheads="1"/>
          </p:cNvSpPr>
          <p:nvPr/>
        </p:nvSpPr>
        <p:spPr bwMode="auto">
          <a:xfrm>
            <a:off x="755650" y="1628775"/>
            <a:ext cx="5903913" cy="466725"/>
          </a:xfrm>
          <a:prstGeom prst="rect">
            <a:avLst/>
          </a:prstGeom>
          <a:solidFill>
            <a:srgbClr val="00CC99"/>
          </a:solidFill>
          <a:ln w="9525">
            <a:solidFill>
              <a:schemeClr val="tx1"/>
            </a:solidFill>
            <a:miter lim="800000"/>
            <a:headEnd/>
            <a:tailEnd/>
          </a:ln>
          <a:effectLst/>
        </p:spPr>
        <p:txBody>
          <a:bodyPr>
            <a:spAutoFit/>
          </a:bodyPr>
          <a:lstStyle/>
          <a:p>
            <a:r>
              <a:rPr kumimoji="1" lang="zh-CN" altLang="en-US" sz="2400">
                <a:solidFill>
                  <a:schemeClr val="tx1"/>
                </a:solidFill>
              </a:rPr>
              <a:t>前述所有数值方法皆适用于向量形式。</a:t>
            </a:r>
          </a:p>
        </p:txBody>
      </p:sp>
      <p:graphicFrame>
        <p:nvGraphicFramePr>
          <p:cNvPr id="113677" name="Object 13"/>
          <p:cNvGraphicFramePr>
            <a:graphicFrameLocks noChangeAspect="1"/>
          </p:cNvGraphicFramePr>
          <p:nvPr/>
        </p:nvGraphicFramePr>
        <p:xfrm>
          <a:off x="5148263" y="333375"/>
          <a:ext cx="2376487" cy="1044575"/>
        </p:xfrm>
        <a:graphic>
          <a:graphicData uri="http://schemas.openxmlformats.org/presentationml/2006/ole">
            <p:oleObj spid="_x0000_s113677" name="公式" r:id="rId6" imgW="1155600" imgH="507960" progId="Equation.3">
              <p:embed/>
            </p:oleObj>
          </a:graphicData>
        </a:graphic>
      </p:graphicFrame>
      <p:graphicFrame>
        <p:nvGraphicFramePr>
          <p:cNvPr id="113678" name="Object 14"/>
          <p:cNvGraphicFramePr>
            <a:graphicFrameLocks noChangeAspect="1"/>
          </p:cNvGraphicFramePr>
          <p:nvPr/>
        </p:nvGraphicFramePr>
        <p:xfrm>
          <a:off x="1042988" y="4581525"/>
          <a:ext cx="3970337" cy="547688"/>
        </p:xfrm>
        <a:graphic>
          <a:graphicData uri="http://schemas.openxmlformats.org/presentationml/2006/ole">
            <p:oleObj spid="_x0000_s113678" name="公式" r:id="rId7" imgW="1930320" imgH="266400" progId="Equation.3">
              <p:embed/>
            </p:oleObj>
          </a:graphicData>
        </a:graphic>
      </p:graphicFrame>
      <p:graphicFrame>
        <p:nvGraphicFramePr>
          <p:cNvPr id="113679" name="Object 15"/>
          <p:cNvGraphicFramePr>
            <a:graphicFrameLocks noChangeAspect="1"/>
          </p:cNvGraphicFramePr>
          <p:nvPr/>
        </p:nvGraphicFramePr>
        <p:xfrm>
          <a:off x="1042988" y="5300663"/>
          <a:ext cx="5826125" cy="769937"/>
        </p:xfrm>
        <a:graphic>
          <a:graphicData uri="http://schemas.openxmlformats.org/presentationml/2006/ole">
            <p:oleObj spid="_x0000_s113679" name="公式" r:id="rId8" imgW="304776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74"/>
                                        </p:tgtEl>
                                        <p:attrNameLst>
                                          <p:attrName>style.visibility</p:attrName>
                                        </p:attrNameLst>
                                      </p:cBhvr>
                                      <p:to>
                                        <p:strVal val="visible"/>
                                      </p:to>
                                    </p:set>
                                    <p:animEffect transition="in" filter="wipe(left)">
                                      <p:cBhvr>
                                        <p:cTn id="7" dur="500"/>
                                        <p:tgtEl>
                                          <p:spTgt spid="11367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13675"/>
                                        </p:tgtEl>
                                        <p:attrNameLst>
                                          <p:attrName>style.visibility</p:attrName>
                                        </p:attrNameLst>
                                      </p:cBhvr>
                                      <p:to>
                                        <p:strVal val="visible"/>
                                      </p:to>
                                    </p:set>
                                    <p:anim calcmode="lin" valueType="num">
                                      <p:cBhvr>
                                        <p:cTn id="12" dur="500" fill="hold"/>
                                        <p:tgtEl>
                                          <p:spTgt spid="113675"/>
                                        </p:tgtEl>
                                        <p:attrNameLst>
                                          <p:attrName>ppt_x</p:attrName>
                                        </p:attrNameLst>
                                      </p:cBhvr>
                                      <p:tavLst>
                                        <p:tav tm="0">
                                          <p:val>
                                            <p:strVal val="#ppt_x-#ppt_w/2"/>
                                          </p:val>
                                        </p:tav>
                                        <p:tav tm="100000">
                                          <p:val>
                                            <p:strVal val="#ppt_x"/>
                                          </p:val>
                                        </p:tav>
                                      </p:tavLst>
                                    </p:anim>
                                    <p:anim calcmode="lin" valueType="num">
                                      <p:cBhvr>
                                        <p:cTn id="13" dur="500" fill="hold"/>
                                        <p:tgtEl>
                                          <p:spTgt spid="113675"/>
                                        </p:tgtEl>
                                        <p:attrNameLst>
                                          <p:attrName>ppt_y</p:attrName>
                                        </p:attrNameLst>
                                      </p:cBhvr>
                                      <p:tavLst>
                                        <p:tav tm="0">
                                          <p:val>
                                            <p:strVal val="#ppt_y"/>
                                          </p:val>
                                        </p:tav>
                                        <p:tav tm="100000">
                                          <p:val>
                                            <p:strVal val="#ppt_y"/>
                                          </p:val>
                                        </p:tav>
                                      </p:tavLst>
                                    </p:anim>
                                    <p:anim calcmode="lin" valueType="num">
                                      <p:cBhvr>
                                        <p:cTn id="14" dur="500" fill="hold"/>
                                        <p:tgtEl>
                                          <p:spTgt spid="113675"/>
                                        </p:tgtEl>
                                        <p:attrNameLst>
                                          <p:attrName>ppt_w</p:attrName>
                                        </p:attrNameLst>
                                      </p:cBhvr>
                                      <p:tavLst>
                                        <p:tav tm="0">
                                          <p:val>
                                            <p:fltVal val="0"/>
                                          </p:val>
                                        </p:tav>
                                        <p:tav tm="100000">
                                          <p:val>
                                            <p:strVal val="#ppt_w"/>
                                          </p:val>
                                        </p:tav>
                                      </p:tavLst>
                                    </p:anim>
                                    <p:anim calcmode="lin" valueType="num">
                                      <p:cBhvr>
                                        <p:cTn id="15" dur="500" fill="hold"/>
                                        <p:tgtEl>
                                          <p:spTgt spid="11367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3677"/>
                                        </p:tgtEl>
                                        <p:attrNameLst>
                                          <p:attrName>style.visibility</p:attrName>
                                        </p:attrNameLst>
                                      </p:cBhvr>
                                      <p:to>
                                        <p:strVal val="visible"/>
                                      </p:to>
                                    </p:set>
                                    <p:animEffect transition="in" filter="wipe(left)">
                                      <p:cBhvr>
                                        <p:cTn id="20" dur="500"/>
                                        <p:tgtEl>
                                          <p:spTgt spid="11367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3676"/>
                                        </p:tgtEl>
                                        <p:attrNameLst>
                                          <p:attrName>style.visibility</p:attrName>
                                        </p:attrNameLst>
                                      </p:cBhvr>
                                      <p:to>
                                        <p:strVal val="visible"/>
                                      </p:to>
                                    </p:set>
                                    <p:animEffect transition="in" filter="wipe(left)">
                                      <p:cBhvr>
                                        <p:cTn id="25" dur="500"/>
                                        <p:tgtEl>
                                          <p:spTgt spid="11367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3666"/>
                                        </p:tgtEl>
                                        <p:attrNameLst>
                                          <p:attrName>style.visibility</p:attrName>
                                        </p:attrNameLst>
                                      </p:cBhvr>
                                      <p:to>
                                        <p:strVal val="visible"/>
                                      </p:to>
                                    </p:set>
                                    <p:animEffect transition="in" filter="wipe(left)">
                                      <p:cBhvr>
                                        <p:cTn id="30" dur="500"/>
                                        <p:tgtEl>
                                          <p:spTgt spid="11366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3670"/>
                                        </p:tgtEl>
                                        <p:attrNameLst>
                                          <p:attrName>style.visibility</p:attrName>
                                        </p:attrNameLst>
                                      </p:cBhvr>
                                      <p:to>
                                        <p:strVal val="visible"/>
                                      </p:to>
                                    </p:set>
                                    <p:animEffect transition="in" filter="wipe(left)">
                                      <p:cBhvr>
                                        <p:cTn id="35" dur="500"/>
                                        <p:tgtEl>
                                          <p:spTgt spid="11367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3673"/>
                                        </p:tgtEl>
                                        <p:attrNameLst>
                                          <p:attrName>style.visibility</p:attrName>
                                        </p:attrNameLst>
                                      </p:cBhvr>
                                      <p:to>
                                        <p:strVal val="visible"/>
                                      </p:to>
                                    </p:set>
                                    <p:animEffect transition="in" filter="wipe(left)">
                                      <p:cBhvr>
                                        <p:cTn id="40" dur="500"/>
                                        <p:tgtEl>
                                          <p:spTgt spid="11367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13678"/>
                                        </p:tgtEl>
                                        <p:attrNameLst>
                                          <p:attrName>style.visibility</p:attrName>
                                        </p:attrNameLst>
                                      </p:cBhvr>
                                      <p:to>
                                        <p:strVal val="visible"/>
                                      </p:to>
                                    </p:set>
                                    <p:animEffect transition="in" filter="wipe(left)">
                                      <p:cBhvr>
                                        <p:cTn id="45" dur="500"/>
                                        <p:tgtEl>
                                          <p:spTgt spid="11367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13679"/>
                                        </p:tgtEl>
                                        <p:attrNameLst>
                                          <p:attrName>style.visibility</p:attrName>
                                        </p:attrNameLst>
                                      </p:cBhvr>
                                      <p:to>
                                        <p:strVal val="visible"/>
                                      </p:to>
                                    </p:set>
                                    <p:animEffect transition="in" filter="wipe(left)">
                                      <p:cBhvr>
                                        <p:cTn id="50" dur="500"/>
                                        <p:tgtEl>
                                          <p:spTgt spid="113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3" grpId="0"/>
      <p:bldP spid="113675" grpId="0" animBg="1"/>
      <p:bldP spid="1136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690" name="Object 2"/>
          <p:cNvGraphicFramePr>
            <a:graphicFrameLocks noChangeAspect="1"/>
          </p:cNvGraphicFramePr>
          <p:nvPr/>
        </p:nvGraphicFramePr>
        <p:xfrm>
          <a:off x="1785918" y="1285860"/>
          <a:ext cx="3079750" cy="511175"/>
        </p:xfrm>
        <a:graphic>
          <a:graphicData uri="http://schemas.openxmlformats.org/presentationml/2006/ole">
            <p:oleObj spid="_x0000_s114690" name="公式" r:id="rId3" imgW="1549080" imgH="253800" progId="Equation.3">
              <p:embed/>
            </p:oleObj>
          </a:graphicData>
        </a:graphic>
      </p:graphicFrame>
      <p:graphicFrame>
        <p:nvGraphicFramePr>
          <p:cNvPr id="114691" name="Object 3"/>
          <p:cNvGraphicFramePr>
            <a:graphicFrameLocks noChangeAspect="1"/>
          </p:cNvGraphicFramePr>
          <p:nvPr/>
        </p:nvGraphicFramePr>
        <p:xfrm>
          <a:off x="1779568" y="1903398"/>
          <a:ext cx="3119438" cy="539750"/>
        </p:xfrm>
        <a:graphic>
          <a:graphicData uri="http://schemas.openxmlformats.org/presentationml/2006/ole">
            <p:oleObj spid="_x0000_s114691" name="公式" r:id="rId4" imgW="1485720" imgH="253800" progId="Equation.3">
              <p:embed/>
            </p:oleObj>
          </a:graphicData>
        </a:graphic>
      </p:graphicFrame>
      <p:sp>
        <p:nvSpPr>
          <p:cNvPr id="114692" name="Text Box 4"/>
          <p:cNvSpPr txBox="1">
            <a:spLocks noChangeArrowheads="1"/>
          </p:cNvSpPr>
          <p:nvPr/>
        </p:nvSpPr>
        <p:spPr bwMode="auto">
          <a:xfrm>
            <a:off x="401618" y="1285860"/>
            <a:ext cx="1447800" cy="762000"/>
          </a:xfrm>
          <a:prstGeom prst="rect">
            <a:avLst/>
          </a:prstGeom>
          <a:noFill/>
          <a:ln w="9525">
            <a:noFill/>
            <a:miter lim="800000"/>
            <a:headEnd/>
            <a:tailEnd/>
          </a:ln>
        </p:spPr>
        <p:txBody>
          <a:bodyPr/>
          <a:lstStyle/>
          <a:p>
            <a:pPr eaLnBrk="0" hangingPunct="0"/>
            <a:r>
              <a:rPr kumimoji="1" lang="zh-CN" altLang="en-US">
                <a:solidFill>
                  <a:schemeClr val="tx1"/>
                </a:solidFill>
                <a:latin typeface="楷体_GB2312" pitchFamily="49" charset="-122"/>
              </a:rPr>
              <a:t>预估：</a:t>
            </a:r>
          </a:p>
        </p:txBody>
      </p:sp>
      <p:graphicFrame>
        <p:nvGraphicFramePr>
          <p:cNvPr id="114693" name="Object 5"/>
          <p:cNvGraphicFramePr>
            <a:graphicFrameLocks noChangeAspect="1"/>
          </p:cNvGraphicFramePr>
          <p:nvPr/>
        </p:nvGraphicFramePr>
        <p:xfrm>
          <a:off x="1714481" y="2509823"/>
          <a:ext cx="5413375" cy="769937"/>
        </p:xfrm>
        <a:graphic>
          <a:graphicData uri="http://schemas.openxmlformats.org/presentationml/2006/ole">
            <p:oleObj spid="_x0000_s114693" name="公式" r:id="rId5" imgW="2831760" imgH="406080" progId="Equation.3">
              <p:embed/>
            </p:oleObj>
          </a:graphicData>
        </a:graphic>
      </p:graphicFrame>
      <p:graphicFrame>
        <p:nvGraphicFramePr>
          <p:cNvPr id="114694" name="Object 6"/>
          <p:cNvGraphicFramePr>
            <a:graphicFrameLocks noChangeAspect="1"/>
          </p:cNvGraphicFramePr>
          <p:nvPr/>
        </p:nvGraphicFramePr>
        <p:xfrm>
          <a:off x="1714481" y="3228960"/>
          <a:ext cx="5453062" cy="800100"/>
        </p:xfrm>
        <a:graphic>
          <a:graphicData uri="http://schemas.openxmlformats.org/presentationml/2006/ole">
            <p:oleObj spid="_x0000_s114694" name="公式" r:id="rId6" imgW="2743200" imgH="406080" progId="Equation.3">
              <p:embed/>
            </p:oleObj>
          </a:graphicData>
        </a:graphic>
      </p:graphicFrame>
      <p:sp>
        <p:nvSpPr>
          <p:cNvPr id="114695" name="Text Box 7"/>
          <p:cNvSpPr txBox="1">
            <a:spLocks noChangeArrowheads="1"/>
          </p:cNvSpPr>
          <p:nvPr/>
        </p:nvSpPr>
        <p:spPr bwMode="auto">
          <a:xfrm>
            <a:off x="401618" y="2581260"/>
            <a:ext cx="1371600" cy="519113"/>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latin typeface="楷体_GB2312" pitchFamily="49" charset="-122"/>
              </a:rPr>
              <a:t>校正：</a:t>
            </a:r>
            <a:r>
              <a:rPr kumimoji="1" lang="zh-CN" altLang="en-US" b="0">
                <a:solidFill>
                  <a:schemeClr val="tx1"/>
                </a:solidFill>
                <a:latin typeface="楷体_GB2312" pitchFamily="49" charset="-122"/>
              </a:rPr>
              <a:t> </a:t>
            </a:r>
          </a:p>
        </p:txBody>
      </p:sp>
      <p:sp>
        <p:nvSpPr>
          <p:cNvPr id="114696" name="Text Box 8"/>
          <p:cNvSpPr txBox="1">
            <a:spLocks noChangeArrowheads="1"/>
          </p:cNvSpPr>
          <p:nvPr/>
        </p:nvSpPr>
        <p:spPr bwMode="auto">
          <a:xfrm>
            <a:off x="323850" y="260350"/>
            <a:ext cx="895350" cy="519113"/>
          </a:xfrm>
          <a:prstGeom prst="rect">
            <a:avLst/>
          </a:prstGeom>
          <a:noFill/>
          <a:ln w="9525">
            <a:noFill/>
            <a:miter lim="800000"/>
            <a:headEnd/>
            <a:tailEnd/>
          </a:ln>
          <a:effectLst/>
        </p:spPr>
        <p:txBody>
          <a:bodyPr wrap="none">
            <a:spAutoFit/>
          </a:bodyPr>
          <a:lstStyle/>
          <a:p>
            <a:r>
              <a:rPr lang="zh-CN" altLang="en-US">
                <a:solidFill>
                  <a:schemeClr val="tx1"/>
                </a:solidFill>
              </a:rPr>
              <a:t>即有</a:t>
            </a:r>
          </a:p>
        </p:txBody>
      </p:sp>
      <p:graphicFrame>
        <p:nvGraphicFramePr>
          <p:cNvPr id="2" name="Object 7"/>
          <p:cNvGraphicFramePr>
            <a:graphicFrameLocks noChangeAspect="1"/>
          </p:cNvGraphicFramePr>
          <p:nvPr/>
        </p:nvGraphicFramePr>
        <p:xfrm>
          <a:off x="5286380" y="142852"/>
          <a:ext cx="3690937" cy="1076325"/>
        </p:xfrm>
        <a:graphic>
          <a:graphicData uri="http://schemas.openxmlformats.org/presentationml/2006/ole">
            <p:oleObj spid="_x0000_s114695" name="公式" r:id="rId7" imgW="1790640" imgH="482400" progId="Equation.3">
              <p:embed/>
            </p:oleObj>
          </a:graphicData>
        </a:graphic>
      </p:graphicFrame>
      <p:graphicFrame>
        <p:nvGraphicFramePr>
          <p:cNvPr id="3" name="Object 8"/>
          <p:cNvGraphicFramePr>
            <a:graphicFrameLocks noChangeAspect="1"/>
          </p:cNvGraphicFramePr>
          <p:nvPr/>
        </p:nvGraphicFramePr>
        <p:xfrm>
          <a:off x="1042988" y="4581525"/>
          <a:ext cx="3970337" cy="547688"/>
        </p:xfrm>
        <a:graphic>
          <a:graphicData uri="http://schemas.openxmlformats.org/presentationml/2006/ole">
            <p:oleObj spid="_x0000_s114696" name="公式" r:id="rId8" imgW="1930320" imgH="266400" progId="Equation.3">
              <p:embed/>
            </p:oleObj>
          </a:graphicData>
        </a:graphic>
      </p:graphicFrame>
      <p:graphicFrame>
        <p:nvGraphicFramePr>
          <p:cNvPr id="114697" name="Object 9"/>
          <p:cNvGraphicFramePr>
            <a:graphicFrameLocks noChangeAspect="1"/>
          </p:cNvGraphicFramePr>
          <p:nvPr/>
        </p:nvGraphicFramePr>
        <p:xfrm>
          <a:off x="1042988" y="5300663"/>
          <a:ext cx="5826125" cy="769937"/>
        </p:xfrm>
        <a:graphic>
          <a:graphicData uri="http://schemas.openxmlformats.org/presentationml/2006/ole">
            <p:oleObj spid="_x0000_s114697" name="公式" r:id="rId9" imgW="3047760" imgH="406080" progId="Equation.3">
              <p:embed/>
            </p:oleObj>
          </a:graphicData>
        </a:graphic>
      </p:graphicFrame>
      <p:cxnSp>
        <p:nvCxnSpPr>
          <p:cNvPr id="13" name="直接连接符 12"/>
          <p:cNvCxnSpPr/>
          <p:nvPr/>
        </p:nvCxnSpPr>
        <p:spPr bwMode="auto">
          <a:xfrm>
            <a:off x="0" y="4429132"/>
            <a:ext cx="9144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wipe(left)">
                                      <p:cBhvr>
                                        <p:cTn id="7" dur="500"/>
                                        <p:tgtEl>
                                          <p:spTgt spid="1146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4690"/>
                                        </p:tgtEl>
                                        <p:attrNameLst>
                                          <p:attrName>style.visibility</p:attrName>
                                        </p:attrNameLst>
                                      </p:cBhvr>
                                      <p:to>
                                        <p:strVal val="visible"/>
                                      </p:to>
                                    </p:set>
                                    <p:animEffect transition="in" filter="wipe(left)">
                                      <p:cBhvr>
                                        <p:cTn id="12" dur="500"/>
                                        <p:tgtEl>
                                          <p:spTgt spid="1146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4691"/>
                                        </p:tgtEl>
                                        <p:attrNameLst>
                                          <p:attrName>style.visibility</p:attrName>
                                        </p:attrNameLst>
                                      </p:cBhvr>
                                      <p:to>
                                        <p:strVal val="visible"/>
                                      </p:to>
                                    </p:set>
                                    <p:animEffect transition="in" filter="wipe(left)">
                                      <p:cBhvr>
                                        <p:cTn id="17" dur="500"/>
                                        <p:tgtEl>
                                          <p:spTgt spid="1146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5"/>
                                        </p:tgtEl>
                                        <p:attrNameLst>
                                          <p:attrName>style.visibility</p:attrName>
                                        </p:attrNameLst>
                                      </p:cBhvr>
                                      <p:to>
                                        <p:strVal val="visible"/>
                                      </p:to>
                                    </p:set>
                                    <p:animEffect transition="in" filter="wipe(left)">
                                      <p:cBhvr>
                                        <p:cTn id="22" dur="500"/>
                                        <p:tgtEl>
                                          <p:spTgt spid="1146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4693"/>
                                        </p:tgtEl>
                                        <p:attrNameLst>
                                          <p:attrName>style.visibility</p:attrName>
                                        </p:attrNameLst>
                                      </p:cBhvr>
                                      <p:to>
                                        <p:strVal val="visible"/>
                                      </p:to>
                                    </p:set>
                                    <p:animEffect transition="in" filter="wipe(left)">
                                      <p:cBhvr>
                                        <p:cTn id="27" dur="500"/>
                                        <p:tgtEl>
                                          <p:spTgt spid="1146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4694"/>
                                        </p:tgtEl>
                                        <p:attrNameLst>
                                          <p:attrName>style.visibility</p:attrName>
                                        </p:attrNameLst>
                                      </p:cBhvr>
                                      <p:to>
                                        <p:strVal val="visible"/>
                                      </p:to>
                                    </p:set>
                                    <p:animEffect transition="in" filter="wipe(left)">
                                      <p:cBhvr>
                                        <p:cTn id="32" dur="500"/>
                                        <p:tgtEl>
                                          <p:spTgt spid="114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P spid="1146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3700463" y="3314700"/>
            <a:ext cx="9144000" cy="0"/>
          </a:xfrm>
          <a:prstGeom prst="rect">
            <a:avLst/>
          </a:prstGeom>
          <a:noFill/>
          <a:ln w="9525">
            <a:noFill/>
            <a:miter lim="800000"/>
            <a:headEnd/>
            <a:tailEnd/>
          </a:ln>
          <a:effectLst/>
        </p:spPr>
        <p:txBody>
          <a:bodyPr>
            <a:spAutoFit/>
          </a:bodyPr>
          <a:lstStyle/>
          <a:p>
            <a:endParaRPr lang="zh-CN" altLang="en-US"/>
          </a:p>
        </p:txBody>
      </p:sp>
      <p:sp>
        <p:nvSpPr>
          <p:cNvPr id="115715" name="Text Box 3"/>
          <p:cNvSpPr txBox="1">
            <a:spLocks noChangeArrowheads="1"/>
          </p:cNvSpPr>
          <p:nvPr/>
        </p:nvSpPr>
        <p:spPr bwMode="auto">
          <a:xfrm>
            <a:off x="179388" y="333375"/>
            <a:ext cx="7086600" cy="519113"/>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latin typeface="楷体_GB2312" pitchFamily="49" charset="-122"/>
              </a:rPr>
              <a:t>例</a:t>
            </a:r>
            <a:r>
              <a:rPr kumimoji="1" lang="en-US" altLang="zh-CN">
                <a:solidFill>
                  <a:schemeClr val="tx1"/>
                </a:solidFill>
                <a:latin typeface="楷体_GB2312" pitchFamily="49" charset="-122"/>
              </a:rPr>
              <a:t>1. </a:t>
            </a:r>
            <a:r>
              <a:rPr kumimoji="1" lang="zh-CN" altLang="en-US">
                <a:solidFill>
                  <a:schemeClr val="tx1"/>
                </a:solidFill>
                <a:latin typeface="楷体_GB2312" pitchFamily="49" charset="-122"/>
              </a:rPr>
              <a:t>用改进的</a:t>
            </a:r>
            <a:r>
              <a:rPr kumimoji="1" lang="en-US" altLang="zh-CN">
                <a:solidFill>
                  <a:schemeClr val="tx1"/>
                </a:solidFill>
              </a:rPr>
              <a:t>Euler</a:t>
            </a:r>
            <a:r>
              <a:rPr kumimoji="1" lang="zh-CN" altLang="en-US">
                <a:solidFill>
                  <a:schemeClr val="tx1"/>
                </a:solidFill>
                <a:latin typeface="楷体_GB2312" pitchFamily="49" charset="-122"/>
              </a:rPr>
              <a:t>法求解初值问题 </a:t>
            </a:r>
          </a:p>
        </p:txBody>
      </p:sp>
      <p:sp>
        <p:nvSpPr>
          <p:cNvPr id="115716" name="Rectangle 4"/>
          <p:cNvSpPr>
            <a:spLocks noChangeArrowheads="1"/>
          </p:cNvSpPr>
          <p:nvPr/>
        </p:nvSpPr>
        <p:spPr bwMode="auto">
          <a:xfrm>
            <a:off x="3829050" y="31003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15717" name="Object 5"/>
          <p:cNvGraphicFramePr>
            <a:graphicFrameLocks noChangeAspect="1"/>
          </p:cNvGraphicFramePr>
          <p:nvPr/>
        </p:nvGraphicFramePr>
        <p:xfrm>
          <a:off x="1130300" y="908050"/>
          <a:ext cx="3897313" cy="1368425"/>
        </p:xfrm>
        <a:graphic>
          <a:graphicData uri="http://schemas.openxmlformats.org/presentationml/2006/ole">
            <p:oleObj spid="_x0000_s115717" name="公式" r:id="rId3" imgW="1473120" imgH="660240" progId="Equation.3">
              <p:embed/>
            </p:oleObj>
          </a:graphicData>
        </a:graphic>
      </p:graphicFrame>
      <p:sp>
        <p:nvSpPr>
          <p:cNvPr id="115718" name="Rectangle 6"/>
          <p:cNvSpPr>
            <a:spLocks noChangeArrowheads="1"/>
          </p:cNvSpPr>
          <p:nvPr/>
        </p:nvSpPr>
        <p:spPr bwMode="auto">
          <a:xfrm>
            <a:off x="4214813" y="333851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15719" name="Object 7"/>
          <p:cNvGraphicFramePr>
            <a:graphicFrameLocks noChangeAspect="1"/>
          </p:cNvGraphicFramePr>
          <p:nvPr/>
        </p:nvGraphicFramePr>
        <p:xfrm>
          <a:off x="5219700" y="1268413"/>
          <a:ext cx="1905000" cy="385762"/>
        </p:xfrm>
        <a:graphic>
          <a:graphicData uri="http://schemas.openxmlformats.org/presentationml/2006/ole">
            <p:oleObj spid="_x0000_s115719" name="公式" r:id="rId4" imgW="711000" imgH="177480" progId="Equation.3">
              <p:embed/>
            </p:oleObj>
          </a:graphicData>
        </a:graphic>
      </p:graphicFrame>
      <p:sp>
        <p:nvSpPr>
          <p:cNvPr id="115720" name="Text Box 8"/>
          <p:cNvSpPr txBox="1">
            <a:spLocks noChangeArrowheads="1"/>
          </p:cNvSpPr>
          <p:nvPr/>
        </p:nvSpPr>
        <p:spPr bwMode="auto">
          <a:xfrm>
            <a:off x="611188" y="2349500"/>
            <a:ext cx="6372225" cy="519113"/>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latin typeface="楷体_GB2312" pitchFamily="49" charset="-122"/>
              </a:rPr>
              <a:t>取步长 </a:t>
            </a:r>
            <a:r>
              <a:rPr kumimoji="1" lang="en-US" altLang="zh-CN" i="1">
                <a:solidFill>
                  <a:schemeClr val="tx1"/>
                </a:solidFill>
              </a:rPr>
              <a:t>h </a:t>
            </a:r>
            <a:r>
              <a:rPr kumimoji="1" lang="en-US" altLang="zh-CN">
                <a:solidFill>
                  <a:schemeClr val="tx1"/>
                </a:solidFill>
                <a:latin typeface="楷体_GB2312" pitchFamily="49" charset="-122"/>
              </a:rPr>
              <a:t>= </a:t>
            </a:r>
            <a:r>
              <a:rPr kumimoji="1" lang="en-US" altLang="zh-CN">
                <a:solidFill>
                  <a:schemeClr val="tx1"/>
                </a:solidFill>
              </a:rPr>
              <a:t>0.1</a:t>
            </a:r>
            <a:r>
              <a:rPr kumimoji="1" lang="zh-CN" altLang="en-US">
                <a:solidFill>
                  <a:schemeClr val="tx1"/>
                </a:solidFill>
                <a:latin typeface="楷体_GB2312" pitchFamily="49" charset="-122"/>
              </a:rPr>
              <a:t>，保留六位小数。</a:t>
            </a:r>
            <a:r>
              <a:rPr kumimoji="1" lang="zh-CN" altLang="en-US" b="0">
                <a:solidFill>
                  <a:schemeClr val="tx1"/>
                </a:solidFill>
                <a:latin typeface="楷体_GB2312" pitchFamily="49" charset="-122"/>
              </a:rPr>
              <a:t> </a:t>
            </a:r>
          </a:p>
        </p:txBody>
      </p:sp>
      <p:sp>
        <p:nvSpPr>
          <p:cNvPr id="115721" name="Text Box 9"/>
          <p:cNvSpPr txBox="1">
            <a:spLocks noChangeArrowheads="1"/>
          </p:cNvSpPr>
          <p:nvPr/>
        </p:nvSpPr>
        <p:spPr bwMode="auto">
          <a:xfrm>
            <a:off x="395288" y="3068638"/>
            <a:ext cx="792162" cy="519112"/>
          </a:xfrm>
          <a:prstGeom prst="rect">
            <a:avLst/>
          </a:prstGeom>
          <a:noFill/>
          <a:ln w="9525">
            <a:noFill/>
            <a:miter lim="800000"/>
            <a:headEnd/>
            <a:tailEnd/>
          </a:ln>
          <a:effectLst/>
        </p:spPr>
        <p:txBody>
          <a:bodyPr>
            <a:spAutoFit/>
          </a:bodyPr>
          <a:lstStyle/>
          <a:p>
            <a:pPr algn="just">
              <a:spcBef>
                <a:spcPct val="50000"/>
              </a:spcBef>
            </a:pPr>
            <a:r>
              <a:rPr kumimoji="1" lang="zh-CN" altLang="en-US">
                <a:solidFill>
                  <a:schemeClr val="tx1"/>
                </a:solidFill>
                <a:latin typeface="楷体_GB2312" pitchFamily="49" charset="-122"/>
              </a:rPr>
              <a:t>解</a:t>
            </a:r>
            <a:r>
              <a:rPr kumimoji="1" lang="en-US" altLang="zh-CN">
                <a:solidFill>
                  <a:schemeClr val="tx1"/>
                </a:solidFill>
                <a:latin typeface="楷体_GB2312" pitchFamily="49" charset="-122"/>
              </a:rPr>
              <a:t>:</a:t>
            </a:r>
            <a:endParaRPr kumimoji="1" lang="en-US" altLang="zh-CN" b="0">
              <a:solidFill>
                <a:schemeClr val="tx1"/>
              </a:solidFill>
              <a:latin typeface="楷体_GB2312" pitchFamily="49" charset="-122"/>
            </a:endParaRPr>
          </a:p>
        </p:txBody>
      </p:sp>
      <p:sp>
        <p:nvSpPr>
          <p:cNvPr id="115722" name="Rectangle 10"/>
          <p:cNvSpPr>
            <a:spLocks noChangeArrowheads="1"/>
          </p:cNvSpPr>
          <p:nvPr/>
        </p:nvSpPr>
        <p:spPr bwMode="auto">
          <a:xfrm>
            <a:off x="3829050" y="3300413"/>
            <a:ext cx="9144000" cy="0"/>
          </a:xfrm>
          <a:prstGeom prst="rect">
            <a:avLst/>
          </a:prstGeom>
          <a:noFill/>
          <a:ln w="9525">
            <a:noFill/>
            <a:miter lim="800000"/>
            <a:headEnd/>
            <a:tailEnd/>
          </a:ln>
          <a:effectLst/>
        </p:spPr>
        <p:txBody>
          <a:bodyPr>
            <a:spAutoFit/>
          </a:bodyPr>
          <a:lstStyle/>
          <a:p>
            <a:endParaRPr lang="zh-CN" altLang="en-US"/>
          </a:p>
        </p:txBody>
      </p:sp>
      <p:sp>
        <p:nvSpPr>
          <p:cNvPr id="115723" name="Rectangle 11"/>
          <p:cNvSpPr>
            <a:spLocks noChangeArrowheads="1"/>
          </p:cNvSpPr>
          <p:nvPr/>
        </p:nvSpPr>
        <p:spPr bwMode="auto">
          <a:xfrm>
            <a:off x="3843338" y="3300413"/>
            <a:ext cx="9144000" cy="0"/>
          </a:xfrm>
          <a:prstGeom prst="rect">
            <a:avLst/>
          </a:prstGeom>
          <a:noFill/>
          <a:ln w="9525">
            <a:noFill/>
            <a:miter lim="800000"/>
            <a:headEnd/>
            <a:tailEnd/>
          </a:ln>
          <a:effectLst/>
        </p:spPr>
        <p:txBody>
          <a:bodyPr>
            <a:spAutoFit/>
          </a:bodyPr>
          <a:lstStyle/>
          <a:p>
            <a:endParaRPr lang="zh-CN" altLang="en-US"/>
          </a:p>
        </p:txBody>
      </p:sp>
      <p:sp>
        <p:nvSpPr>
          <p:cNvPr id="115724" name="Rectangle 12"/>
          <p:cNvSpPr>
            <a:spLocks noChangeArrowheads="1"/>
          </p:cNvSpPr>
          <p:nvPr/>
        </p:nvSpPr>
        <p:spPr bwMode="auto">
          <a:xfrm>
            <a:off x="3200400" y="3233738"/>
            <a:ext cx="9144000" cy="0"/>
          </a:xfrm>
          <a:prstGeom prst="rect">
            <a:avLst/>
          </a:prstGeom>
          <a:noFill/>
          <a:ln w="9525">
            <a:noFill/>
            <a:miter lim="800000"/>
            <a:headEnd/>
            <a:tailEnd/>
          </a:ln>
          <a:effectLst/>
        </p:spPr>
        <p:txBody>
          <a:bodyPr>
            <a:spAutoFit/>
          </a:bodyPr>
          <a:lstStyle/>
          <a:p>
            <a:endParaRPr lang="zh-CN" altLang="en-US"/>
          </a:p>
        </p:txBody>
      </p:sp>
      <p:sp>
        <p:nvSpPr>
          <p:cNvPr id="115725" name="Rectangle 13"/>
          <p:cNvSpPr>
            <a:spLocks noChangeArrowheads="1"/>
          </p:cNvSpPr>
          <p:nvPr/>
        </p:nvSpPr>
        <p:spPr bwMode="auto">
          <a:xfrm>
            <a:off x="3224213" y="3233738"/>
            <a:ext cx="9144000" cy="0"/>
          </a:xfrm>
          <a:prstGeom prst="rect">
            <a:avLst/>
          </a:prstGeom>
          <a:noFill/>
          <a:ln w="9525">
            <a:noFill/>
            <a:miter lim="800000"/>
            <a:headEnd/>
            <a:tailEnd/>
          </a:ln>
          <a:effectLst/>
        </p:spPr>
        <p:txBody>
          <a:bodyPr>
            <a:spAutoFit/>
          </a:bodyPr>
          <a:lstStyle/>
          <a:p>
            <a:endParaRPr lang="zh-CN" altLang="en-US"/>
          </a:p>
        </p:txBody>
      </p:sp>
      <p:sp>
        <p:nvSpPr>
          <p:cNvPr id="115726" name="Text Box 14"/>
          <p:cNvSpPr txBox="1">
            <a:spLocks noChangeArrowheads="1"/>
          </p:cNvSpPr>
          <p:nvPr/>
        </p:nvSpPr>
        <p:spPr bwMode="auto">
          <a:xfrm>
            <a:off x="1187450" y="3068638"/>
            <a:ext cx="1296988" cy="519112"/>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latin typeface="楷体_GB2312" pitchFamily="49" charset="-122"/>
              </a:rPr>
              <a:t>此时，</a:t>
            </a:r>
          </a:p>
        </p:txBody>
      </p:sp>
      <p:graphicFrame>
        <p:nvGraphicFramePr>
          <p:cNvPr id="115727" name="Object 15"/>
          <p:cNvGraphicFramePr>
            <a:graphicFrameLocks noChangeAspect="1"/>
          </p:cNvGraphicFramePr>
          <p:nvPr/>
        </p:nvGraphicFramePr>
        <p:xfrm>
          <a:off x="1187450" y="3500438"/>
          <a:ext cx="5111750" cy="993775"/>
        </p:xfrm>
        <a:graphic>
          <a:graphicData uri="http://schemas.openxmlformats.org/presentationml/2006/ole">
            <p:oleObj spid="_x0000_s115727" name="公式" r:id="rId5" imgW="2400120" imgH="419040" progId="Equation.3">
              <p:embed/>
            </p:oleObj>
          </a:graphicData>
        </a:graphic>
      </p:graphicFrame>
      <p:graphicFrame>
        <p:nvGraphicFramePr>
          <p:cNvPr id="115728" name="Object 16"/>
          <p:cNvGraphicFramePr>
            <a:graphicFrameLocks noChangeAspect="1"/>
          </p:cNvGraphicFramePr>
          <p:nvPr/>
        </p:nvGraphicFramePr>
        <p:xfrm>
          <a:off x="1763713" y="4581525"/>
          <a:ext cx="3529012" cy="1617663"/>
        </p:xfrm>
        <a:graphic>
          <a:graphicData uri="http://schemas.openxmlformats.org/presentationml/2006/ole">
            <p:oleObj spid="_x0000_s115728" name="公式" r:id="rId6" imgW="1625400" imgH="736560" progId="Equation.3">
              <p:embed/>
            </p:oleObj>
          </a:graphicData>
        </a:graphic>
      </p:graphicFrame>
      <p:sp>
        <p:nvSpPr>
          <p:cNvPr id="115729" name="Text Box 17"/>
          <p:cNvSpPr txBox="1">
            <a:spLocks noChangeArrowheads="1"/>
          </p:cNvSpPr>
          <p:nvPr/>
        </p:nvSpPr>
        <p:spPr bwMode="auto">
          <a:xfrm>
            <a:off x="303213" y="4960938"/>
            <a:ext cx="1612900" cy="519112"/>
          </a:xfrm>
          <a:prstGeom prst="rect">
            <a:avLst/>
          </a:prstGeom>
          <a:noFill/>
          <a:ln w="9525">
            <a:noFill/>
            <a:miter lim="800000"/>
            <a:headEnd/>
            <a:tailEnd/>
          </a:ln>
          <a:effectLst/>
        </p:spPr>
        <p:txBody>
          <a:bodyPr wrap="none">
            <a:spAutoFit/>
          </a:bodyPr>
          <a:lstStyle/>
          <a:p>
            <a:r>
              <a:rPr lang="zh-CN" altLang="en-US">
                <a:solidFill>
                  <a:schemeClr val="tx1"/>
                </a:solidFill>
              </a:rPr>
              <a:t>预估步，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21"/>
                                        </p:tgtEl>
                                        <p:attrNameLst>
                                          <p:attrName>style.visibility</p:attrName>
                                        </p:attrNameLst>
                                      </p:cBhvr>
                                      <p:to>
                                        <p:strVal val="visible"/>
                                      </p:to>
                                    </p:set>
                                    <p:animEffect transition="in" filter="wipe(left)">
                                      <p:cBhvr>
                                        <p:cTn id="7" dur="500"/>
                                        <p:tgtEl>
                                          <p:spTgt spid="1157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26"/>
                                        </p:tgtEl>
                                        <p:attrNameLst>
                                          <p:attrName>style.visibility</p:attrName>
                                        </p:attrNameLst>
                                      </p:cBhvr>
                                      <p:to>
                                        <p:strVal val="visible"/>
                                      </p:to>
                                    </p:set>
                                    <p:animEffect transition="in" filter="wipe(left)">
                                      <p:cBhvr>
                                        <p:cTn id="12" dur="500"/>
                                        <p:tgtEl>
                                          <p:spTgt spid="1157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5727"/>
                                        </p:tgtEl>
                                        <p:attrNameLst>
                                          <p:attrName>style.visibility</p:attrName>
                                        </p:attrNameLst>
                                      </p:cBhvr>
                                      <p:to>
                                        <p:strVal val="visible"/>
                                      </p:to>
                                    </p:set>
                                    <p:animEffect transition="in" filter="wipe(left)">
                                      <p:cBhvr>
                                        <p:cTn id="17" dur="500"/>
                                        <p:tgtEl>
                                          <p:spTgt spid="1157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29"/>
                                        </p:tgtEl>
                                        <p:attrNameLst>
                                          <p:attrName>style.visibility</p:attrName>
                                        </p:attrNameLst>
                                      </p:cBhvr>
                                      <p:to>
                                        <p:strVal val="visible"/>
                                      </p:to>
                                    </p:set>
                                    <p:animEffect transition="in" filter="wipe(left)">
                                      <p:cBhvr>
                                        <p:cTn id="22" dur="500"/>
                                        <p:tgtEl>
                                          <p:spTgt spid="1157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5728"/>
                                        </p:tgtEl>
                                        <p:attrNameLst>
                                          <p:attrName>style.visibility</p:attrName>
                                        </p:attrNameLst>
                                      </p:cBhvr>
                                      <p:to>
                                        <p:strVal val="visible"/>
                                      </p:to>
                                    </p:set>
                                    <p:animEffect transition="in" filter="wipe(left)">
                                      <p:cBhvr>
                                        <p:cTn id="27" dur="500"/>
                                        <p:tgtEl>
                                          <p:spTgt spid="115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1" grpId="0"/>
      <p:bldP spid="115726" grpId="0"/>
      <p:bldP spid="1157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8" name="Object 2"/>
          <p:cNvGraphicFramePr>
            <a:graphicFrameLocks noChangeAspect="1"/>
          </p:cNvGraphicFramePr>
          <p:nvPr/>
        </p:nvGraphicFramePr>
        <p:xfrm>
          <a:off x="2124075" y="460375"/>
          <a:ext cx="5845175" cy="1600200"/>
        </p:xfrm>
        <a:graphic>
          <a:graphicData uri="http://schemas.openxmlformats.org/presentationml/2006/ole">
            <p:oleObj spid="_x0000_s116738" name="公式" r:id="rId3" imgW="2869920" imgH="799920" progId="Equation.3">
              <p:embed/>
            </p:oleObj>
          </a:graphicData>
        </a:graphic>
      </p:graphicFrame>
      <p:grpSp>
        <p:nvGrpSpPr>
          <p:cNvPr id="116739" name="Group 3"/>
          <p:cNvGrpSpPr>
            <a:grpSpLocks/>
          </p:cNvGrpSpPr>
          <p:nvPr/>
        </p:nvGrpSpPr>
        <p:grpSpPr bwMode="auto">
          <a:xfrm>
            <a:off x="323850" y="2276475"/>
            <a:ext cx="6985000" cy="585788"/>
            <a:chOff x="204" y="1434"/>
            <a:chExt cx="4400" cy="369"/>
          </a:xfrm>
        </p:grpSpPr>
        <p:sp>
          <p:nvSpPr>
            <p:cNvPr id="116740" name="Text Box 4"/>
            <p:cNvSpPr txBox="1">
              <a:spLocks noChangeArrowheads="1"/>
            </p:cNvSpPr>
            <p:nvPr/>
          </p:nvSpPr>
          <p:spPr bwMode="auto">
            <a:xfrm>
              <a:off x="204" y="1434"/>
              <a:ext cx="4400" cy="327"/>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latin typeface="楷体_GB2312" pitchFamily="49" charset="-122"/>
                </a:rPr>
                <a:t>由初值                       </a:t>
              </a:r>
              <a:r>
                <a:rPr kumimoji="1" lang="en-US" altLang="zh-CN">
                  <a:solidFill>
                    <a:schemeClr val="tx1"/>
                  </a:solidFill>
                  <a:latin typeface="楷体_GB2312" pitchFamily="49" charset="-122"/>
                </a:rPr>
                <a:t>,</a:t>
              </a:r>
              <a:r>
                <a:rPr kumimoji="1" lang="zh-CN" altLang="en-US">
                  <a:solidFill>
                    <a:schemeClr val="tx1"/>
                  </a:solidFill>
                  <a:latin typeface="楷体_GB2312" pitchFamily="49" charset="-122"/>
                </a:rPr>
                <a:t>计算得 </a:t>
              </a:r>
            </a:p>
          </p:txBody>
        </p:sp>
        <p:graphicFrame>
          <p:nvGraphicFramePr>
            <p:cNvPr id="116741" name="Object 5"/>
            <p:cNvGraphicFramePr>
              <a:graphicFrameLocks noChangeAspect="1"/>
            </p:cNvGraphicFramePr>
            <p:nvPr/>
          </p:nvGraphicFramePr>
          <p:xfrm>
            <a:off x="930" y="1434"/>
            <a:ext cx="2532" cy="369"/>
          </p:xfrm>
          <a:graphic>
            <a:graphicData uri="http://schemas.openxmlformats.org/presentationml/2006/ole">
              <p:oleObj spid="_x0000_s116741" name="公式" r:id="rId4" imgW="1765080" imgH="228600" progId="Equation.3">
                <p:embed/>
              </p:oleObj>
            </a:graphicData>
          </a:graphic>
        </p:graphicFrame>
      </p:grpSp>
      <p:sp>
        <p:nvSpPr>
          <p:cNvPr id="116742" name="Rectangle 6"/>
          <p:cNvSpPr>
            <a:spLocks noChangeArrowheads="1"/>
          </p:cNvSpPr>
          <p:nvPr/>
        </p:nvSpPr>
        <p:spPr bwMode="auto">
          <a:xfrm>
            <a:off x="4071938" y="316230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16743" name="Object 7"/>
          <p:cNvGraphicFramePr>
            <a:graphicFrameLocks noChangeAspect="1"/>
          </p:cNvGraphicFramePr>
          <p:nvPr/>
        </p:nvGraphicFramePr>
        <p:xfrm>
          <a:off x="684213" y="2959100"/>
          <a:ext cx="2951162" cy="1147763"/>
        </p:xfrm>
        <a:graphic>
          <a:graphicData uri="http://schemas.openxmlformats.org/presentationml/2006/ole">
            <p:oleObj spid="_x0000_s116743" name="公式" r:id="rId5" imgW="1002960" imgH="533160" progId="Equation.3">
              <p:embed/>
            </p:oleObj>
          </a:graphicData>
        </a:graphic>
      </p:graphicFrame>
      <p:sp>
        <p:nvSpPr>
          <p:cNvPr id="116744" name="Rectangle 8"/>
          <p:cNvSpPr>
            <a:spLocks noChangeArrowheads="1"/>
          </p:cNvSpPr>
          <p:nvPr/>
        </p:nvSpPr>
        <p:spPr bwMode="auto">
          <a:xfrm>
            <a:off x="3810000" y="318611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16745" name="Object 9"/>
          <p:cNvGraphicFramePr>
            <a:graphicFrameLocks noChangeAspect="1"/>
          </p:cNvGraphicFramePr>
          <p:nvPr/>
        </p:nvGraphicFramePr>
        <p:xfrm>
          <a:off x="3708400" y="2997200"/>
          <a:ext cx="3379788" cy="1068388"/>
        </p:xfrm>
        <a:graphic>
          <a:graphicData uri="http://schemas.openxmlformats.org/presentationml/2006/ole">
            <p:oleObj spid="_x0000_s116745" name="公式" r:id="rId6" imgW="1536480" imgH="482400" progId="Equation.3">
              <p:embed/>
            </p:oleObj>
          </a:graphicData>
        </a:graphic>
      </p:graphicFrame>
      <p:sp>
        <p:nvSpPr>
          <p:cNvPr id="116746" name="Rectangle 10"/>
          <p:cNvSpPr>
            <a:spLocks noChangeArrowheads="1"/>
          </p:cNvSpPr>
          <p:nvPr/>
        </p:nvSpPr>
        <p:spPr bwMode="auto">
          <a:xfrm>
            <a:off x="4062413" y="316230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16747" name="Object 11"/>
          <p:cNvGraphicFramePr>
            <a:graphicFrameLocks noChangeAspect="1"/>
          </p:cNvGraphicFramePr>
          <p:nvPr/>
        </p:nvGraphicFramePr>
        <p:xfrm>
          <a:off x="684213" y="4360863"/>
          <a:ext cx="2447925" cy="1160462"/>
        </p:xfrm>
        <a:graphic>
          <a:graphicData uri="http://schemas.openxmlformats.org/presentationml/2006/ole">
            <p:oleObj spid="_x0000_s116747" name="公式" r:id="rId7" imgW="1015920" imgH="533160" progId="Equation.3">
              <p:embed/>
            </p:oleObj>
          </a:graphicData>
        </a:graphic>
      </p:graphicFrame>
      <p:graphicFrame>
        <p:nvGraphicFramePr>
          <p:cNvPr id="116748" name="Object 12"/>
          <p:cNvGraphicFramePr>
            <a:graphicFrameLocks noChangeAspect="1"/>
          </p:cNvGraphicFramePr>
          <p:nvPr/>
        </p:nvGraphicFramePr>
        <p:xfrm>
          <a:off x="3779838" y="4467225"/>
          <a:ext cx="3455987" cy="1089025"/>
        </p:xfrm>
        <a:graphic>
          <a:graphicData uri="http://schemas.openxmlformats.org/presentationml/2006/ole">
            <p:oleObj spid="_x0000_s116748" name="公式" r:id="rId8" imgW="1549080" imgH="482400" progId="Equation.3">
              <p:embed/>
            </p:oleObj>
          </a:graphicData>
        </a:graphic>
      </p:graphicFrame>
      <p:sp>
        <p:nvSpPr>
          <p:cNvPr id="116749" name="Text Box 13"/>
          <p:cNvSpPr txBox="1">
            <a:spLocks noChangeArrowheads="1"/>
          </p:cNvSpPr>
          <p:nvPr/>
        </p:nvSpPr>
        <p:spPr bwMode="auto">
          <a:xfrm>
            <a:off x="592138" y="1000125"/>
            <a:ext cx="1612900" cy="519113"/>
          </a:xfrm>
          <a:prstGeom prst="rect">
            <a:avLst/>
          </a:prstGeom>
          <a:noFill/>
          <a:ln w="9525">
            <a:noFill/>
            <a:miter lim="800000"/>
            <a:headEnd/>
            <a:tailEnd/>
          </a:ln>
          <a:effectLst/>
        </p:spPr>
        <p:txBody>
          <a:bodyPr wrap="none">
            <a:spAutoFit/>
          </a:bodyPr>
          <a:lstStyle/>
          <a:p>
            <a:r>
              <a:rPr lang="zh-CN" altLang="en-US">
                <a:solidFill>
                  <a:schemeClr val="tx1"/>
                </a:solidFill>
              </a:rPr>
              <a:t>校正步，</a:t>
            </a:r>
          </a:p>
        </p:txBody>
      </p:sp>
      <p:sp>
        <p:nvSpPr>
          <p:cNvPr id="116750" name="Text Box 14"/>
          <p:cNvSpPr txBox="1">
            <a:spLocks noChangeArrowheads="1"/>
          </p:cNvSpPr>
          <p:nvPr/>
        </p:nvSpPr>
        <p:spPr bwMode="auto">
          <a:xfrm>
            <a:off x="2411413" y="5734050"/>
            <a:ext cx="895350" cy="519113"/>
          </a:xfrm>
          <a:prstGeom prst="rect">
            <a:avLst/>
          </a:prstGeom>
          <a:noFill/>
          <a:ln w="9525">
            <a:noFill/>
            <a:miter lim="800000"/>
            <a:headEnd/>
            <a:tailEnd/>
          </a:ln>
          <a:effectLst/>
        </p:spPr>
        <p:txBody>
          <a:bodyPr wrap="none">
            <a:spAutoFit/>
          </a:bodyPr>
          <a:lstStyle/>
          <a:p>
            <a:r>
              <a:rPr lang="en-US" altLang="zh-CN">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49"/>
                                        </p:tgtEl>
                                        <p:attrNameLst>
                                          <p:attrName>style.visibility</p:attrName>
                                        </p:attrNameLst>
                                      </p:cBhvr>
                                      <p:to>
                                        <p:strVal val="visible"/>
                                      </p:to>
                                    </p:set>
                                    <p:animEffect transition="in" filter="wipe(left)">
                                      <p:cBhvr>
                                        <p:cTn id="7" dur="500"/>
                                        <p:tgtEl>
                                          <p:spTgt spid="1167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6738"/>
                                        </p:tgtEl>
                                        <p:attrNameLst>
                                          <p:attrName>style.visibility</p:attrName>
                                        </p:attrNameLst>
                                      </p:cBhvr>
                                      <p:to>
                                        <p:strVal val="visible"/>
                                      </p:to>
                                    </p:set>
                                    <p:animEffect transition="in" filter="wipe(left)">
                                      <p:cBhvr>
                                        <p:cTn id="12" dur="500"/>
                                        <p:tgtEl>
                                          <p:spTgt spid="1167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6739"/>
                                        </p:tgtEl>
                                        <p:attrNameLst>
                                          <p:attrName>style.visibility</p:attrName>
                                        </p:attrNameLst>
                                      </p:cBhvr>
                                      <p:to>
                                        <p:strVal val="visible"/>
                                      </p:to>
                                    </p:set>
                                    <p:animEffect transition="in" filter="wipe(left)">
                                      <p:cBhvr>
                                        <p:cTn id="17" dur="500"/>
                                        <p:tgtEl>
                                          <p:spTgt spid="1167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6743"/>
                                        </p:tgtEl>
                                        <p:attrNameLst>
                                          <p:attrName>style.visibility</p:attrName>
                                        </p:attrNameLst>
                                      </p:cBhvr>
                                      <p:to>
                                        <p:strVal val="visible"/>
                                      </p:to>
                                    </p:set>
                                    <p:animEffect transition="in" filter="wipe(left)">
                                      <p:cBhvr>
                                        <p:cTn id="22" dur="500"/>
                                        <p:tgtEl>
                                          <p:spTgt spid="1167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6745"/>
                                        </p:tgtEl>
                                        <p:attrNameLst>
                                          <p:attrName>style.visibility</p:attrName>
                                        </p:attrNameLst>
                                      </p:cBhvr>
                                      <p:to>
                                        <p:strVal val="visible"/>
                                      </p:to>
                                    </p:set>
                                    <p:animEffect transition="in" filter="wipe(left)">
                                      <p:cBhvr>
                                        <p:cTn id="27" dur="500"/>
                                        <p:tgtEl>
                                          <p:spTgt spid="1167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6747"/>
                                        </p:tgtEl>
                                        <p:attrNameLst>
                                          <p:attrName>style.visibility</p:attrName>
                                        </p:attrNameLst>
                                      </p:cBhvr>
                                      <p:to>
                                        <p:strVal val="visible"/>
                                      </p:to>
                                    </p:set>
                                    <p:animEffect transition="in" filter="wipe(left)">
                                      <p:cBhvr>
                                        <p:cTn id="32" dur="500"/>
                                        <p:tgtEl>
                                          <p:spTgt spid="1167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6748"/>
                                        </p:tgtEl>
                                        <p:attrNameLst>
                                          <p:attrName>style.visibility</p:attrName>
                                        </p:attrNameLst>
                                      </p:cBhvr>
                                      <p:to>
                                        <p:strVal val="visible"/>
                                      </p:to>
                                    </p:set>
                                    <p:animEffect transition="in" filter="wipe(left)">
                                      <p:cBhvr>
                                        <p:cTn id="37" dur="500"/>
                                        <p:tgtEl>
                                          <p:spTgt spid="1167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750"/>
                                        </p:tgtEl>
                                        <p:attrNameLst>
                                          <p:attrName>style.visibility</p:attrName>
                                        </p:attrNameLst>
                                      </p:cBhvr>
                                      <p:to>
                                        <p:strVal val="visible"/>
                                      </p:to>
                                    </p:set>
                                    <p:animEffect transition="in" filter="wipe(left)">
                                      <p:cBhvr>
                                        <p:cTn id="42" dur="500"/>
                                        <p:tgtEl>
                                          <p:spTgt spid="116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9" grpId="0"/>
      <p:bldP spid="1167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62" name="Object 2"/>
          <p:cNvGraphicFramePr>
            <a:graphicFrameLocks noChangeAspect="1"/>
          </p:cNvGraphicFramePr>
          <p:nvPr>
            <p:ph sz="half" idx="1"/>
          </p:nvPr>
        </p:nvGraphicFramePr>
        <p:xfrm>
          <a:off x="2767013" y="188913"/>
          <a:ext cx="5984875" cy="2486025"/>
        </p:xfrm>
        <a:graphic>
          <a:graphicData uri="http://schemas.openxmlformats.org/presentationml/2006/ole">
            <p:oleObj spid="_x0000_s117762" name="公式" r:id="rId3" imgW="3301920" imgH="1371600" progId="Equation.3">
              <p:embed/>
            </p:oleObj>
          </a:graphicData>
        </a:graphic>
      </p:graphicFrame>
      <p:sp>
        <p:nvSpPr>
          <p:cNvPr id="117763" name="Text Box 3"/>
          <p:cNvSpPr txBox="1">
            <a:spLocks noChangeArrowheads="1"/>
          </p:cNvSpPr>
          <p:nvPr/>
        </p:nvSpPr>
        <p:spPr bwMode="auto">
          <a:xfrm>
            <a:off x="179388" y="981075"/>
            <a:ext cx="2736850" cy="519113"/>
          </a:xfrm>
          <a:prstGeom prst="rect">
            <a:avLst/>
          </a:prstGeom>
          <a:noFill/>
          <a:ln w="9525">
            <a:noFill/>
            <a:miter lim="800000"/>
            <a:headEnd/>
            <a:tailEnd/>
          </a:ln>
          <a:effectLst/>
        </p:spPr>
        <p:txBody>
          <a:bodyPr>
            <a:spAutoFit/>
          </a:bodyPr>
          <a:lstStyle/>
          <a:p>
            <a:r>
              <a:rPr lang="zh-CN" altLang="en-US">
                <a:solidFill>
                  <a:schemeClr val="tx1"/>
                </a:solidFill>
              </a:rPr>
              <a:t>四阶龙格</a:t>
            </a:r>
            <a:r>
              <a:rPr lang="en-US" altLang="zh-CN">
                <a:solidFill>
                  <a:schemeClr val="tx1"/>
                </a:solidFill>
              </a:rPr>
              <a:t>-</a:t>
            </a:r>
            <a:r>
              <a:rPr lang="zh-CN" altLang="en-US">
                <a:solidFill>
                  <a:schemeClr val="tx1"/>
                </a:solidFill>
              </a:rPr>
              <a:t>库塔</a:t>
            </a:r>
          </a:p>
        </p:txBody>
      </p:sp>
      <p:sp>
        <p:nvSpPr>
          <p:cNvPr id="117764" name="Rectangle 4"/>
          <p:cNvSpPr>
            <a:spLocks noChangeArrowheads="1"/>
          </p:cNvSpPr>
          <p:nvPr/>
        </p:nvSpPr>
        <p:spPr bwMode="auto">
          <a:xfrm>
            <a:off x="323850" y="4076700"/>
            <a:ext cx="6769100" cy="519113"/>
          </a:xfrm>
          <a:prstGeom prst="rect">
            <a:avLst/>
          </a:prstGeom>
          <a:noFill/>
          <a:ln w="9525">
            <a:noFill/>
            <a:miter lim="800000"/>
            <a:headEnd/>
            <a:tailEnd/>
          </a:ln>
          <a:effectLst/>
        </p:spPr>
        <p:txBody>
          <a:bodyPr>
            <a:spAutoFit/>
          </a:bodyPr>
          <a:lstStyle/>
          <a:p>
            <a:r>
              <a:rPr kumimoji="1" lang="zh-CN" altLang="en-US">
                <a:solidFill>
                  <a:schemeClr val="tx1"/>
                </a:solidFill>
                <a:latin typeface="楷体_GB2312" pitchFamily="49" charset="-122"/>
              </a:rPr>
              <a:t>这样，相应的四阶龙格</a:t>
            </a:r>
            <a:r>
              <a:rPr kumimoji="1" lang="en-US" altLang="zh-CN">
                <a:solidFill>
                  <a:schemeClr val="tx1"/>
                </a:solidFill>
                <a:latin typeface="楷体_GB2312" pitchFamily="49" charset="-122"/>
              </a:rPr>
              <a:t>-</a:t>
            </a:r>
            <a:r>
              <a:rPr kumimoji="1" lang="zh-CN" altLang="en-US">
                <a:solidFill>
                  <a:schemeClr val="tx1"/>
                </a:solidFill>
                <a:latin typeface="楷体_GB2312" pitchFamily="49" charset="-122"/>
              </a:rPr>
              <a:t>库塔格式为 </a:t>
            </a:r>
          </a:p>
        </p:txBody>
      </p:sp>
      <p:graphicFrame>
        <p:nvGraphicFramePr>
          <p:cNvPr id="117765" name="Object 5"/>
          <p:cNvGraphicFramePr>
            <a:graphicFrameLocks noChangeAspect="1"/>
          </p:cNvGraphicFramePr>
          <p:nvPr/>
        </p:nvGraphicFramePr>
        <p:xfrm>
          <a:off x="1187450" y="4652963"/>
          <a:ext cx="4800600" cy="1889125"/>
        </p:xfrm>
        <a:graphic>
          <a:graphicData uri="http://schemas.openxmlformats.org/presentationml/2006/ole">
            <p:oleObj spid="_x0000_s117765" name="公式" r:id="rId4" imgW="2336760" imgH="838080" progId="Equation.3">
              <p:embed/>
            </p:oleObj>
          </a:graphicData>
        </a:graphic>
      </p:graphicFrame>
      <p:graphicFrame>
        <p:nvGraphicFramePr>
          <p:cNvPr id="117766" name="Object 6"/>
          <p:cNvGraphicFramePr>
            <a:graphicFrameLocks noChangeAspect="1"/>
          </p:cNvGraphicFramePr>
          <p:nvPr>
            <p:ph sz="half" idx="2"/>
          </p:nvPr>
        </p:nvGraphicFramePr>
        <p:xfrm>
          <a:off x="1042988" y="2781300"/>
          <a:ext cx="3995737" cy="1077913"/>
        </p:xfrm>
        <a:graphic>
          <a:graphicData uri="http://schemas.openxmlformats.org/presentationml/2006/ole">
            <p:oleObj spid="_x0000_s117766" name="公式" r:id="rId5" imgW="179064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wipe(left)">
                                      <p:cBhvr>
                                        <p:cTn id="7" dur="500"/>
                                        <p:tgtEl>
                                          <p:spTgt spid="117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7762"/>
                                        </p:tgtEl>
                                        <p:attrNameLst>
                                          <p:attrName>style.visibility</p:attrName>
                                        </p:attrNameLst>
                                      </p:cBhvr>
                                      <p:to>
                                        <p:strVal val="visible"/>
                                      </p:to>
                                    </p:set>
                                    <p:animEffect transition="in" filter="wipe(left)">
                                      <p:cBhvr>
                                        <p:cTn id="12" dur="500"/>
                                        <p:tgtEl>
                                          <p:spTgt spid="1177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7766"/>
                                        </p:tgtEl>
                                        <p:attrNameLst>
                                          <p:attrName>style.visibility</p:attrName>
                                        </p:attrNameLst>
                                      </p:cBhvr>
                                      <p:to>
                                        <p:strVal val="visible"/>
                                      </p:to>
                                    </p:set>
                                    <p:animEffect transition="in" filter="wipe(left)">
                                      <p:cBhvr>
                                        <p:cTn id="17" dur="500"/>
                                        <p:tgtEl>
                                          <p:spTgt spid="1177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7764"/>
                                        </p:tgtEl>
                                        <p:attrNameLst>
                                          <p:attrName>style.visibility</p:attrName>
                                        </p:attrNameLst>
                                      </p:cBhvr>
                                      <p:to>
                                        <p:strVal val="visible"/>
                                      </p:to>
                                    </p:set>
                                    <p:animEffect transition="in" filter="wipe(left)">
                                      <p:cBhvr>
                                        <p:cTn id="22" dur="500"/>
                                        <p:tgtEl>
                                          <p:spTgt spid="1177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7765"/>
                                        </p:tgtEl>
                                        <p:attrNameLst>
                                          <p:attrName>style.visibility</p:attrName>
                                        </p:attrNameLst>
                                      </p:cBhvr>
                                      <p:to>
                                        <p:strVal val="visible"/>
                                      </p:to>
                                    </p:set>
                                    <p:animEffect transition="in" filter="wipe(left)">
                                      <p:cBhvr>
                                        <p:cTn id="27" dur="500"/>
                                        <p:tgtEl>
                                          <p:spTgt spid="117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p:bldP spid="1177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481388" y="204311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18787" name="Object 3"/>
          <p:cNvGraphicFramePr>
            <a:graphicFrameLocks noChangeAspect="1"/>
          </p:cNvGraphicFramePr>
          <p:nvPr/>
        </p:nvGraphicFramePr>
        <p:xfrm>
          <a:off x="1357313" y="593725"/>
          <a:ext cx="5900737" cy="5489575"/>
        </p:xfrm>
        <a:graphic>
          <a:graphicData uri="http://schemas.openxmlformats.org/presentationml/2006/ole">
            <p:oleObj spid="_x0000_s118787" name="公式" r:id="rId3" imgW="2349360" imgH="2590560" progId="Equation.3">
              <p:embed/>
            </p:oleObj>
          </a:graphicData>
        </a:graphic>
      </p:graphicFrame>
      <p:sp>
        <p:nvSpPr>
          <p:cNvPr id="118788" name="Text Box 4"/>
          <p:cNvSpPr txBox="1">
            <a:spLocks noChangeArrowheads="1"/>
          </p:cNvSpPr>
          <p:nvPr/>
        </p:nvSpPr>
        <p:spPr bwMode="auto">
          <a:xfrm>
            <a:off x="395288" y="620713"/>
            <a:ext cx="914400" cy="519112"/>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1"/>
                </a:solidFill>
                <a:latin typeface="楷体_GB2312" pitchFamily="49" charset="-122"/>
              </a:rPr>
              <a:t>式中</a:t>
            </a:r>
            <a:r>
              <a:rPr kumimoji="1" lang="zh-CN" altLang="en-US" b="0">
                <a:solidFill>
                  <a:schemeClr val="tx1"/>
                </a:solidFill>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wipe(left)">
                                      <p:cBhvr>
                                        <p:cTn id="7" dur="500"/>
                                        <p:tgtEl>
                                          <p:spTgt spid="1187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8787"/>
                                        </p:tgtEl>
                                        <p:attrNameLst>
                                          <p:attrName>style.visibility</p:attrName>
                                        </p:attrNameLst>
                                      </p:cBhvr>
                                      <p:to>
                                        <p:strVal val="visible"/>
                                      </p:to>
                                    </p:set>
                                    <p:animEffect transition="in" filter="wipe(left)">
                                      <p:cBhvr>
                                        <p:cTn id="12" dur="500"/>
                                        <p:tgtEl>
                                          <p:spTgt spid="11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2"/>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1731</TotalTime>
  <Words>636</Words>
  <Application>Microsoft Office PowerPoint</Application>
  <PresentationFormat>全屏显示(4:3)</PresentationFormat>
  <Paragraphs>66</Paragraphs>
  <Slides>18</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21" baseType="lpstr">
      <vt:lpstr>默认设计模板</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Company>biti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稳定性</dc:title>
  <dc:creator>huady</dc:creator>
  <cp:lastModifiedBy>huady</cp:lastModifiedBy>
  <cp:revision>144</cp:revision>
  <dcterms:created xsi:type="dcterms:W3CDTF">2010-03-14T15:03:47Z</dcterms:created>
  <dcterms:modified xsi:type="dcterms:W3CDTF">2014-11-13T00:35:50Z</dcterms:modified>
</cp:coreProperties>
</file>