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24" r:id="rId2"/>
    <p:sldId id="341" r:id="rId3"/>
    <p:sldId id="290" r:id="rId4"/>
    <p:sldId id="300" r:id="rId5"/>
    <p:sldId id="301" r:id="rId6"/>
    <p:sldId id="338" r:id="rId7"/>
    <p:sldId id="339" r:id="rId8"/>
    <p:sldId id="302" r:id="rId9"/>
    <p:sldId id="304" r:id="rId10"/>
    <p:sldId id="305" r:id="rId11"/>
    <p:sldId id="306" r:id="rId12"/>
    <p:sldId id="342" r:id="rId13"/>
    <p:sldId id="307" r:id="rId14"/>
    <p:sldId id="308" r:id="rId15"/>
    <p:sldId id="309" r:id="rId16"/>
    <p:sldId id="313" r:id="rId17"/>
    <p:sldId id="314" r:id="rId18"/>
    <p:sldId id="315" r:id="rId19"/>
    <p:sldId id="343" r:id="rId20"/>
    <p:sldId id="316" r:id="rId21"/>
    <p:sldId id="317" r:id="rId22"/>
    <p:sldId id="312" r:id="rId23"/>
    <p:sldId id="329" r:id="rId24"/>
    <p:sldId id="344" r:id="rId25"/>
    <p:sldId id="349" r:id="rId26"/>
    <p:sldId id="350" r:id="rId27"/>
    <p:sldId id="348" r:id="rId28"/>
    <p:sldId id="347" r:id="rId29"/>
    <p:sldId id="346" r:id="rId30"/>
    <p:sldId id="345" r:id="rId31"/>
    <p:sldId id="351" r:id="rId32"/>
    <p:sldId id="352" r:id="rId33"/>
    <p:sldId id="353" r:id="rId34"/>
    <p:sldId id="355" r:id="rId35"/>
    <p:sldId id="297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33CC"/>
    <a:srgbClr val="00CCFF"/>
    <a:srgbClr val="0066FF"/>
    <a:srgbClr val="33CCFF"/>
    <a:srgbClr val="FF0000"/>
    <a:srgbClr val="66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59" autoAdjust="0"/>
  </p:normalViewPr>
  <p:slideViewPr>
    <p:cSldViewPr>
      <p:cViewPr varScale="1">
        <p:scale>
          <a:sx n="106" d="100"/>
          <a:sy n="10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17" Type="http://schemas.openxmlformats.org/officeDocument/2006/relationships/image" Target="../media/image62.wmf"/><Relationship Id="rId2" Type="http://schemas.openxmlformats.org/officeDocument/2006/relationships/image" Target="../media/image47.wmf"/><Relationship Id="rId16" Type="http://schemas.openxmlformats.org/officeDocument/2006/relationships/image" Target="../media/image61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9.wmf"/><Relationship Id="rId2" Type="http://schemas.openxmlformats.org/officeDocument/2006/relationships/image" Target="../media/image23.wmf"/><Relationship Id="rId1" Type="http://schemas.openxmlformats.org/officeDocument/2006/relationships/image" Target="../media/image81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93.wmf"/><Relationship Id="rId2" Type="http://schemas.openxmlformats.org/officeDocument/2006/relationships/image" Target="../media/image25.wmf"/><Relationship Id="rId1" Type="http://schemas.openxmlformats.org/officeDocument/2006/relationships/image" Target="../media/image81.wmf"/><Relationship Id="rId6" Type="http://schemas.openxmlformats.org/officeDocument/2006/relationships/image" Target="../media/image9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9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5" Type="http://schemas.openxmlformats.org/officeDocument/2006/relationships/image" Target="../media/image13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BBB130BA-716D-4632-B8CA-8F894448E6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7DD9F-D36C-4654-8186-D7E5341C1A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11D83-9F03-4173-90E1-AABD32E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9FDCA-3A35-4F99-B630-E2DD5B1D9F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0BD2440-5F7F-4CE3-8E5E-ECBB457B98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EA0B9B-39EB-4C31-B3B7-57E900F817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F7F224C-5D8C-4679-A5C7-A5F44BA379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01EA999-6A44-46A0-884E-5B0424F230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CABFF00-9A94-4505-BFB4-9D3174EB70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655CC-8916-496E-AD65-EC9892DA85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80460-EF81-448D-9D5B-D8D9BE39DA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821BE-A907-4AA7-8194-F83869FB38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33C5A-8291-40A4-AD21-59D640487E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6BCA3-2CF7-4F53-93A6-5942947BA1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29AFD-50E3-4A4D-B132-8CF9F7D634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88EBA-98CF-4611-B1D9-B74A376CB5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222F7-E731-4C7D-9387-CF79175CCC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fld id="{AB8099A0-28E1-489E-8FCA-EE73EC1977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18" Type="http://schemas.openxmlformats.org/officeDocument/2006/relationships/oleObject" Target="../embeddings/oleObject7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3.bin"/><Relationship Id="rId19" Type="http://schemas.openxmlformats.org/officeDocument/2006/relationships/oleObject" Target="../embeddings/oleObject72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8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8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8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10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12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huady99@163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250825" y="1484313"/>
            <a:ext cx="8640763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</a:t>
            </a:r>
            <a:r>
              <a:rPr lang="zh-CN" altLang="en-US"/>
              <a:t>在具体求解微分方程时，需要附加某种定解条件。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微分方程与定解条件一起组成定解问题。对于高阶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微分方程，定解条件通常有两种给法，第一种是给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出积分 曲线在初始时刻的性态，称这类条件为初始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条件，相对应的定解问题称为初值问题；第二种是</a:t>
            </a:r>
          </a:p>
          <a:p>
            <a:pPr>
              <a:lnSpc>
                <a:spcPct val="130000"/>
              </a:lnSpc>
            </a:pPr>
            <a:r>
              <a:rPr lang="zh-CN" altLang="en-US"/>
              <a:t>给出积分曲线在首末两端的性态，称这类条件为边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值条件，相对应的定解问题为边值问题 。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468313" y="476250"/>
            <a:ext cx="7675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65175" indent="-765175"/>
            <a:r>
              <a:rPr kumimoji="1" lang="zh-CN" altLang="en-US" sz="3200" dirty="0"/>
              <a:t>二</a:t>
            </a:r>
            <a:r>
              <a:rPr kumimoji="1" lang="zh-CN" altLang="en-US" sz="3200" dirty="0" smtClean="0"/>
              <a:t>阶</a:t>
            </a:r>
            <a:r>
              <a:rPr kumimoji="1" lang="zh-CN" altLang="en-US" sz="3200" dirty="0"/>
              <a:t>线性</a:t>
            </a:r>
            <a:r>
              <a:rPr kumimoji="1" lang="zh-CN" altLang="en-US" sz="3200" dirty="0" smtClean="0"/>
              <a:t>常微分方程</a:t>
            </a:r>
            <a:r>
              <a:rPr kumimoji="1" lang="zh-CN" altLang="en-US" sz="3200" dirty="0">
                <a:solidFill>
                  <a:srgbClr val="FF0000"/>
                </a:solidFill>
              </a:rPr>
              <a:t>边值</a:t>
            </a:r>
            <a:r>
              <a:rPr kumimoji="1" lang="zh-CN" altLang="en-US" sz="3200" dirty="0"/>
              <a:t>问题</a:t>
            </a:r>
            <a:r>
              <a:rPr kumimoji="1" lang="zh-CN" altLang="en-US" sz="3200" dirty="0">
                <a:latin typeface="楷体_GB2312" pitchFamily="49" charset="-122"/>
              </a:rPr>
              <a:t>的数值解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  <p:bldP spid="1351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14282" y="214290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/>
              <a:t>第二步，在离散节点处得离散方程。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2143116"/>
            <a:ext cx="858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/>
              <a:t>在每一个节点处将导数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i="1" dirty="0">
                <a:solidFill>
                  <a:srgbClr val="FF3300"/>
                </a:solidFill>
              </a:rPr>
              <a:t>y </a:t>
            </a:r>
            <a:r>
              <a:rPr kumimoji="1" lang="en-US" altLang="zh-CN" dirty="0">
                <a:solidFill>
                  <a:srgbClr val="FF3300"/>
                </a:solidFill>
                <a:sym typeface="Symbol" pitchFamily="18" charset="2"/>
              </a:rPr>
              <a:t></a:t>
            </a:r>
            <a:r>
              <a:rPr kumimoji="1" lang="en-US" altLang="zh-CN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zh-CN" altLang="en-US" dirty="0"/>
              <a:t>和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i="1" dirty="0">
                <a:solidFill>
                  <a:srgbClr val="FF3300"/>
                </a:solidFill>
              </a:rPr>
              <a:t>y </a:t>
            </a:r>
            <a:r>
              <a:rPr kumimoji="1" lang="en-US" altLang="zh-CN" dirty="0">
                <a:solidFill>
                  <a:srgbClr val="FF3300"/>
                </a:solidFill>
                <a:sym typeface="Symbol" pitchFamily="18" charset="2"/>
              </a:rPr>
              <a:t></a:t>
            </a:r>
            <a:r>
              <a:rPr kumimoji="1" lang="zh-CN" altLang="en-US" dirty="0">
                <a:solidFill>
                  <a:schemeClr val="accent2"/>
                </a:solidFill>
              </a:rPr>
              <a:t>离散化</a:t>
            </a:r>
            <a:r>
              <a:rPr kumimoji="1"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  <a:sym typeface="Arial" charset="0"/>
              </a:rPr>
              <a:t>差商代替微商</a:t>
            </a:r>
            <a:r>
              <a:rPr lang="en-US" altLang="zh-CN" dirty="0">
                <a:solidFill>
                  <a:schemeClr val="accent2"/>
                </a:solidFill>
                <a:sym typeface="Arial" charset="0"/>
              </a:rPr>
              <a:t>)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57158" y="2786058"/>
            <a:ext cx="8064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92AA2"/>
                </a:solidFill>
                <a:sym typeface="Arial" charset="0"/>
              </a:rPr>
              <a:t>用以下差商（任选一）代替方程中的一阶导数。</a:t>
            </a:r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2449513" y="3355975"/>
          <a:ext cx="3749675" cy="911225"/>
        </p:xfrm>
        <a:graphic>
          <a:graphicData uri="http://schemas.openxmlformats.org/presentationml/2006/ole">
            <p:oleObj spid="_x0000_s99335" name="Equation" r:id="rId3" imgW="1511280" imgH="406080" progId="Equation.DSMT4">
              <p:embed/>
            </p:oleObj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520950" y="4291013"/>
          <a:ext cx="3749675" cy="911225"/>
        </p:xfrm>
        <a:graphic>
          <a:graphicData uri="http://schemas.openxmlformats.org/presentationml/2006/ole">
            <p:oleObj spid="_x0000_s99336" name="Equation" r:id="rId4" imgW="1511280" imgH="406080" progId="Equation.DSMT4">
              <p:embed/>
            </p:oleObj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2571736" y="5286388"/>
          <a:ext cx="4002088" cy="911225"/>
        </p:xfrm>
        <a:graphic>
          <a:graphicData uri="http://schemas.openxmlformats.org/presentationml/2006/ole">
            <p:oleObj spid="_x0000_s99337" name="Equation" r:id="rId5" imgW="1612800" imgH="406080" progId="Equation.DSMT4">
              <p:embed/>
            </p:oleObj>
          </a:graphicData>
        </a:graphic>
      </p:graphicFrame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417527" y="3571876"/>
            <a:ext cx="194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92AA2"/>
                </a:solidFill>
                <a:sym typeface="Arial" charset="0"/>
              </a:rPr>
              <a:t>向前差商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417527" y="4506913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92AA2"/>
                </a:solidFill>
                <a:sym typeface="Arial" charset="0"/>
              </a:rPr>
              <a:t>向后差商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428596" y="5500702"/>
            <a:ext cx="1871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692AA2"/>
                </a:solidFill>
                <a:sym typeface="Arial" charset="0"/>
              </a:rPr>
              <a:t>中心差商</a:t>
            </a:r>
          </a:p>
        </p:txBody>
      </p:sp>
      <p:graphicFrame>
        <p:nvGraphicFramePr>
          <p:cNvPr id="99341" name="Object 13"/>
          <p:cNvGraphicFramePr>
            <a:graphicFrameLocks noChangeAspect="1"/>
          </p:cNvGraphicFramePr>
          <p:nvPr>
            <p:ph/>
          </p:nvPr>
        </p:nvGraphicFramePr>
        <p:xfrm>
          <a:off x="500034" y="928670"/>
          <a:ext cx="8064500" cy="1057275"/>
        </p:xfrm>
        <a:graphic>
          <a:graphicData uri="http://schemas.openxmlformats.org/presentationml/2006/ole">
            <p:oleObj spid="_x0000_s99341" name="Equation" r:id="rId6" imgW="3682800" imgH="482400" progId="Equation.DSMT4">
              <p:embed/>
            </p:oleObj>
          </a:graphicData>
        </a:graphic>
      </p:graphicFrame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6643702" y="3571876"/>
          <a:ext cx="1562100" cy="484187"/>
        </p:xfrm>
        <a:graphic>
          <a:graphicData uri="http://schemas.openxmlformats.org/presentationml/2006/ole">
            <p:oleObj spid="_x0000_s99344" name="公式" r:id="rId7" imgW="685800" imgH="215640" progId="Equation.3">
              <p:embed/>
            </p:oleObj>
          </a:graphicData>
        </a:graphic>
      </p:graphicFrame>
      <p:graphicFrame>
        <p:nvGraphicFramePr>
          <p:cNvPr id="99345" name="Object 17"/>
          <p:cNvGraphicFramePr>
            <a:graphicFrameLocks noChangeAspect="1"/>
          </p:cNvGraphicFramePr>
          <p:nvPr/>
        </p:nvGraphicFramePr>
        <p:xfrm>
          <a:off x="6667515" y="4435476"/>
          <a:ext cx="1563687" cy="484187"/>
        </p:xfrm>
        <a:graphic>
          <a:graphicData uri="http://schemas.openxmlformats.org/presentationml/2006/ole">
            <p:oleObj spid="_x0000_s99345" name="公式" r:id="rId8" imgW="685800" imgH="215640" progId="Equation.3">
              <p:embed/>
            </p:oleObj>
          </a:graphicData>
        </a:graphic>
      </p:graphicFrame>
      <p:graphicFrame>
        <p:nvGraphicFramePr>
          <p:cNvPr id="99346" name="Object 18"/>
          <p:cNvGraphicFramePr>
            <a:graphicFrameLocks noChangeAspect="1"/>
          </p:cNvGraphicFramePr>
          <p:nvPr/>
        </p:nvGraphicFramePr>
        <p:xfrm>
          <a:off x="6811977" y="5487307"/>
          <a:ext cx="1708150" cy="512762"/>
        </p:xfrm>
        <a:graphic>
          <a:graphicData uri="http://schemas.openxmlformats.org/presentationml/2006/ole">
            <p:oleObj spid="_x0000_s99346" name="公式" r:id="rId9" imgW="749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99334" grpId="0"/>
      <p:bldP spid="99338" grpId="0"/>
      <p:bldP spid="99339" grpId="0"/>
      <p:bldP spid="993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95288" y="260350"/>
            <a:ext cx="6191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92AA2"/>
                </a:solidFill>
                <a:sym typeface="Arial" charset="0"/>
              </a:rPr>
              <a:t>用以下差商代替方程中的二阶导数。</a:t>
            </a:r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1042988" y="981075"/>
          <a:ext cx="4629150" cy="857250"/>
        </p:xfrm>
        <a:graphic>
          <a:graphicData uri="http://schemas.openxmlformats.org/presentationml/2006/ole">
            <p:oleObj spid="_x0000_s100357" name="Equation" r:id="rId3" imgW="2209680" imgH="406080" progId="Equation.DSMT4">
              <p:embed/>
            </p:oleObj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5940425" y="1196975"/>
          <a:ext cx="1727200" cy="541338"/>
        </p:xfrm>
        <a:graphic>
          <a:graphicData uri="http://schemas.openxmlformats.org/presentationml/2006/ole">
            <p:oleObj spid="_x0000_s100359" name="公式" r:id="rId4" imgW="736560" imgH="228600" progId="Equation.3">
              <p:embed/>
            </p:oleObj>
          </a:graphicData>
        </a:graphic>
      </p:graphicFrame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357158" y="5143512"/>
            <a:ext cx="8572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在上式中再将近似值（数值解）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 </a:t>
            </a:r>
            <a:r>
              <a:rPr lang="zh-CN" altLang="en-US" dirty="0" smtClean="0"/>
              <a:t>代替精确值 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graphicFrame>
        <p:nvGraphicFramePr>
          <p:cNvPr id="100365" name="Object 13"/>
          <p:cNvGraphicFramePr>
            <a:graphicFrameLocks noChangeAspect="1"/>
          </p:cNvGraphicFramePr>
          <p:nvPr>
            <p:ph sz="half" idx="2"/>
          </p:nvPr>
        </p:nvGraphicFramePr>
        <p:xfrm>
          <a:off x="857224" y="2714620"/>
          <a:ext cx="7358114" cy="2529080"/>
        </p:xfrm>
        <a:graphic>
          <a:graphicData uri="http://schemas.openxmlformats.org/presentationml/2006/ole">
            <p:oleObj spid="_x0000_s100365" name="Equation" r:id="rId5" imgW="3251160" imgH="1117440" progId="Equation.DSMT4">
              <p:embed/>
            </p:oleObj>
          </a:graphicData>
        </a:graphic>
      </p:graphicFrame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428596" y="1928802"/>
            <a:ext cx="68580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/>
              <a:t>第三步</a:t>
            </a:r>
            <a:r>
              <a:rPr lang="zh-CN" altLang="en-US" dirty="0" smtClean="0"/>
              <a:t>，将近似的差商代入原离散方程得</a:t>
            </a:r>
            <a:endParaRPr lang="zh-CN" altLang="en-US" dirty="0"/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500034" y="5786454"/>
            <a:ext cx="5545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并舍去高阶项可得以下</a:t>
            </a:r>
            <a:r>
              <a:rPr lang="zh-CN" altLang="en-US" dirty="0">
                <a:solidFill>
                  <a:srgbClr val="FF0000"/>
                </a:solidFill>
              </a:rPr>
              <a:t>差分格式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61" grpId="0"/>
      <p:bldP spid="100368" grpId="0"/>
      <p:bldP spid="1003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85720" y="5143512"/>
            <a:ext cx="8424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ym typeface="Arial" charset="0"/>
              </a:rPr>
              <a:t>即得到关于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i</a:t>
            </a:r>
            <a:r>
              <a:rPr lang="en-US" altLang="zh-CN" baseline="-25000" dirty="0">
                <a:sym typeface="Arial" charset="0"/>
              </a:rPr>
              <a:t> </a:t>
            </a:r>
            <a:r>
              <a:rPr lang="zh-CN" altLang="en-US" dirty="0">
                <a:sym typeface="Arial" charset="0"/>
              </a:rPr>
              <a:t>的方程组。求解便得原问题的数值解。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285720" y="3500438"/>
          <a:ext cx="8572560" cy="1516063"/>
        </p:xfrm>
        <a:graphic>
          <a:graphicData uri="http://schemas.openxmlformats.org/presentationml/2006/ole">
            <p:oleObj spid="_x0000_s157698" name="Equation" r:id="rId3" imgW="4228920" imgH="660240" progId="Equation.DSMT4">
              <p:embed/>
            </p:oleObj>
          </a:graphicData>
        </a:graphic>
      </p:graphicFrame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357158" y="5786454"/>
            <a:ext cx="5564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可见，该格式的局部截断误差为</a:t>
            </a:r>
          </a:p>
        </p:txBody>
      </p:sp>
      <p:graphicFrame>
        <p:nvGraphicFramePr>
          <p:cNvPr id="9" name="Object 24"/>
          <p:cNvGraphicFramePr>
            <a:graphicFrameLocks noChangeAspect="1"/>
          </p:cNvGraphicFramePr>
          <p:nvPr/>
        </p:nvGraphicFramePr>
        <p:xfrm>
          <a:off x="5572140" y="5786454"/>
          <a:ext cx="1071562" cy="541337"/>
        </p:xfrm>
        <a:graphic>
          <a:graphicData uri="http://schemas.openxmlformats.org/presentationml/2006/ole">
            <p:oleObj spid="_x0000_s157700" name="公式" r:id="rId4" imgW="457200" imgH="228600" progId="Equation.3">
              <p:embed/>
            </p:oleObj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857224" y="214290"/>
          <a:ext cx="7358063" cy="2528888"/>
        </p:xfrm>
        <a:graphic>
          <a:graphicData uri="http://schemas.openxmlformats.org/presentationml/2006/ole">
            <p:oleObj spid="_x0000_s157701" name="Equation" r:id="rId5" imgW="3251160" imgH="1117440" progId="Equation.DSMT4">
              <p:embed/>
            </p:oleObj>
          </a:graphicData>
        </a:graphic>
      </p:graphicFrame>
      <p:cxnSp>
        <p:nvCxnSpPr>
          <p:cNvPr id="12" name="直接连接符 11"/>
          <p:cNvCxnSpPr/>
          <p:nvPr/>
        </p:nvCxnSpPr>
        <p:spPr bwMode="auto">
          <a:xfrm>
            <a:off x="0" y="2643182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428596" y="2786058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差分格式 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519113" y="423863"/>
            <a:ext cx="3908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差分格式可简单写成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57158" y="1071546"/>
          <a:ext cx="8401050" cy="1408112"/>
        </p:xfrm>
        <a:graphic>
          <a:graphicData uri="http://schemas.openxmlformats.org/presentationml/2006/ole">
            <p:oleObj spid="_x0000_s101381" name="Equation" r:id="rId3" imgW="3936960" imgH="660240" progId="Equation.DSMT4">
              <p:embed/>
            </p:oleObj>
          </a:graphicData>
        </a:graphic>
      </p:graphicFrame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214282" y="3357562"/>
          <a:ext cx="8739188" cy="1423988"/>
        </p:xfrm>
        <a:graphic>
          <a:graphicData uri="http://schemas.openxmlformats.org/presentationml/2006/ole">
            <p:oleObj spid="_x0000_s101385" name="Equation" r:id="rId4" imgW="4508280" imgH="736560" progId="Equation.DSMT4">
              <p:embed/>
            </p:oleObj>
          </a:graphicData>
        </a:graphic>
      </p:graphicFrame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468313" y="2781300"/>
            <a:ext cx="133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整理得</a:t>
            </a:r>
            <a:r>
              <a:rPr lang="en-US" altLang="zh-CN"/>
              <a:t>,</a:t>
            </a:r>
          </a:p>
        </p:txBody>
      </p:sp>
      <p:sp>
        <p:nvSpPr>
          <p:cNvPr id="101393" name="Rectangle 17"/>
          <p:cNvSpPr>
            <a:spLocks noChangeArrowheads="1"/>
          </p:cNvSpPr>
          <p:nvPr/>
        </p:nvSpPr>
        <p:spPr bwMode="auto">
          <a:xfrm>
            <a:off x="468313" y="5013325"/>
            <a:ext cx="8409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/>
              <a:t>一个含有 </a:t>
            </a:r>
            <a:r>
              <a:rPr lang="en-US" altLang="zh-CN" i="1" dirty="0"/>
              <a:t>N – </a:t>
            </a:r>
            <a:r>
              <a:rPr lang="en-US" altLang="zh-CN" dirty="0"/>
              <a:t>1 </a:t>
            </a:r>
            <a:r>
              <a:rPr lang="zh-CN" altLang="en-US" dirty="0"/>
              <a:t>个未知数 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 smtClean="0"/>
              <a:t>y</a:t>
            </a:r>
            <a:r>
              <a:rPr lang="en-US" altLang="zh-CN" i="1" baseline="-25000" dirty="0" smtClean="0"/>
              <a:t>N</a:t>
            </a:r>
            <a:r>
              <a:rPr lang="en-US" altLang="zh-CN" i="1" baseline="-25000" dirty="0" smtClean="0">
                <a:sym typeface="Symbol"/>
              </a:rPr>
              <a:t></a:t>
            </a:r>
            <a:r>
              <a:rPr lang="en-US" altLang="zh-CN" baseline="-25000" dirty="0" smtClean="0"/>
              <a:t>1 </a:t>
            </a:r>
            <a:r>
              <a:rPr lang="zh-CN" altLang="en-US" dirty="0"/>
              <a:t>的线性方程组。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92" grpId="0"/>
      <p:bldP spid="1013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1055688" y="1828800"/>
          <a:ext cx="7404100" cy="1081088"/>
        </p:xfrm>
        <a:graphic>
          <a:graphicData uri="http://schemas.openxmlformats.org/presentationml/2006/ole">
            <p:oleObj spid="_x0000_s109573" name="Equation" r:id="rId3" imgW="3301920" imgH="482400" progId="Equation.DSMT4">
              <p:embed/>
            </p:oleObj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1292225" y="2786063"/>
          <a:ext cx="3448050" cy="893762"/>
        </p:xfrm>
        <a:graphic>
          <a:graphicData uri="http://schemas.openxmlformats.org/presentationml/2006/ole">
            <p:oleObj spid="_x0000_s109572" name="Equation" r:id="rId4" imgW="1574640" imgH="406080" progId="Equation.DSMT4">
              <p:embed/>
            </p:oleObj>
          </a:graphicData>
        </a:graphic>
      </p:graphicFrame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214282" y="2071678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令</a:t>
            </a:r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684213" y="39338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则有</a:t>
            </a:r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1619250" y="3860800"/>
          <a:ext cx="6913563" cy="2587625"/>
        </p:xfrm>
        <a:graphic>
          <a:graphicData uri="http://schemas.openxmlformats.org/presentationml/2006/ole">
            <p:oleObj spid="_x0000_s109581" name="公式" r:id="rId5" imgW="3162240" imgH="1180800" progId="Equation.3">
              <p:embed/>
            </p:oleObj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214282" y="214290"/>
          <a:ext cx="8739187" cy="1423987"/>
        </p:xfrm>
        <a:graphic>
          <a:graphicData uri="http://schemas.openxmlformats.org/presentationml/2006/ole">
            <p:oleObj spid="_x0000_s109582" name="Equation" r:id="rId6" imgW="450828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9" grpId="0"/>
      <p:bldP spid="1095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0" y="1298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1629" name="Object 13"/>
          <p:cNvGraphicFramePr>
            <a:graphicFrameLocks noChangeAspect="1"/>
          </p:cNvGraphicFramePr>
          <p:nvPr>
            <p:ph/>
          </p:nvPr>
        </p:nvGraphicFramePr>
        <p:xfrm>
          <a:off x="684213" y="146050"/>
          <a:ext cx="6624637" cy="2474913"/>
        </p:xfrm>
        <a:graphic>
          <a:graphicData uri="http://schemas.openxmlformats.org/presentationml/2006/ole">
            <p:oleObj spid="_x0000_s111629" name="公式" r:id="rId3" imgW="3162240" imgH="1180800" progId="Equation.3">
              <p:embed/>
            </p:oleObj>
          </a:graphicData>
        </a:graphic>
      </p:graphicFrame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250825" y="5805488"/>
            <a:ext cx="8756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此方程组的系数矩阵是三对角矩阵，可用追赶法求解。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395288" y="2708275"/>
            <a:ext cx="2952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写成矩阵形式得</a:t>
            </a:r>
          </a:p>
        </p:txBody>
      </p:sp>
      <p:graphicFrame>
        <p:nvGraphicFramePr>
          <p:cNvPr id="111633" name="Object 17"/>
          <p:cNvGraphicFramePr>
            <a:graphicFrameLocks noChangeAspect="1"/>
          </p:cNvGraphicFramePr>
          <p:nvPr/>
        </p:nvGraphicFramePr>
        <p:xfrm>
          <a:off x="1042988" y="3357563"/>
          <a:ext cx="6908800" cy="2238375"/>
        </p:xfrm>
        <a:graphic>
          <a:graphicData uri="http://schemas.openxmlformats.org/presentationml/2006/ole">
            <p:oleObj spid="_x0000_s111633" name="公式" r:id="rId4" imgW="3568680" imgH="115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1" grpId="0"/>
      <p:bldP spid="1116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68313" y="908050"/>
          <a:ext cx="3887787" cy="2384425"/>
        </p:xfrm>
        <a:graphic>
          <a:graphicData uri="http://schemas.openxmlformats.org/presentationml/2006/ole">
            <p:oleObj spid="_x0000_s118788" name="公式" r:id="rId3" imgW="1904760" imgH="1168200" progId="Equation.3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395288" y="3357563"/>
          <a:ext cx="8064500" cy="2363787"/>
        </p:xfrm>
        <a:graphic>
          <a:graphicData uri="http://schemas.openxmlformats.org/presentationml/2006/ole">
            <p:oleObj spid="_x0000_s118790" name="公式" r:id="rId4" imgW="3987720" imgH="1168200" progId="Equation.3">
              <p:embed/>
            </p:oleObj>
          </a:graphicData>
        </a:graphic>
      </p:graphicFrame>
      <p:graphicFrame>
        <p:nvGraphicFramePr>
          <p:cNvPr id="118793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571472" y="5929330"/>
          <a:ext cx="7588250" cy="506412"/>
        </p:xfrm>
        <a:graphic>
          <a:graphicData uri="http://schemas.openxmlformats.org/presentationml/2006/ole">
            <p:oleObj spid="_x0000_s118793" name="Equation" r:id="rId5" imgW="3238200" imgH="215640" progId="Equation.DSMT4">
              <p:embed/>
            </p:oleObj>
          </a:graphicData>
        </a:graphic>
      </p:graphicFrame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5508625" y="1870075"/>
          <a:ext cx="1584325" cy="514350"/>
        </p:xfrm>
        <a:graphic>
          <a:graphicData uri="http://schemas.openxmlformats.org/presentationml/2006/ole">
            <p:oleObj spid="_x0000_s118796" name="公式" r:id="rId6" imgW="545760" imgH="177480" progId="Equation.3">
              <p:embed/>
            </p:oleObj>
          </a:graphicData>
        </a:graphic>
      </p:graphicFrame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447675" y="279400"/>
            <a:ext cx="41713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追赶法</a:t>
            </a:r>
            <a:r>
              <a:rPr lang="zh-CN" altLang="en-US" dirty="0" smtClean="0"/>
              <a:t>解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阶线性方程组</a:t>
            </a:r>
            <a:endParaRPr lang="zh-CN" altLang="en-US" dirty="0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786314" y="2500306"/>
          <a:ext cx="3757613" cy="587375"/>
        </p:xfrm>
        <a:graphic>
          <a:graphicData uri="http://schemas.openxmlformats.org/presentationml/2006/ole">
            <p:oleObj spid="_x0000_s118797" name="Equation" r:id="rId7" imgW="12952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79388" y="333375"/>
          <a:ext cx="8675687" cy="2036763"/>
        </p:xfrm>
        <a:graphic>
          <a:graphicData uri="http://schemas.openxmlformats.org/presentationml/2006/ole">
            <p:oleObj spid="_x0000_s124932" name="公式" r:id="rId3" imgW="4978080" imgH="1168200" progId="Equation.3">
              <p:embed/>
            </p:oleObj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79388" y="2420938"/>
            <a:ext cx="2684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根据矩阵乘法，</a:t>
            </a:r>
          </a:p>
        </p:txBody>
      </p:sp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395288" y="3789363"/>
          <a:ext cx="873125" cy="414337"/>
        </p:xfrm>
        <a:graphic>
          <a:graphicData uri="http://schemas.openxmlformats.org/presentationml/2006/ole">
            <p:oleObj spid="_x0000_s124939" name="公式" r:id="rId4" imgW="482400" imgH="228600" progId="Equation.3">
              <p:embed/>
            </p:oleObj>
          </a:graphicData>
        </a:graphic>
      </p:graphicFrame>
      <p:graphicFrame>
        <p:nvGraphicFramePr>
          <p:cNvPr id="124940" name="Object 12"/>
          <p:cNvGraphicFramePr>
            <a:graphicFrameLocks noChangeAspect="1"/>
          </p:cNvGraphicFramePr>
          <p:nvPr/>
        </p:nvGraphicFramePr>
        <p:xfrm>
          <a:off x="395288" y="4581525"/>
          <a:ext cx="1527175" cy="428625"/>
        </p:xfrm>
        <a:graphic>
          <a:graphicData uri="http://schemas.openxmlformats.org/presentationml/2006/ole">
            <p:oleObj spid="_x0000_s124940" name="公式" r:id="rId5" imgW="812520" imgH="228600" progId="Equation.3">
              <p:embed/>
            </p:oleObj>
          </a:graphicData>
        </a:graphic>
      </p:graphicFrame>
      <p:graphicFrame>
        <p:nvGraphicFramePr>
          <p:cNvPr id="124941" name="Object 13"/>
          <p:cNvGraphicFramePr>
            <a:graphicFrameLocks noChangeAspect="1"/>
          </p:cNvGraphicFramePr>
          <p:nvPr/>
        </p:nvGraphicFramePr>
        <p:xfrm>
          <a:off x="395288" y="2997200"/>
          <a:ext cx="935037" cy="411163"/>
        </p:xfrm>
        <a:graphic>
          <a:graphicData uri="http://schemas.openxmlformats.org/presentationml/2006/ole">
            <p:oleObj spid="_x0000_s124941" name="公式" r:id="rId6" imgW="495000" imgH="215640" progId="Equation.3">
              <p:embed/>
            </p:oleObj>
          </a:graphicData>
        </a:graphic>
      </p:graphicFrame>
      <p:graphicFrame>
        <p:nvGraphicFramePr>
          <p:cNvPr id="124942" name="Object 14"/>
          <p:cNvGraphicFramePr>
            <a:graphicFrameLocks noChangeAspect="1"/>
          </p:cNvGraphicFramePr>
          <p:nvPr/>
        </p:nvGraphicFramePr>
        <p:xfrm>
          <a:off x="4406900" y="2781300"/>
          <a:ext cx="1622425" cy="806450"/>
        </p:xfrm>
        <a:graphic>
          <a:graphicData uri="http://schemas.openxmlformats.org/presentationml/2006/ole">
            <p:oleObj spid="_x0000_s124942" name="公式" r:id="rId7" imgW="977760" imgH="482400" progId="Equation.3">
              <p:embed/>
            </p:oleObj>
          </a:graphicData>
        </a:graphic>
      </p:graphicFrame>
      <p:graphicFrame>
        <p:nvGraphicFramePr>
          <p:cNvPr id="124943" name="Object 15"/>
          <p:cNvGraphicFramePr>
            <a:graphicFrameLocks noChangeAspect="1"/>
          </p:cNvGraphicFramePr>
          <p:nvPr/>
        </p:nvGraphicFramePr>
        <p:xfrm>
          <a:off x="2122488" y="4365625"/>
          <a:ext cx="4659312" cy="833438"/>
        </p:xfrm>
        <a:graphic>
          <a:graphicData uri="http://schemas.openxmlformats.org/presentationml/2006/ole">
            <p:oleObj spid="_x0000_s124943" name="公式" r:id="rId8" imgW="2476440" imgH="444240" progId="Equation.3">
              <p:embed/>
            </p:oleObj>
          </a:graphicData>
        </a:graphic>
      </p:graphicFrame>
      <p:graphicFrame>
        <p:nvGraphicFramePr>
          <p:cNvPr id="124944" name="Object 16"/>
          <p:cNvGraphicFramePr>
            <a:graphicFrameLocks noChangeAspect="1"/>
          </p:cNvGraphicFramePr>
          <p:nvPr/>
        </p:nvGraphicFramePr>
        <p:xfrm>
          <a:off x="3346450" y="3573463"/>
          <a:ext cx="5194300" cy="819150"/>
        </p:xfrm>
        <a:graphic>
          <a:graphicData uri="http://schemas.openxmlformats.org/presentationml/2006/ole">
            <p:oleObj spid="_x0000_s124944" name="公式" r:id="rId9" imgW="2895480" imgH="457200" progId="Equation.3">
              <p:embed/>
            </p:oleObj>
          </a:graphicData>
        </a:graphic>
      </p:graphicFrame>
      <p:graphicFrame>
        <p:nvGraphicFramePr>
          <p:cNvPr id="124945" name="Object 17"/>
          <p:cNvGraphicFramePr>
            <a:graphicFrameLocks noChangeAspect="1"/>
          </p:cNvGraphicFramePr>
          <p:nvPr/>
        </p:nvGraphicFramePr>
        <p:xfrm>
          <a:off x="3851275" y="3933825"/>
          <a:ext cx="3211513" cy="409575"/>
        </p:xfrm>
        <a:graphic>
          <a:graphicData uri="http://schemas.openxmlformats.org/presentationml/2006/ole">
            <p:oleObj spid="_x0000_s124945" name="公式" r:id="rId10" imgW="1790640" imgH="228600" progId="Equation.3">
              <p:embed/>
            </p:oleObj>
          </a:graphicData>
        </a:graphic>
      </p:graphicFrame>
      <p:graphicFrame>
        <p:nvGraphicFramePr>
          <p:cNvPr id="124948" name="Object 20"/>
          <p:cNvGraphicFramePr>
            <a:graphicFrameLocks noChangeAspect="1"/>
          </p:cNvGraphicFramePr>
          <p:nvPr/>
        </p:nvGraphicFramePr>
        <p:xfrm>
          <a:off x="3276600" y="5445125"/>
          <a:ext cx="4440238" cy="901700"/>
        </p:xfrm>
        <a:graphic>
          <a:graphicData uri="http://schemas.openxmlformats.org/presentationml/2006/ole">
            <p:oleObj spid="_x0000_s124948" name="公式" r:id="rId11" imgW="2349360" imgH="482400" progId="Equation.3">
              <p:embed/>
            </p:oleObj>
          </a:graphicData>
        </a:graphic>
      </p:graphicFrame>
      <p:graphicFrame>
        <p:nvGraphicFramePr>
          <p:cNvPr id="124949" name="Object 21"/>
          <p:cNvGraphicFramePr>
            <a:graphicFrameLocks noChangeAspect="1"/>
          </p:cNvGraphicFramePr>
          <p:nvPr/>
        </p:nvGraphicFramePr>
        <p:xfrm>
          <a:off x="1619250" y="3789363"/>
          <a:ext cx="528638" cy="414337"/>
        </p:xfrm>
        <a:graphic>
          <a:graphicData uri="http://schemas.openxmlformats.org/presentationml/2006/ole">
            <p:oleObj spid="_x0000_s124949" name="公式" r:id="rId12" imgW="291960" imgH="228600" progId="Equation.3">
              <p:embed/>
            </p:oleObj>
          </a:graphicData>
        </a:graphic>
      </p:graphicFrame>
      <p:graphicFrame>
        <p:nvGraphicFramePr>
          <p:cNvPr id="124950" name="Object 22"/>
          <p:cNvGraphicFramePr>
            <a:graphicFrameLocks noChangeAspect="1"/>
          </p:cNvGraphicFramePr>
          <p:nvPr/>
        </p:nvGraphicFramePr>
        <p:xfrm>
          <a:off x="1330325" y="2997200"/>
          <a:ext cx="304800" cy="374650"/>
        </p:xfrm>
        <a:graphic>
          <a:graphicData uri="http://schemas.openxmlformats.org/presentationml/2006/ole">
            <p:oleObj spid="_x0000_s124950" name="公式" r:id="rId13" imgW="177480" imgH="215640" progId="Equation.3">
              <p:embed/>
            </p:oleObj>
          </a:graphicData>
        </a:graphic>
      </p:graphicFrame>
      <p:graphicFrame>
        <p:nvGraphicFramePr>
          <p:cNvPr id="124951" name="Object 23"/>
          <p:cNvGraphicFramePr>
            <a:graphicFrameLocks noChangeAspect="1"/>
          </p:cNvGraphicFramePr>
          <p:nvPr/>
        </p:nvGraphicFramePr>
        <p:xfrm>
          <a:off x="1619250" y="2997200"/>
          <a:ext cx="720725" cy="374650"/>
        </p:xfrm>
        <a:graphic>
          <a:graphicData uri="http://schemas.openxmlformats.org/presentationml/2006/ole">
            <p:oleObj spid="_x0000_s124951" name="公式" r:id="rId14" imgW="419040" imgH="215640" progId="Equation.3">
              <p:embed/>
            </p:oleObj>
          </a:graphicData>
        </a:graphic>
      </p:graphicFrame>
      <p:graphicFrame>
        <p:nvGraphicFramePr>
          <p:cNvPr id="124952" name="Object 24"/>
          <p:cNvGraphicFramePr>
            <a:graphicFrameLocks noChangeAspect="1"/>
          </p:cNvGraphicFramePr>
          <p:nvPr/>
        </p:nvGraphicFramePr>
        <p:xfrm>
          <a:off x="2338388" y="2997200"/>
          <a:ext cx="654050" cy="374650"/>
        </p:xfrm>
        <a:graphic>
          <a:graphicData uri="http://schemas.openxmlformats.org/presentationml/2006/ole">
            <p:oleObj spid="_x0000_s124952" name="公式" r:id="rId15" imgW="380880" imgH="215640" progId="Equation.3">
              <p:embed/>
            </p:oleObj>
          </a:graphicData>
        </a:graphic>
      </p:graphicFrame>
      <p:graphicFrame>
        <p:nvGraphicFramePr>
          <p:cNvPr id="124953" name="Object 25"/>
          <p:cNvGraphicFramePr>
            <a:graphicFrameLocks noChangeAspect="1"/>
          </p:cNvGraphicFramePr>
          <p:nvPr/>
        </p:nvGraphicFramePr>
        <p:xfrm>
          <a:off x="2987675" y="2997200"/>
          <a:ext cx="1397000" cy="374650"/>
        </p:xfrm>
        <a:graphic>
          <a:graphicData uri="http://schemas.openxmlformats.org/presentationml/2006/ole">
            <p:oleObj spid="_x0000_s124953" name="公式" r:id="rId16" imgW="812520" imgH="215640" progId="Equation.3">
              <p:embed/>
            </p:oleObj>
          </a:graphicData>
        </a:graphic>
      </p:graphicFrame>
      <p:graphicFrame>
        <p:nvGraphicFramePr>
          <p:cNvPr id="124954" name="Object 26"/>
          <p:cNvGraphicFramePr>
            <a:graphicFrameLocks noChangeAspect="1"/>
          </p:cNvGraphicFramePr>
          <p:nvPr/>
        </p:nvGraphicFramePr>
        <p:xfrm>
          <a:off x="1258888" y="3789363"/>
          <a:ext cx="322262" cy="414337"/>
        </p:xfrm>
        <a:graphic>
          <a:graphicData uri="http://schemas.openxmlformats.org/presentationml/2006/ole">
            <p:oleObj spid="_x0000_s124954" name="公式" r:id="rId17" imgW="177480" imgH="228600" progId="Equation.3">
              <p:embed/>
            </p:oleObj>
          </a:graphicData>
        </a:graphic>
      </p:graphicFrame>
      <p:graphicFrame>
        <p:nvGraphicFramePr>
          <p:cNvPr id="124955" name="Object 27"/>
          <p:cNvGraphicFramePr>
            <a:graphicFrameLocks noChangeAspect="1"/>
          </p:cNvGraphicFramePr>
          <p:nvPr/>
        </p:nvGraphicFramePr>
        <p:xfrm>
          <a:off x="2195513" y="3789363"/>
          <a:ext cx="1173162" cy="414337"/>
        </p:xfrm>
        <a:graphic>
          <a:graphicData uri="http://schemas.openxmlformats.org/presentationml/2006/ole">
            <p:oleObj spid="_x0000_s124955" name="公式" r:id="rId18" imgW="647640" imgH="228600" progId="Equation.3">
              <p:embed/>
            </p:oleObj>
          </a:graphicData>
        </a:graphic>
      </p:graphicFrame>
      <p:graphicFrame>
        <p:nvGraphicFramePr>
          <p:cNvPr id="124956" name="Object 28"/>
          <p:cNvGraphicFramePr>
            <a:graphicFrameLocks noChangeAspect="1"/>
          </p:cNvGraphicFramePr>
          <p:nvPr/>
        </p:nvGraphicFramePr>
        <p:xfrm>
          <a:off x="684213" y="5300663"/>
          <a:ext cx="2346325" cy="1184275"/>
        </p:xfrm>
        <a:graphic>
          <a:graphicData uri="http://schemas.openxmlformats.org/presentationml/2006/ole">
            <p:oleObj spid="_x0000_s124956" name="公式" r:id="rId19" imgW="130788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2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20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12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20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395288" y="333375"/>
            <a:ext cx="3024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zh-CN" altLang="en-US">
                <a:latin typeface="楷体_GB2312" pitchFamily="49" charset="-122"/>
              </a:rPr>
              <a:t>追赶法计算公式</a:t>
            </a:r>
          </a:p>
        </p:txBody>
      </p:sp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323850" y="1628775"/>
          <a:ext cx="4440238" cy="901700"/>
        </p:xfrm>
        <a:graphic>
          <a:graphicData uri="http://schemas.openxmlformats.org/presentationml/2006/ole">
            <p:oleObj spid="_x0000_s125960" name="公式" r:id="rId3" imgW="2349360" imgH="482400" progId="Equation.3">
              <p:embed/>
            </p:oleObj>
          </a:graphicData>
        </a:graphic>
      </p:graphicFrame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179388" y="2717800"/>
            <a:ext cx="3535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266700" algn="just"/>
            <a:r>
              <a:rPr kumimoji="1" lang="en-US" altLang="zh-CN" dirty="0">
                <a:solidFill>
                  <a:schemeClr val="tx2"/>
                </a:solidFill>
              </a:rPr>
              <a:t>(2) </a:t>
            </a:r>
            <a:r>
              <a:rPr kumimoji="1" lang="zh-CN" altLang="en-US" dirty="0" smtClean="0">
                <a:solidFill>
                  <a:schemeClr val="tx2"/>
                </a:solidFill>
              </a:rPr>
              <a:t>“追”</a:t>
            </a:r>
            <a:r>
              <a:rPr kumimoji="1" lang="zh-CN" altLang="en-US" dirty="0" smtClean="0">
                <a:solidFill>
                  <a:schemeClr val="tx2"/>
                </a:solidFill>
                <a:latin typeface="楷体_GB2312" pitchFamily="49" charset="-122"/>
              </a:rPr>
              <a:t>求解</a:t>
            </a:r>
            <a:endParaRPr kumimoji="1" lang="zh-CN" altLang="en-US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graphicFrame>
        <p:nvGraphicFramePr>
          <p:cNvPr id="125963" name="Object 11"/>
          <p:cNvGraphicFramePr>
            <a:graphicFrameLocks noChangeAspect="1"/>
          </p:cNvGraphicFramePr>
          <p:nvPr/>
        </p:nvGraphicFramePr>
        <p:xfrm>
          <a:off x="2928926" y="2758162"/>
          <a:ext cx="1368425" cy="514350"/>
        </p:xfrm>
        <a:graphic>
          <a:graphicData uri="http://schemas.openxmlformats.org/presentationml/2006/ole">
            <p:oleObj spid="_x0000_s125963" name="公式" r:id="rId4" imgW="533160" imgH="203040" progId="Equation.3">
              <p:embed/>
            </p:oleObj>
          </a:graphicData>
        </a:graphic>
      </p:graphicFrame>
      <p:graphicFrame>
        <p:nvGraphicFramePr>
          <p:cNvPr id="125964" name="Object 12"/>
          <p:cNvGraphicFramePr>
            <a:graphicFrameLocks noChangeAspect="1"/>
          </p:cNvGraphicFramePr>
          <p:nvPr/>
        </p:nvGraphicFramePr>
        <p:xfrm>
          <a:off x="323850" y="3284538"/>
          <a:ext cx="5256213" cy="985837"/>
        </p:xfrm>
        <a:graphic>
          <a:graphicData uri="http://schemas.openxmlformats.org/presentationml/2006/ole">
            <p:oleObj spid="_x0000_s125964" name="公式" r:id="rId5" imgW="2755800" imgH="482400" progId="Equation.3">
              <p:embed/>
            </p:oleObj>
          </a:graphicData>
        </a:graphic>
      </p:graphicFrame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50824" y="4365625"/>
            <a:ext cx="3463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266700" algn="just"/>
            <a:r>
              <a:rPr kumimoji="1" lang="en-US" altLang="zh-CN" dirty="0">
                <a:solidFill>
                  <a:schemeClr val="tx2"/>
                </a:solidFill>
              </a:rPr>
              <a:t>(3) </a:t>
            </a:r>
            <a:r>
              <a:rPr kumimoji="1" lang="zh-CN" altLang="en-US" dirty="0" smtClean="0">
                <a:solidFill>
                  <a:schemeClr val="tx2"/>
                </a:solidFill>
              </a:rPr>
              <a:t>“赶”</a:t>
            </a:r>
            <a:r>
              <a:rPr kumimoji="1" lang="zh-CN" altLang="en-US" dirty="0" smtClean="0">
                <a:solidFill>
                  <a:schemeClr val="tx2"/>
                </a:solidFill>
                <a:latin typeface="楷体_GB2312" pitchFamily="49" charset="-122"/>
              </a:rPr>
              <a:t>求解</a:t>
            </a:r>
            <a:endParaRPr kumimoji="1" lang="zh-CN" altLang="en-US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graphicFrame>
        <p:nvGraphicFramePr>
          <p:cNvPr id="125967" name="Object 15"/>
          <p:cNvGraphicFramePr>
            <a:graphicFrameLocks noChangeAspect="1"/>
          </p:cNvGraphicFramePr>
          <p:nvPr/>
        </p:nvGraphicFramePr>
        <p:xfrm>
          <a:off x="3071802" y="4429132"/>
          <a:ext cx="1320800" cy="506412"/>
        </p:xfrm>
        <a:graphic>
          <a:graphicData uri="http://schemas.openxmlformats.org/presentationml/2006/ole">
            <p:oleObj spid="_x0000_s125967" name="公式" r:id="rId6" imgW="520560" imgH="203040" progId="Equation.3">
              <p:embed/>
            </p:oleObj>
          </a:graphicData>
        </a:graphic>
      </p:graphicFrame>
      <p:graphicFrame>
        <p:nvGraphicFramePr>
          <p:cNvPr id="125968" name="Object 16"/>
          <p:cNvGraphicFramePr>
            <a:graphicFrameLocks noChangeAspect="1"/>
          </p:cNvGraphicFramePr>
          <p:nvPr/>
        </p:nvGraphicFramePr>
        <p:xfrm>
          <a:off x="323850" y="4941888"/>
          <a:ext cx="4392613" cy="992187"/>
        </p:xfrm>
        <a:graphic>
          <a:graphicData uri="http://schemas.openxmlformats.org/presentationml/2006/ole">
            <p:oleObj spid="_x0000_s125968" name="Equation" r:id="rId7" imgW="2145960" imgH="482400" progId="Equation.3">
              <p:embed/>
            </p:oleObj>
          </a:graphicData>
        </a:graphic>
      </p:graphicFrame>
      <p:graphicFrame>
        <p:nvGraphicFramePr>
          <p:cNvPr id="125971" name="Object 19"/>
          <p:cNvGraphicFramePr>
            <a:graphicFrameLocks noChangeAspect="1"/>
          </p:cNvGraphicFramePr>
          <p:nvPr/>
        </p:nvGraphicFramePr>
        <p:xfrm>
          <a:off x="4859338" y="476250"/>
          <a:ext cx="3668712" cy="2349500"/>
        </p:xfrm>
        <a:graphic>
          <a:graphicData uri="http://schemas.openxmlformats.org/presentationml/2006/ole">
            <p:oleObj spid="_x0000_s125971" name="公式" r:id="rId8" imgW="2527200" imgH="1396800" progId="Equation.3">
              <p:embed/>
            </p:oleObj>
          </a:graphicData>
        </a:graphic>
      </p:graphicFrame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03213" y="1016000"/>
            <a:ext cx="419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(1) </a:t>
            </a:r>
            <a:r>
              <a:rPr lang="zh-CN" altLang="en-US"/>
              <a:t>计算各</a:t>
            </a:r>
            <a:r>
              <a:rPr lang="zh-CN" altLang="en-US" i="1">
                <a:sym typeface="Symbol" pitchFamily="18" charset="2"/>
              </a:rPr>
              <a:t> </a:t>
            </a:r>
            <a:r>
              <a:rPr lang="zh-CN" altLang="en-US">
                <a:sym typeface="Symbol" pitchFamily="18" charset="2"/>
              </a:rPr>
              <a:t>的递推公式</a:t>
            </a:r>
          </a:p>
        </p:txBody>
      </p:sp>
      <p:graphicFrame>
        <p:nvGraphicFramePr>
          <p:cNvPr id="125975" name="Object 23"/>
          <p:cNvGraphicFramePr>
            <a:graphicFrameLocks noChangeAspect="1"/>
          </p:cNvGraphicFramePr>
          <p:nvPr/>
        </p:nvGraphicFramePr>
        <p:xfrm>
          <a:off x="5003800" y="4221163"/>
          <a:ext cx="3756025" cy="2349500"/>
        </p:xfrm>
        <a:graphic>
          <a:graphicData uri="http://schemas.openxmlformats.org/presentationml/2006/ole">
            <p:oleObj spid="_x0000_s125975" name="公式" r:id="rId9" imgW="2705040" imgH="139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62" grpId="0"/>
      <p:bldP spid="125966" grpId="0"/>
      <p:bldP spid="1259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71834" cy="725470"/>
          </a:xfrm>
        </p:spPr>
        <p:txBody>
          <a:bodyPr/>
          <a:lstStyle/>
          <a:p>
            <a:pPr algn="l"/>
            <a:r>
              <a:rPr lang="zh-CN" altLang="en-US" sz="3200" b="1" dirty="0" smtClean="0"/>
              <a:t>追赶法子程序：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214282" y="928670"/>
            <a:ext cx="564360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double * </a:t>
            </a:r>
            <a:r>
              <a:rPr lang="en-US" altLang="zh-CN" sz="2000" dirty="0" err="1" smtClean="0"/>
              <a:t>chase_algorithm</a:t>
            </a:r>
            <a:r>
              <a:rPr lang="en-US" altLang="zh-CN" sz="2000" dirty="0" smtClean="0"/>
              <a:t>(double *a, double *b, </a:t>
            </a:r>
          </a:p>
          <a:p>
            <a:r>
              <a:rPr lang="en-US" altLang="zh-CN" sz="2000" dirty="0" smtClean="0"/>
              <a:t>double *c,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n, double *d)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double *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,*y,*</a:t>
            </a:r>
            <a:r>
              <a:rPr lang="en-US" altLang="zh-CN" sz="2000" dirty="0" err="1" smtClean="0"/>
              <a:t>w,p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=(double *)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(double)*n);</a:t>
            </a:r>
          </a:p>
          <a:p>
            <a:r>
              <a:rPr lang="en-US" altLang="zh-CN" sz="2000" dirty="0" smtClean="0"/>
              <a:t>  y=(double *)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(double)*n);</a:t>
            </a:r>
          </a:p>
          <a:p>
            <a:r>
              <a:rPr lang="en-US" altLang="zh-CN" sz="2000" dirty="0" smtClean="0"/>
              <a:t>  w=(double *)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(double)*n);</a:t>
            </a:r>
          </a:p>
          <a:p>
            <a:r>
              <a:rPr lang="en-US" altLang="zh-CN" sz="2000" dirty="0" smtClean="0"/>
              <a:t>  y[0]=d[0]/b[0];              //w is beta</a:t>
            </a:r>
          </a:p>
          <a:p>
            <a:r>
              <a:rPr lang="en-US" altLang="zh-CN" sz="2000" dirty="0" smtClean="0"/>
              <a:t>  w[0]=c[0]/b[0];</a:t>
            </a:r>
          </a:p>
          <a:p>
            <a:r>
              <a:rPr lang="en-US" altLang="zh-CN" sz="2000" dirty="0" smtClean="0"/>
              <a:t>  </a:t>
            </a:r>
          </a:p>
          <a:p>
            <a:r>
              <a:rPr lang="en-US" altLang="zh-CN" sz="2000" dirty="0" smtClean="0"/>
              <a:t>  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=1;i&lt;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  {</a:t>
            </a:r>
          </a:p>
          <a:p>
            <a:r>
              <a:rPr lang="en-US" altLang="zh-CN" sz="2000" dirty="0" smtClean="0"/>
              <a:t>	  p=b[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]-a[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]*w[i-1];</a:t>
            </a:r>
          </a:p>
          <a:p>
            <a:r>
              <a:rPr lang="en-US" altLang="zh-CN" sz="2000" dirty="0" smtClean="0"/>
              <a:t>	  y[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]=(d[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]-a[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]*y[i-1])/p;</a:t>
            </a:r>
          </a:p>
          <a:p>
            <a:r>
              <a:rPr lang="en-US" altLang="zh-CN" sz="2000" dirty="0" smtClean="0"/>
              <a:t>	  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]=c[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]/p;</a:t>
            </a:r>
          </a:p>
          <a:p>
            <a:r>
              <a:rPr lang="en-US" altLang="zh-CN" sz="2000" dirty="0" smtClean="0"/>
              <a:t>  }</a:t>
            </a:r>
          </a:p>
        </p:txBody>
      </p:sp>
      <p:sp>
        <p:nvSpPr>
          <p:cNvPr id="5" name="矩形 4"/>
          <p:cNvSpPr/>
          <p:nvPr/>
        </p:nvSpPr>
        <p:spPr>
          <a:xfrm>
            <a:off x="5214942" y="2643182"/>
            <a:ext cx="35004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[n-1]=y[n-1];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=n-2;</a:t>
            </a:r>
          </a:p>
          <a:p>
            <a:r>
              <a:rPr lang="en-US" altLang="zh-CN" sz="2000" dirty="0" smtClean="0"/>
              <a:t>   do</a:t>
            </a:r>
          </a:p>
          <a:p>
            <a:r>
              <a:rPr lang="en-US" altLang="zh-CN" sz="2000" dirty="0" smtClean="0"/>
              <a:t> 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]=y[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]-w[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]*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[i+1];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=i-1;</a:t>
            </a:r>
          </a:p>
          <a:p>
            <a:r>
              <a:rPr lang="en-US" altLang="zh-CN" sz="2000" dirty="0" smtClean="0"/>
              <a:t> }</a:t>
            </a:r>
          </a:p>
          <a:p>
            <a:r>
              <a:rPr lang="en-US" altLang="zh-CN" sz="2000" dirty="0" smtClean="0"/>
              <a:t>  while(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&gt;=0);</a:t>
            </a:r>
          </a:p>
          <a:p>
            <a:r>
              <a:rPr lang="en-US" altLang="zh-CN" sz="2000" dirty="0" smtClean="0"/>
              <a:t>  free(y);</a:t>
            </a:r>
          </a:p>
          <a:p>
            <a:r>
              <a:rPr lang="en-US" altLang="zh-CN" sz="2000" dirty="0" smtClean="0"/>
              <a:t>  free(w);</a:t>
            </a:r>
          </a:p>
          <a:p>
            <a:r>
              <a:rPr lang="en-US" altLang="zh-CN" sz="2000" dirty="0" smtClean="0"/>
              <a:t>  return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cxnSp>
        <p:nvCxnSpPr>
          <p:cNvPr id="7" name="直接连接符 6"/>
          <p:cNvCxnSpPr/>
          <p:nvPr/>
        </p:nvCxnSpPr>
        <p:spPr bwMode="auto">
          <a:xfrm rot="5400000">
            <a:off x="2393153" y="4321169"/>
            <a:ext cx="5072868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64059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楷体_GB2312" pitchFamily="49" charset="-122"/>
              </a:rPr>
              <a:t>考虑二</a:t>
            </a:r>
            <a:r>
              <a:rPr kumimoji="1" lang="zh-CN" altLang="en-US" dirty="0" smtClean="0">
                <a:latin typeface="楷体_GB2312" pitchFamily="49" charset="-122"/>
              </a:rPr>
              <a:t>阶线性常微分方程</a:t>
            </a:r>
            <a:r>
              <a:rPr kumimoji="1" lang="zh-CN" altLang="en-US" dirty="0">
                <a:latin typeface="楷体_GB2312" pitchFamily="49" charset="-122"/>
              </a:rPr>
              <a:t>的边值问题：</a:t>
            </a:r>
            <a:r>
              <a:rPr kumimoji="1" lang="zh-CN" altLang="en-US" b="0" dirty="0">
                <a:ea typeface="宋体" pitchFamily="2" charset="-122"/>
              </a:rPr>
              <a:t> </a:t>
            </a:r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847725" y="1138238"/>
          <a:ext cx="6375400" cy="1071562"/>
        </p:xfrm>
        <a:graphic>
          <a:graphicData uri="http://schemas.openxmlformats.org/presentationml/2006/ole">
            <p:oleObj spid="_x0000_s156674" name="Equation" r:id="rId3" imgW="2781000" imgH="469800" progId="Equation.DSMT4">
              <p:embed/>
            </p:oleObj>
          </a:graphicData>
        </a:graphic>
      </p:graphicFrame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23850" y="2276475"/>
            <a:ext cx="79335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楷体_GB2312" pitchFamily="49" charset="-122"/>
              </a:rPr>
              <a:t>其中 </a:t>
            </a:r>
            <a:r>
              <a:rPr kumimoji="1" lang="en-US" altLang="zh-CN" i="1" dirty="0" smtClean="0">
                <a:ea typeface="宋体" pitchFamily="2" charset="-122"/>
              </a:rPr>
              <a:t>p</a:t>
            </a:r>
            <a:r>
              <a:rPr kumimoji="1" lang="en-US" altLang="zh-CN" dirty="0" smtClean="0">
                <a:ea typeface="宋体" pitchFamily="2" charset="-122"/>
              </a:rPr>
              <a:t>(</a:t>
            </a:r>
            <a:r>
              <a:rPr kumimoji="1" lang="en-US" altLang="zh-CN" i="1" dirty="0" smtClean="0">
                <a:ea typeface="宋体" pitchFamily="2" charset="-122"/>
              </a:rPr>
              <a:t>x</a:t>
            </a:r>
            <a:r>
              <a:rPr kumimoji="1" lang="en-US" altLang="zh-CN" dirty="0">
                <a:ea typeface="宋体" pitchFamily="2" charset="-122"/>
              </a:rPr>
              <a:t>)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en-US" altLang="zh-CN" i="1" dirty="0">
                <a:ea typeface="宋体" pitchFamily="2" charset="-122"/>
              </a:rPr>
              <a:t>q</a:t>
            </a:r>
            <a:r>
              <a:rPr kumimoji="1" lang="en-US" altLang="zh-CN" dirty="0">
                <a:ea typeface="宋体" pitchFamily="2" charset="-122"/>
              </a:rPr>
              <a:t>(</a:t>
            </a:r>
            <a:r>
              <a:rPr kumimoji="1" lang="en-US" altLang="zh-CN" i="1" dirty="0">
                <a:ea typeface="宋体" pitchFamily="2" charset="-122"/>
              </a:rPr>
              <a:t>x</a:t>
            </a:r>
            <a:r>
              <a:rPr kumimoji="1" lang="en-US" altLang="zh-CN" dirty="0">
                <a:ea typeface="宋体" pitchFamily="2" charset="-122"/>
              </a:rPr>
              <a:t>) </a:t>
            </a:r>
            <a:r>
              <a:rPr kumimoji="1" lang="en-US" altLang="zh-CN" dirty="0" smtClean="0">
                <a:ea typeface="宋体" pitchFamily="2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</a:rPr>
              <a:t>和 </a:t>
            </a:r>
            <a:r>
              <a:rPr kumimoji="1" lang="en-US" altLang="zh-CN" i="1" dirty="0" smtClean="0">
                <a:ea typeface="宋体" pitchFamily="2" charset="-122"/>
              </a:rPr>
              <a:t>f </a:t>
            </a:r>
            <a:r>
              <a:rPr kumimoji="1" lang="en-US" altLang="zh-CN" dirty="0">
                <a:ea typeface="宋体" pitchFamily="2" charset="-122"/>
              </a:rPr>
              <a:t>(</a:t>
            </a:r>
            <a:r>
              <a:rPr kumimoji="1" lang="en-US" altLang="zh-CN" i="1" dirty="0">
                <a:ea typeface="宋体" pitchFamily="2" charset="-122"/>
              </a:rPr>
              <a:t>x</a:t>
            </a:r>
            <a:r>
              <a:rPr kumimoji="1" lang="en-US" altLang="zh-CN" dirty="0" smtClean="0">
                <a:ea typeface="宋体" pitchFamily="2" charset="-122"/>
              </a:rPr>
              <a:t>) </a:t>
            </a:r>
            <a:r>
              <a:rPr kumimoji="1" lang="zh-CN" altLang="en-US" dirty="0" smtClean="0">
                <a:latin typeface="楷体_GB2312" pitchFamily="49" charset="-122"/>
              </a:rPr>
              <a:t>均</a:t>
            </a:r>
            <a:r>
              <a:rPr kumimoji="1" lang="zh-CN" altLang="en-US" dirty="0">
                <a:latin typeface="楷体_GB2312" pitchFamily="49" charset="-122"/>
              </a:rPr>
              <a:t>为</a:t>
            </a:r>
            <a:r>
              <a:rPr kumimoji="1" lang="en-US" altLang="zh-CN" dirty="0">
                <a:ea typeface="宋体" pitchFamily="2" charset="-122"/>
              </a:rPr>
              <a:t>[</a:t>
            </a:r>
            <a:r>
              <a:rPr kumimoji="1" lang="en-US" altLang="zh-CN" i="1" dirty="0">
                <a:ea typeface="宋体" pitchFamily="2" charset="-122"/>
              </a:rPr>
              <a:t>a, b</a:t>
            </a:r>
            <a:r>
              <a:rPr kumimoji="1" lang="en-US" altLang="zh-CN" dirty="0">
                <a:ea typeface="宋体" pitchFamily="2" charset="-122"/>
              </a:rPr>
              <a:t>]</a:t>
            </a:r>
            <a:r>
              <a:rPr kumimoji="1" lang="zh-CN" altLang="en-US" dirty="0">
                <a:latin typeface="楷体_GB2312" pitchFamily="49" charset="-122"/>
              </a:rPr>
              <a:t>上给定的函数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，</a:t>
            </a:r>
            <a:endParaRPr kumimoji="1" lang="zh-CN" altLang="en-US" dirty="0">
              <a:ea typeface="宋体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395288" y="2852738"/>
            <a:ext cx="2738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i="1">
                <a:ea typeface="宋体" pitchFamily="2" charset="-122"/>
                <a:sym typeface="Symbol" pitchFamily="18" charset="2"/>
              </a:rPr>
              <a:t>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kumimoji="1" lang="en-US" altLang="zh-CN" i="1">
                <a:ea typeface="宋体" pitchFamily="2" charset="-122"/>
                <a:sym typeface="Symbol" pitchFamily="18" charset="2"/>
              </a:rPr>
              <a:t> </a:t>
            </a:r>
            <a:r>
              <a:rPr kumimoji="1" lang="zh-CN" altLang="en-US">
                <a:latin typeface="楷体_GB2312" pitchFamily="49" charset="-122"/>
              </a:rPr>
              <a:t>为已知数</a:t>
            </a:r>
            <a:r>
              <a:rPr kumimoji="1" lang="zh-CN" altLang="en-US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395288" y="4005263"/>
            <a:ext cx="8424862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/>
              <a:t>   </a:t>
            </a:r>
            <a:r>
              <a:rPr kumimoji="1" lang="zh-CN" altLang="en-US"/>
              <a:t>若 </a:t>
            </a:r>
            <a:r>
              <a:rPr kumimoji="1" lang="en-US" altLang="zh-CN" i="1">
                <a:ea typeface="宋体" pitchFamily="2" charset="-122"/>
              </a:rPr>
              <a:t>p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x</a:t>
            </a:r>
            <a:r>
              <a:rPr kumimoji="1" lang="en-US" altLang="zh-CN">
                <a:ea typeface="宋体" pitchFamily="2" charset="-122"/>
              </a:rPr>
              <a:t>)</a:t>
            </a:r>
            <a:r>
              <a:rPr kumimoji="1" lang="zh-CN" altLang="en-US">
                <a:ea typeface="宋体" pitchFamily="2" charset="-122"/>
              </a:rPr>
              <a:t>、</a:t>
            </a:r>
            <a:r>
              <a:rPr kumimoji="1" lang="en-US" altLang="zh-CN" i="1">
                <a:ea typeface="宋体" pitchFamily="2" charset="-122"/>
              </a:rPr>
              <a:t>q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x</a:t>
            </a:r>
            <a:r>
              <a:rPr kumimoji="1" lang="en-US" altLang="zh-CN">
                <a:ea typeface="宋体" pitchFamily="2" charset="-122"/>
              </a:rPr>
              <a:t>) </a:t>
            </a:r>
            <a:r>
              <a:rPr kumimoji="1" lang="zh-CN" altLang="en-US"/>
              <a:t>及 </a:t>
            </a:r>
            <a:r>
              <a:rPr kumimoji="1" lang="en-US" altLang="zh-CN" i="1">
                <a:ea typeface="宋体" pitchFamily="2" charset="-122"/>
              </a:rPr>
              <a:t>f</a:t>
            </a:r>
            <a:r>
              <a:rPr kumimoji="1" lang="en-US" altLang="zh-CN">
                <a:ea typeface="宋体" pitchFamily="2" charset="-122"/>
              </a:rPr>
              <a:t> (</a:t>
            </a:r>
            <a:r>
              <a:rPr kumimoji="1" lang="en-US" altLang="zh-CN" i="1">
                <a:ea typeface="宋体" pitchFamily="2" charset="-122"/>
              </a:rPr>
              <a:t>x</a:t>
            </a:r>
            <a:r>
              <a:rPr kumimoji="1" lang="en-US" altLang="zh-CN">
                <a:ea typeface="宋体" pitchFamily="2" charset="-122"/>
              </a:rPr>
              <a:t>) </a:t>
            </a:r>
            <a:r>
              <a:rPr kumimoji="1" lang="zh-CN" altLang="en-US"/>
              <a:t>均为</a:t>
            </a:r>
            <a:r>
              <a:rPr kumimoji="1" lang="en-US" altLang="zh-CN">
                <a:ea typeface="宋体" pitchFamily="2" charset="-122"/>
              </a:rPr>
              <a:t>[</a:t>
            </a:r>
            <a:r>
              <a:rPr kumimoji="1" lang="en-US" altLang="zh-CN" i="1">
                <a:ea typeface="宋体" pitchFamily="2" charset="-122"/>
              </a:rPr>
              <a:t>a, b</a:t>
            </a:r>
            <a:r>
              <a:rPr kumimoji="1" lang="en-US" altLang="zh-CN">
                <a:ea typeface="宋体" pitchFamily="2" charset="-122"/>
              </a:rPr>
              <a:t>]</a:t>
            </a:r>
            <a:r>
              <a:rPr kumimoji="1" lang="zh-CN" altLang="en-US"/>
              <a:t>上充分光滑的函数</a:t>
            </a:r>
            <a:r>
              <a:rPr kumimoji="1" lang="en-US" altLang="zh-CN">
                <a:ea typeface="宋体" pitchFamily="2" charset="-122"/>
              </a:rPr>
              <a:t>,</a:t>
            </a:r>
          </a:p>
          <a:p>
            <a:pPr>
              <a:lnSpc>
                <a:spcPct val="140000"/>
              </a:lnSpc>
            </a:pPr>
            <a:r>
              <a:rPr kumimoji="1" lang="zh-CN" altLang="en-US"/>
              <a:t>且 </a:t>
            </a:r>
            <a:r>
              <a:rPr kumimoji="1" lang="en-US" altLang="zh-CN" i="1">
                <a:ea typeface="宋体" pitchFamily="2" charset="-122"/>
              </a:rPr>
              <a:t>q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x</a:t>
            </a:r>
            <a:r>
              <a:rPr kumimoji="1" lang="en-US" altLang="zh-CN">
                <a:ea typeface="宋体" pitchFamily="2" charset="-122"/>
              </a:rPr>
              <a:t>) </a:t>
            </a:r>
            <a:r>
              <a:rPr kumimoji="1" lang="en-US" altLang="zh-CN" sz="2000">
                <a:ea typeface="宋体" pitchFamily="2" charset="-122"/>
              </a:rPr>
              <a:t>≤</a:t>
            </a:r>
            <a:r>
              <a:rPr kumimoji="1" lang="en-US" altLang="zh-CN">
                <a:ea typeface="宋体" pitchFamily="2" charset="-122"/>
              </a:rPr>
              <a:t>0, </a:t>
            </a:r>
            <a:r>
              <a:rPr kumimoji="1" lang="zh-CN" altLang="en-US"/>
              <a:t>则上述边值问题存在唯一解。 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468313" y="3573463"/>
            <a:ext cx="37914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/>
              <a:t>解的存在</a:t>
            </a:r>
            <a:r>
              <a:rPr lang="zh-CN" altLang="en-US" dirty="0"/>
              <a:t>唯一性定理：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2" grpId="0" autoUpdateAnimBg="0"/>
      <p:bldP spid="96263" grpId="0" autoUpdateAnimBg="0"/>
      <p:bldP spid="96264" grpId="0"/>
      <p:bldP spid="962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369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/>
              <a:t>例</a:t>
            </a:r>
            <a:r>
              <a:rPr kumimoji="1" lang="en-US" altLang="zh-CN"/>
              <a:t>1</a:t>
            </a:r>
            <a:r>
              <a:rPr kumimoji="1" lang="en-US" altLang="zh-CN">
                <a:ea typeface="宋体" pitchFamily="2" charset="-122"/>
              </a:rPr>
              <a:t>.</a:t>
            </a:r>
            <a:r>
              <a:rPr kumimoji="1" lang="en-US" altLang="zh-CN" b="0">
                <a:ea typeface="宋体" pitchFamily="2" charset="-122"/>
              </a:rPr>
              <a:t> </a:t>
            </a:r>
            <a:r>
              <a:rPr kumimoji="1" lang="zh-CN" altLang="en-US"/>
              <a:t>用差分法解方程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1195388" y="868363"/>
          <a:ext cx="6689725" cy="1039812"/>
        </p:xfrm>
        <a:graphic>
          <a:graphicData uri="http://schemas.openxmlformats.org/presentationml/2006/ole">
            <p:oleObj spid="_x0000_s126979" name="公式" r:id="rId3" imgW="2882880" imgH="482400" progId="Equation.3">
              <p:embed/>
            </p:oleObj>
          </a:graphicData>
        </a:graphic>
      </p:graphicFrame>
      <p:grpSp>
        <p:nvGrpSpPr>
          <p:cNvPr id="126987" name="Group 11"/>
          <p:cNvGrpSpPr>
            <a:grpSpLocks/>
          </p:cNvGrpSpPr>
          <p:nvPr/>
        </p:nvGrpSpPr>
        <p:grpSpPr bwMode="auto">
          <a:xfrm>
            <a:off x="1042988" y="1874838"/>
            <a:ext cx="7534275" cy="935037"/>
            <a:chOff x="657" y="1181"/>
            <a:chExt cx="4746" cy="589"/>
          </a:xfrm>
        </p:grpSpPr>
        <p:sp>
          <p:nvSpPr>
            <p:cNvPr id="126981" name="Text Box 5"/>
            <p:cNvSpPr txBox="1">
              <a:spLocks noChangeArrowheads="1"/>
            </p:cNvSpPr>
            <p:nvPr/>
          </p:nvSpPr>
          <p:spPr bwMode="auto">
            <a:xfrm>
              <a:off x="657" y="1298"/>
              <a:ext cx="47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将</a:t>
              </a:r>
              <a:r>
                <a:rPr kumimoji="1" lang="en-US" altLang="zh-CN">
                  <a:ea typeface="宋体" pitchFamily="2" charset="-122"/>
                </a:rPr>
                <a:t>[0, 1]</a:t>
              </a:r>
              <a:r>
                <a:rPr kumimoji="1" lang="zh-CN" altLang="en-US"/>
                <a:t>划分为四等分，即取          </a:t>
              </a:r>
              <a:r>
                <a:rPr kumimoji="1" lang="zh-CN" altLang="en-US">
                  <a:ea typeface="宋体" pitchFamily="2" charset="-122"/>
                </a:rPr>
                <a:t>，</a:t>
              </a:r>
              <a:r>
                <a:rPr kumimoji="1" lang="zh-CN" altLang="en-US"/>
                <a:t>得五个节点</a:t>
              </a:r>
            </a:p>
          </p:txBody>
        </p:sp>
        <p:graphicFrame>
          <p:nvGraphicFramePr>
            <p:cNvPr id="126982" name="Object 6"/>
            <p:cNvGraphicFramePr>
              <a:graphicFrameLocks noChangeAspect="1"/>
            </p:cNvGraphicFramePr>
            <p:nvPr/>
          </p:nvGraphicFramePr>
          <p:xfrm>
            <a:off x="3470" y="1181"/>
            <a:ext cx="560" cy="589"/>
          </p:xfrm>
          <a:graphic>
            <a:graphicData uri="http://schemas.openxmlformats.org/presentationml/2006/ole">
              <p:oleObj spid="_x0000_s126982" name="Equation" r:id="rId4" imgW="380880" imgH="393480" progId="Equation.3">
                <p:embed/>
              </p:oleObj>
            </a:graphicData>
          </a:graphic>
        </p:graphicFrame>
      </p:grpSp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1331913" y="2852738"/>
          <a:ext cx="5943600" cy="846137"/>
        </p:xfrm>
        <a:graphic>
          <a:graphicData uri="http://schemas.openxmlformats.org/presentationml/2006/ole">
            <p:oleObj spid="_x0000_s126983" name="Equation" r:id="rId5" imgW="2793960" imgH="393480" progId="Equation.3">
              <p:embed/>
            </p:oleObj>
          </a:graphicData>
        </a:graphic>
      </p:graphicFrame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684213" y="3592513"/>
            <a:ext cx="197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差分方程为</a:t>
            </a:r>
          </a:p>
        </p:txBody>
      </p:sp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1060450" y="4292600"/>
          <a:ext cx="6802438" cy="1462088"/>
        </p:xfrm>
        <a:graphic>
          <a:graphicData uri="http://schemas.openxmlformats.org/presentationml/2006/ole">
            <p:oleObj spid="_x0000_s126985" name="公式" r:id="rId6" imgW="3060360" imgH="660240" progId="Equation.3">
              <p:embed/>
            </p:oleObj>
          </a:graphicData>
        </a:graphic>
      </p:graphicFrame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323850" y="2060575"/>
            <a:ext cx="658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解</a:t>
            </a:r>
            <a:r>
              <a:rPr kumimoji="1" lang="en-US" altLang="zh-CN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 autoUpdateAnimBg="0"/>
      <p:bldP spid="1269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17525" y="447675"/>
            <a:ext cx="2058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latin typeface="楷体_GB2312" pitchFamily="49" charset="-122"/>
              </a:rPr>
              <a:t>将它改写成</a:t>
            </a:r>
            <a:r>
              <a:rPr kumimoji="1" lang="zh-CN" altLang="en-US" b="0">
                <a:ea typeface="宋体" pitchFamily="2" charset="-122"/>
              </a:rPr>
              <a:t> </a:t>
            </a: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842963" y="1039813"/>
          <a:ext cx="7377112" cy="1171575"/>
        </p:xfrm>
        <a:graphic>
          <a:graphicData uri="http://schemas.openxmlformats.org/presentationml/2006/ole">
            <p:oleObj spid="_x0000_s128003" name="Equation" r:id="rId3" imgW="3340080" imgH="533160" progId="Equation.DSMT4">
              <p:embed/>
            </p:oleObj>
          </a:graphicData>
        </a:graphic>
      </p:graphicFrame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533400" y="2386013"/>
            <a:ext cx="3578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latin typeface="楷体_GB2312" pitchFamily="49" charset="-122"/>
              </a:rPr>
              <a:t>在每个内点列方程得 </a:t>
            </a: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066800" y="3124200"/>
          <a:ext cx="6154738" cy="1512888"/>
        </p:xfrm>
        <a:graphic>
          <a:graphicData uri="http://schemas.openxmlformats.org/presentationml/2006/ole">
            <p:oleObj spid="_x0000_s128005" name="Equation" r:id="rId4" imgW="2882880" imgH="711000" progId="Equation.3">
              <p:embed/>
            </p:oleObj>
          </a:graphicData>
        </a:graphic>
      </p:graphicFrame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609600" y="4748213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latin typeface="楷体_GB2312" pitchFamily="49" charset="-122"/>
              </a:rPr>
              <a:t>解得：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684213" y="5373688"/>
            <a:ext cx="6840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i="1">
                <a:ea typeface="宋体" pitchFamily="2" charset="-122"/>
              </a:rPr>
              <a:t>y</a:t>
            </a:r>
            <a:r>
              <a:rPr kumimoji="1" lang="en-US" altLang="zh-CN" baseline="-30000">
                <a:ea typeface="宋体" pitchFamily="2" charset="-122"/>
              </a:rPr>
              <a:t>3</a:t>
            </a:r>
            <a:r>
              <a:rPr kumimoji="1" lang="en-US" altLang="zh-CN">
                <a:ea typeface="宋体" pitchFamily="2" charset="-122"/>
              </a:rPr>
              <a:t> = 1.4855</a:t>
            </a:r>
            <a:r>
              <a:rPr kumimoji="1" lang="zh-CN" altLang="en-US">
                <a:ea typeface="宋体" pitchFamily="2" charset="-122"/>
              </a:rPr>
              <a:t>，   </a:t>
            </a:r>
            <a:r>
              <a:rPr kumimoji="1" lang="en-US" altLang="zh-CN" i="1">
                <a:ea typeface="宋体" pitchFamily="2" charset="-122"/>
              </a:rPr>
              <a:t>y</a:t>
            </a:r>
            <a:r>
              <a:rPr kumimoji="1" lang="en-US" altLang="zh-CN" baseline="-30000">
                <a:ea typeface="宋体" pitchFamily="2" charset="-122"/>
              </a:rPr>
              <a:t>2</a:t>
            </a:r>
            <a:r>
              <a:rPr kumimoji="1" lang="en-US" altLang="zh-CN">
                <a:ea typeface="宋体" pitchFamily="2" charset="-122"/>
              </a:rPr>
              <a:t> = 1.2802</a:t>
            </a:r>
            <a:r>
              <a:rPr kumimoji="1" lang="zh-CN" altLang="en-US">
                <a:ea typeface="宋体" pitchFamily="2" charset="-122"/>
              </a:rPr>
              <a:t>，   </a:t>
            </a:r>
            <a:r>
              <a:rPr kumimoji="1" lang="en-US" altLang="zh-CN" i="1">
                <a:ea typeface="宋体" pitchFamily="2" charset="-122"/>
              </a:rPr>
              <a:t>y</a:t>
            </a:r>
            <a:r>
              <a:rPr kumimoji="1" lang="en-US" altLang="zh-CN" baseline="-30000">
                <a:ea typeface="宋体" pitchFamily="2" charset="-122"/>
              </a:rPr>
              <a:t>1</a:t>
            </a:r>
            <a:r>
              <a:rPr kumimoji="1" lang="en-US" altLang="zh-CN">
                <a:ea typeface="宋体" pitchFamily="2" charset="-122"/>
              </a:rPr>
              <a:t> = 0.7753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4" grpId="0" autoUpdateAnimBg="0"/>
      <p:bldP spid="128006" grpId="0" autoUpdateAnimBg="0"/>
      <p:bldP spid="12800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441324" y="422275"/>
            <a:ext cx="6845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楷体_GB2312" pitchFamily="49" charset="-122"/>
              </a:rPr>
              <a:t>例</a:t>
            </a:r>
            <a:r>
              <a:rPr kumimoji="1" lang="en-US" altLang="zh-CN" dirty="0" smtClean="0">
                <a:ea typeface="+mn-ea"/>
                <a:cs typeface="Times New Roman" pitchFamily="18" charset="0"/>
              </a:rPr>
              <a:t>1</a:t>
            </a:r>
            <a:r>
              <a:rPr kumimoji="1" lang="en-US" altLang="zh-CN" dirty="0" smtClean="0">
                <a:latin typeface="楷体_GB2312" pitchFamily="49" charset="-122"/>
              </a:rPr>
              <a:t>. </a:t>
            </a:r>
            <a:r>
              <a:rPr kumimoji="1" lang="zh-CN" altLang="en-US" dirty="0">
                <a:latin typeface="楷体_GB2312" pitchFamily="49" charset="-122"/>
              </a:rPr>
              <a:t>用差分法</a:t>
            </a:r>
            <a:r>
              <a:rPr kumimoji="1" lang="zh-CN" altLang="en-US" dirty="0" smtClean="0">
                <a:latin typeface="楷体_GB2312" pitchFamily="49" charset="-122"/>
              </a:rPr>
              <a:t>解 </a:t>
            </a:r>
            <a:r>
              <a:rPr kumimoji="1" lang="en-US" altLang="zh-CN" dirty="0" err="1" smtClean="0">
                <a:cs typeface="Times New Roman" pitchFamily="18" charset="0"/>
              </a:rPr>
              <a:t>Dirichlet</a:t>
            </a:r>
            <a:r>
              <a:rPr kumimoji="1" lang="en-US" altLang="zh-CN" dirty="0" smtClean="0">
                <a:cs typeface="Times New Roman" pitchFamily="18" charset="0"/>
              </a:rPr>
              <a:t> </a:t>
            </a:r>
            <a:r>
              <a:rPr kumimoji="1" lang="zh-CN" altLang="en-US" dirty="0" smtClean="0">
                <a:latin typeface="楷体_GB2312" pitchFamily="49" charset="-122"/>
              </a:rPr>
              <a:t>边值问题</a:t>
            </a:r>
            <a:endParaRPr kumimoji="1" lang="zh-CN" altLang="en-US" dirty="0">
              <a:latin typeface="楷体_GB2312" pitchFamily="49" charset="-122"/>
            </a:endParaRPr>
          </a:p>
        </p:txBody>
      </p:sp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1082675" y="1044575"/>
          <a:ext cx="6689725" cy="1066800"/>
        </p:xfrm>
        <a:graphic>
          <a:graphicData uri="http://schemas.openxmlformats.org/presentationml/2006/ole">
            <p:oleObj spid="_x0000_s115719" name="Equation" r:id="rId3" imgW="3035160" imgH="482400" progId="Equation.DSMT4">
              <p:embed/>
            </p:oleObj>
          </a:graphicData>
        </a:graphic>
      </p:graphicFrame>
      <p:grpSp>
        <p:nvGrpSpPr>
          <p:cNvPr id="115723" name="Group 11"/>
          <p:cNvGrpSpPr>
            <a:grpSpLocks/>
          </p:cNvGrpSpPr>
          <p:nvPr/>
        </p:nvGrpSpPr>
        <p:grpSpPr bwMode="auto">
          <a:xfrm>
            <a:off x="592138" y="2295527"/>
            <a:ext cx="3765551" cy="519113"/>
            <a:chOff x="373" y="1446"/>
            <a:chExt cx="2372" cy="327"/>
          </a:xfrm>
        </p:grpSpPr>
        <p:sp>
          <p:nvSpPr>
            <p:cNvPr id="115720" name="Text Box 8"/>
            <p:cNvSpPr txBox="1">
              <a:spLocks noChangeArrowheads="1"/>
            </p:cNvSpPr>
            <p:nvPr/>
          </p:nvSpPr>
          <p:spPr bwMode="auto">
            <a:xfrm>
              <a:off x="373" y="1446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精确解为</a:t>
              </a:r>
            </a:p>
          </p:txBody>
        </p:sp>
        <p:graphicFrame>
          <p:nvGraphicFramePr>
            <p:cNvPr id="115721" name="Object 9"/>
            <p:cNvGraphicFramePr>
              <a:graphicFrameLocks noChangeAspect="1"/>
            </p:cNvGraphicFramePr>
            <p:nvPr/>
          </p:nvGraphicFramePr>
          <p:xfrm>
            <a:off x="1371" y="1453"/>
            <a:ext cx="1374" cy="318"/>
          </p:xfrm>
          <a:graphic>
            <a:graphicData uri="http://schemas.openxmlformats.org/presentationml/2006/ole">
              <p:oleObj spid="_x0000_s115721" name="Equation" r:id="rId4" imgW="990360" imgH="228600" progId="Equation.DSMT4">
                <p:embed/>
              </p:oleObj>
            </a:graphicData>
          </a:graphic>
        </p:graphicFrame>
      </p:grp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84213" y="2997200"/>
            <a:ext cx="2991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/>
              <a:t>程序见 </a:t>
            </a:r>
            <a:r>
              <a:rPr lang="en-US" altLang="zh-CN" dirty="0" smtClean="0"/>
              <a:t>example1. 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25184" y="3714752"/>
            <a:ext cx="9018816" cy="1653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从数值结果可以看出，以上差分格式是二阶收敛的，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这可以从理论上得到严格证明，但鉴于证明需要用到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离散的</a:t>
            </a:r>
            <a:r>
              <a:rPr lang="en-US" altLang="zh-CN" dirty="0" err="1" smtClean="0"/>
              <a:t>Sobolev</a:t>
            </a:r>
            <a:r>
              <a:rPr lang="zh-CN" altLang="en-US" dirty="0" smtClean="0"/>
              <a:t>空间范数的知识，此处省略。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23850" y="476250"/>
            <a:ext cx="196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数值结果：</a:t>
            </a:r>
          </a:p>
        </p:txBody>
      </p:sp>
      <p:pic>
        <p:nvPicPr>
          <p:cNvPr id="140293" name="Picture 5" descr="DSC009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125538"/>
            <a:ext cx="74168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85728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上述理论还可以推广处理混合边界条件的问题。</a:t>
            </a:r>
            <a:endParaRPr lang="zh-CN" altLang="en-US" dirty="0"/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6369" name="Object 1"/>
          <p:cNvGraphicFramePr>
            <a:graphicFrameLocks noChangeAspect="1"/>
          </p:cNvGraphicFramePr>
          <p:nvPr/>
        </p:nvGraphicFramePr>
        <p:xfrm>
          <a:off x="785786" y="928670"/>
          <a:ext cx="6818335" cy="1270124"/>
        </p:xfrm>
        <a:graphic>
          <a:graphicData uri="http://schemas.openxmlformats.org/presentationml/2006/ole">
            <p:oleObj spid="_x0000_s186369" name="Equation" r:id="rId3" imgW="2514600" imgH="469800" progId="Equation.DSMT4">
              <p:embed/>
            </p:oleObj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3850" y="2276475"/>
            <a:ext cx="71529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楷体_GB2312" pitchFamily="49" charset="-122"/>
              </a:rPr>
              <a:t>其中 </a:t>
            </a:r>
            <a:r>
              <a:rPr kumimoji="1" lang="en-US" altLang="zh-CN" i="1" dirty="0" smtClean="0">
                <a:ea typeface="宋体" pitchFamily="2" charset="-122"/>
              </a:rPr>
              <a:t>q</a:t>
            </a:r>
            <a:r>
              <a:rPr kumimoji="1" lang="en-US" altLang="zh-CN" dirty="0" smtClean="0">
                <a:ea typeface="宋体" pitchFamily="2" charset="-122"/>
              </a:rPr>
              <a:t>(</a:t>
            </a:r>
            <a:r>
              <a:rPr kumimoji="1" lang="en-US" altLang="zh-CN" i="1" dirty="0" smtClean="0">
                <a:ea typeface="宋体" pitchFamily="2" charset="-122"/>
              </a:rPr>
              <a:t>x</a:t>
            </a:r>
            <a:r>
              <a:rPr kumimoji="1" lang="en-US" altLang="zh-CN" dirty="0">
                <a:ea typeface="宋体" pitchFamily="2" charset="-122"/>
              </a:rPr>
              <a:t>) </a:t>
            </a:r>
            <a:r>
              <a:rPr kumimoji="1" lang="en-US" altLang="zh-CN" dirty="0" smtClean="0">
                <a:ea typeface="宋体" pitchFamily="2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</a:rPr>
              <a:t>和 </a:t>
            </a:r>
            <a:r>
              <a:rPr kumimoji="1" lang="en-US" altLang="zh-CN" i="1" dirty="0" smtClean="0">
                <a:ea typeface="宋体" pitchFamily="2" charset="-122"/>
              </a:rPr>
              <a:t>f </a:t>
            </a:r>
            <a:r>
              <a:rPr kumimoji="1" lang="en-US" altLang="zh-CN" dirty="0">
                <a:ea typeface="宋体" pitchFamily="2" charset="-122"/>
              </a:rPr>
              <a:t>(</a:t>
            </a:r>
            <a:r>
              <a:rPr kumimoji="1" lang="en-US" altLang="zh-CN" i="1" dirty="0">
                <a:ea typeface="宋体" pitchFamily="2" charset="-122"/>
              </a:rPr>
              <a:t>x</a:t>
            </a:r>
            <a:r>
              <a:rPr kumimoji="1" lang="en-US" altLang="zh-CN" dirty="0" smtClean="0">
                <a:ea typeface="宋体" pitchFamily="2" charset="-122"/>
              </a:rPr>
              <a:t>) </a:t>
            </a:r>
            <a:r>
              <a:rPr kumimoji="1" lang="zh-CN" altLang="en-US" dirty="0" smtClean="0">
                <a:latin typeface="楷体_GB2312" pitchFamily="49" charset="-122"/>
              </a:rPr>
              <a:t>均</a:t>
            </a:r>
            <a:r>
              <a:rPr kumimoji="1" lang="zh-CN" altLang="en-US" dirty="0">
                <a:latin typeface="楷体_GB2312" pitchFamily="49" charset="-122"/>
              </a:rPr>
              <a:t>为</a:t>
            </a:r>
            <a:r>
              <a:rPr kumimoji="1" lang="en-US" altLang="zh-CN" dirty="0">
                <a:ea typeface="宋体" pitchFamily="2" charset="-122"/>
              </a:rPr>
              <a:t>[</a:t>
            </a:r>
            <a:r>
              <a:rPr kumimoji="1" lang="en-US" altLang="zh-CN" i="1" dirty="0">
                <a:ea typeface="宋体" pitchFamily="2" charset="-122"/>
              </a:rPr>
              <a:t>a, b</a:t>
            </a:r>
            <a:r>
              <a:rPr kumimoji="1" lang="en-US" altLang="zh-CN" dirty="0">
                <a:ea typeface="宋体" pitchFamily="2" charset="-122"/>
              </a:rPr>
              <a:t>]</a:t>
            </a:r>
            <a:r>
              <a:rPr kumimoji="1" lang="zh-CN" altLang="en-US" dirty="0">
                <a:latin typeface="楷体_GB2312" pitchFamily="49" charset="-122"/>
              </a:rPr>
              <a:t>上给定的函数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，</a:t>
            </a:r>
            <a:endParaRPr kumimoji="1" lang="zh-CN" altLang="en-US" dirty="0">
              <a:ea typeface="宋体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95288" y="2852738"/>
            <a:ext cx="46767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i="1" dirty="0">
                <a:ea typeface="宋体" pitchFamily="2" charset="-122"/>
                <a:sym typeface="Symbol" pitchFamily="18" charset="2"/>
              </a:rPr>
              <a:t>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en-US" altLang="zh-CN" i="1" dirty="0">
                <a:ea typeface="宋体" pitchFamily="2" charset="-122"/>
                <a:sym typeface="Symbol" pitchFamily="18" charset="2"/>
              </a:rPr>
              <a:t> </a:t>
            </a:r>
            <a:r>
              <a:rPr kumimoji="1" lang="en-US" altLang="zh-CN" i="1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 smtClean="0">
                <a:ea typeface="宋体" pitchFamily="2" charset="-122"/>
                <a:sym typeface="Symbol"/>
              </a:rPr>
              <a:t>,   </a:t>
            </a:r>
            <a:r>
              <a:rPr kumimoji="1" lang="zh-CN" altLang="en-US" dirty="0" smtClean="0">
                <a:ea typeface="宋体" pitchFamily="2" charset="-122"/>
                <a:sym typeface="Symbol"/>
              </a:rPr>
              <a:t>均</a:t>
            </a:r>
            <a:r>
              <a:rPr kumimoji="1" lang="zh-CN" altLang="en-US" dirty="0" smtClean="0">
                <a:latin typeface="楷体_GB2312" pitchFamily="49" charset="-122"/>
              </a:rPr>
              <a:t>为已知常数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350043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以下建立差分格式。</a:t>
            </a:r>
            <a:endParaRPr lang="zh-CN" alt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143108" y="4214818"/>
            <a:ext cx="53896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b</a:t>
            </a:r>
            <a:r>
              <a:rPr kumimoji="1" lang="en-US" altLang="zh-CN" dirty="0"/>
              <a:t>]</a:t>
            </a:r>
            <a:r>
              <a:rPr kumimoji="1" lang="zh-CN" altLang="en-US" dirty="0"/>
              <a:t>区间 </a:t>
            </a:r>
            <a:r>
              <a:rPr kumimoji="1" lang="en-US" altLang="zh-CN" i="1" dirty="0" smtClean="0"/>
              <a:t>m </a:t>
            </a:r>
            <a:r>
              <a:rPr kumimoji="1" lang="zh-CN" altLang="en-US" dirty="0" smtClean="0"/>
              <a:t>等分，等距节点</a:t>
            </a:r>
            <a:r>
              <a:rPr kumimoji="1" lang="zh-CN" altLang="en-US" dirty="0"/>
              <a:t>为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1142976" y="4857760"/>
          <a:ext cx="5986462" cy="504825"/>
        </p:xfrm>
        <a:graphic>
          <a:graphicData uri="http://schemas.openxmlformats.org/presentationml/2006/ole">
            <p:oleObj spid="_x0000_s186371" name="Equation" r:id="rId4" imgW="2730240" imgH="228600" progId="Equation.DSMT4">
              <p:embed/>
            </p:oleObj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84196" y="4233868"/>
            <a:ext cx="1892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第一步，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14348" y="5572140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/>
              <a:t>第二步，在离散节点处得离散方程。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utoUpdateAnimBg="0"/>
      <p:bldP spid="10" grpId="0" autoUpdateAnimBg="0"/>
      <p:bldP spid="11" grpId="0"/>
      <p:bldP spid="12" grpId="0" autoUpdateAnimBg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857224" y="285728"/>
          <a:ext cx="7143750" cy="1214438"/>
        </p:xfrm>
        <a:graphic>
          <a:graphicData uri="http://schemas.openxmlformats.org/presentationml/2006/ole">
            <p:oleObj spid="_x0000_s181251" name="Equation" r:id="rId3" imgW="2857320" imgH="482400" progId="Equation.DSMT4">
              <p:embed/>
            </p:oleObj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282" y="1571612"/>
            <a:ext cx="858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/>
              <a:t>在每一个节点处将导数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i="1" dirty="0">
                <a:solidFill>
                  <a:srgbClr val="FF3300"/>
                </a:solidFill>
              </a:rPr>
              <a:t>y </a:t>
            </a:r>
            <a:r>
              <a:rPr kumimoji="1" lang="en-US" altLang="zh-CN" dirty="0">
                <a:solidFill>
                  <a:srgbClr val="FF3300"/>
                </a:solidFill>
                <a:sym typeface="Symbol" pitchFamily="18" charset="2"/>
              </a:rPr>
              <a:t></a:t>
            </a:r>
            <a:r>
              <a:rPr kumimoji="1" lang="en-US" altLang="zh-CN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zh-CN" altLang="en-US" dirty="0"/>
              <a:t>和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i="1" dirty="0">
                <a:solidFill>
                  <a:srgbClr val="FF3300"/>
                </a:solidFill>
              </a:rPr>
              <a:t>y </a:t>
            </a:r>
            <a:r>
              <a:rPr kumimoji="1" lang="en-US" altLang="zh-CN" dirty="0">
                <a:solidFill>
                  <a:srgbClr val="FF3300"/>
                </a:solidFill>
                <a:sym typeface="Symbol" pitchFamily="18" charset="2"/>
              </a:rPr>
              <a:t></a:t>
            </a:r>
            <a:r>
              <a:rPr kumimoji="1" lang="zh-CN" altLang="en-US" dirty="0">
                <a:solidFill>
                  <a:schemeClr val="accent2"/>
                </a:solidFill>
              </a:rPr>
              <a:t>离散化</a:t>
            </a:r>
            <a:r>
              <a:rPr kumimoji="1"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  <a:sym typeface="Arial" charset="0"/>
              </a:rPr>
              <a:t>差商代替微商</a:t>
            </a:r>
            <a:r>
              <a:rPr lang="en-US" altLang="zh-CN" dirty="0">
                <a:solidFill>
                  <a:schemeClr val="accent2"/>
                </a:solidFill>
                <a:sym typeface="Arial" charset="0"/>
              </a:rPr>
              <a:t>)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71440" y="2214554"/>
            <a:ext cx="8064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92AA2"/>
                </a:solidFill>
                <a:sym typeface="Arial" charset="0"/>
              </a:rPr>
              <a:t>用以下差商（任选一）代替方程中的一阶导数。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2663795" y="2784471"/>
          <a:ext cx="3749675" cy="911225"/>
        </p:xfrm>
        <a:graphic>
          <a:graphicData uri="http://schemas.openxmlformats.org/presentationml/2006/ole">
            <p:oleObj spid="_x0000_s181253" name="Equation" r:id="rId4" imgW="1511280" imgH="406080" progId="Equation.DSMT4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2735232" y="3719509"/>
          <a:ext cx="3749675" cy="911225"/>
        </p:xfrm>
        <a:graphic>
          <a:graphicData uri="http://schemas.openxmlformats.org/presentationml/2006/ole">
            <p:oleObj spid="_x0000_s181254" name="Equation" r:id="rId5" imgW="1511280" imgH="406080" progId="Equation.DSMT4">
              <p:embed/>
            </p:oleObj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2786018" y="4714884"/>
          <a:ext cx="4002088" cy="911225"/>
        </p:xfrm>
        <a:graphic>
          <a:graphicData uri="http://schemas.openxmlformats.org/presentationml/2006/ole">
            <p:oleObj spid="_x0000_s181255" name="Equation" r:id="rId6" imgW="1612800" imgH="406080" progId="Equation.DSMT4">
              <p:embed/>
            </p:oleObj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31809" y="3000372"/>
            <a:ext cx="194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92AA2"/>
                </a:solidFill>
                <a:sym typeface="Arial" charset="0"/>
              </a:rPr>
              <a:t>向前差商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31809" y="3935409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92AA2"/>
                </a:solidFill>
                <a:sym typeface="Arial" charset="0"/>
              </a:rPr>
              <a:t>向后差商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42878" y="4929198"/>
            <a:ext cx="1871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692AA2"/>
                </a:solidFill>
                <a:sym typeface="Arial" charset="0"/>
              </a:rPr>
              <a:t>中心差商</a:t>
            </a: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6857984" y="3000372"/>
          <a:ext cx="1562100" cy="484187"/>
        </p:xfrm>
        <a:graphic>
          <a:graphicData uri="http://schemas.openxmlformats.org/presentationml/2006/ole">
            <p:oleObj spid="_x0000_s181256" name="公式" r:id="rId7" imgW="685800" imgH="215640" progId="Equation.3">
              <p:embed/>
            </p:oleObj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/>
        </p:nvGraphicFramePr>
        <p:xfrm>
          <a:off x="6881797" y="3863972"/>
          <a:ext cx="1563687" cy="484187"/>
        </p:xfrm>
        <a:graphic>
          <a:graphicData uri="http://schemas.openxmlformats.org/presentationml/2006/ole">
            <p:oleObj spid="_x0000_s181257" name="公式" r:id="rId8" imgW="685800" imgH="215640" progId="Equation.3">
              <p:embed/>
            </p:oleObj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/>
        </p:nvGraphicFramePr>
        <p:xfrm>
          <a:off x="7026259" y="4915803"/>
          <a:ext cx="1708150" cy="512762"/>
        </p:xfrm>
        <a:graphic>
          <a:graphicData uri="http://schemas.openxmlformats.org/presentationml/2006/ole">
            <p:oleObj spid="_x0000_s181258" name="公式" r:id="rId9" imgW="749160" imgH="228600" progId="Equation.3">
              <p:embed/>
            </p:oleObj>
          </a:graphicData>
        </a:graphic>
      </p:graphicFrame>
      <p:cxnSp>
        <p:nvCxnSpPr>
          <p:cNvPr id="24" name="直接连接符 23"/>
          <p:cNvCxnSpPr/>
          <p:nvPr/>
        </p:nvCxnSpPr>
        <p:spPr bwMode="auto">
          <a:xfrm>
            <a:off x="1142976" y="1500174"/>
            <a:ext cx="928694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714348" y="3571876"/>
            <a:ext cx="142876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4572000" y="1500174"/>
            <a:ext cx="928694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714348" y="4572008"/>
            <a:ext cx="142876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95288" y="260350"/>
            <a:ext cx="6191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92AA2"/>
                </a:solidFill>
                <a:sym typeface="Arial" charset="0"/>
              </a:rPr>
              <a:t>用以下差商代替方程中的二阶导数。</a:t>
            </a:r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1042988" y="981075"/>
          <a:ext cx="4629150" cy="857250"/>
        </p:xfrm>
        <a:graphic>
          <a:graphicData uri="http://schemas.openxmlformats.org/presentationml/2006/ole">
            <p:oleObj spid="_x0000_s190466" name="Equation" r:id="rId3" imgW="2209680" imgH="406080" progId="Equation.DSMT4">
              <p:embed/>
            </p:oleObj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5940425" y="1196975"/>
          <a:ext cx="1727200" cy="541338"/>
        </p:xfrm>
        <a:graphic>
          <a:graphicData uri="http://schemas.openxmlformats.org/presentationml/2006/ole">
            <p:oleObj spid="_x0000_s190467" name="公式" r:id="rId4" imgW="736560" imgH="228600" progId="Equation.3">
              <p:embed/>
            </p:oleObj>
          </a:graphicData>
        </a:graphic>
      </p:graphicFrame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357158" y="4500570"/>
            <a:ext cx="8572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在上式中再将近似值（数值解）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 </a:t>
            </a:r>
            <a:r>
              <a:rPr lang="zh-CN" altLang="en-US" dirty="0" smtClean="0"/>
              <a:t>代替精确值 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graphicFrame>
        <p:nvGraphicFramePr>
          <p:cNvPr id="100365" name="Object 13"/>
          <p:cNvGraphicFramePr>
            <a:graphicFrameLocks noChangeAspect="1"/>
          </p:cNvGraphicFramePr>
          <p:nvPr>
            <p:ph sz="half" idx="2"/>
          </p:nvPr>
        </p:nvGraphicFramePr>
        <p:xfrm>
          <a:off x="357188" y="2692400"/>
          <a:ext cx="8477250" cy="1471613"/>
        </p:xfrm>
        <a:graphic>
          <a:graphicData uri="http://schemas.openxmlformats.org/presentationml/2006/ole">
            <p:oleObj spid="_x0000_s190468" name="Equation" r:id="rId5" imgW="4825800" imgH="838080" progId="Equation.DSMT4">
              <p:embed/>
            </p:oleObj>
          </a:graphicData>
        </a:graphic>
      </p:graphicFrame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428596" y="1928802"/>
            <a:ext cx="68580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/>
              <a:t>第三步</a:t>
            </a:r>
            <a:r>
              <a:rPr lang="zh-CN" altLang="en-US" dirty="0" smtClean="0"/>
              <a:t>，将近似的差商代入原离散方程得</a:t>
            </a:r>
            <a:endParaRPr lang="zh-CN" altLang="en-US" dirty="0"/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428596" y="5286388"/>
            <a:ext cx="5545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并舍去高阶项可得以下</a:t>
            </a:r>
            <a:r>
              <a:rPr lang="zh-CN" altLang="en-US" dirty="0">
                <a:solidFill>
                  <a:srgbClr val="FF0000"/>
                </a:solidFill>
              </a:rPr>
              <a:t>差分格式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61" grpId="0"/>
      <p:bldP spid="100368" grpId="0"/>
      <p:bldP spid="1003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2273" name="Object 1"/>
          <p:cNvGraphicFramePr>
            <a:graphicFrameLocks noChangeAspect="1"/>
          </p:cNvGraphicFramePr>
          <p:nvPr/>
        </p:nvGraphicFramePr>
        <p:xfrm>
          <a:off x="714348" y="2071678"/>
          <a:ext cx="7715304" cy="1866964"/>
        </p:xfrm>
        <a:graphic>
          <a:graphicData uri="http://schemas.openxmlformats.org/presentationml/2006/ole">
            <p:oleObj spid="_x0000_s182273" name="Equation" r:id="rId3" imgW="3466800" imgH="838080" progId="Equation.DSMT4">
              <p:embed/>
            </p:oleObj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0" y="1857364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85720" y="4071942"/>
            <a:ext cx="8294258" cy="1169551"/>
            <a:chOff x="285720" y="4071942"/>
            <a:chExt cx="8294258" cy="1169551"/>
          </a:xfrm>
        </p:grpSpPr>
        <p:sp>
          <p:nvSpPr>
            <p:cNvPr id="7" name="TextBox 6"/>
            <p:cNvSpPr txBox="1"/>
            <p:nvPr/>
          </p:nvSpPr>
          <p:spPr>
            <a:xfrm>
              <a:off x="285720" y="4071942"/>
              <a:ext cx="829425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/>
                <a:t>易见此格式第一式的局部截断误差为              ，第二</a:t>
              </a:r>
              <a:endParaRPr lang="en-US" altLang="zh-CN" dirty="0" smtClean="0"/>
            </a:p>
            <a:p>
              <a:pPr>
                <a:lnSpc>
                  <a:spcPct val="125000"/>
                </a:lnSpc>
              </a:pPr>
              <a:r>
                <a:rPr lang="zh-CN" altLang="en-US" dirty="0" smtClean="0"/>
                <a:t>式的局部截断误差为           。</a:t>
              </a:r>
              <a:endParaRPr lang="zh-CN" altLang="en-US" dirty="0"/>
            </a:p>
          </p:txBody>
        </p:sp>
        <p:graphicFrame>
          <p:nvGraphicFramePr>
            <p:cNvPr id="182276" name="Object 4"/>
            <p:cNvGraphicFramePr>
              <a:graphicFrameLocks noChangeAspect="1"/>
            </p:cNvGraphicFramePr>
            <p:nvPr/>
          </p:nvGraphicFramePr>
          <p:xfrm>
            <a:off x="6215074" y="4129998"/>
            <a:ext cx="1000132" cy="545526"/>
          </p:xfrm>
          <a:graphic>
            <a:graphicData uri="http://schemas.openxmlformats.org/presentationml/2006/ole">
              <p:oleObj spid="_x0000_s182276" name="Equation" r:id="rId4" imgW="419040" imgH="228600" progId="Equation.DSMT4">
                <p:embed/>
              </p:oleObj>
            </a:graphicData>
          </a:graphic>
        </p:graphicFrame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3714744" y="4714884"/>
            <a:ext cx="847725" cy="485775"/>
          </p:xfrm>
          <a:graphic>
            <a:graphicData uri="http://schemas.openxmlformats.org/presentationml/2006/ole">
              <p:oleObj spid="_x0000_s182278" name="Equation" r:id="rId5" imgW="355320" imgH="203040" progId="Equation.DSMT4">
                <p:embed/>
              </p:oleObj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428596" y="535782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整理上述格式可得</a:t>
            </a:r>
            <a:endParaRPr lang="zh-CN" altLang="en-US" dirty="0"/>
          </a:p>
        </p:txBody>
      </p:sp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285720" y="142852"/>
          <a:ext cx="8477250" cy="1471613"/>
        </p:xfrm>
        <a:graphic>
          <a:graphicData uri="http://schemas.openxmlformats.org/presentationml/2006/ole">
            <p:oleObj spid="_x0000_s182279" name="Equation" r:id="rId6" imgW="482580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3297" name="Object 1"/>
          <p:cNvGraphicFramePr>
            <a:graphicFrameLocks noChangeAspect="1"/>
          </p:cNvGraphicFramePr>
          <p:nvPr/>
        </p:nvGraphicFramePr>
        <p:xfrm>
          <a:off x="192411" y="214290"/>
          <a:ext cx="8737307" cy="1214422"/>
        </p:xfrm>
        <a:graphic>
          <a:graphicData uri="http://schemas.openxmlformats.org/presentationml/2006/ole">
            <p:oleObj spid="_x0000_s183297" name="Equation" r:id="rId3" imgW="3720960" imgH="50796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4282" y="157161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写成矩阵形式为</a:t>
            </a:r>
            <a:endParaRPr lang="zh-CN" alt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87324" y="2143125"/>
          <a:ext cx="8670955" cy="2051776"/>
        </p:xfrm>
        <a:graphic>
          <a:graphicData uri="http://schemas.openxmlformats.org/presentationml/2006/ole">
            <p:oleObj spid="_x0000_s183299" name="Equation" r:id="rId4" imgW="4940280" imgH="11682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4572008"/>
            <a:ext cx="833112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这是一个 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+1</a:t>
            </a:r>
            <a:r>
              <a:rPr lang="zh-CN" altLang="en-US" dirty="0" smtClean="0"/>
              <a:t>阶的三对角线性方程 组，可用追赶法</a:t>
            </a:r>
            <a:endParaRPr lang="en-US" altLang="zh-CN" dirty="0" smtClean="0"/>
          </a:p>
          <a:p>
            <a:r>
              <a:rPr lang="zh-CN" altLang="en-US" dirty="0" smtClean="0"/>
              <a:t>求解。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6131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       </a:t>
            </a:r>
            <a:r>
              <a:rPr lang="zh-CN" altLang="en-US" dirty="0" smtClean="0"/>
              <a:t>用差分格式计算混合边值问题</a:t>
            </a:r>
            <a:endParaRPr lang="zh-CN" altLang="en-US" dirty="0"/>
          </a:p>
        </p:txBody>
      </p:sp>
      <p:graphicFrame>
        <p:nvGraphicFramePr>
          <p:cNvPr id="184321" name="Object 1"/>
          <p:cNvGraphicFramePr>
            <a:graphicFrameLocks noChangeAspect="1"/>
          </p:cNvGraphicFramePr>
          <p:nvPr/>
        </p:nvGraphicFramePr>
        <p:xfrm>
          <a:off x="857224" y="857232"/>
          <a:ext cx="7500990" cy="1262326"/>
        </p:xfrm>
        <a:graphic>
          <a:graphicData uri="http://schemas.openxmlformats.org/presentationml/2006/ole">
            <p:oleObj spid="_x0000_s184321" name="Equation" r:id="rId3" imgW="3009600" imgH="50796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0034" y="2357430"/>
            <a:ext cx="504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已知其精确解为                      。</a:t>
            </a:r>
            <a:endParaRPr lang="zh-CN" altLang="en-US" dirty="0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3143240" y="2357430"/>
          <a:ext cx="1817687" cy="544512"/>
        </p:xfrm>
        <a:graphic>
          <a:graphicData uri="http://schemas.openxmlformats.org/presentationml/2006/ole">
            <p:oleObj spid="_x0000_s184322" name="Equation" r:id="rId4" imgW="76176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3143248"/>
            <a:ext cx="7478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要求：分别取步长为                         ，输出节点</a:t>
            </a:r>
            <a:endParaRPr lang="zh-CN" alt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000496" y="2928934"/>
          <a:ext cx="2030412" cy="968375"/>
        </p:xfrm>
        <a:graphic>
          <a:graphicData uri="http://schemas.openxmlformats.org/presentationml/2006/ole">
            <p:oleObj spid="_x0000_s184323" name="Equation" r:id="rId5" imgW="850680" imgH="406080" progId="Equation.DSMT4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85720" y="3786190"/>
          <a:ext cx="3030538" cy="968375"/>
        </p:xfrm>
        <a:graphic>
          <a:graphicData uri="http://schemas.openxmlformats.org/presentationml/2006/ole">
            <p:oleObj spid="_x0000_s184324" name="Equation" r:id="rId6" imgW="1269720" imgH="4060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86116" y="4015018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处的数值解，并给出误差。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929198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程序见</a:t>
            </a:r>
            <a:r>
              <a:rPr lang="en-US" altLang="zh-CN" dirty="0" smtClean="0"/>
              <a:t>example2.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5786454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从数值结果可见，此格式是一阶收敛的。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105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65175" indent="-765175"/>
            <a:r>
              <a:rPr kumimoji="1" lang="zh-CN" altLang="en-US" sz="3200" dirty="0"/>
              <a:t>二</a:t>
            </a:r>
            <a:r>
              <a:rPr kumimoji="1" lang="zh-CN" altLang="en-US" sz="3200" dirty="0" smtClean="0"/>
              <a:t>阶线性常微分方程</a:t>
            </a:r>
            <a:r>
              <a:rPr kumimoji="1" lang="zh-CN" altLang="en-US" sz="3200" dirty="0">
                <a:solidFill>
                  <a:srgbClr val="FF0000"/>
                </a:solidFill>
              </a:rPr>
              <a:t>边值</a:t>
            </a:r>
            <a:r>
              <a:rPr kumimoji="1" lang="zh-CN" altLang="en-US" sz="3200" dirty="0"/>
              <a:t>问题</a:t>
            </a:r>
            <a:r>
              <a:rPr kumimoji="1" lang="zh-CN" altLang="en-US" sz="3200" dirty="0">
                <a:latin typeface="楷体_GB2312" pitchFamily="49" charset="-122"/>
              </a:rPr>
              <a:t>的数值解</a:t>
            </a:r>
          </a:p>
        </p:txBody>
      </p:sp>
      <p:sp>
        <p:nvSpPr>
          <p:cNvPr id="69942" name="Rectangle 310"/>
          <p:cNvSpPr>
            <a:spLocks noChangeArrowheads="1"/>
          </p:cNvSpPr>
          <p:nvPr/>
        </p:nvSpPr>
        <p:spPr bwMode="auto">
          <a:xfrm>
            <a:off x="323850" y="2060575"/>
            <a:ext cx="8297464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ym typeface="Arial" charset="0"/>
              </a:rPr>
              <a:t>      边值问题</a:t>
            </a:r>
            <a:r>
              <a:rPr lang="zh-CN" altLang="en-US" dirty="0">
                <a:sym typeface="Arial" charset="0"/>
              </a:rPr>
              <a:t>的基本数值解法</a:t>
            </a:r>
            <a:r>
              <a:rPr lang="zh-CN" altLang="en-US" dirty="0" smtClean="0">
                <a:sym typeface="Arial" charset="0"/>
              </a:rPr>
              <a:t>分为</a:t>
            </a:r>
            <a:r>
              <a:rPr lang="zh-CN" altLang="en-US" dirty="0">
                <a:sym typeface="Arial" charset="0"/>
              </a:rPr>
              <a:t>两类，一类是将</a:t>
            </a:r>
            <a:r>
              <a:rPr lang="zh-CN" altLang="en-US" dirty="0" smtClean="0">
                <a:sym typeface="Arial" charset="0"/>
              </a:rPr>
              <a:t>它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0033CC"/>
                </a:solidFill>
                <a:sym typeface="Arial" charset="0"/>
              </a:rPr>
              <a:t>转化</a:t>
            </a:r>
            <a:r>
              <a:rPr lang="zh-CN" altLang="en-US" dirty="0">
                <a:solidFill>
                  <a:srgbClr val="0033CC"/>
                </a:solidFill>
                <a:sym typeface="Arial" charset="0"/>
              </a:rPr>
              <a:t>成初值问题</a:t>
            </a:r>
            <a:r>
              <a:rPr lang="zh-CN" altLang="en-US" dirty="0">
                <a:sym typeface="Arial" charset="0"/>
              </a:rPr>
              <a:t>来求解，第二</a:t>
            </a:r>
            <a:r>
              <a:rPr lang="zh-CN" altLang="en-US" dirty="0" smtClean="0">
                <a:sym typeface="Arial" charset="0"/>
              </a:rPr>
              <a:t>类方法</a:t>
            </a:r>
            <a:r>
              <a:rPr lang="zh-CN" altLang="en-US" dirty="0">
                <a:sym typeface="Arial" charset="0"/>
              </a:rPr>
              <a:t>是利用</a:t>
            </a:r>
            <a:r>
              <a:rPr lang="zh-CN" altLang="en-US" dirty="0">
                <a:solidFill>
                  <a:srgbClr val="0033CC"/>
                </a:solidFill>
                <a:sym typeface="Arial" charset="0"/>
              </a:rPr>
              <a:t>数值</a:t>
            </a:r>
            <a:r>
              <a:rPr lang="zh-CN" altLang="en-US" dirty="0" smtClean="0">
                <a:solidFill>
                  <a:srgbClr val="0033CC"/>
                </a:solidFill>
                <a:sym typeface="Arial" charset="0"/>
              </a:rPr>
              <a:t>微</a:t>
            </a:r>
            <a:endParaRPr lang="en-US" altLang="zh-CN" dirty="0" smtClean="0">
              <a:solidFill>
                <a:srgbClr val="0033CC"/>
              </a:solidFill>
              <a:sym typeface="Arial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0033CC"/>
                </a:solidFill>
                <a:sym typeface="Arial" charset="0"/>
              </a:rPr>
              <a:t>商</a:t>
            </a:r>
            <a:r>
              <a:rPr lang="zh-CN" altLang="en-US" dirty="0">
                <a:solidFill>
                  <a:srgbClr val="0033CC"/>
                </a:solidFill>
                <a:sym typeface="Arial" charset="0"/>
              </a:rPr>
              <a:t>的方法</a:t>
            </a:r>
            <a:r>
              <a:rPr lang="en-US" altLang="zh-CN" dirty="0">
                <a:solidFill>
                  <a:srgbClr val="0033CC"/>
                </a:solidFill>
                <a:sym typeface="Arial" charset="0"/>
              </a:rPr>
              <a:t>(</a:t>
            </a:r>
            <a:r>
              <a:rPr lang="zh-CN" altLang="en-US" dirty="0">
                <a:solidFill>
                  <a:srgbClr val="0033CC"/>
                </a:solidFill>
                <a:sym typeface="Arial" charset="0"/>
              </a:rPr>
              <a:t>差分法）</a:t>
            </a:r>
            <a:r>
              <a:rPr lang="zh-CN" altLang="en-US" dirty="0">
                <a:sym typeface="Arial" charset="0"/>
              </a:rPr>
              <a:t>将它转化成</a:t>
            </a:r>
            <a:r>
              <a:rPr lang="zh-CN" altLang="en-US" dirty="0" smtClean="0">
                <a:sym typeface="Arial" charset="0"/>
              </a:rPr>
              <a:t>线性方程组</a:t>
            </a:r>
            <a:r>
              <a:rPr lang="zh-CN" altLang="en-US" dirty="0">
                <a:sym typeface="Arial" charset="0"/>
              </a:rPr>
              <a:t>求解。</a:t>
            </a:r>
          </a:p>
        </p:txBody>
      </p:sp>
      <p:sp>
        <p:nvSpPr>
          <p:cNvPr id="69943" name="Text Box 311"/>
          <p:cNvSpPr txBox="1">
            <a:spLocks noChangeArrowheads="1"/>
          </p:cNvSpPr>
          <p:nvPr/>
        </p:nvSpPr>
        <p:spPr bwMode="auto">
          <a:xfrm>
            <a:off x="214282" y="3857628"/>
            <a:ext cx="6159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第一类方法：打靶法</a:t>
            </a:r>
            <a:r>
              <a:rPr lang="en-US" altLang="zh-CN" dirty="0"/>
              <a:t>(shooting method)</a:t>
            </a:r>
          </a:p>
        </p:txBody>
      </p:sp>
      <p:sp>
        <p:nvSpPr>
          <p:cNvPr id="69944" name="Rectangle 312"/>
          <p:cNvSpPr>
            <a:spLocks noChangeArrowheads="1"/>
          </p:cNvSpPr>
          <p:nvPr/>
        </p:nvSpPr>
        <p:spPr bwMode="auto">
          <a:xfrm>
            <a:off x="214282" y="4500570"/>
            <a:ext cx="7345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ym typeface="Arial" charset="0"/>
              </a:rPr>
              <a:t>首先，将边值问题转化成如下形式初值问题</a:t>
            </a:r>
            <a:r>
              <a:rPr lang="zh-CN" altLang="en-US" b="0" dirty="0"/>
              <a:t>        </a:t>
            </a:r>
            <a:endParaRPr lang="zh-CN" altLang="en-US" dirty="0">
              <a:sym typeface="Arial" charset="0"/>
            </a:endParaRPr>
          </a:p>
        </p:txBody>
      </p:sp>
      <p:graphicFrame>
        <p:nvGraphicFramePr>
          <p:cNvPr id="69945" name="Object 313"/>
          <p:cNvGraphicFramePr>
            <a:graphicFrameLocks noChangeAspect="1"/>
          </p:cNvGraphicFramePr>
          <p:nvPr/>
        </p:nvGraphicFramePr>
        <p:xfrm>
          <a:off x="428596" y="5214950"/>
          <a:ext cx="7651774" cy="1084262"/>
        </p:xfrm>
        <a:graphic>
          <a:graphicData uri="http://schemas.openxmlformats.org/presentationml/2006/ole">
            <p:oleObj spid="_x0000_s69945" name="Equation" r:id="rId3" imgW="3288960" imgH="469800" progId="Equation.DSMT4">
              <p:embed/>
            </p:oleObj>
          </a:graphicData>
        </a:graphic>
      </p:graphicFrame>
      <p:sp>
        <p:nvSpPr>
          <p:cNvPr id="69947" name="Line 315"/>
          <p:cNvSpPr>
            <a:spLocks noChangeShapeType="1"/>
          </p:cNvSpPr>
          <p:nvPr/>
        </p:nvSpPr>
        <p:spPr bwMode="auto">
          <a:xfrm>
            <a:off x="4643438" y="1700213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948" name="Text Box 316"/>
          <p:cNvSpPr txBox="1">
            <a:spLocks noChangeArrowheads="1"/>
          </p:cNvSpPr>
          <p:nvPr/>
        </p:nvSpPr>
        <p:spPr bwMode="auto">
          <a:xfrm>
            <a:off x="5651500" y="1412875"/>
            <a:ext cx="2954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Dirichlet</a:t>
            </a:r>
            <a:r>
              <a:rPr lang="zh-CN" altLang="en-US"/>
              <a:t>边界条件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1934" y="5786454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 </a:t>
            </a:r>
            <a:r>
              <a:rPr lang="en-US" altLang="zh-CN" i="1" dirty="0" smtClean="0">
                <a:sym typeface="Symbol"/>
              </a:rPr>
              <a:t>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待定。</a:t>
            </a:r>
            <a:endParaRPr lang="zh-CN" altLang="en-US" dirty="0"/>
          </a:p>
        </p:txBody>
      </p:sp>
      <p:sp>
        <p:nvSpPr>
          <p:cNvPr id="69950" name="Rectangle 3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949" name="Object 317"/>
          <p:cNvGraphicFramePr>
            <a:graphicFrameLocks noChangeAspect="1"/>
          </p:cNvGraphicFramePr>
          <p:nvPr/>
        </p:nvGraphicFramePr>
        <p:xfrm>
          <a:off x="500034" y="928670"/>
          <a:ext cx="7298260" cy="1071570"/>
        </p:xfrm>
        <a:graphic>
          <a:graphicData uri="http://schemas.openxmlformats.org/presentationml/2006/ole">
            <p:oleObj spid="_x0000_s69949" name="Equation" r:id="rId4" imgW="320040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5">
                                            <p:subSp spid="_x0000_s6994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945">
                                            <p:subSp spid="_x0000_s69945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942" grpId="0" autoUpdateAnimBg="0"/>
      <p:bldP spid="69943" grpId="0" autoUpdateAnimBg="0"/>
      <p:bldP spid="69944" grpId="0" autoUpdateAnimBg="0"/>
      <p:bldP spid="69947" grpId="0" animBg="1" autoUpdateAnimBg="0"/>
      <p:bldP spid="69948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 bwMode="auto">
          <a:xfrm>
            <a:off x="5715008" y="4857760"/>
            <a:ext cx="1071570" cy="5715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2643174" y="4857760"/>
            <a:ext cx="1071570" cy="5715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21429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如何进一步提高精度？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438" y="78581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928662" y="857232"/>
          <a:ext cx="7143750" cy="1214438"/>
        </p:xfrm>
        <a:graphic>
          <a:graphicData uri="http://schemas.openxmlformats.org/presentationml/2006/ole">
            <p:oleObj spid="_x0000_s185345" name="Equation" r:id="rId3" imgW="2857320" imgH="482400" progId="Equation.DSMT4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2571736" y="3143248"/>
          <a:ext cx="4002088" cy="911225"/>
        </p:xfrm>
        <a:graphic>
          <a:graphicData uri="http://schemas.openxmlformats.org/presentationml/2006/ole">
            <p:oleObj spid="_x0000_s185348" name="Equation" r:id="rId4" imgW="1612800" imgH="406080" progId="Equation.DSMT4">
              <p:embed/>
            </p:oleObj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28596" y="3357562"/>
            <a:ext cx="1871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692AA2"/>
                </a:solidFill>
                <a:sym typeface="Arial" charset="0"/>
              </a:rPr>
              <a:t>中心差商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811977" y="3344167"/>
          <a:ext cx="1708150" cy="512762"/>
        </p:xfrm>
        <a:graphic>
          <a:graphicData uri="http://schemas.openxmlformats.org/presentationml/2006/ole">
            <p:oleObj spid="_x0000_s185351" name="公式" r:id="rId5" imgW="749160" imgH="228600" progId="Equation.3">
              <p:embed/>
            </p:oleObj>
          </a:graphicData>
        </a:graphic>
      </p:graphicFrame>
      <p:cxnSp>
        <p:nvCxnSpPr>
          <p:cNvPr id="20" name="直接连接符 19"/>
          <p:cNvCxnSpPr/>
          <p:nvPr/>
        </p:nvCxnSpPr>
        <p:spPr bwMode="auto">
          <a:xfrm>
            <a:off x="1214414" y="2071678"/>
            <a:ext cx="928694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4643438" y="2071678"/>
            <a:ext cx="928694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571472" y="2285992"/>
          <a:ext cx="4629150" cy="857250"/>
        </p:xfrm>
        <a:graphic>
          <a:graphicData uri="http://schemas.openxmlformats.org/presentationml/2006/ole">
            <p:oleObj spid="_x0000_s185352" name="Equation" r:id="rId6" imgW="2209680" imgH="406080" progId="Equation.DSMT4">
              <p:embed/>
            </p:oleObj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5468909" y="2501892"/>
          <a:ext cx="1727200" cy="541338"/>
        </p:xfrm>
        <a:graphic>
          <a:graphicData uri="http://schemas.openxmlformats.org/presentationml/2006/ole">
            <p:oleObj spid="_x0000_s185353" name="公式" r:id="rId7" imgW="736560" imgH="228600" progId="Equation.3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03118" y="4071942"/>
            <a:ext cx="884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一阶导数用中心差商能提高精度，但会出现下标越界。</a:t>
            </a:r>
            <a:endParaRPr lang="zh-CN" altLang="en-US" dirty="0"/>
          </a:p>
        </p:txBody>
      </p:sp>
      <p:sp>
        <p:nvSpPr>
          <p:cNvPr id="1853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5354" name="Object 10"/>
          <p:cNvGraphicFramePr>
            <a:graphicFrameLocks noChangeAspect="1"/>
          </p:cNvGraphicFramePr>
          <p:nvPr/>
        </p:nvGraphicFramePr>
        <p:xfrm>
          <a:off x="357157" y="4929198"/>
          <a:ext cx="3505999" cy="928694"/>
        </p:xfrm>
        <a:graphic>
          <a:graphicData uri="http://schemas.openxmlformats.org/presentationml/2006/ole">
            <p:oleObj spid="_x0000_s185354" name="Equation" r:id="rId8" imgW="1549080" imgH="406080" progId="Equation.DSMT4">
              <p:embed/>
            </p:oleObj>
          </a:graphicData>
        </a:graphic>
      </p:graphicFrame>
      <p:sp>
        <p:nvSpPr>
          <p:cNvPr id="1853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5356" name="Object 12"/>
          <p:cNvGraphicFramePr>
            <a:graphicFrameLocks noChangeAspect="1"/>
          </p:cNvGraphicFramePr>
          <p:nvPr/>
        </p:nvGraphicFramePr>
        <p:xfrm>
          <a:off x="4286248" y="4929198"/>
          <a:ext cx="4000528" cy="941730"/>
        </p:xfrm>
        <a:graphic>
          <a:graphicData uri="http://schemas.openxmlformats.org/presentationml/2006/ole">
            <p:oleObj spid="_x0000_s185356" name="Equation" r:id="rId9" imgW="17398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6" grpId="0"/>
      <p:bldP spid="16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357158" y="285728"/>
          <a:ext cx="8477250" cy="1571625"/>
        </p:xfrm>
        <a:graphic>
          <a:graphicData uri="http://schemas.openxmlformats.org/presentationml/2006/ole">
            <p:oleObj spid="_x0000_s191490" name="Equation" r:id="rId3" imgW="4520880" imgH="838080" progId="Equation.DSMT4">
              <p:embed/>
            </p:oleObj>
          </a:graphicData>
        </a:graphic>
      </p:graphicFrame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85720" y="2000240"/>
            <a:ext cx="8572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在上式中再将近似值（数值解）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 </a:t>
            </a:r>
            <a:r>
              <a:rPr lang="zh-CN" altLang="en-US" dirty="0" smtClean="0"/>
              <a:t>代替精确值 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57158" y="2786058"/>
            <a:ext cx="5545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并舍去高阶项可得以下</a:t>
            </a:r>
            <a:r>
              <a:rPr lang="zh-CN" altLang="en-US" dirty="0">
                <a:solidFill>
                  <a:srgbClr val="FF0000"/>
                </a:solidFill>
              </a:rPr>
              <a:t>差分格式</a:t>
            </a:r>
            <a:endParaRPr lang="zh-CN" altLang="en-US" dirty="0"/>
          </a:p>
        </p:txBody>
      </p:sp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500034" y="3571876"/>
          <a:ext cx="7715250" cy="1866900"/>
        </p:xfrm>
        <a:graphic>
          <a:graphicData uri="http://schemas.openxmlformats.org/presentationml/2006/ole">
            <p:oleObj spid="_x0000_s191496" name="Equation" r:id="rId4" imgW="3466800" imgH="838080" progId="Equation.DSMT4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00034" y="5786454"/>
            <a:ext cx="6401111" cy="544513"/>
            <a:chOff x="500034" y="5786454"/>
            <a:chExt cx="6401111" cy="544513"/>
          </a:xfrm>
        </p:grpSpPr>
        <p:sp>
          <p:nvSpPr>
            <p:cNvPr id="18" name="TextBox 17"/>
            <p:cNvSpPr txBox="1"/>
            <p:nvPr/>
          </p:nvSpPr>
          <p:spPr>
            <a:xfrm>
              <a:off x="500034" y="5786454"/>
              <a:ext cx="6401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易见此格式的局部截断误差为             。</a:t>
              </a:r>
              <a:endParaRPr lang="zh-CN" altLang="en-US" dirty="0"/>
            </a:p>
          </p:txBody>
        </p:sp>
        <p:graphicFrame>
          <p:nvGraphicFramePr>
            <p:cNvPr id="191497" name="Object 9"/>
            <p:cNvGraphicFramePr>
              <a:graphicFrameLocks noChangeAspect="1"/>
            </p:cNvGraphicFramePr>
            <p:nvPr/>
          </p:nvGraphicFramePr>
          <p:xfrm>
            <a:off x="5357818" y="5786454"/>
            <a:ext cx="1000125" cy="544513"/>
          </p:xfrm>
          <a:graphic>
            <a:graphicData uri="http://schemas.openxmlformats.org/presentationml/2006/ole">
              <p:oleObj spid="_x0000_s191497" name="Equation" r:id="rId5" imgW="41904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subSp spid="_x0000_s19149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0">
                                            <p:subSp spid="_x0000_s191490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57158" y="2214554"/>
            <a:ext cx="6035627" cy="542244"/>
            <a:chOff x="357158" y="2357430"/>
            <a:chExt cx="6035627" cy="542244"/>
          </a:xfrm>
        </p:grpSpPr>
        <p:sp>
          <p:nvSpPr>
            <p:cNvPr id="2" name="TextBox 1"/>
            <p:cNvSpPr txBox="1"/>
            <p:nvPr/>
          </p:nvSpPr>
          <p:spPr>
            <a:xfrm>
              <a:off x="357158" y="2357430"/>
              <a:ext cx="6035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认为第一式对                         也成立。</a:t>
              </a:r>
              <a:endParaRPr lang="zh-CN" altLang="en-US" dirty="0"/>
            </a:p>
          </p:txBody>
        </p:sp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2714612" y="2415486"/>
            <a:ext cx="2027237" cy="484188"/>
          </p:xfrm>
          <a:graphic>
            <a:graphicData uri="http://schemas.openxmlformats.org/presentationml/2006/ole">
              <p:oleObj spid="_x0000_s192513" name="Equation" r:id="rId3" imgW="888840" imgH="215640" progId="Equation.DSMT4">
                <p:embed/>
              </p:oleObj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357158" y="292893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即有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57290" y="2928934"/>
          <a:ext cx="5662613" cy="571500"/>
        </p:xfrm>
        <a:graphic>
          <a:graphicData uri="http://schemas.openxmlformats.org/presentationml/2006/ole">
            <p:oleObj spid="_x0000_s192514" name="Equation" r:id="rId4" imgW="2361960" imgH="2412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371475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和</a:t>
            </a:r>
            <a:endParaRPr lang="zh-CN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71538" y="3672342"/>
          <a:ext cx="6402387" cy="571500"/>
        </p:xfrm>
        <a:graphic>
          <a:graphicData uri="http://schemas.openxmlformats.org/presentationml/2006/ole">
            <p:oleObj spid="_x0000_s192515" name="Equation" r:id="rId5" imgW="2666880" imgH="241200" progId="Equation.DSMT4">
              <p:embed/>
            </p:oleObj>
          </a:graphicData>
        </a:graphic>
      </p:graphicFrame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500034" y="214290"/>
          <a:ext cx="7715250" cy="1866900"/>
        </p:xfrm>
        <a:graphic>
          <a:graphicData uri="http://schemas.openxmlformats.org/presentationml/2006/ole">
            <p:oleObj spid="_x0000_s192516" name="Equation" r:id="rId6" imgW="3466800" imgH="83808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7572396" y="3657828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71868" y="1357298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715272" y="1357298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29520" y="2928934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8596" y="5643578"/>
            <a:ext cx="3970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同样地， ③ ④联立，得</a:t>
            </a:r>
            <a:endParaRPr lang="zh-CN" altLang="en-US" dirty="0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42910" y="4357694"/>
            <a:ext cx="5500224" cy="565944"/>
            <a:chOff x="642910" y="4357694"/>
            <a:chExt cx="5500224" cy="565944"/>
          </a:xfrm>
        </p:grpSpPr>
        <p:sp>
          <p:nvSpPr>
            <p:cNvPr id="10" name="矩形 9"/>
            <p:cNvSpPr/>
            <p:nvPr/>
          </p:nvSpPr>
          <p:spPr>
            <a:xfrm>
              <a:off x="642910" y="4357694"/>
              <a:ext cx="55002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由① ②联立，消去越界项          得</a:t>
              </a:r>
              <a:endParaRPr lang="en-US" altLang="zh-CN" dirty="0" smtClean="0"/>
            </a:p>
          </p:txBody>
        </p:sp>
        <p:graphicFrame>
          <p:nvGraphicFramePr>
            <p:cNvPr id="192517" name="Object 5"/>
            <p:cNvGraphicFramePr>
              <a:graphicFrameLocks noChangeAspect="1"/>
            </p:cNvGraphicFramePr>
            <p:nvPr/>
          </p:nvGraphicFramePr>
          <p:xfrm>
            <a:off x="4857753" y="4357694"/>
            <a:ext cx="697744" cy="565944"/>
          </p:xfrm>
          <a:graphic>
            <a:graphicData uri="http://schemas.openxmlformats.org/presentationml/2006/ole">
              <p:oleObj spid="_x0000_s192517" name="Equation" r:id="rId7" imgW="228600" imgH="228600" progId="Equation.DSMT4">
                <p:embed/>
              </p:oleObj>
            </a:graphicData>
          </a:graphic>
        </p:graphicFrame>
      </p:grp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1142976" y="5000636"/>
          <a:ext cx="6996113" cy="571500"/>
        </p:xfrm>
        <a:graphic>
          <a:graphicData uri="http://schemas.openxmlformats.org/presentationml/2006/ole">
            <p:oleObj spid="_x0000_s192519" name="Equation" r:id="rId8" imgW="2908080" imgH="241200" progId="Equation.DSMT4">
              <p:embed/>
            </p:oleObj>
          </a:graphicData>
        </a:graphic>
      </p:graphicFrame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1071538" y="6143644"/>
          <a:ext cx="7215238" cy="544194"/>
        </p:xfrm>
        <a:graphic>
          <a:graphicData uri="http://schemas.openxmlformats.org/presentationml/2006/ole">
            <p:oleObj spid="_x0000_s192521" name="Equation" r:id="rId9" imgW="31492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subSp spid="_x0000_s19251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subSp spid="_x0000_s192514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subSp spid="_x0000_s19251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subSp spid="_x0000_s192515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9" grpId="0" autoUpdateAnimBg="0"/>
      <p:bldP spid="11" grpId="0" autoUpdateAnimBg="0"/>
      <p:bldP spid="13" grpId="0" autoUpdateAnimBg="0"/>
      <p:bldP spid="14" grpId="0" autoUpdateAnimBg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357166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最后整理得以下格式：</a:t>
            </a:r>
            <a:endParaRPr lang="zh-CN" altLang="en-US" dirty="0"/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3537" name="Object 1"/>
          <p:cNvGraphicFramePr>
            <a:graphicFrameLocks noChangeAspect="1"/>
          </p:cNvGraphicFramePr>
          <p:nvPr/>
        </p:nvGraphicFramePr>
        <p:xfrm>
          <a:off x="428596" y="928670"/>
          <a:ext cx="8069912" cy="1714512"/>
        </p:xfrm>
        <a:graphic>
          <a:graphicData uri="http://schemas.openxmlformats.org/presentationml/2006/ole">
            <p:oleObj spid="_x0000_s193537" name="Equation" r:id="rId3" imgW="3720960" imgH="78732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282" y="271462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写成矩阵形式为</a:t>
            </a:r>
            <a:endParaRPr lang="zh-CN" altLang="en-US" dirty="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171449" y="3352799"/>
          <a:ext cx="8686831" cy="1540807"/>
        </p:xfrm>
        <a:graphic>
          <a:graphicData uri="http://schemas.openxmlformats.org/presentationml/2006/ole">
            <p:oleObj spid="_x0000_s193539" name="Equation" r:id="rId4" imgW="6680160" imgH="1180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721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     </a:t>
            </a:r>
            <a:r>
              <a:rPr lang="zh-CN" altLang="en-US" dirty="0" smtClean="0"/>
              <a:t>用改进的差分格式计算混合边值问题</a:t>
            </a:r>
            <a:endParaRPr lang="zh-CN" altLang="en-US" dirty="0"/>
          </a:p>
        </p:txBody>
      </p:sp>
      <p:graphicFrame>
        <p:nvGraphicFramePr>
          <p:cNvPr id="184321" name="Object 1"/>
          <p:cNvGraphicFramePr>
            <a:graphicFrameLocks noChangeAspect="1"/>
          </p:cNvGraphicFramePr>
          <p:nvPr/>
        </p:nvGraphicFramePr>
        <p:xfrm>
          <a:off x="857224" y="857232"/>
          <a:ext cx="7500990" cy="1262326"/>
        </p:xfrm>
        <a:graphic>
          <a:graphicData uri="http://schemas.openxmlformats.org/presentationml/2006/ole">
            <p:oleObj spid="_x0000_s194562" name="Equation" r:id="rId3" imgW="3009600" imgH="50796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0034" y="2357430"/>
            <a:ext cx="504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已知其精确解为                      。</a:t>
            </a:r>
            <a:endParaRPr lang="zh-CN" altLang="en-US" dirty="0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3143240" y="2357430"/>
          <a:ext cx="1817687" cy="544512"/>
        </p:xfrm>
        <a:graphic>
          <a:graphicData uri="http://schemas.openxmlformats.org/presentationml/2006/ole">
            <p:oleObj spid="_x0000_s194563" name="Equation" r:id="rId4" imgW="76176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3143248"/>
            <a:ext cx="7478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要求：分别取步长为                         ，输出节点</a:t>
            </a:r>
            <a:endParaRPr lang="zh-CN" alt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000496" y="2928934"/>
          <a:ext cx="2030412" cy="968375"/>
        </p:xfrm>
        <a:graphic>
          <a:graphicData uri="http://schemas.openxmlformats.org/presentationml/2006/ole">
            <p:oleObj spid="_x0000_s194564" name="Equation" r:id="rId5" imgW="850680" imgH="406080" progId="Equation.DSMT4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85720" y="3786190"/>
          <a:ext cx="3030538" cy="968375"/>
        </p:xfrm>
        <a:graphic>
          <a:graphicData uri="http://schemas.openxmlformats.org/presentationml/2006/ole">
            <p:oleObj spid="_x0000_s194565" name="Equation" r:id="rId6" imgW="1269720" imgH="4060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86116" y="4015018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处的数值解，并给出误差。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5000636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程序见</a:t>
            </a:r>
            <a:r>
              <a:rPr lang="en-US" altLang="zh-CN" dirty="0" smtClean="0"/>
              <a:t>example3.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5786454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从数值结果可见，此格式是二阶收敛的。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2000232" y="142852"/>
            <a:ext cx="32147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rgbClr val="0033CC"/>
                </a:solidFill>
                <a:latin typeface="楷体_GB2312" pitchFamily="49" charset="-122"/>
              </a:rPr>
              <a:t>第一次上机预告  </a:t>
            </a:r>
            <a:endParaRPr kumimoji="1" lang="zh-CN" altLang="en-US" sz="3200" b="0" dirty="0">
              <a:solidFill>
                <a:srgbClr val="0033CC"/>
              </a:solidFill>
              <a:latin typeface="楷体_GB2312" pitchFamily="49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76688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28625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4367213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379095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338638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435768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435768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437673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4405313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0034" y="928670"/>
            <a:ext cx="5744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日周三晚上 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28728" y="1500174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小营计算中心图书馆 </a:t>
            </a:r>
            <a:r>
              <a:rPr lang="en-US" altLang="zh-CN" dirty="0" smtClean="0"/>
              <a:t>7</a:t>
            </a:r>
            <a:r>
              <a:rPr lang="zh-CN" altLang="en-US" dirty="0" smtClean="0"/>
              <a:t>楼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282" y="221455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上机内容：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4546" y="2071678"/>
            <a:ext cx="54825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 smtClean="0"/>
              <a:t>求解一阶常微分方程初值问题 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/>
              <a:t>          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龙格－库塔法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4546" y="3500438"/>
            <a:ext cx="6133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zh-CN" dirty="0" smtClean="0"/>
              <a:t>2.  </a:t>
            </a:r>
            <a:r>
              <a:rPr lang="zh-CN" altLang="en-US" dirty="0" smtClean="0"/>
              <a:t>求解二阶线性常微分方程边值问题 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/>
              <a:t>          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有限差分法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5720" y="4857760"/>
            <a:ext cx="81531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上机时请从公共邮箱：</a:t>
            </a:r>
            <a:r>
              <a:rPr lang="en-US" altLang="zh-CN" dirty="0" smtClean="0">
                <a:hlinkClick r:id="rId2"/>
              </a:rPr>
              <a:t>huady99@163.com</a:t>
            </a:r>
            <a:r>
              <a:rPr lang="zh-CN" altLang="en-US" dirty="0" smtClean="0"/>
              <a:t>读取相关</a:t>
            </a:r>
            <a:endParaRPr lang="en-US" altLang="zh-CN" dirty="0" smtClean="0"/>
          </a:p>
          <a:p>
            <a:r>
              <a:rPr lang="zh-CN" altLang="en-US" dirty="0" smtClean="0"/>
              <a:t>实验说明，下载实验报告模板及实验分组题，按照</a:t>
            </a:r>
            <a:endParaRPr lang="en-US" altLang="zh-CN" dirty="0" smtClean="0"/>
          </a:p>
          <a:p>
            <a:r>
              <a:rPr lang="zh-CN" altLang="en-US" dirty="0" smtClean="0"/>
              <a:t>要求操作。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50" name="Group 34"/>
          <p:cNvGrpSpPr>
            <a:grpSpLocks/>
          </p:cNvGrpSpPr>
          <p:nvPr/>
        </p:nvGrpSpPr>
        <p:grpSpPr bwMode="auto">
          <a:xfrm>
            <a:off x="214282" y="1428736"/>
            <a:ext cx="8786813" cy="541337"/>
            <a:chOff x="204" y="255"/>
            <a:chExt cx="5535" cy="341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204" y="255"/>
              <a:ext cx="53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>
                  <a:sym typeface="Arial" charset="0"/>
                </a:rPr>
                <a:t>用</a:t>
              </a:r>
              <a:r>
                <a:rPr lang="zh-CN" altLang="en-US" dirty="0" smtClean="0">
                  <a:sym typeface="Arial" charset="0"/>
                </a:rPr>
                <a:t>边值条件 </a:t>
              </a:r>
              <a:r>
                <a:rPr lang="en-US" altLang="zh-CN" i="1" dirty="0" smtClean="0">
                  <a:sym typeface="Arial" charset="0"/>
                </a:rPr>
                <a:t>y</a:t>
              </a:r>
              <a:r>
                <a:rPr lang="en-US" altLang="zh-CN" dirty="0" smtClean="0">
                  <a:sym typeface="Arial" charset="0"/>
                </a:rPr>
                <a:t> (</a:t>
              </a:r>
              <a:r>
                <a:rPr lang="en-US" altLang="zh-CN" i="1" dirty="0" smtClean="0">
                  <a:sym typeface="Arial" charset="0"/>
                </a:rPr>
                <a:t>b</a:t>
              </a:r>
              <a:r>
                <a:rPr lang="en-US" altLang="zh-CN" dirty="0" smtClean="0">
                  <a:sym typeface="Arial" charset="0"/>
                </a:rPr>
                <a:t>) = </a:t>
              </a:r>
              <a:r>
                <a:rPr lang="en-US" altLang="zh-CN" i="1" dirty="0" smtClean="0">
                  <a:sym typeface="Symbol"/>
                </a:rPr>
                <a:t> </a:t>
              </a:r>
              <a:r>
                <a:rPr lang="zh-CN" altLang="en-US" dirty="0" smtClean="0">
                  <a:sym typeface="Arial" charset="0"/>
                </a:rPr>
                <a:t>寻求</a:t>
              </a:r>
              <a:r>
                <a:rPr lang="zh-CN" altLang="en-US" dirty="0">
                  <a:sym typeface="Arial" charset="0"/>
                </a:rPr>
                <a:t>与它等价的</a:t>
              </a:r>
              <a:r>
                <a:rPr lang="zh-CN" altLang="en-US" dirty="0" smtClean="0">
                  <a:sym typeface="Arial" charset="0"/>
                </a:rPr>
                <a:t>初始条件</a:t>
              </a:r>
              <a:endParaRPr lang="zh-CN" altLang="en-US" dirty="0">
                <a:sym typeface="Arial" charset="0"/>
              </a:endParaRPr>
            </a:p>
          </p:txBody>
        </p:sp>
        <p:graphicFrame>
          <p:nvGraphicFramePr>
            <p:cNvPr id="86021" name="Object 5"/>
            <p:cNvGraphicFramePr>
              <a:graphicFrameLocks noChangeAspect="1"/>
            </p:cNvGraphicFramePr>
            <p:nvPr/>
          </p:nvGraphicFramePr>
          <p:xfrm>
            <a:off x="4796" y="300"/>
            <a:ext cx="943" cy="296"/>
          </p:xfrm>
          <a:graphic>
            <a:graphicData uri="http://schemas.openxmlformats.org/presentationml/2006/ole">
              <p:oleObj spid="_x0000_s86021" name="Equation" r:id="rId3" imgW="647640" imgH="203040" progId="Equation.DSMT4">
                <p:embed/>
              </p:oleObj>
            </a:graphicData>
          </a:graphic>
        </p:graphicFrame>
      </p:grp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14282" y="2076436"/>
            <a:ext cx="8351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ym typeface="Arial" charset="0"/>
              </a:rPr>
              <a:t>如何把边值条件转化为等价的初值条件，即</a:t>
            </a:r>
            <a:r>
              <a:rPr lang="zh-CN" altLang="en-US" dirty="0" smtClean="0">
                <a:sym typeface="Arial" charset="0"/>
              </a:rPr>
              <a:t>确定 </a:t>
            </a:r>
            <a:r>
              <a:rPr lang="en-US" altLang="zh-CN" i="1" dirty="0" smtClean="0">
                <a:sym typeface="Symbol"/>
              </a:rPr>
              <a:t></a:t>
            </a:r>
            <a:r>
              <a:rPr lang="en-US" altLang="zh-CN" dirty="0" smtClean="0">
                <a:sym typeface="Arial" charset="0"/>
              </a:rPr>
              <a:t>  ? </a:t>
            </a:r>
            <a:endParaRPr lang="en-US" altLang="zh-CN" dirty="0">
              <a:sym typeface="Arial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214282" y="2652698"/>
            <a:ext cx="26432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ym typeface="Arial" charset="0"/>
              </a:rPr>
              <a:t>具体方法如下</a:t>
            </a:r>
            <a:r>
              <a:rPr lang="zh-CN" altLang="en-US" dirty="0" smtClean="0">
                <a:sym typeface="Arial" charset="0"/>
              </a:rPr>
              <a:t>：</a:t>
            </a:r>
            <a:endParaRPr lang="zh-CN" altLang="en-US" dirty="0">
              <a:sym typeface="Arial" charset="0"/>
            </a:endParaRPr>
          </a:p>
        </p:txBody>
      </p:sp>
      <p:sp>
        <p:nvSpPr>
          <p:cNvPr id="8605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54" name="Object 38"/>
          <p:cNvGraphicFramePr>
            <a:graphicFrameLocks noChangeAspect="1"/>
          </p:cNvGraphicFramePr>
          <p:nvPr/>
        </p:nvGraphicFramePr>
        <p:xfrm>
          <a:off x="1430338" y="3127375"/>
          <a:ext cx="5856287" cy="1174750"/>
        </p:xfrm>
        <a:graphic>
          <a:graphicData uri="http://schemas.openxmlformats.org/presentationml/2006/ole">
            <p:oleObj spid="_x0000_s86054" name="Equation" r:id="rId4" imgW="2349360" imgH="469800" progId="Equation.DSMT4">
              <p:embed/>
            </p:oleObj>
          </a:graphicData>
        </a:graphic>
      </p:graphicFrame>
      <p:graphicFrame>
        <p:nvGraphicFramePr>
          <p:cNvPr id="26" name="Object 313"/>
          <p:cNvGraphicFramePr>
            <a:graphicFrameLocks noChangeAspect="1"/>
          </p:cNvGraphicFramePr>
          <p:nvPr/>
        </p:nvGraphicFramePr>
        <p:xfrm>
          <a:off x="571472" y="214290"/>
          <a:ext cx="7651774" cy="1084262"/>
        </p:xfrm>
        <a:graphic>
          <a:graphicData uri="http://schemas.openxmlformats.org/presentationml/2006/ole">
            <p:oleObj spid="_x0000_s86056" name="Equation" r:id="rId5" imgW="3288960" imgH="4698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14810" y="785794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 </a:t>
            </a:r>
            <a:r>
              <a:rPr lang="en-US" altLang="zh-CN" i="1" dirty="0" smtClean="0">
                <a:sym typeface="Symbol"/>
              </a:rPr>
              <a:t>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待定。</a:t>
            </a:r>
            <a:endParaRPr lang="zh-CN" altLang="en-US" dirty="0"/>
          </a:p>
        </p:txBody>
      </p:sp>
      <p:sp>
        <p:nvSpPr>
          <p:cNvPr id="86058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57" name="Object 41"/>
          <p:cNvGraphicFramePr>
            <a:graphicFrameLocks noChangeAspect="1"/>
          </p:cNvGraphicFramePr>
          <p:nvPr/>
        </p:nvGraphicFramePr>
        <p:xfrm>
          <a:off x="1428728" y="4357694"/>
          <a:ext cx="5715040" cy="1145486"/>
        </p:xfrm>
        <a:graphic>
          <a:graphicData uri="http://schemas.openxmlformats.org/presentationml/2006/ole">
            <p:oleObj spid="_x0000_s86057" name="Equation" r:id="rId6" imgW="2349360" imgH="469800" progId="Equation.DSMT4">
              <p:embed/>
            </p:oleObj>
          </a:graphicData>
        </a:graphic>
      </p:graphicFrame>
      <p:sp>
        <p:nvSpPr>
          <p:cNvPr id="8606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59" name="Object 43"/>
          <p:cNvGraphicFramePr>
            <a:graphicFrameLocks noChangeAspect="1"/>
          </p:cNvGraphicFramePr>
          <p:nvPr/>
        </p:nvGraphicFramePr>
        <p:xfrm>
          <a:off x="1428728" y="5572140"/>
          <a:ext cx="6072230" cy="1102696"/>
        </p:xfrm>
        <a:graphic>
          <a:graphicData uri="http://schemas.openxmlformats.org/presentationml/2006/ole">
            <p:oleObj spid="_x0000_s86059" name="Equation" r:id="rId7" imgW="2590560" imgH="46980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715272" y="357187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15272" y="464344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15272" y="5786454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72396" y="64291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*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786050" y="2643182"/>
            <a:ext cx="50006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ym typeface="Arial" charset="0"/>
              </a:rPr>
              <a:t>分解（</a:t>
            </a:r>
            <a:r>
              <a:rPr lang="en-US" altLang="zh-CN" dirty="0" smtClean="0">
                <a:sym typeface="Arial" charset="0"/>
              </a:rPr>
              <a:t>*</a:t>
            </a:r>
            <a:r>
              <a:rPr lang="zh-CN" altLang="en-US" dirty="0" smtClean="0">
                <a:sym typeface="Arial" charset="0"/>
              </a:rPr>
              <a:t>）式为以下三个方程</a:t>
            </a:r>
            <a:endParaRPr lang="zh-CN" altLang="en-US" dirty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 autoUpdateAnimBg="0"/>
      <p:bldP spid="86028" grpId="0" autoUpdateAnimBg="0"/>
      <p:bldP spid="32" grpId="0"/>
      <p:bldP spid="33" grpId="0"/>
      <p:bldP spid="34" grpId="0"/>
      <p:bldP spid="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57158" y="5143512"/>
            <a:ext cx="7874051" cy="562214"/>
            <a:chOff x="357158" y="357166"/>
            <a:chExt cx="7874051" cy="562214"/>
          </a:xfrm>
        </p:grpSpPr>
        <p:graphicFrame>
          <p:nvGraphicFramePr>
            <p:cNvPr id="92180" name="Object 20"/>
            <p:cNvGraphicFramePr>
              <a:graphicFrameLocks noChangeAspect="1"/>
            </p:cNvGraphicFramePr>
            <p:nvPr/>
          </p:nvGraphicFramePr>
          <p:xfrm>
            <a:off x="6215074" y="357166"/>
            <a:ext cx="928694" cy="562214"/>
          </p:xfrm>
          <a:graphic>
            <a:graphicData uri="http://schemas.openxmlformats.org/presentationml/2006/ole">
              <p:oleObj spid="_x0000_s92180" name="Equation" r:id="rId3" imgW="380880" imgH="228600" progId="Equation.DSMT4">
                <p:embed/>
              </p:oleObj>
            </a:graphicData>
          </a:graphic>
        </p:graphicFrame>
        <p:sp>
          <p:nvSpPr>
            <p:cNvPr id="92181" name="Rectangle 21"/>
            <p:cNvSpPr>
              <a:spLocks noChangeArrowheads="1"/>
            </p:cNvSpPr>
            <p:nvPr/>
          </p:nvSpPr>
          <p:spPr bwMode="auto">
            <a:xfrm>
              <a:off x="357158" y="357166"/>
              <a:ext cx="758412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并且设以上三个问题的精确解分别是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zh-CN" alt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和</a:t>
              </a:r>
              <a:endPara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8" name="Object 20"/>
            <p:cNvGraphicFramePr>
              <a:graphicFrameLocks noChangeAspect="1"/>
            </p:cNvGraphicFramePr>
            <p:nvPr/>
          </p:nvGraphicFramePr>
          <p:xfrm>
            <a:off x="7643834" y="357166"/>
            <a:ext cx="587375" cy="561975"/>
          </p:xfrm>
          <a:graphic>
            <a:graphicData uri="http://schemas.openxmlformats.org/presentationml/2006/ole">
              <p:oleObj spid="_x0000_s92181" name="Equation" r:id="rId4" imgW="241200" imgH="228600" progId="Equation.DSMT4">
                <p:embed/>
              </p:oleObj>
            </a:graphicData>
          </a:graphic>
        </p:graphicFrame>
      </p:grpSp>
      <p:graphicFrame>
        <p:nvGraphicFramePr>
          <p:cNvPr id="9" name="Object 38"/>
          <p:cNvGraphicFramePr>
            <a:graphicFrameLocks noChangeAspect="1"/>
          </p:cNvGraphicFramePr>
          <p:nvPr/>
        </p:nvGraphicFramePr>
        <p:xfrm>
          <a:off x="1500166" y="1357298"/>
          <a:ext cx="5856287" cy="1174750"/>
        </p:xfrm>
        <a:graphic>
          <a:graphicData uri="http://schemas.openxmlformats.org/presentationml/2006/ole">
            <p:oleObj spid="_x0000_s92182" name="Equation" r:id="rId5" imgW="2349360" imgH="469800" progId="Equation.DSMT4">
              <p:embed/>
            </p:oleObj>
          </a:graphicData>
        </a:graphic>
      </p:graphicFrame>
      <p:graphicFrame>
        <p:nvGraphicFramePr>
          <p:cNvPr id="10" name="Object 41"/>
          <p:cNvGraphicFramePr>
            <a:graphicFrameLocks noChangeAspect="1"/>
          </p:cNvGraphicFramePr>
          <p:nvPr/>
        </p:nvGraphicFramePr>
        <p:xfrm>
          <a:off x="1498556" y="2587617"/>
          <a:ext cx="5715040" cy="1145486"/>
        </p:xfrm>
        <a:graphic>
          <a:graphicData uri="http://schemas.openxmlformats.org/presentationml/2006/ole">
            <p:oleObj spid="_x0000_s92183" name="Equation" r:id="rId6" imgW="2349360" imgH="469800" progId="Equation.DSMT4">
              <p:embed/>
            </p:oleObj>
          </a:graphicData>
        </a:graphic>
      </p:graphicFrame>
      <p:graphicFrame>
        <p:nvGraphicFramePr>
          <p:cNvPr id="11" name="Object 43"/>
          <p:cNvGraphicFramePr>
            <a:graphicFrameLocks noChangeAspect="1"/>
          </p:cNvGraphicFramePr>
          <p:nvPr/>
        </p:nvGraphicFramePr>
        <p:xfrm>
          <a:off x="1498556" y="3802063"/>
          <a:ext cx="6072230" cy="1102696"/>
        </p:xfrm>
        <a:graphic>
          <a:graphicData uri="http://schemas.openxmlformats.org/presentationml/2006/ole">
            <p:oleObj spid="_x0000_s92184" name="Equation" r:id="rId7" imgW="2590560" imgH="4698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142818" y="1658923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42818" y="2730493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214256" y="387350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92185" name="Object 25"/>
          <p:cNvGraphicFramePr>
            <a:graphicFrameLocks noChangeAspect="1"/>
          </p:cNvGraphicFramePr>
          <p:nvPr/>
        </p:nvGraphicFramePr>
        <p:xfrm>
          <a:off x="571500" y="214313"/>
          <a:ext cx="7651750" cy="1084262"/>
        </p:xfrm>
        <a:graphic>
          <a:graphicData uri="http://schemas.openxmlformats.org/presentationml/2006/ole">
            <p:oleObj spid="_x0000_s92185" name="Equation" r:id="rId8" imgW="3288960" imgH="469800" progId="Equation.DSMT4">
              <p:embed/>
            </p:oleObj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00034" y="5857892"/>
            <a:ext cx="5910592" cy="551064"/>
            <a:chOff x="500034" y="5857892"/>
            <a:chExt cx="5910592" cy="551064"/>
          </a:xfrm>
        </p:grpSpPr>
        <p:graphicFrame>
          <p:nvGraphicFramePr>
            <p:cNvPr id="92178" name="Object 18"/>
            <p:cNvGraphicFramePr>
              <a:graphicFrameLocks noChangeAspect="1"/>
            </p:cNvGraphicFramePr>
            <p:nvPr/>
          </p:nvGraphicFramePr>
          <p:xfrm>
            <a:off x="1000100" y="5857892"/>
            <a:ext cx="2889256" cy="551064"/>
          </p:xfrm>
          <a:graphic>
            <a:graphicData uri="http://schemas.openxmlformats.org/presentationml/2006/ole">
              <p:oleObj spid="_x0000_s92178" name="Equation" r:id="rId9" imgW="1193760" imgH="228600" progId="Equation.DSMT4">
                <p:embed/>
              </p:oleObj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500034" y="5872882"/>
              <a:ext cx="59105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则                                  就是</a:t>
              </a:r>
              <a:r>
                <a:rPr lang="en-US" altLang="zh-CN" dirty="0" smtClean="0"/>
                <a:t>(</a:t>
              </a:r>
              <a:r>
                <a:rPr lang="en-US" altLang="zh-CN" dirty="0" smtClean="0">
                  <a:sym typeface="Symbol"/>
                </a:rPr>
                <a:t>) </a:t>
              </a:r>
              <a:r>
                <a:rPr lang="zh-CN" altLang="en-US" dirty="0" smtClean="0">
                  <a:sym typeface="Symbol"/>
                </a:rPr>
                <a:t>的解。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715272" y="176277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15272" y="283434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15272" y="397735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85728"/>
            <a:ext cx="493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/>
              </a:rPr>
              <a:t>)</a:t>
            </a:r>
            <a:r>
              <a:rPr lang="zh-CN" altLang="en-US" dirty="0" smtClean="0">
                <a:sym typeface="Symbol"/>
              </a:rPr>
              <a:t>与原边值问题等价，故</a:t>
            </a:r>
            <a:endParaRPr lang="zh-CN" altLang="en-US" dirty="0"/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5214942" y="285728"/>
          <a:ext cx="2889256" cy="551064"/>
        </p:xfrm>
        <a:graphic>
          <a:graphicData uri="http://schemas.openxmlformats.org/presentationml/2006/ole">
            <p:oleObj spid="_x0000_s154626" name="Equation" r:id="rId3" imgW="1193760" imgH="2286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282" y="928670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应该满足边界条件，即有</a:t>
            </a:r>
            <a:endParaRPr lang="zh-CN" altLang="en-US" dirty="0"/>
          </a:p>
        </p:txBody>
      </p:sp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1214414" y="1500174"/>
          <a:ext cx="5348288" cy="550862"/>
        </p:xfrm>
        <a:graphic>
          <a:graphicData uri="http://schemas.openxmlformats.org/presentationml/2006/ole">
            <p:oleObj spid="_x0000_s154627" name="Equation" r:id="rId4" imgW="220968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2910" y="242886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从而</a:t>
            </a:r>
            <a:endParaRPr lang="zh-CN" altLang="en-US" dirty="0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1785918" y="2143116"/>
          <a:ext cx="3894137" cy="1176337"/>
        </p:xfrm>
        <a:graphic>
          <a:graphicData uri="http://schemas.openxmlformats.org/presentationml/2006/ole">
            <p:oleObj spid="_x0000_s154628" name="Equation" r:id="rId5" imgW="1460160" imgH="4442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5720" y="335756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33CC"/>
                </a:solidFill>
              </a:rPr>
              <a:t>求解的基本思路：</a:t>
            </a:r>
            <a:endParaRPr lang="zh-CN" altLang="en-US" dirty="0">
              <a:solidFill>
                <a:srgbClr val="0033CC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5720" y="4000504"/>
            <a:ext cx="8643998" cy="2246769"/>
            <a:chOff x="285720" y="4000504"/>
            <a:chExt cx="8643998" cy="2246769"/>
          </a:xfrm>
        </p:grpSpPr>
        <p:grpSp>
          <p:nvGrpSpPr>
            <p:cNvPr id="18" name="组合 17"/>
            <p:cNvGrpSpPr/>
            <p:nvPr/>
          </p:nvGrpSpPr>
          <p:grpSpPr>
            <a:xfrm>
              <a:off x="285720" y="4000504"/>
              <a:ext cx="8643998" cy="2246769"/>
              <a:chOff x="285720" y="4000504"/>
              <a:chExt cx="8643998" cy="224676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85720" y="4000504"/>
                <a:ext cx="864399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将原边值问题转化为与之等价的初值问题</a:t>
                </a:r>
                <a:r>
                  <a:rPr lang="en-US" altLang="zh-CN" dirty="0" smtClean="0"/>
                  <a:t>(</a:t>
                </a:r>
                <a:r>
                  <a:rPr lang="en-US" altLang="zh-CN" dirty="0" smtClean="0">
                    <a:sym typeface="Symbol"/>
                  </a:rPr>
                  <a:t>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，再将</a:t>
                </a:r>
                <a:r>
                  <a:rPr lang="en-US" altLang="zh-CN" dirty="0" smtClean="0"/>
                  <a:t>(</a:t>
                </a:r>
                <a:r>
                  <a:rPr lang="en-US" altLang="zh-CN" dirty="0" smtClean="0">
                    <a:sym typeface="Symbol"/>
                  </a:rPr>
                  <a:t></a:t>
                </a:r>
                <a:r>
                  <a:rPr lang="en-US" altLang="zh-CN" dirty="0" smtClean="0"/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的求解转化为 三个初值子问题</a:t>
                </a:r>
                <a:r>
                  <a:rPr lang="en-US" altLang="zh-CN" dirty="0" smtClean="0"/>
                  <a:t>(1),(2),(3),  </a:t>
                </a:r>
                <a:r>
                  <a:rPr lang="zh-CN" altLang="en-US" dirty="0" smtClean="0"/>
                  <a:t>分别求出其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解 </a:t>
                </a:r>
                <a:r>
                  <a:rPr lang="en-US" altLang="zh-CN" dirty="0" smtClean="0"/>
                  <a:t>                ,  </a:t>
                </a:r>
                <a:r>
                  <a:rPr lang="zh-CN" altLang="en-US" dirty="0" smtClean="0"/>
                  <a:t>然后利用上式算出</a:t>
                </a:r>
                <a:r>
                  <a:rPr lang="en-US" altLang="zh-CN" dirty="0" smtClean="0"/>
                  <a:t>(</a:t>
                </a:r>
                <a:r>
                  <a:rPr lang="en-US" altLang="zh-CN" dirty="0" smtClean="0">
                    <a:sym typeface="Symbol"/>
                  </a:rPr>
                  <a:t>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中的待定常数 </a:t>
                </a:r>
                <a:r>
                  <a:rPr lang="zh-CN" altLang="en-US" i="1" dirty="0" smtClean="0">
                    <a:sym typeface="Symbol"/>
                  </a:rPr>
                  <a:t></a:t>
                </a:r>
                <a:r>
                  <a:rPr lang="zh-CN" altLang="en-US" dirty="0" smtClean="0">
                    <a:sym typeface="Symbol"/>
                  </a:rPr>
                  <a:t> ，</a:t>
                </a:r>
                <a:endParaRPr lang="en-US" altLang="zh-CN" dirty="0" smtClean="0">
                  <a:sym typeface="Symbol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sym typeface="Symbol"/>
                  </a:rPr>
                  <a:t>接着再用                                 就得到原边值问题的解了</a:t>
                </a:r>
                <a:r>
                  <a:rPr lang="zh-CN" altLang="en-US" dirty="0" smtClean="0"/>
                  <a:t>。</a:t>
                </a:r>
                <a:endParaRPr lang="en-US" altLang="zh-CN" dirty="0" smtClean="0">
                  <a:sym typeface="Symbol"/>
                </a:endParaRPr>
              </a:p>
            </p:txBody>
          </p:sp>
          <p:graphicFrame>
            <p:nvGraphicFramePr>
              <p:cNvPr id="15" name="Object 20"/>
              <p:cNvGraphicFramePr>
                <a:graphicFrameLocks noChangeAspect="1"/>
              </p:cNvGraphicFramePr>
              <p:nvPr/>
            </p:nvGraphicFramePr>
            <p:xfrm>
              <a:off x="785786" y="5102054"/>
              <a:ext cx="1423988" cy="561975"/>
            </p:xfrm>
            <a:graphic>
              <a:graphicData uri="http://schemas.openxmlformats.org/presentationml/2006/ole">
                <p:oleObj spid="_x0000_s154630" name="Equation" r:id="rId6" imgW="583920" imgH="228600" progId="Equation.DSMT4">
                  <p:embed/>
                </p:oleObj>
              </a:graphicData>
            </a:graphic>
          </p:graphicFrame>
        </p:grp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1785918" y="5671474"/>
            <a:ext cx="2889256" cy="551064"/>
          </p:xfrm>
          <a:graphic>
            <a:graphicData uri="http://schemas.openxmlformats.org/presentationml/2006/ole">
              <p:oleObj spid="_x0000_s154632" name="Equation" r:id="rId7" imgW="119376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14290"/>
            <a:ext cx="88408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以上各问题的求解一般需要借助数值方法，因为精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确解通常很难手工推导出来。所以实际计算是这样的：</a:t>
            </a:r>
            <a:endParaRPr lang="en-US" altLang="zh-CN" dirty="0" smtClean="0"/>
          </a:p>
        </p:txBody>
      </p:sp>
      <p:grpSp>
        <p:nvGrpSpPr>
          <p:cNvPr id="18" name="组合 17"/>
          <p:cNvGrpSpPr/>
          <p:nvPr/>
        </p:nvGrpSpPr>
        <p:grpSpPr>
          <a:xfrm>
            <a:off x="285720" y="1428736"/>
            <a:ext cx="8572560" cy="2246769"/>
            <a:chOff x="285720" y="1428736"/>
            <a:chExt cx="8572560" cy="2246769"/>
          </a:xfrm>
        </p:grpSpPr>
        <p:graphicFrame>
          <p:nvGraphicFramePr>
            <p:cNvPr id="155650" name="Object 2"/>
            <p:cNvGraphicFramePr>
              <a:graphicFrameLocks noChangeAspect="1"/>
            </p:cNvGraphicFramePr>
            <p:nvPr/>
          </p:nvGraphicFramePr>
          <p:xfrm>
            <a:off x="1857356" y="2000240"/>
            <a:ext cx="1485900" cy="561975"/>
          </p:xfrm>
          <a:graphic>
            <a:graphicData uri="http://schemas.openxmlformats.org/presentationml/2006/ole">
              <p:oleObj spid="_x0000_s155650" name="Equation" r:id="rId3" imgW="609480" imgH="228600" progId="Equation.DSMT4">
                <p:embed/>
              </p:oleObj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285720" y="1428736"/>
              <a:ext cx="85725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solidFill>
                    <a:srgbClr val="0033CC"/>
                  </a:solidFill>
                </a:rPr>
                <a:t>第一步</a:t>
              </a:r>
              <a:r>
                <a:rPr lang="zh-CN" altLang="en-US" dirty="0" smtClean="0"/>
                <a:t>，数值求解初值问题 </a:t>
              </a:r>
              <a:r>
                <a:rPr lang="en-US" altLang="zh-CN" dirty="0" smtClean="0"/>
                <a:t>(1), (2), (3), </a:t>
              </a:r>
              <a:r>
                <a:rPr lang="zh-CN" altLang="en-US" dirty="0" smtClean="0"/>
                <a:t>得到数值解</a:t>
              </a:r>
              <a:endParaRPr lang="en-US" altLang="zh-CN" dirty="0" smtClean="0"/>
            </a:p>
            <a:p>
              <a:pPr>
                <a:lnSpc>
                  <a:spcPct val="125000"/>
                </a:lnSpc>
              </a:pPr>
              <a:r>
                <a:rPr lang="zh-CN" altLang="en-US" dirty="0" smtClean="0"/>
                <a:t>分别记为                  </a:t>
              </a:r>
              <a:r>
                <a:rPr lang="en-US" altLang="zh-CN" dirty="0" smtClean="0"/>
                <a:t>,  </a:t>
              </a:r>
              <a:r>
                <a:rPr lang="zh-CN" altLang="en-US" dirty="0" smtClean="0"/>
                <a:t>注意此处各                         都是</a:t>
              </a:r>
              <a:endParaRPr lang="en-US" altLang="zh-CN" dirty="0" smtClean="0"/>
            </a:p>
            <a:p>
              <a:pPr>
                <a:lnSpc>
                  <a:spcPct val="125000"/>
                </a:lnSpc>
              </a:pPr>
              <a:r>
                <a:rPr lang="zh-CN" altLang="en-US" dirty="0" smtClean="0"/>
                <a:t>离散的，即只在节点                                               处有值，其中                            。</a:t>
              </a:r>
              <a:endParaRPr lang="zh-CN" altLang="en-US" dirty="0"/>
            </a:p>
          </p:txBody>
        </p:sp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5572132" y="2000240"/>
            <a:ext cx="2043113" cy="561975"/>
          </p:xfrm>
          <a:graphic>
            <a:graphicData uri="http://schemas.openxmlformats.org/presentationml/2006/ole">
              <p:oleObj spid="_x0000_s155652" name="Equation" r:id="rId4" imgW="838080" imgH="228600" progId="Equation.DSMT4">
                <p:embed/>
              </p:oleObj>
            </a:graphicData>
          </a:graphic>
        </p:graphicFrame>
        <p:graphicFrame>
          <p:nvGraphicFramePr>
            <p:cNvPr id="10" name="Object 2"/>
            <p:cNvGraphicFramePr>
              <a:graphicFrameLocks noChangeAspect="1"/>
            </p:cNvGraphicFramePr>
            <p:nvPr/>
          </p:nvGraphicFramePr>
          <p:xfrm>
            <a:off x="3651250" y="2557463"/>
            <a:ext cx="4054475" cy="561975"/>
          </p:xfrm>
          <a:graphic>
            <a:graphicData uri="http://schemas.openxmlformats.org/presentationml/2006/ole">
              <p:oleObj spid="_x0000_s155653" name="Equation" r:id="rId5" imgW="1663560" imgH="228600" progId="Equation.DSMT4">
                <p:embed/>
              </p:oleObj>
            </a:graphicData>
          </a:graphic>
        </p:graphicFrame>
        <p:graphicFrame>
          <p:nvGraphicFramePr>
            <p:cNvPr id="11" name="Object 2"/>
            <p:cNvGraphicFramePr>
              <a:graphicFrameLocks noChangeAspect="1"/>
            </p:cNvGraphicFramePr>
            <p:nvPr/>
          </p:nvGraphicFramePr>
          <p:xfrm>
            <a:off x="1857356" y="3143248"/>
            <a:ext cx="2228851" cy="500062"/>
          </p:xfrm>
          <a:graphic>
            <a:graphicData uri="http://schemas.openxmlformats.org/presentationml/2006/ole">
              <p:oleObj spid="_x0000_s155654" name="Equation" r:id="rId6" imgW="914400" imgH="203040" progId="Equation.DSMT4">
                <p:embed/>
              </p:oleObj>
            </a:graphicData>
          </a:graphic>
        </p:graphicFrame>
      </p:grpSp>
      <p:sp>
        <p:nvSpPr>
          <p:cNvPr id="12" name="矩形 11"/>
          <p:cNvSpPr/>
          <p:nvPr/>
        </p:nvSpPr>
        <p:spPr>
          <a:xfrm>
            <a:off x="285720" y="3714752"/>
            <a:ext cx="307183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33CC"/>
                </a:solidFill>
              </a:rPr>
              <a:t>第二步</a:t>
            </a:r>
            <a:r>
              <a:rPr lang="zh-CN" altLang="en-US" dirty="0" smtClean="0"/>
              <a:t>，计算 </a:t>
            </a:r>
            <a:r>
              <a:rPr lang="zh-CN" altLang="en-US" i="1" dirty="0" smtClean="0">
                <a:sym typeface="Symbol"/>
              </a:rPr>
              <a:t></a:t>
            </a:r>
            <a:r>
              <a:rPr lang="zh-CN" altLang="en-US" dirty="0" smtClean="0">
                <a:sym typeface="Symbol"/>
              </a:rPr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5072066" y="4357694"/>
          <a:ext cx="3571900" cy="1078997"/>
        </p:xfrm>
        <a:graphic>
          <a:graphicData uri="http://schemas.openxmlformats.org/presentationml/2006/ole">
            <p:oleObj spid="_x0000_s155655" name="Equation" r:id="rId7" imgW="1460160" imgH="444240" progId="Equation.DSMT4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1142976" y="4357694"/>
          <a:ext cx="2825750" cy="1111250"/>
        </p:xfrm>
        <a:graphic>
          <a:graphicData uri="http://schemas.openxmlformats.org/presentationml/2006/ole">
            <p:oleObj spid="_x0000_s155656" name="Equation" r:id="rId8" imgW="1155600" imgH="457200" progId="Equation.DSMT4">
              <p:embed/>
            </p:oleObj>
          </a:graphicData>
        </a:graphic>
      </p:graphicFrame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85720" y="5572140"/>
            <a:ext cx="8572560" cy="1169551"/>
            <a:chOff x="285720" y="5572140"/>
            <a:chExt cx="8572560" cy="1169551"/>
          </a:xfrm>
        </p:grpSpPr>
        <p:sp>
          <p:nvSpPr>
            <p:cNvPr id="15" name="矩形 14"/>
            <p:cNvSpPr/>
            <p:nvPr/>
          </p:nvSpPr>
          <p:spPr>
            <a:xfrm>
              <a:off x="285720" y="5572140"/>
              <a:ext cx="857256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solidFill>
                    <a:srgbClr val="0033CC"/>
                  </a:solidFill>
                </a:rPr>
                <a:t>第三步</a:t>
              </a:r>
              <a:r>
                <a:rPr lang="zh-CN" altLang="en-US" dirty="0" smtClean="0"/>
                <a:t>，                                                           即为原边</a:t>
              </a:r>
              <a:endParaRPr lang="en-US" altLang="zh-CN" dirty="0" smtClean="0"/>
            </a:p>
            <a:p>
              <a:pPr>
                <a:lnSpc>
                  <a:spcPct val="125000"/>
                </a:lnSpc>
              </a:pPr>
              <a:r>
                <a:rPr lang="zh-CN" altLang="en-US" dirty="0" smtClean="0"/>
                <a:t>值问题的数值解。</a:t>
              </a:r>
              <a:endParaRPr lang="zh-CN" altLang="en-US" dirty="0"/>
            </a:p>
          </p:txBody>
        </p:sp>
        <p:graphicFrame>
          <p:nvGraphicFramePr>
            <p:cNvPr id="155657" name="Object 9"/>
            <p:cNvGraphicFramePr>
              <a:graphicFrameLocks noChangeAspect="1"/>
            </p:cNvGraphicFramePr>
            <p:nvPr/>
          </p:nvGraphicFramePr>
          <p:xfrm>
            <a:off x="1785918" y="5614550"/>
            <a:ext cx="5257836" cy="571504"/>
          </p:xfrm>
          <a:graphic>
            <a:graphicData uri="http://schemas.openxmlformats.org/presentationml/2006/ole">
              <p:oleObj spid="_x0000_s155657" name="Equation" r:id="rId9" imgW="2197080" imgH="2412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85720" y="428604"/>
            <a:ext cx="7986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第二类方法：有限差分法</a:t>
            </a:r>
            <a:r>
              <a:rPr lang="en-US" altLang="zh-CN" dirty="0"/>
              <a:t>(finite difference method)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357158" y="1142984"/>
            <a:ext cx="8064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sym typeface="Arial" charset="0"/>
              </a:rPr>
              <a:t>差分法的基本思想是用差商代替微商离散原方程。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5720" y="1785926"/>
            <a:ext cx="6078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楷体_GB2312" pitchFamily="49" charset="-122"/>
              </a:rPr>
              <a:t>用差分法解边值问题的主要步骤是：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5720" y="2571744"/>
            <a:ext cx="46212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dirty="0" smtClean="0">
                <a:ea typeface="宋体" pitchFamily="2" charset="-122"/>
              </a:rPr>
              <a:t>第一步，</a:t>
            </a:r>
            <a:r>
              <a:rPr kumimoji="1" lang="zh-CN" altLang="en-US" dirty="0" smtClean="0"/>
              <a:t>将</a:t>
            </a:r>
            <a:r>
              <a:rPr kumimoji="1" lang="zh-CN" altLang="en-US" dirty="0"/>
              <a:t>区间</a:t>
            </a:r>
            <a:r>
              <a:rPr kumimoji="1" lang="en-US" altLang="zh-CN" dirty="0">
                <a:ea typeface="宋体" pitchFamily="2" charset="-122"/>
              </a:rPr>
              <a:t>[</a:t>
            </a:r>
            <a:r>
              <a:rPr kumimoji="1" lang="en-US" altLang="zh-CN" i="1" dirty="0">
                <a:ea typeface="宋体" pitchFamily="2" charset="-122"/>
              </a:rPr>
              <a:t>a</a:t>
            </a:r>
            <a:r>
              <a:rPr kumimoji="1" lang="en-US" altLang="zh-CN" dirty="0">
                <a:ea typeface="宋体" pitchFamily="2" charset="-122"/>
              </a:rPr>
              <a:t>, </a:t>
            </a:r>
            <a:r>
              <a:rPr kumimoji="1" lang="en-US" altLang="zh-CN" i="1" dirty="0">
                <a:ea typeface="宋体" pitchFamily="2" charset="-122"/>
              </a:rPr>
              <a:t>b</a:t>
            </a:r>
            <a:r>
              <a:rPr kumimoji="1" lang="en-US" altLang="zh-CN" dirty="0">
                <a:ea typeface="宋体" pitchFamily="2" charset="-122"/>
              </a:rPr>
              <a:t>]</a:t>
            </a:r>
            <a:r>
              <a:rPr kumimoji="1" lang="zh-CN" altLang="en-US" dirty="0"/>
              <a:t>离散化</a:t>
            </a:r>
            <a:r>
              <a:rPr kumimoji="1" lang="zh-CN" altLang="en-US" dirty="0" smtClean="0">
                <a:ea typeface="宋体" pitchFamily="2" charset="-122"/>
              </a:rPr>
              <a:t>；</a:t>
            </a:r>
            <a:endParaRPr kumimoji="1" lang="en-US" altLang="zh-CN" dirty="0" smtClean="0"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85720" y="4429132"/>
            <a:ext cx="8480207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第三步，</a:t>
            </a:r>
            <a:r>
              <a:rPr kumimoji="1" lang="zh-CN" altLang="en-US" dirty="0" smtClean="0">
                <a:latin typeface="楷体_GB2312" pitchFamily="49" charset="-122"/>
              </a:rPr>
              <a:t>在</a:t>
            </a:r>
            <a:r>
              <a:rPr kumimoji="1" lang="zh-CN" altLang="en-US" dirty="0">
                <a:latin typeface="楷体_GB2312" pitchFamily="49" charset="-122"/>
              </a:rPr>
              <a:t>离散节点上，将导数差商化，从而把</a:t>
            </a:r>
            <a:r>
              <a:rPr kumimoji="1" lang="zh-CN" altLang="en-US" dirty="0" smtClean="0">
                <a:latin typeface="楷体_GB2312" pitchFamily="49" charset="-122"/>
              </a:rPr>
              <a:t>微分</a:t>
            </a:r>
            <a:endParaRPr kumimoji="1" lang="en-US" altLang="zh-CN" dirty="0" smtClean="0"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 smtClean="0">
                <a:latin typeface="楷体_GB2312" pitchFamily="49" charset="-122"/>
              </a:rPr>
              <a:t>        方程化为</a:t>
            </a:r>
            <a:r>
              <a:rPr kumimoji="1" lang="zh-CN" altLang="en-US" dirty="0">
                <a:latin typeface="楷体_GB2312" pitchFamily="49" charset="-122"/>
              </a:rPr>
              <a:t>差分方程；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85720" y="5715016"/>
            <a:ext cx="85011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ea typeface="宋体" pitchFamily="2" charset="-122"/>
              </a:rPr>
              <a:t>第四步，</a:t>
            </a:r>
            <a:r>
              <a:rPr kumimoji="1" lang="en-US" altLang="zh-CN" dirty="0" smtClean="0">
                <a:ea typeface="宋体" pitchFamily="2" charset="-122"/>
              </a:rPr>
              <a:t> </a:t>
            </a:r>
            <a:r>
              <a:rPr kumimoji="1" lang="zh-CN" altLang="en-US" dirty="0"/>
              <a:t>解差分方程 </a:t>
            </a:r>
            <a:r>
              <a:rPr kumimoji="1" lang="en-US" altLang="zh-CN" dirty="0"/>
              <a:t>—— </a:t>
            </a:r>
            <a:r>
              <a:rPr kumimoji="1" lang="zh-CN" altLang="en-US" dirty="0"/>
              <a:t>实际上就是解线性方程组。</a:t>
            </a:r>
          </a:p>
        </p:txBody>
      </p:sp>
      <p:sp>
        <p:nvSpPr>
          <p:cNvPr id="10" name="矩形 9"/>
          <p:cNvSpPr/>
          <p:nvPr/>
        </p:nvSpPr>
        <p:spPr>
          <a:xfrm>
            <a:off x="285720" y="3286124"/>
            <a:ext cx="8480207" cy="1114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 smtClean="0"/>
              <a:t>第二步，将原来处处成立的方程弱化为只在离散节点</a:t>
            </a:r>
            <a:endParaRPr kumimoji="1" lang="en-US" altLang="zh-CN" dirty="0" smtClean="0"/>
          </a:p>
          <a:p>
            <a:pPr>
              <a:lnSpc>
                <a:spcPct val="125000"/>
              </a:lnSpc>
            </a:pPr>
            <a:r>
              <a:rPr kumimoji="1" lang="en-US" altLang="zh-CN" dirty="0" smtClean="0"/>
              <a:t>                 </a:t>
            </a:r>
            <a:r>
              <a:rPr kumimoji="1" lang="zh-CN" altLang="en-US" dirty="0" smtClean="0"/>
              <a:t>处成立的节点离散方程。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/>
      <p:bldP spid="95246" grpId="0"/>
      <p:bldP spid="6" grpId="0" autoUpdateAnimBg="0"/>
      <p:bldP spid="7" grpId="0" autoUpdateAnimBg="0"/>
      <p:bldP spid="8" grpId="0"/>
      <p:bldP spid="9" grpId="0" autoUpdateAnimBg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2000232" y="928670"/>
            <a:ext cx="53703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b</a:t>
            </a:r>
            <a:r>
              <a:rPr kumimoji="1" lang="en-US" altLang="zh-CN" dirty="0"/>
              <a:t>]</a:t>
            </a:r>
            <a:r>
              <a:rPr kumimoji="1" lang="zh-CN" altLang="en-US" dirty="0"/>
              <a:t>区间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等分</a:t>
            </a:r>
            <a:r>
              <a:rPr kumimoji="1" lang="zh-CN" altLang="en-US" dirty="0" smtClean="0"/>
              <a:t>，等距节点</a:t>
            </a:r>
            <a:r>
              <a:rPr kumimoji="1" lang="zh-CN" altLang="en-US" dirty="0"/>
              <a:t>为</a:t>
            </a:r>
          </a:p>
        </p:txBody>
      </p:sp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1081088" y="1682750"/>
          <a:ext cx="6792912" cy="504825"/>
        </p:xfrm>
        <a:graphic>
          <a:graphicData uri="http://schemas.openxmlformats.org/presentationml/2006/ole">
            <p:oleObj spid="_x0000_s98313" name="Equation" r:id="rId3" imgW="3098520" imgH="228600" progId="Equation.DSMT4">
              <p:embed/>
            </p:oleObj>
          </a:graphicData>
        </a:graphic>
      </p:graphicFrame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849295" y="2297095"/>
            <a:ext cx="633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>
                <a:latin typeface="楷体_GB2312" pitchFamily="49" charset="-122"/>
              </a:rPr>
              <a:t>其中 </a:t>
            </a:r>
            <a:r>
              <a:rPr kumimoji="1" lang="en-US" altLang="zh-CN" i="1"/>
              <a:t>x</a:t>
            </a:r>
            <a:r>
              <a:rPr kumimoji="1" lang="en-US" altLang="zh-CN" baseline="-30000"/>
              <a:t>0</a:t>
            </a:r>
            <a:r>
              <a:rPr kumimoji="1" lang="en-US" altLang="zh-CN"/>
              <a:t> = </a:t>
            </a:r>
            <a:r>
              <a:rPr kumimoji="1" lang="en-US" altLang="zh-CN" i="1"/>
              <a:t>a </a:t>
            </a:r>
            <a:r>
              <a:rPr kumimoji="1" lang="zh-CN" altLang="en-US">
                <a:latin typeface="楷体_GB2312" pitchFamily="49" charset="-122"/>
              </a:rPr>
              <a:t>与 </a:t>
            </a:r>
            <a:r>
              <a:rPr kumimoji="1" lang="en-US" altLang="zh-CN" i="1"/>
              <a:t>x</a:t>
            </a:r>
            <a:r>
              <a:rPr kumimoji="1" lang="en-US" altLang="zh-CN" i="1" baseline="-30000"/>
              <a:t>N</a:t>
            </a:r>
            <a:r>
              <a:rPr kumimoji="1" lang="en-US" altLang="zh-CN"/>
              <a:t> = </a:t>
            </a:r>
            <a:r>
              <a:rPr kumimoji="1" lang="en-US" altLang="zh-CN" i="1"/>
              <a:t>b </a:t>
            </a:r>
            <a:r>
              <a:rPr kumimoji="1" lang="zh-CN" altLang="en-US">
                <a:latin typeface="楷体_GB2312" pitchFamily="49" charset="-122"/>
              </a:rPr>
              <a:t>称为边界节点，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1712895" y="2944795"/>
            <a:ext cx="5329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dirty="0"/>
              <a:t>而 </a:t>
            </a:r>
            <a:r>
              <a:rPr kumimoji="1" lang="en-US" altLang="zh-CN" i="1" dirty="0">
                <a:ea typeface="宋体" pitchFamily="2" charset="-122"/>
              </a:rPr>
              <a:t>x</a:t>
            </a:r>
            <a:r>
              <a:rPr kumimoji="1" lang="en-US" altLang="zh-CN" baseline="-30000" dirty="0">
                <a:ea typeface="宋体" pitchFamily="2" charset="-122"/>
              </a:rPr>
              <a:t>1</a:t>
            </a:r>
            <a:r>
              <a:rPr kumimoji="1" lang="en-US" altLang="zh-CN" dirty="0">
                <a:ea typeface="宋体" pitchFamily="2" charset="-122"/>
              </a:rPr>
              <a:t>,  </a:t>
            </a:r>
            <a:r>
              <a:rPr kumimoji="1" lang="en-US" altLang="zh-CN" i="1" dirty="0">
                <a:ea typeface="宋体" pitchFamily="2" charset="-122"/>
              </a:rPr>
              <a:t>x</a:t>
            </a:r>
            <a:r>
              <a:rPr kumimoji="1" lang="en-US" altLang="zh-CN" baseline="-30000" dirty="0">
                <a:ea typeface="宋体" pitchFamily="2" charset="-122"/>
              </a:rPr>
              <a:t>2</a:t>
            </a:r>
            <a:r>
              <a:rPr kumimoji="1" lang="en-US" altLang="zh-CN" dirty="0">
                <a:ea typeface="宋体" pitchFamily="2" charset="-122"/>
              </a:rPr>
              <a:t>, …,  </a:t>
            </a:r>
            <a:r>
              <a:rPr kumimoji="1" lang="en-US" altLang="zh-CN" i="1" dirty="0" smtClean="0">
                <a:ea typeface="宋体" pitchFamily="2" charset="-122"/>
              </a:rPr>
              <a:t>x</a:t>
            </a:r>
            <a:r>
              <a:rPr kumimoji="1" lang="en-US" altLang="zh-CN" i="1" baseline="-30000" dirty="0" smtClean="0">
                <a:ea typeface="宋体" pitchFamily="2" charset="-122"/>
              </a:rPr>
              <a:t>N</a:t>
            </a:r>
            <a:r>
              <a:rPr kumimoji="1" lang="en-US" altLang="zh-CN" i="1" baseline="-30000" dirty="0">
                <a:ea typeface="宋体" pitchFamily="2" charset="-122"/>
                <a:sym typeface="Symbol"/>
              </a:rPr>
              <a:t></a:t>
            </a:r>
            <a:r>
              <a:rPr kumimoji="1" lang="en-US" altLang="zh-CN" baseline="-30000" dirty="0" smtClean="0">
                <a:ea typeface="宋体" pitchFamily="2" charset="-122"/>
              </a:rPr>
              <a:t>1  </a:t>
            </a:r>
            <a:r>
              <a:rPr kumimoji="1" lang="zh-CN" altLang="en-US" dirty="0"/>
              <a:t>称为内节点。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41320" y="947720"/>
            <a:ext cx="1892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第一步，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5720" y="21429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具体操作如下：</a:t>
            </a:r>
            <a:endParaRPr lang="zh-CN" alt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00034" y="3929066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/>
              <a:t>第二步，在离散节点处得离散方程。</a:t>
            </a:r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>
            <p:ph/>
          </p:nvPr>
        </p:nvGraphicFramePr>
        <p:xfrm>
          <a:off x="428625" y="4613275"/>
          <a:ext cx="8064500" cy="1020763"/>
        </p:xfrm>
        <a:graphic>
          <a:graphicData uri="http://schemas.openxmlformats.org/presentationml/2006/ole">
            <p:oleObj spid="_x0000_s98315" name="Equation" r:id="rId4" imgW="380988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 autoUpdateAnimBg="0"/>
      <p:bldP spid="98314" grpId="0" autoUpdateAnimBg="0"/>
      <p:bldP spid="98315" grpId="0" autoUpdateAnimBg="0"/>
      <p:bldP spid="98316" grpId="0"/>
      <p:bldP spid="1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1604</Words>
  <Application>Microsoft Office PowerPoint</Application>
  <PresentationFormat>全屏显示(4:3)</PresentationFormat>
  <Paragraphs>203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默认设计模板</vt:lpstr>
      <vt:lpstr>Equation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追赶法子程序：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biti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huady</dc:creator>
  <cp:lastModifiedBy>huady</cp:lastModifiedBy>
  <cp:revision>203</cp:revision>
  <dcterms:created xsi:type="dcterms:W3CDTF">2010-03-14T06:06:59Z</dcterms:created>
  <dcterms:modified xsi:type="dcterms:W3CDTF">2014-11-16T08:01:52Z</dcterms:modified>
</cp:coreProperties>
</file>