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5"/>
  </p:handoutMasterIdLst>
  <p:sldIdLst>
    <p:sldId id="256" r:id="rId2"/>
    <p:sldId id="257" r:id="rId3"/>
    <p:sldId id="266" r:id="rId4"/>
    <p:sldId id="265" r:id="rId5"/>
    <p:sldId id="264" r:id="rId6"/>
    <p:sldId id="263" r:id="rId7"/>
    <p:sldId id="262" r:id="rId8"/>
    <p:sldId id="261" r:id="rId9"/>
    <p:sldId id="260" r:id="rId10"/>
    <p:sldId id="259" r:id="rId11"/>
    <p:sldId id="258" r:id="rId12"/>
    <p:sldId id="267" r:id="rId13"/>
    <p:sldId id="26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3.wmf"/><Relationship Id="rId1" Type="http://schemas.openxmlformats.org/officeDocument/2006/relationships/image" Target="../media/image4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1.wmf"/><Relationship Id="rId1" Type="http://schemas.openxmlformats.org/officeDocument/2006/relationships/image" Target="../media/image21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9AC238-863B-4AAC-89A6-7143A20F9E66}" type="datetimeFigureOut">
              <a:rPr lang="zh-CN" altLang="en-US" smtClean="0"/>
              <a:pPr/>
              <a:t>2014/11/27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EE24C-7D22-440D-AB24-EC061DA905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3608-B0B1-4045-A53D-3534EF2108C5}" type="datetimeFigureOut">
              <a:rPr lang="zh-CN" altLang="en-US" smtClean="0"/>
              <a:pPr/>
              <a:t>2014/11/27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6E57-2368-43B1-B6F1-C01527A91C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3608-B0B1-4045-A53D-3534EF2108C5}" type="datetimeFigureOut">
              <a:rPr lang="zh-CN" altLang="en-US" smtClean="0"/>
              <a:pPr/>
              <a:t>2014/11/27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6E57-2368-43B1-B6F1-C01527A91C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3608-B0B1-4045-A53D-3534EF2108C5}" type="datetimeFigureOut">
              <a:rPr lang="zh-CN" altLang="en-US" smtClean="0"/>
              <a:pPr/>
              <a:t>2014/11/27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6E57-2368-43B1-B6F1-C01527A91C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3608-B0B1-4045-A53D-3534EF2108C5}" type="datetimeFigureOut">
              <a:rPr lang="zh-CN" altLang="en-US" smtClean="0"/>
              <a:pPr/>
              <a:t>2014/11/27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6E57-2368-43B1-B6F1-C01527A91C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3608-B0B1-4045-A53D-3534EF2108C5}" type="datetimeFigureOut">
              <a:rPr lang="zh-CN" altLang="en-US" smtClean="0"/>
              <a:pPr/>
              <a:t>2014/11/27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6E57-2368-43B1-B6F1-C01527A91C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3608-B0B1-4045-A53D-3534EF2108C5}" type="datetimeFigureOut">
              <a:rPr lang="zh-CN" altLang="en-US" smtClean="0"/>
              <a:pPr/>
              <a:t>2014/11/27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6E57-2368-43B1-B6F1-C01527A91C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3608-B0B1-4045-A53D-3534EF2108C5}" type="datetimeFigureOut">
              <a:rPr lang="zh-CN" altLang="en-US" smtClean="0"/>
              <a:pPr/>
              <a:t>2014/11/27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6E57-2368-43B1-B6F1-C01527A91C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3608-B0B1-4045-A53D-3534EF2108C5}" type="datetimeFigureOut">
              <a:rPr lang="zh-CN" altLang="en-US" smtClean="0"/>
              <a:pPr/>
              <a:t>2014/11/27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6E57-2368-43B1-B6F1-C01527A91C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3608-B0B1-4045-A53D-3534EF2108C5}" type="datetimeFigureOut">
              <a:rPr lang="zh-CN" altLang="en-US" smtClean="0"/>
              <a:pPr/>
              <a:t>2014/11/27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6E57-2368-43B1-B6F1-C01527A91C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3608-B0B1-4045-A53D-3534EF2108C5}" type="datetimeFigureOut">
              <a:rPr lang="zh-CN" altLang="en-US" smtClean="0"/>
              <a:pPr/>
              <a:t>2014/11/27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6E57-2368-43B1-B6F1-C01527A91C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3608-B0B1-4045-A53D-3534EF2108C5}" type="datetimeFigureOut">
              <a:rPr lang="zh-CN" altLang="en-US" smtClean="0"/>
              <a:pPr/>
              <a:t>2014/11/27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6E57-2368-43B1-B6F1-C01527A91C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E3608-B0B1-4045-A53D-3534EF2108C5}" type="datetimeFigureOut">
              <a:rPr lang="zh-CN" altLang="en-US" smtClean="0"/>
              <a:pPr/>
              <a:t>2014/11/27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F6E57-2368-43B1-B6F1-C01527A91C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3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4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488" y="1000108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/>
              <a:t>高精度算法</a:t>
            </a:r>
            <a:endParaRPr lang="zh-CN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85786" y="3143248"/>
            <a:ext cx="3586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+mn-ea"/>
              </a:rPr>
              <a:t>1.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Richardson</a:t>
            </a:r>
            <a:r>
              <a:rPr lang="zh-CN" altLang="en-US" sz="2800" b="1" dirty="0" smtClean="0">
                <a:latin typeface="+mn-ea"/>
              </a:rPr>
              <a:t>外推法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224" y="4286256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+mn-ea"/>
              </a:rPr>
              <a:t>2</a:t>
            </a:r>
            <a:r>
              <a:rPr lang="en-US" altLang="zh-CN" sz="2800" b="1" dirty="0" smtClean="0">
                <a:latin typeface="+mn-ea"/>
              </a:rPr>
              <a:t>. </a:t>
            </a:r>
            <a:r>
              <a:rPr lang="zh-CN" altLang="en-US" sz="2800" b="1" dirty="0" smtClean="0">
                <a:latin typeface="+mn-ea"/>
              </a:rPr>
              <a:t>紧差分法</a:t>
            </a:r>
            <a:endParaRPr lang="zh-CN" altLang="en-US" sz="28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49" name="Object 1"/>
          <p:cNvGraphicFramePr>
            <a:graphicFrameLocks noChangeAspect="1"/>
          </p:cNvGraphicFramePr>
          <p:nvPr/>
        </p:nvGraphicFramePr>
        <p:xfrm>
          <a:off x="500034" y="214290"/>
          <a:ext cx="7818437" cy="1285875"/>
        </p:xfrm>
        <a:graphic>
          <a:graphicData uri="http://schemas.openxmlformats.org/presentationml/2006/ole">
            <p:oleObj spid="_x0000_s27649" name="Equation" r:id="rId3" imgW="4838400" imgH="812520" progId="Equation.DSMT4">
              <p:embed/>
            </p:oleObj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28596" y="1785926"/>
            <a:ext cx="844173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b="1" dirty="0" smtClean="0"/>
              <a:t>   将数值解 </a:t>
            </a:r>
            <a:r>
              <a:rPr lang="en-US" altLang="zh-CN" sz="2800" b="1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b="1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b="1" i="1" baseline="-25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代替精确解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，并忽略高阶项，可得</a:t>
            </a: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以下紧差分格式：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571472" y="3071810"/>
          <a:ext cx="8112182" cy="1143008"/>
        </p:xfrm>
        <a:graphic>
          <a:graphicData uri="http://schemas.openxmlformats.org/presentationml/2006/ole">
            <p:oleObj spid="_x0000_s27650" name="Equation" r:id="rId4" imgW="4572000" imgH="660240" progId="Equation.DSMT4">
              <p:embed/>
            </p:oleObj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500034" y="4401236"/>
            <a:ext cx="6460423" cy="579437"/>
            <a:chOff x="500034" y="4401236"/>
            <a:chExt cx="6460423" cy="579437"/>
          </a:xfrm>
        </p:grpSpPr>
        <p:sp>
          <p:nvSpPr>
            <p:cNvPr id="6" name="TextBox 5"/>
            <p:cNvSpPr txBox="1"/>
            <p:nvPr/>
          </p:nvSpPr>
          <p:spPr>
            <a:xfrm>
              <a:off x="500034" y="4429132"/>
              <a:ext cx="64604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易见此格式的局部截断误差为               。</a:t>
              </a:r>
              <a:endParaRPr lang="zh-CN" altLang="en-US" sz="2800" b="1" dirty="0"/>
            </a:p>
          </p:txBody>
        </p:sp>
        <p:graphicFrame>
          <p:nvGraphicFramePr>
            <p:cNvPr id="27652" name="Object 4"/>
            <p:cNvGraphicFramePr>
              <a:graphicFrameLocks noChangeAspect="1"/>
            </p:cNvGraphicFramePr>
            <p:nvPr/>
          </p:nvGraphicFramePr>
          <p:xfrm>
            <a:off x="5354650" y="4401236"/>
            <a:ext cx="1074738" cy="579437"/>
          </p:xfrm>
          <a:graphic>
            <a:graphicData uri="http://schemas.openxmlformats.org/presentationml/2006/ole">
              <p:oleObj spid="_x0000_s27652" name="Equation" r:id="rId5" imgW="419040" imgH="228600" progId="Equation.DSMT4">
                <p:embed/>
              </p:oleObj>
            </a:graphicData>
          </a:graphic>
        </p:graphicFrame>
      </p:grpSp>
      <p:sp>
        <p:nvSpPr>
          <p:cNvPr id="8" name="TextBox 7"/>
          <p:cNvSpPr txBox="1"/>
          <p:nvPr/>
        </p:nvSpPr>
        <p:spPr>
          <a:xfrm>
            <a:off x="571472" y="5214950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上面的格式可以整理为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625" name="Object 1"/>
          <p:cNvGraphicFramePr>
            <a:graphicFrameLocks noChangeAspect="1"/>
          </p:cNvGraphicFramePr>
          <p:nvPr/>
        </p:nvGraphicFramePr>
        <p:xfrm>
          <a:off x="344488" y="214313"/>
          <a:ext cx="8301056" cy="1214423"/>
        </p:xfrm>
        <a:graphic>
          <a:graphicData uri="http://schemas.openxmlformats.org/presentationml/2006/ole">
            <p:oleObj spid="_x0000_s26625" name="Equation" r:id="rId3" imgW="4952880" imgH="736560" progId="Equation.DSMT4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4282" y="1785926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写成矩阵形式为</a:t>
            </a:r>
            <a:endParaRPr lang="zh-CN" altLang="en-US" sz="2800" b="1" dirty="0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1000100" y="2357429"/>
          <a:ext cx="7215238" cy="4181269"/>
        </p:xfrm>
        <a:graphic>
          <a:graphicData uri="http://schemas.openxmlformats.org/presentationml/2006/ole">
            <p:oleObj spid="_x0000_s26627" name="Equation" r:id="rId4" imgW="3593880" imgH="2082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其中，</a:t>
            </a:r>
            <a:endParaRPr lang="zh-CN" altLang="en-US" sz="2800" b="1" dirty="0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721" name="Object 1"/>
          <p:cNvGraphicFramePr>
            <a:graphicFrameLocks noChangeAspect="1"/>
          </p:cNvGraphicFramePr>
          <p:nvPr/>
        </p:nvGraphicFramePr>
        <p:xfrm>
          <a:off x="428596" y="1071546"/>
          <a:ext cx="7526337" cy="3090863"/>
        </p:xfrm>
        <a:graphic>
          <a:graphicData uri="http://schemas.openxmlformats.org/presentationml/2006/ole">
            <p:oleObj spid="_x0000_s30721" name="Equation" r:id="rId3" imgW="4775040" imgH="195552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28596" y="4857760"/>
            <a:ext cx="5955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上面的线性方程组可用追赶法求解。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428604"/>
            <a:ext cx="5035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例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 smtClean="0"/>
              <a:t>.  </a:t>
            </a:r>
            <a:r>
              <a:rPr lang="zh-CN" altLang="en-US" sz="2800" b="1" dirty="0" smtClean="0"/>
              <a:t>对两点 </a:t>
            </a:r>
            <a:r>
              <a:rPr lang="en-US" altLang="zh-CN" sz="2800" b="1" dirty="0" err="1" smtClean="0">
                <a:latin typeface="Times New Roman" pitchFamily="18" charset="0"/>
                <a:cs typeface="Times New Roman" pitchFamily="18" charset="0"/>
              </a:rPr>
              <a:t>Dirichlet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 smtClean="0"/>
              <a:t>边值问题</a:t>
            </a:r>
            <a:endParaRPr lang="zh-CN" altLang="en-US" sz="2800" b="1" dirty="0"/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1082675" y="1044575"/>
          <a:ext cx="6689725" cy="1066800"/>
        </p:xfrm>
        <a:graphic>
          <a:graphicData uri="http://schemas.openxmlformats.org/presentationml/2006/ole">
            <p:oleObj spid="_x0000_s31746" name="Equation" r:id="rId3" imgW="3035160" imgH="482400" progId="Equation.DSMT4">
              <p:embed/>
            </p:oleObj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4357686" y="2200275"/>
            <a:ext cx="3857627" cy="526126"/>
            <a:chOff x="539704" y="3429235"/>
            <a:chExt cx="3857627" cy="526126"/>
          </a:xfrm>
        </p:grpSpPr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539704" y="3436248"/>
              <a:ext cx="16129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800" b="1" dirty="0"/>
                <a:t>精确解为</a:t>
              </a:r>
            </a:p>
          </p:txBody>
        </p:sp>
        <p:graphicFrame>
          <p:nvGraphicFramePr>
            <p:cNvPr id="8" name="Object 9"/>
            <p:cNvGraphicFramePr>
              <a:graphicFrameLocks noChangeAspect="1"/>
            </p:cNvGraphicFramePr>
            <p:nvPr/>
          </p:nvGraphicFramePr>
          <p:xfrm>
            <a:off x="2214518" y="3429235"/>
            <a:ext cx="2182813" cy="504825"/>
          </p:xfrm>
          <a:graphic>
            <a:graphicData uri="http://schemas.openxmlformats.org/presentationml/2006/ole">
              <p:oleObj spid="_x0000_s31747" name="Equation" r:id="rId4" imgW="990360" imgH="228600" progId="Equation.DSMT4">
                <p:embed/>
              </p:oleObj>
            </a:graphicData>
          </a:graphic>
        </p:graphicFrame>
      </p:grpSp>
      <p:sp>
        <p:nvSpPr>
          <p:cNvPr id="9" name="TextBox 8"/>
          <p:cNvSpPr txBox="1"/>
          <p:nvPr/>
        </p:nvSpPr>
        <p:spPr>
          <a:xfrm>
            <a:off x="642910" y="2214554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应用紧差分方法求解。</a:t>
            </a:r>
            <a:endParaRPr lang="zh-CN" alt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00034" y="3071810"/>
            <a:ext cx="2893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程序见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example2</a:t>
            </a:r>
            <a:r>
              <a:rPr lang="en-US" altLang="zh-CN" sz="2800" b="1" dirty="0" smtClean="0"/>
              <a:t>. 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034" y="357166"/>
            <a:ext cx="784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主要讨论两点 </a:t>
            </a:r>
            <a:r>
              <a:rPr lang="en-US" altLang="zh-CN" sz="2800" b="1" dirty="0" err="1" smtClean="0">
                <a:latin typeface="Times New Roman" pitchFamily="18" charset="0"/>
                <a:cs typeface="Times New Roman" pitchFamily="18" charset="0"/>
              </a:rPr>
              <a:t>Dirichlet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 smtClean="0"/>
              <a:t>边值问题的高精度算法。</a:t>
            </a:r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241" name="Object 1"/>
          <p:cNvGraphicFramePr>
            <a:graphicFrameLocks noChangeAspect="1"/>
          </p:cNvGraphicFramePr>
          <p:nvPr/>
        </p:nvGraphicFramePr>
        <p:xfrm>
          <a:off x="1000100" y="1000108"/>
          <a:ext cx="5940861" cy="1149343"/>
        </p:xfrm>
        <a:graphic>
          <a:graphicData uri="http://schemas.openxmlformats.org/presentationml/2006/ole">
            <p:oleObj spid="_x0000_s10241" name="Equation" r:id="rId3" imgW="2425680" imgH="46980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28596" y="2214554"/>
            <a:ext cx="7330853" cy="1122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b="1" dirty="0" smtClean="0"/>
              <a:t>其中，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 smtClean="0"/>
              <a:t>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800" b="1" dirty="0" smtClean="0"/>
              <a:t>为已知函数，且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0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，</a:t>
            </a:r>
            <a:endParaRPr lang="en-US" altLang="zh-CN" sz="2800" b="1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lnSpc>
                <a:spcPct val="125000"/>
              </a:lnSpc>
            </a:pPr>
            <a:r>
              <a:rPr lang="zh-CN" altLang="zh-CN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，</a:t>
            </a:r>
            <a:r>
              <a:rPr lang="zh-CN" altLang="en-US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 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为已知常数。</a:t>
            </a:r>
            <a:endParaRPr lang="zh-CN" altLang="en-US" sz="2800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285720" y="3571876"/>
            <a:ext cx="457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一、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Richardson</a:t>
            </a:r>
            <a:r>
              <a:rPr lang="zh-CN" altLang="en-US" sz="2800" b="1" dirty="0" smtClean="0">
                <a:latin typeface="+mn-ea"/>
              </a:rPr>
              <a:t>外推法</a:t>
            </a:r>
          </a:p>
        </p:txBody>
      </p:sp>
      <p:sp>
        <p:nvSpPr>
          <p:cNvPr id="12" name="矩形 11"/>
          <p:cNvSpPr/>
          <p:nvPr/>
        </p:nvSpPr>
        <p:spPr>
          <a:xfrm>
            <a:off x="428596" y="4357694"/>
            <a:ext cx="8072494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b="1" dirty="0" smtClean="0">
                <a:latin typeface="+mn-ea"/>
              </a:rPr>
              <a:t>   简单地说来，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Richardson </a:t>
            </a:r>
            <a:r>
              <a:rPr lang="zh-CN" altLang="en-US" sz="2800" b="1" dirty="0" smtClean="0">
                <a:latin typeface="+mn-ea"/>
              </a:rPr>
              <a:t>外推法是一种对低阶收敛方法进行适当组合，从而产生较高收敛精度的一种方法。</a:t>
            </a:r>
            <a:endParaRPr lang="zh-CN" altLang="en-US" sz="28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85728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基本原理：</a:t>
            </a: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357158" y="857232"/>
            <a:ext cx="850112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b="1" dirty="0" smtClean="0"/>
              <a:t>       假设对某一方程的定解问题有精确解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800" b="1" dirty="0" smtClean="0"/>
              <a:t>，且又设在取定步长为</a:t>
            </a:r>
            <a:r>
              <a:rPr lang="en-US" sz="2800" b="1" dirty="0" smtClean="0"/>
              <a:t>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800" b="1" dirty="0" smtClean="0"/>
              <a:t> </a:t>
            </a:r>
            <a:r>
              <a:rPr lang="zh-CN" altLang="en-US" sz="2800" b="1" dirty="0" smtClean="0"/>
              <a:t>的等距剖分下利用某数值格式得到的数值解为 </a:t>
            </a:r>
            <a:r>
              <a:rPr lang="en-US" altLang="zh-CN" sz="2800" b="1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b="1" i="1" baseline="-25000" dirty="0" err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800" b="1" dirty="0" smtClean="0"/>
              <a:t> </a:t>
            </a:r>
            <a:r>
              <a:rPr lang="zh-CN" altLang="en-US" sz="2800" b="1" dirty="0" smtClean="0"/>
              <a:t>（</a:t>
            </a:r>
            <a:r>
              <a:rPr lang="zh-CN" altLang="en-US" sz="2800" b="1" dirty="0" smtClean="0">
                <a:latin typeface="+mn-ea"/>
              </a:rPr>
              <a:t>它是个网格函数，只在节点处有意义）。</a:t>
            </a:r>
            <a:endParaRPr lang="zh-CN" alt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57158" y="2571744"/>
            <a:ext cx="7895110" cy="1122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b="1" dirty="0" smtClean="0"/>
              <a:t>如果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zh-CN" altLang="en-US" sz="2800" b="1" dirty="0" smtClean="0"/>
              <a:t>阶的数值解  </a:t>
            </a:r>
            <a:r>
              <a:rPr lang="en-US" altLang="zh-CN" sz="2800" b="1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b="1" i="1" baseline="-25000" dirty="0" err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zh-CN" altLang="en-US" sz="2800" b="1" dirty="0" smtClean="0"/>
              <a:t>与精确解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zh-CN" altLang="en-US" sz="2800" b="1" dirty="0" smtClean="0"/>
              <a:t>在离散节点 满足</a:t>
            </a:r>
            <a:endParaRPr lang="en-US" altLang="zh-CN" sz="2800" b="1" dirty="0" smtClean="0"/>
          </a:p>
          <a:p>
            <a:pPr>
              <a:lnSpc>
                <a:spcPct val="125000"/>
              </a:lnSpc>
            </a:pPr>
            <a:r>
              <a:rPr lang="zh-CN" altLang="en-US" sz="2800" b="1" dirty="0" smtClean="0"/>
              <a:t>以下关系：</a:t>
            </a:r>
            <a:endParaRPr lang="zh-CN" altLang="en-US" sz="2800" b="1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2500298" y="3357562"/>
          <a:ext cx="3786214" cy="615978"/>
        </p:xfrm>
        <a:graphic>
          <a:graphicData uri="http://schemas.openxmlformats.org/presentationml/2006/ole">
            <p:oleObj spid="_x0000_s1028" name="Equation" r:id="rId3" imgW="1460160" imgH="241200" progId="Equation.DSMT4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28596" y="4143380"/>
            <a:ext cx="4394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其中常数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800" b="1" dirty="0" smtClean="0"/>
              <a:t>与步长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zh-CN" altLang="en-US" sz="2800" b="1" dirty="0" smtClean="0"/>
              <a:t>无关。</a:t>
            </a:r>
            <a:endParaRPr lang="zh-CN" alt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57158" y="4786322"/>
            <a:ext cx="835824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b="1" dirty="0" smtClean="0"/>
              <a:t>若改用步长为 </a:t>
            </a:r>
            <a:r>
              <a:rPr lang="zh-CN" altLang="en-US" sz="2800" b="1" i="1" dirty="0" smtClean="0">
                <a:sym typeface="Symbol"/>
              </a:rPr>
              <a:t>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h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重新计算，设得到的数值解为 </a:t>
            </a:r>
            <a:r>
              <a:rPr lang="en-US" altLang="zh-CN" sz="2800" b="1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b="1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zh-CN" sz="2800" b="1" i="1" baseline="-25000" dirty="0" err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2800" b="1" i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则同样地有，</a:t>
            </a:r>
            <a:endParaRPr lang="zh-CN" altLang="en-US" sz="2800" b="1" dirty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357158" y="5857892"/>
          <a:ext cx="8429684" cy="654806"/>
        </p:xfrm>
        <a:graphic>
          <a:graphicData uri="http://schemas.openxmlformats.org/presentationml/2006/ole">
            <p:oleObj spid="_x0000_s1030" name="Equation" r:id="rId4" imgW="3555720" imgH="2793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9" name="Object 1"/>
          <p:cNvGraphicFramePr>
            <a:graphicFrameLocks noChangeAspect="1"/>
          </p:cNvGraphicFramePr>
          <p:nvPr/>
        </p:nvGraphicFramePr>
        <p:xfrm>
          <a:off x="2357422" y="214290"/>
          <a:ext cx="3786187" cy="615950"/>
        </p:xfrm>
        <a:graphic>
          <a:graphicData uri="http://schemas.openxmlformats.org/presentationml/2006/ole">
            <p:oleObj spid="_x0000_s2049" name="Equation" r:id="rId3" imgW="1460160" imgH="241200" progId="Equation.DSMT4">
              <p:embed/>
            </p:oleObj>
          </a:graphicData>
        </a:graphic>
      </p:graphicFrame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57158" y="928670"/>
          <a:ext cx="8429625" cy="654050"/>
        </p:xfrm>
        <a:graphic>
          <a:graphicData uri="http://schemas.openxmlformats.org/presentationml/2006/ole">
            <p:oleObj spid="_x0000_s2050" name="Equation" r:id="rId4" imgW="3555720" imgH="279360" progId="Equation.DSMT4">
              <p:embed/>
            </p:oleObj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0" y="1571612"/>
            <a:ext cx="9144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3071802" y="1643050"/>
          <a:ext cx="4143404" cy="1144996"/>
        </p:xfrm>
        <a:graphic>
          <a:graphicData uri="http://schemas.openxmlformats.org/presentationml/2006/ole">
            <p:oleObj spid="_x0000_s2051" name="Equation" r:id="rId5" imgW="1600200" imgH="44424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3169" y="2071678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由上面两式可得，</a:t>
            </a:r>
            <a:endParaRPr lang="zh-CN" alt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57158" y="2928934"/>
            <a:ext cx="816762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b="1" dirty="0" smtClean="0"/>
              <a:t>     可见，将两次数值结果作线性组合以后可以得到</a:t>
            </a:r>
            <a:endParaRPr lang="en-US" altLang="zh-CN" sz="2800" b="1" dirty="0" smtClean="0"/>
          </a:p>
          <a:p>
            <a:pPr>
              <a:lnSpc>
                <a:spcPct val="125000"/>
              </a:lnSpc>
            </a:pPr>
            <a:r>
              <a:rPr lang="zh-CN" altLang="en-US" sz="2800" b="1" dirty="0" smtClean="0"/>
              <a:t>更高精度的解。</a:t>
            </a:r>
            <a:endParaRPr lang="zh-CN" alt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57158" y="4429132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特别地，若有</a:t>
            </a:r>
            <a:endParaRPr lang="zh-CN" altLang="en-US" sz="2800" b="1" dirty="0"/>
          </a:p>
        </p:txBody>
      </p:sp>
      <p:graphicFrame>
        <p:nvGraphicFramePr>
          <p:cNvPr id="11" name="Object 1"/>
          <p:cNvGraphicFramePr>
            <a:graphicFrameLocks noChangeAspect="1"/>
          </p:cNvGraphicFramePr>
          <p:nvPr/>
        </p:nvGraphicFramePr>
        <p:xfrm>
          <a:off x="2714612" y="4357694"/>
          <a:ext cx="3786187" cy="615950"/>
        </p:xfrm>
        <a:graphic>
          <a:graphicData uri="http://schemas.openxmlformats.org/presentationml/2006/ole">
            <p:oleObj spid="_x0000_s2053" name="Equation" r:id="rId6" imgW="1460160" imgH="241200" progId="Equation.DSMT4">
              <p:embed/>
            </p:oleObj>
          </a:graphicData>
        </a:graphic>
      </p:graphicFrame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428596" y="5000636"/>
            <a:ext cx="8557151" cy="1527871"/>
            <a:chOff x="428596" y="5000636"/>
            <a:chExt cx="8557151" cy="1527871"/>
          </a:xfrm>
        </p:grpSpPr>
        <p:sp>
          <p:nvSpPr>
            <p:cNvPr id="12" name="TextBox 11"/>
            <p:cNvSpPr txBox="1"/>
            <p:nvPr/>
          </p:nvSpPr>
          <p:spPr>
            <a:xfrm>
              <a:off x="428596" y="5143512"/>
              <a:ext cx="855715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 smtClean="0"/>
                <a:t>用同样的思路，可以取                       作为新的数值解，</a:t>
              </a:r>
              <a:endParaRPr lang="en-US" altLang="zh-CN" sz="2800" b="1" dirty="0" smtClean="0"/>
            </a:p>
            <a:p>
              <a:pPr>
                <a:lnSpc>
                  <a:spcPct val="150000"/>
                </a:lnSpc>
              </a:pPr>
              <a:r>
                <a:rPr lang="zh-CN" altLang="en-US" sz="2800" b="1" dirty="0" smtClean="0"/>
                <a:t>从而将原 </a:t>
              </a:r>
              <a:r>
                <a:rPr lang="en-US" altLang="zh-CN" sz="2800" b="1" i="1" dirty="0" smtClean="0">
                  <a:latin typeface="Times New Roman" pitchFamily="18" charset="0"/>
                  <a:cs typeface="Times New Roman" pitchFamily="18" charset="0"/>
                </a:rPr>
                <a:t>k </a:t>
              </a:r>
              <a:r>
                <a:rPr lang="zh-CN" altLang="en-US" sz="2800" b="1" dirty="0" smtClean="0"/>
                <a:t>阶精度提高到 </a:t>
              </a:r>
              <a:r>
                <a:rPr lang="en-US" altLang="zh-CN" sz="2800" b="1" i="1" dirty="0" smtClean="0">
                  <a:latin typeface="Times New Roman" pitchFamily="18" charset="0"/>
                  <a:cs typeface="Times New Roman" pitchFamily="18" charset="0"/>
                </a:rPr>
                <a:t>k </a:t>
              </a:r>
              <a:r>
                <a:rPr lang="en-US" altLang="zh-CN" sz="2800" b="1" dirty="0" smtClean="0">
                  <a:latin typeface="Times New Roman" pitchFamily="18" charset="0"/>
                  <a:cs typeface="Times New Roman" pitchFamily="18" charset="0"/>
                </a:rPr>
                <a:t>+2</a:t>
              </a:r>
              <a:r>
                <a:rPr lang="en-US" altLang="zh-CN" sz="2800" b="1" dirty="0" smtClean="0"/>
                <a:t> </a:t>
              </a:r>
              <a:r>
                <a:rPr lang="zh-CN" altLang="en-US" sz="2800" b="1" dirty="0" smtClean="0"/>
                <a:t>阶。</a:t>
              </a:r>
              <a:endParaRPr lang="zh-CN" altLang="en-US" sz="2800" b="1" dirty="0"/>
            </a:p>
          </p:txBody>
        </p:sp>
        <p:graphicFrame>
          <p:nvGraphicFramePr>
            <p:cNvPr id="2054" name="Object 6"/>
            <p:cNvGraphicFramePr>
              <a:graphicFrameLocks noChangeAspect="1"/>
            </p:cNvGraphicFramePr>
            <p:nvPr/>
          </p:nvGraphicFramePr>
          <p:xfrm>
            <a:off x="4214810" y="5000636"/>
            <a:ext cx="1627187" cy="969962"/>
          </p:xfrm>
          <a:graphic>
            <a:graphicData uri="http://schemas.openxmlformats.org/presentationml/2006/ole">
              <p:oleObj spid="_x0000_s2054" name="Equation" r:id="rId7" imgW="736560" imgH="44424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428604"/>
            <a:ext cx="5035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例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 smtClean="0"/>
              <a:t>.  </a:t>
            </a:r>
            <a:r>
              <a:rPr lang="zh-CN" altLang="en-US" sz="2800" b="1" dirty="0" smtClean="0"/>
              <a:t>对两点 </a:t>
            </a:r>
            <a:r>
              <a:rPr lang="en-US" altLang="zh-CN" sz="2800" b="1" dirty="0" err="1" smtClean="0">
                <a:latin typeface="Times New Roman" pitchFamily="18" charset="0"/>
                <a:cs typeface="Times New Roman" pitchFamily="18" charset="0"/>
              </a:rPr>
              <a:t>Dirichlet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 smtClean="0"/>
              <a:t>边值问题</a:t>
            </a:r>
            <a:endParaRPr lang="zh-CN" altLang="en-US" sz="2800" b="1" dirty="0"/>
          </a:p>
        </p:txBody>
      </p:sp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1082675" y="1044575"/>
          <a:ext cx="6689725" cy="1066800"/>
        </p:xfrm>
        <a:graphic>
          <a:graphicData uri="http://schemas.openxmlformats.org/presentationml/2006/ole">
            <p:oleObj spid="_x0000_s3073" name="Equation" r:id="rId3" imgW="3035160" imgH="482400" progId="Equation.DSMT4">
              <p:embed/>
            </p:oleObj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714348" y="2857496"/>
            <a:ext cx="3857655" cy="526361"/>
            <a:chOff x="539704" y="3429000"/>
            <a:chExt cx="3857655" cy="526361"/>
          </a:xfrm>
        </p:grpSpPr>
        <p:sp>
          <p:nvSpPr>
            <p:cNvPr id="5" name="Text Box 8"/>
            <p:cNvSpPr txBox="1">
              <a:spLocks noChangeArrowheads="1"/>
            </p:cNvSpPr>
            <p:nvPr/>
          </p:nvSpPr>
          <p:spPr bwMode="auto">
            <a:xfrm>
              <a:off x="539704" y="3436248"/>
              <a:ext cx="16129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800" b="1" dirty="0"/>
                <a:t>精确解为</a:t>
              </a:r>
            </a:p>
          </p:txBody>
        </p:sp>
        <p:graphicFrame>
          <p:nvGraphicFramePr>
            <p:cNvPr id="6" name="Object 9"/>
            <p:cNvGraphicFramePr>
              <a:graphicFrameLocks noChangeAspect="1"/>
            </p:cNvGraphicFramePr>
            <p:nvPr/>
          </p:nvGraphicFramePr>
          <p:xfrm>
            <a:off x="2214546" y="3429000"/>
            <a:ext cx="2182813" cy="504825"/>
          </p:xfrm>
          <a:graphic>
            <a:graphicData uri="http://schemas.openxmlformats.org/presentationml/2006/ole">
              <p:oleObj spid="_x0000_s3074" name="Equation" r:id="rId4" imgW="990360" imgH="228600" progId="Equation.DSMT4">
                <p:embed/>
              </p:oleObj>
            </a:graphicData>
          </a:graphic>
        </p:graphicFrame>
      </p:grpSp>
      <p:sp>
        <p:nvSpPr>
          <p:cNvPr id="7" name="TextBox 6"/>
          <p:cNvSpPr txBox="1"/>
          <p:nvPr/>
        </p:nvSpPr>
        <p:spPr>
          <a:xfrm>
            <a:off x="642910" y="2214554"/>
            <a:ext cx="4935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应用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Richardson </a:t>
            </a:r>
            <a:r>
              <a:rPr lang="zh-CN" altLang="en-US" sz="2800" b="1" dirty="0" smtClean="0"/>
              <a:t>外推法计算。</a:t>
            </a:r>
            <a:endParaRPr lang="zh-CN" alt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57158" y="3500438"/>
            <a:ext cx="8329524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b="1" dirty="0" smtClean="0"/>
              <a:t>    设原问题的精确解为精确解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800" b="1" dirty="0" smtClean="0"/>
              <a:t>，且在取定步长为</a:t>
            </a:r>
            <a:r>
              <a:rPr lang="en-US" sz="2800" b="1" dirty="0" smtClean="0"/>
              <a:t>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800" b="1" dirty="0" smtClean="0"/>
              <a:t> </a:t>
            </a:r>
          </a:p>
          <a:p>
            <a:pPr>
              <a:lnSpc>
                <a:spcPct val="125000"/>
              </a:lnSpc>
            </a:pPr>
            <a:r>
              <a:rPr lang="zh-CN" altLang="en-US" sz="2800" b="1" dirty="0" smtClean="0"/>
              <a:t>的等距剖分下利用二阶格式得到的数值解为 </a:t>
            </a:r>
            <a:r>
              <a:rPr lang="en-US" altLang="zh-CN" sz="2800" b="1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b="1" i="1" baseline="-25000" dirty="0" err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800" b="1" dirty="0" smtClean="0"/>
              <a:t> </a:t>
            </a:r>
            <a:r>
              <a:rPr lang="zh-CN" altLang="en-US" sz="2800" b="1" dirty="0" smtClean="0"/>
              <a:t>，则</a:t>
            </a:r>
            <a:endParaRPr lang="en-US" altLang="zh-CN" sz="2800" b="1" dirty="0" smtClean="0"/>
          </a:p>
          <a:p>
            <a:pPr>
              <a:lnSpc>
                <a:spcPct val="125000"/>
              </a:lnSpc>
            </a:pPr>
            <a:r>
              <a:rPr lang="zh-CN" altLang="en-US" sz="2800" b="1" dirty="0" smtClean="0"/>
              <a:t>可以证明（构造性证明，难度较大，从略）：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2214546" y="5286388"/>
          <a:ext cx="3454400" cy="612775"/>
        </p:xfrm>
        <a:graphic>
          <a:graphicData uri="http://schemas.openxmlformats.org/presentationml/2006/ole">
            <p:oleObj spid="_x0000_s3075" name="Equation" r:id="rId5" imgW="1346040" imgH="241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2143108" y="214290"/>
          <a:ext cx="3454400" cy="612775"/>
        </p:xfrm>
        <a:graphic>
          <a:graphicData uri="http://schemas.openxmlformats.org/presentationml/2006/ole">
            <p:oleObj spid="_x0000_s24578" name="Equation" r:id="rId3" imgW="1346040" imgH="241200" progId="Equation.DSMT4">
              <p:embed/>
            </p:oleObj>
          </a:graphicData>
        </a:graphic>
      </p:graphicFrame>
      <p:sp>
        <p:nvSpPr>
          <p:cNvPr id="3" name="矩形 2"/>
          <p:cNvSpPr/>
          <p:nvPr/>
        </p:nvSpPr>
        <p:spPr>
          <a:xfrm>
            <a:off x="285720" y="928670"/>
            <a:ext cx="828680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b="1" dirty="0" smtClean="0"/>
              <a:t>  再以</a:t>
            </a:r>
            <a:r>
              <a:rPr lang="en-US" sz="2800" b="1" dirty="0" smtClean="0"/>
              <a:t>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800" b="1" dirty="0" smtClean="0"/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/ 2</a:t>
            </a:r>
            <a:r>
              <a:rPr lang="zh-CN" altLang="en-US" sz="2800" b="1" dirty="0" smtClean="0"/>
              <a:t>为步长，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用同样的</a:t>
            </a:r>
            <a:r>
              <a:rPr lang="zh-CN" altLang="en-US" sz="2800" b="1" dirty="0" smtClean="0"/>
              <a:t>二阶格式得到的数值解为 </a:t>
            </a:r>
            <a:r>
              <a:rPr lang="en-US" altLang="zh-CN" sz="2800" b="1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b="1" i="1" baseline="-25000" dirty="0" err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2800" b="1" i="1" baseline="-250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 smtClean="0"/>
              <a:t>，就有</a:t>
            </a:r>
            <a:endParaRPr lang="zh-CN" altLang="en-US" sz="2800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928794" y="2000240"/>
          <a:ext cx="3716338" cy="1063625"/>
        </p:xfrm>
        <a:graphic>
          <a:graphicData uri="http://schemas.openxmlformats.org/presentationml/2006/ole">
            <p:oleObj spid="_x0000_s24579" name="Equation" r:id="rId4" imgW="1447560" imgH="419040" progId="Equation.DSMT4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5857884" y="214290"/>
            <a:ext cx="6270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① 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5786446" y="2285992"/>
            <a:ext cx="6270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 ②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571472" y="3429000"/>
            <a:ext cx="28575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②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sym typeface="Symbol"/>
              </a:rPr>
              <a:t> 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</a:rPr>
              <a:t> ①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</a:rPr>
              <a:t>/4</a:t>
            </a:r>
            <a:r>
              <a:rPr lang="zh-CN" altLang="en-US" sz="2800" b="1" dirty="0" smtClean="0"/>
              <a:t>  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</a:rPr>
              <a:t>就有，</a:t>
            </a:r>
            <a:endParaRPr lang="zh-CN" altLang="en-US" sz="2800" b="1" dirty="0"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/>
        </p:nvGraphicFramePr>
        <p:xfrm>
          <a:off x="3214678" y="3071810"/>
          <a:ext cx="4140200" cy="1031875"/>
        </p:xfrm>
        <a:graphic>
          <a:graphicData uri="http://schemas.openxmlformats.org/presentationml/2006/ole">
            <p:oleObj spid="_x0000_s24580" name="Equation" r:id="rId5" imgW="1612800" imgH="406080" progId="Equation.DSMT4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71472" y="4500570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即</a:t>
            </a:r>
            <a:endParaRPr lang="zh-CN" altLang="en-US" sz="2800" b="1" dirty="0"/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/>
        </p:nvGraphicFramePr>
        <p:xfrm>
          <a:off x="1214414" y="4214818"/>
          <a:ext cx="3783013" cy="1031875"/>
        </p:xfrm>
        <a:graphic>
          <a:graphicData uri="http://schemas.openxmlformats.org/presentationml/2006/ole">
            <p:oleObj spid="_x0000_s24581" name="Equation" r:id="rId6" imgW="1473120" imgH="406080" progId="Equation.DSMT4">
              <p:embed/>
            </p:oleObj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857224" y="5572140"/>
            <a:ext cx="6979796" cy="1031875"/>
            <a:chOff x="857224" y="5572140"/>
            <a:chExt cx="6979796" cy="1031875"/>
          </a:xfrm>
        </p:grpSpPr>
        <p:sp>
          <p:nvSpPr>
            <p:cNvPr id="15" name="TextBox 14"/>
            <p:cNvSpPr txBox="1"/>
            <p:nvPr/>
          </p:nvSpPr>
          <p:spPr>
            <a:xfrm>
              <a:off x="857224" y="5857892"/>
              <a:ext cx="69797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令                                ，则       具有四阶精度。</a:t>
              </a:r>
              <a:endParaRPr lang="zh-CN" altLang="en-US" sz="2800" b="1" dirty="0"/>
            </a:p>
          </p:txBody>
        </p:sp>
        <p:graphicFrame>
          <p:nvGraphicFramePr>
            <p:cNvPr id="16" name="Object 2"/>
            <p:cNvGraphicFramePr>
              <a:graphicFrameLocks noChangeAspect="1"/>
            </p:cNvGraphicFramePr>
            <p:nvPr/>
          </p:nvGraphicFramePr>
          <p:xfrm>
            <a:off x="1357290" y="5572140"/>
            <a:ext cx="2478087" cy="1031875"/>
          </p:xfrm>
          <a:graphic>
            <a:graphicData uri="http://schemas.openxmlformats.org/presentationml/2006/ole">
              <p:oleObj spid="_x0000_s24582" name="Equation" r:id="rId7" imgW="965160" imgH="406080" progId="Equation.DSMT4">
                <p:embed/>
              </p:oleObj>
            </a:graphicData>
          </a:graphic>
        </p:graphicFrame>
        <p:graphicFrame>
          <p:nvGraphicFramePr>
            <p:cNvPr id="17" name="Object 2"/>
            <p:cNvGraphicFramePr>
              <a:graphicFrameLocks noChangeAspect="1"/>
            </p:cNvGraphicFramePr>
            <p:nvPr/>
          </p:nvGraphicFramePr>
          <p:xfrm>
            <a:off x="4643438" y="5857892"/>
            <a:ext cx="358775" cy="515937"/>
          </p:xfrm>
          <a:graphic>
            <a:graphicData uri="http://schemas.openxmlformats.org/presentationml/2006/ole">
              <p:oleObj spid="_x0000_s24583" name="Equation" r:id="rId8" imgW="139680" imgH="20304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8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14282" y="357166"/>
            <a:ext cx="8244565" cy="1169551"/>
            <a:chOff x="214282" y="357166"/>
            <a:chExt cx="8244565" cy="1169551"/>
          </a:xfrm>
        </p:grpSpPr>
        <p:sp>
          <p:nvSpPr>
            <p:cNvPr id="2" name="TextBox 1"/>
            <p:cNvSpPr txBox="1"/>
            <p:nvPr/>
          </p:nvSpPr>
          <p:spPr>
            <a:xfrm>
              <a:off x="214282" y="357166"/>
              <a:ext cx="8244565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2800" b="1" dirty="0" smtClean="0"/>
                <a:t>为验证新构造的       具有四阶精度，需要在三种步</a:t>
              </a:r>
              <a:endParaRPr lang="en-US" altLang="zh-CN" sz="2800" b="1" dirty="0" smtClean="0"/>
            </a:p>
            <a:p>
              <a:pPr>
                <a:lnSpc>
                  <a:spcPct val="125000"/>
                </a:lnSpc>
              </a:pPr>
              <a:r>
                <a:rPr lang="zh-CN" altLang="en-US" sz="2800" b="1" dirty="0" smtClean="0"/>
                <a:t>长下用二阶格式计算出三个数值解                           ，</a:t>
              </a:r>
              <a:endParaRPr lang="zh-CN" altLang="en-US" sz="2800" b="1" dirty="0"/>
            </a:p>
          </p:txBody>
        </p:sp>
        <p:graphicFrame>
          <p:nvGraphicFramePr>
            <p:cNvPr id="25602" name="Object 2"/>
            <p:cNvGraphicFramePr>
              <a:graphicFrameLocks noChangeAspect="1"/>
            </p:cNvGraphicFramePr>
            <p:nvPr/>
          </p:nvGraphicFramePr>
          <p:xfrm>
            <a:off x="2928926" y="428604"/>
            <a:ext cx="358775" cy="515938"/>
          </p:xfrm>
          <a:graphic>
            <a:graphicData uri="http://schemas.openxmlformats.org/presentationml/2006/ole">
              <p:oleObj spid="_x0000_s25602" name="Equation" r:id="rId3" imgW="139680" imgH="203040" progId="Equation.DSMT4">
                <p:embed/>
              </p:oleObj>
            </a:graphicData>
          </a:graphic>
        </p:graphicFrame>
        <p:graphicFrame>
          <p:nvGraphicFramePr>
            <p:cNvPr id="25603" name="Object 4"/>
            <p:cNvGraphicFramePr>
              <a:graphicFrameLocks noChangeAspect="1"/>
            </p:cNvGraphicFramePr>
            <p:nvPr/>
          </p:nvGraphicFramePr>
          <p:xfrm>
            <a:off x="5786446" y="928670"/>
            <a:ext cx="1989138" cy="581025"/>
          </p:xfrm>
          <a:graphic>
            <a:graphicData uri="http://schemas.openxmlformats.org/presentationml/2006/ole">
              <p:oleObj spid="_x0000_s25603" name="Equation" r:id="rId4" imgW="774360" imgH="228600" progId="Equation.DSMT4">
                <p:embed/>
              </p:oleObj>
            </a:graphicData>
          </a:graphic>
        </p:graphicFrame>
      </p:grpSp>
      <p:sp>
        <p:nvSpPr>
          <p:cNvPr id="5" name="TextBox 4"/>
          <p:cNvSpPr txBox="1"/>
          <p:nvPr/>
        </p:nvSpPr>
        <p:spPr>
          <a:xfrm>
            <a:off x="500034" y="1785926"/>
            <a:ext cx="6676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然后，先用前两个数值解作线性组合，得</a:t>
            </a:r>
            <a:endParaRPr lang="zh-CN" altLang="en-US" sz="2800" b="1" dirty="0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2274888" y="2357438"/>
          <a:ext cx="2882900" cy="971550"/>
        </p:xfrm>
        <a:graphic>
          <a:graphicData uri="http://schemas.openxmlformats.org/presentationml/2006/ole">
            <p:oleObj spid="_x0000_s25604" name="Equation" r:id="rId5" imgW="1193760" imgH="40608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28662" y="3500438"/>
            <a:ext cx="5594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再用后两个数值解作线性组合，得</a:t>
            </a:r>
            <a:endParaRPr lang="zh-CN" altLang="en-US" sz="2800" b="1" dirty="0"/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2051050" y="4071938"/>
          <a:ext cx="3189288" cy="971550"/>
        </p:xfrm>
        <a:graphic>
          <a:graphicData uri="http://schemas.openxmlformats.org/presentationml/2006/ole">
            <p:oleObj spid="_x0000_s25606" name="Equation" r:id="rId6" imgW="1320480" imgH="406080" progId="Equation.DSMT4">
              <p:embed/>
            </p:oleObj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714348" y="5111750"/>
            <a:ext cx="7176965" cy="603266"/>
            <a:chOff x="714348" y="5111750"/>
            <a:chExt cx="7176965" cy="603266"/>
          </a:xfrm>
        </p:grpSpPr>
        <p:sp>
          <p:nvSpPr>
            <p:cNvPr id="10" name="TextBox 9"/>
            <p:cNvSpPr txBox="1"/>
            <p:nvPr/>
          </p:nvSpPr>
          <p:spPr>
            <a:xfrm>
              <a:off x="714348" y="5143512"/>
              <a:ext cx="71769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最后考察       的误差应该是      的误差的</a:t>
              </a:r>
              <a:r>
                <a:rPr lang="en-US" altLang="zh-CN" sz="2800" b="1" dirty="0" smtClean="0">
                  <a:latin typeface="Times New Roman" pitchFamily="18" charset="0"/>
                  <a:cs typeface="Times New Roman" pitchFamily="18" charset="0"/>
                </a:rPr>
                <a:t>1/16</a:t>
              </a:r>
              <a:r>
                <a:rPr lang="en-US" altLang="zh-CN" sz="2800" b="1" dirty="0" smtClean="0"/>
                <a:t>. </a:t>
              </a:r>
              <a:endParaRPr lang="zh-CN" altLang="en-US" sz="2800" b="1" dirty="0"/>
            </a:p>
          </p:txBody>
        </p:sp>
        <p:graphicFrame>
          <p:nvGraphicFramePr>
            <p:cNvPr id="11" name="Object 2"/>
            <p:cNvGraphicFramePr>
              <a:graphicFrameLocks noChangeAspect="1"/>
            </p:cNvGraphicFramePr>
            <p:nvPr/>
          </p:nvGraphicFramePr>
          <p:xfrm>
            <a:off x="2292350" y="5111750"/>
            <a:ext cx="488950" cy="581025"/>
          </p:xfrm>
          <a:graphic>
            <a:graphicData uri="http://schemas.openxmlformats.org/presentationml/2006/ole">
              <p:oleObj spid="_x0000_s25607" name="Equation" r:id="rId7" imgW="190440" imgH="228600" progId="Equation.DSMT4">
                <p:embed/>
              </p:oleObj>
            </a:graphicData>
          </a:graphic>
        </p:graphicFrame>
        <p:graphicFrame>
          <p:nvGraphicFramePr>
            <p:cNvPr id="12" name="Object 2"/>
            <p:cNvGraphicFramePr>
              <a:graphicFrameLocks noChangeAspect="1"/>
            </p:cNvGraphicFramePr>
            <p:nvPr/>
          </p:nvGraphicFramePr>
          <p:xfrm>
            <a:off x="5038731" y="5133991"/>
            <a:ext cx="390525" cy="581025"/>
          </p:xfrm>
          <a:graphic>
            <a:graphicData uri="http://schemas.openxmlformats.org/presentationml/2006/ole">
              <p:oleObj spid="_x0000_s25608" name="Equation" r:id="rId8" imgW="152280" imgH="228600" progId="Equation.DSMT4">
                <p:embed/>
              </p:oleObj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285720" y="5857892"/>
            <a:ext cx="7949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程序见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example1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（课上</a:t>
            </a:r>
            <a:r>
              <a:rPr lang="zh-CN" altLang="en-US" sz="2800" b="1" smtClean="0">
                <a:latin typeface="Times New Roman" pitchFamily="18" charset="0"/>
                <a:cs typeface="Times New Roman" pitchFamily="18" charset="0"/>
              </a:rPr>
              <a:t>写，用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数据文件的读取）</a:t>
            </a:r>
            <a:r>
              <a:rPr lang="en-US" altLang="zh-CN" sz="2800" b="1" dirty="0" smtClean="0"/>
              <a:t>. 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357166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二、紧差分方法</a:t>
            </a:r>
            <a:endParaRPr lang="zh-CN" altLang="en-US" sz="2800" b="1" dirty="0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9697" name="Object 1"/>
          <p:cNvGraphicFramePr>
            <a:graphicFrameLocks noChangeAspect="1"/>
          </p:cNvGraphicFramePr>
          <p:nvPr/>
        </p:nvGraphicFramePr>
        <p:xfrm>
          <a:off x="428596" y="2928934"/>
          <a:ext cx="7959384" cy="785818"/>
        </p:xfrm>
        <a:graphic>
          <a:graphicData uri="http://schemas.openxmlformats.org/presentationml/2006/ole">
            <p:oleObj spid="_x0000_s29697" name="Equation" r:id="rId3" imgW="4241520" imgH="419040" progId="Equation.DSMT4">
              <p:embed/>
            </p:oleObj>
          </a:graphicData>
        </a:graphic>
      </p:graphicFrame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1000125" y="1000125"/>
          <a:ext cx="5940425" cy="1149350"/>
        </p:xfrm>
        <a:graphic>
          <a:graphicData uri="http://schemas.openxmlformats.org/presentationml/2006/ole">
            <p:oleObj spid="_x0000_s29699" name="Equation" r:id="rId4" imgW="2425680" imgH="46980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8596" y="2285992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显然对离散节点方程有，</a:t>
            </a:r>
            <a:endParaRPr lang="zh-CN" altLang="en-US" sz="2800" b="1" dirty="0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571472" y="3857628"/>
            <a:ext cx="5359159" cy="523220"/>
            <a:chOff x="571472" y="3857628"/>
            <a:chExt cx="5359159" cy="523220"/>
          </a:xfrm>
        </p:grpSpPr>
        <p:sp>
          <p:nvSpPr>
            <p:cNvPr id="7" name="TextBox 6"/>
            <p:cNvSpPr txBox="1"/>
            <p:nvPr/>
          </p:nvSpPr>
          <p:spPr>
            <a:xfrm>
              <a:off x="571472" y="3857628"/>
              <a:ext cx="53591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引进新变量                            ，则有</a:t>
              </a:r>
              <a:endParaRPr lang="zh-CN" altLang="en-US" sz="2800" b="1" dirty="0"/>
            </a:p>
          </p:txBody>
        </p:sp>
        <p:graphicFrame>
          <p:nvGraphicFramePr>
            <p:cNvPr id="29700" name="Object 4"/>
            <p:cNvGraphicFramePr>
              <a:graphicFrameLocks noChangeAspect="1"/>
            </p:cNvGraphicFramePr>
            <p:nvPr/>
          </p:nvGraphicFramePr>
          <p:xfrm>
            <a:off x="2571736" y="3857628"/>
            <a:ext cx="2095414" cy="500042"/>
          </p:xfrm>
          <a:graphic>
            <a:graphicData uri="http://schemas.openxmlformats.org/presentationml/2006/ole">
              <p:oleObj spid="_x0000_s29700" name="Equation" r:id="rId5" imgW="838080" imgH="203040" progId="Equation.DSMT4">
                <p:embed/>
              </p:oleObj>
            </a:graphicData>
          </a:graphic>
        </p:graphicFrame>
      </p:grp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357158" y="4429125"/>
            <a:ext cx="6675467" cy="523227"/>
            <a:chOff x="357158" y="4429125"/>
            <a:chExt cx="6675467" cy="523227"/>
          </a:xfrm>
        </p:grpSpPr>
        <p:graphicFrame>
          <p:nvGraphicFramePr>
            <p:cNvPr id="29702" name="Object 6"/>
            <p:cNvGraphicFramePr>
              <a:graphicFrameLocks noChangeAspect="1"/>
            </p:cNvGraphicFramePr>
            <p:nvPr/>
          </p:nvGraphicFramePr>
          <p:xfrm>
            <a:off x="357158" y="4429132"/>
            <a:ext cx="2104343" cy="500042"/>
          </p:xfrm>
          <a:graphic>
            <a:graphicData uri="http://schemas.openxmlformats.org/presentationml/2006/ole">
              <p:oleObj spid="_x0000_s29702" name="Equation" r:id="rId6" imgW="965160" imgH="228600" progId="Equation.DSMT4">
                <p:embed/>
              </p:oleObj>
            </a:graphicData>
          </a:graphic>
        </p:graphicFrame>
        <p:sp>
          <p:nvSpPr>
            <p:cNvPr id="12" name="TextBox 11"/>
            <p:cNvSpPr txBox="1"/>
            <p:nvPr/>
          </p:nvSpPr>
          <p:spPr>
            <a:xfrm>
              <a:off x="2571736" y="4429132"/>
              <a:ext cx="5453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且</a:t>
              </a:r>
              <a:endParaRPr lang="zh-CN" altLang="en-US" sz="2800" b="1" dirty="0"/>
            </a:p>
          </p:txBody>
        </p:sp>
        <p:graphicFrame>
          <p:nvGraphicFramePr>
            <p:cNvPr id="29704" name="Object 8"/>
            <p:cNvGraphicFramePr>
              <a:graphicFrameLocks noChangeAspect="1"/>
            </p:cNvGraphicFramePr>
            <p:nvPr/>
          </p:nvGraphicFramePr>
          <p:xfrm>
            <a:off x="3167063" y="4429125"/>
            <a:ext cx="3865562" cy="500063"/>
          </p:xfrm>
          <a:graphic>
            <a:graphicData uri="http://schemas.openxmlformats.org/presentationml/2006/ole">
              <p:oleObj spid="_x0000_s29704" name="Equation" r:id="rId7" imgW="1549080" imgH="203040" progId="Equation.DSMT4">
                <p:embed/>
              </p:oleObj>
            </a:graphicData>
          </a:graphic>
        </p:graphicFrame>
      </p:grpSp>
      <p:sp>
        <p:nvSpPr>
          <p:cNvPr id="15" name="TextBox 14"/>
          <p:cNvSpPr txBox="1"/>
          <p:nvPr/>
        </p:nvSpPr>
        <p:spPr>
          <a:xfrm>
            <a:off x="357158" y="5143512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于是，</a:t>
            </a:r>
            <a:endParaRPr lang="zh-CN" altLang="en-US" sz="2800" b="1" dirty="0"/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9706" name="Object 10"/>
          <p:cNvGraphicFramePr>
            <a:graphicFrameLocks noChangeAspect="1"/>
          </p:cNvGraphicFramePr>
          <p:nvPr/>
        </p:nvGraphicFramePr>
        <p:xfrm>
          <a:off x="357158" y="5786454"/>
          <a:ext cx="8143932" cy="824470"/>
        </p:xfrm>
        <a:graphic>
          <a:graphicData uri="http://schemas.openxmlformats.org/presentationml/2006/ole">
            <p:oleObj spid="_x0000_s29706" name="Equation" r:id="rId8" imgW="4140000" imgH="419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3" name="Object 1"/>
          <p:cNvGraphicFramePr>
            <a:graphicFrameLocks noChangeAspect="1"/>
          </p:cNvGraphicFramePr>
          <p:nvPr/>
        </p:nvGraphicFramePr>
        <p:xfrm>
          <a:off x="428596" y="214290"/>
          <a:ext cx="8143875" cy="823912"/>
        </p:xfrm>
        <a:graphic>
          <a:graphicData uri="http://schemas.openxmlformats.org/presentationml/2006/ole">
            <p:oleObj spid="_x0000_s28673" name="Equation" r:id="rId3" imgW="4140000" imgH="419040" progId="Equation.DSMT4">
              <p:embed/>
            </p:oleObj>
          </a:graphicData>
        </a:graphic>
      </p:graphicFrame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285720" y="2071678"/>
          <a:ext cx="8317156" cy="642942"/>
        </p:xfrm>
        <a:graphic>
          <a:graphicData uri="http://schemas.openxmlformats.org/presentationml/2006/ole">
            <p:oleObj spid="_x0000_s28674" name="Equation" r:id="rId4" imgW="5130720" imgH="40608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7158" y="1285860"/>
            <a:ext cx="4143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对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用中心差分，得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357158" y="4000504"/>
          <a:ext cx="7818437" cy="1285875"/>
        </p:xfrm>
        <a:graphic>
          <a:graphicData uri="http://schemas.openxmlformats.org/presentationml/2006/ole">
            <p:oleObj spid="_x0000_s28676" name="Equation" r:id="rId5" imgW="4838400" imgH="812520" progId="Equation.DSMT4">
              <p:embed/>
            </p:oleObj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500034" y="3071810"/>
            <a:ext cx="6075702" cy="523220"/>
            <a:chOff x="500034" y="3071810"/>
            <a:chExt cx="6075702" cy="523220"/>
          </a:xfrm>
        </p:grpSpPr>
        <p:graphicFrame>
          <p:nvGraphicFramePr>
            <p:cNvPr id="28678" name="Object 6"/>
            <p:cNvGraphicFramePr>
              <a:graphicFrameLocks noChangeAspect="1"/>
            </p:cNvGraphicFramePr>
            <p:nvPr/>
          </p:nvGraphicFramePr>
          <p:xfrm>
            <a:off x="1785918" y="3071810"/>
            <a:ext cx="3770312" cy="500063"/>
          </p:xfrm>
          <a:graphic>
            <a:graphicData uri="http://schemas.openxmlformats.org/presentationml/2006/ole">
              <p:oleObj spid="_x0000_s28678" name="Equation" r:id="rId6" imgW="1511280" imgH="203040" progId="Equation.DSMT4">
                <p:embed/>
              </p:oleObj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500034" y="3071810"/>
              <a:ext cx="60757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再利用                                                  可得</a:t>
              </a:r>
              <a:endParaRPr lang="zh-CN" altLang="en-US" sz="28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800" b="1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518</Words>
  <Application>Microsoft Office PowerPoint</Application>
  <PresentationFormat>全屏显示(4:3)</PresentationFormat>
  <Paragraphs>57</Paragraphs>
  <Slides>13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16" baseType="lpstr">
      <vt:lpstr>Office 主题</vt:lpstr>
      <vt:lpstr>Equation</vt:lpstr>
      <vt:lpstr>MathType 6.0 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huady</dc:creator>
  <cp:lastModifiedBy>huady</cp:lastModifiedBy>
  <cp:revision>40</cp:revision>
  <dcterms:created xsi:type="dcterms:W3CDTF">2014-11-15T06:21:43Z</dcterms:created>
  <dcterms:modified xsi:type="dcterms:W3CDTF">2014-11-27T03:35:29Z</dcterms:modified>
</cp:coreProperties>
</file>