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7" r:id="rId2"/>
    <p:sldId id="260" r:id="rId3"/>
    <p:sldId id="256" r:id="rId4"/>
    <p:sldId id="259" r:id="rId5"/>
    <p:sldId id="262" r:id="rId6"/>
    <p:sldId id="275" r:id="rId7"/>
    <p:sldId id="281" r:id="rId8"/>
    <p:sldId id="266" r:id="rId9"/>
    <p:sldId id="267" r:id="rId10"/>
    <p:sldId id="268" r:id="rId11"/>
    <p:sldId id="273" r:id="rId12"/>
    <p:sldId id="282" r:id="rId13"/>
    <p:sldId id="283" r:id="rId14"/>
    <p:sldId id="284" r:id="rId15"/>
    <p:sldId id="285" r:id="rId16"/>
    <p:sldId id="286" r:id="rId17"/>
    <p:sldId id="287" r:id="rId18"/>
    <p:sldId id="290" r:id="rId19"/>
    <p:sldId id="288" r:id="rId20"/>
    <p:sldId id="289" r:id="rId21"/>
    <p:sldId id="291" r:id="rId22"/>
    <p:sldId id="292" r:id="rId23"/>
    <p:sldId id="293" r:id="rId24"/>
    <p:sldId id="294" r:id="rId25"/>
    <p:sldId id="295" r:id="rId26"/>
    <p:sldId id="296" r:id="rId27"/>
    <p:sldId id="297" r:id="rId28"/>
    <p:sldId id="298" r:id="rId29"/>
    <p:sldId id="301" r:id="rId30"/>
    <p:sldId id="300" r:id="rId31"/>
    <p:sldId id="299" r:id="rId32"/>
    <p:sldId id="302" r:id="rId33"/>
    <p:sldId id="303" r:id="rId34"/>
    <p:sldId id="304" r:id="rId35"/>
    <p:sldId id="305" r:id="rId36"/>
    <p:sldId id="306" r:id="rId37"/>
    <p:sldId id="307" r:id="rId38"/>
    <p:sldId id="308" r:id="rId39"/>
    <p:sldId id="309" r:id="rId40"/>
  </p:sldIdLst>
  <p:sldSz cx="9144000" cy="6858000" type="screen4x3"/>
  <p:notesSz cx="6858000" cy="9144000"/>
  <p:defaultTextStyle>
    <a:defPPr>
      <a:defRPr lang="zh-CN"/>
    </a:defPPr>
    <a:lvl1pPr algn="l" rtl="0" fontAlgn="base">
      <a:spcBef>
        <a:spcPct val="0"/>
      </a:spcBef>
      <a:spcAft>
        <a:spcPct val="0"/>
      </a:spcAft>
      <a:defRPr sz="2800" b="1" kern="1200">
        <a:solidFill>
          <a:schemeClr val="tx1"/>
        </a:solidFill>
        <a:latin typeface="Times New Roman" pitchFamily="18" charset="0"/>
        <a:ea typeface="楷体_GB2312" pitchFamily="49" charset="-122"/>
        <a:cs typeface="+mn-cs"/>
      </a:defRPr>
    </a:lvl1pPr>
    <a:lvl2pPr marL="457200" algn="l" rtl="0" fontAlgn="base">
      <a:spcBef>
        <a:spcPct val="0"/>
      </a:spcBef>
      <a:spcAft>
        <a:spcPct val="0"/>
      </a:spcAft>
      <a:defRPr sz="2800" b="1" kern="1200">
        <a:solidFill>
          <a:schemeClr val="tx1"/>
        </a:solidFill>
        <a:latin typeface="Times New Roman" pitchFamily="18" charset="0"/>
        <a:ea typeface="楷体_GB2312" pitchFamily="49" charset="-122"/>
        <a:cs typeface="+mn-cs"/>
      </a:defRPr>
    </a:lvl2pPr>
    <a:lvl3pPr marL="914400" algn="l" rtl="0" fontAlgn="base">
      <a:spcBef>
        <a:spcPct val="0"/>
      </a:spcBef>
      <a:spcAft>
        <a:spcPct val="0"/>
      </a:spcAft>
      <a:defRPr sz="2800" b="1" kern="1200">
        <a:solidFill>
          <a:schemeClr val="tx1"/>
        </a:solidFill>
        <a:latin typeface="Times New Roman" pitchFamily="18" charset="0"/>
        <a:ea typeface="楷体_GB2312" pitchFamily="49" charset="-122"/>
        <a:cs typeface="+mn-cs"/>
      </a:defRPr>
    </a:lvl3pPr>
    <a:lvl4pPr marL="1371600" algn="l" rtl="0" fontAlgn="base">
      <a:spcBef>
        <a:spcPct val="0"/>
      </a:spcBef>
      <a:spcAft>
        <a:spcPct val="0"/>
      </a:spcAft>
      <a:defRPr sz="2800" b="1" kern="1200">
        <a:solidFill>
          <a:schemeClr val="tx1"/>
        </a:solidFill>
        <a:latin typeface="Times New Roman" pitchFamily="18" charset="0"/>
        <a:ea typeface="楷体_GB2312" pitchFamily="49" charset="-122"/>
        <a:cs typeface="+mn-cs"/>
      </a:defRPr>
    </a:lvl4pPr>
    <a:lvl5pPr marL="1828800" algn="l" rtl="0" fontAlgn="base">
      <a:spcBef>
        <a:spcPct val="0"/>
      </a:spcBef>
      <a:spcAft>
        <a:spcPct val="0"/>
      </a:spcAft>
      <a:defRPr sz="2800" b="1" kern="1200">
        <a:solidFill>
          <a:schemeClr val="tx1"/>
        </a:solidFill>
        <a:latin typeface="Times New Roman" pitchFamily="18" charset="0"/>
        <a:ea typeface="楷体_GB2312" pitchFamily="49" charset="-122"/>
        <a:cs typeface="+mn-cs"/>
      </a:defRPr>
    </a:lvl5pPr>
    <a:lvl6pPr marL="2286000" algn="l" defTabSz="914400" rtl="0" eaLnBrk="1" latinLnBrk="0" hangingPunct="1">
      <a:defRPr sz="2800" b="1" kern="1200">
        <a:solidFill>
          <a:schemeClr val="tx1"/>
        </a:solidFill>
        <a:latin typeface="Times New Roman" pitchFamily="18" charset="0"/>
        <a:ea typeface="楷体_GB2312" pitchFamily="49" charset="-122"/>
        <a:cs typeface="+mn-cs"/>
      </a:defRPr>
    </a:lvl6pPr>
    <a:lvl7pPr marL="2743200" algn="l" defTabSz="914400" rtl="0" eaLnBrk="1" latinLnBrk="0" hangingPunct="1">
      <a:defRPr sz="2800" b="1" kern="1200">
        <a:solidFill>
          <a:schemeClr val="tx1"/>
        </a:solidFill>
        <a:latin typeface="Times New Roman" pitchFamily="18" charset="0"/>
        <a:ea typeface="楷体_GB2312" pitchFamily="49" charset="-122"/>
        <a:cs typeface="+mn-cs"/>
      </a:defRPr>
    </a:lvl7pPr>
    <a:lvl8pPr marL="3200400" algn="l" defTabSz="914400" rtl="0" eaLnBrk="1" latinLnBrk="0" hangingPunct="1">
      <a:defRPr sz="2800" b="1" kern="1200">
        <a:solidFill>
          <a:schemeClr val="tx1"/>
        </a:solidFill>
        <a:latin typeface="Times New Roman" pitchFamily="18" charset="0"/>
        <a:ea typeface="楷体_GB2312" pitchFamily="49" charset="-122"/>
        <a:cs typeface="+mn-cs"/>
      </a:defRPr>
    </a:lvl8pPr>
    <a:lvl9pPr marL="3657600" algn="l" defTabSz="914400" rtl="0" eaLnBrk="1" latinLnBrk="0" hangingPunct="1">
      <a:defRPr sz="2800" b="1" kern="1200">
        <a:solidFill>
          <a:schemeClr val="tx1"/>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FF0000"/>
    <a:srgbClr val="6600FF"/>
    <a:srgbClr val="000066"/>
    <a:srgbClr val="FF00FF"/>
    <a:srgbClr val="00FF00"/>
    <a:srgbClr val="009900"/>
    <a:srgbClr val="CC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7" autoAdjust="0"/>
    <p:restoredTop sz="94631" autoAdjust="0"/>
  </p:normalViewPr>
  <p:slideViewPr>
    <p:cSldViewPr>
      <p:cViewPr varScale="1">
        <p:scale>
          <a:sx n="67" d="100"/>
          <a:sy n="67" d="100"/>
        </p:scale>
        <p:origin x="-116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3.wmf"/><Relationship Id="rId7" Type="http://schemas.openxmlformats.org/officeDocument/2006/relationships/image" Target="../media/image53.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54.wmf"/><Relationship Id="rId1" Type="http://schemas.openxmlformats.org/officeDocument/2006/relationships/image" Target="../media/image4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4" Type="http://schemas.openxmlformats.org/officeDocument/2006/relationships/image" Target="../media/image5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6.wmf"/><Relationship Id="rId1" Type="http://schemas.openxmlformats.org/officeDocument/2006/relationships/image" Target="../media/image59.wmf"/><Relationship Id="rId6" Type="http://schemas.openxmlformats.org/officeDocument/2006/relationships/image" Target="../media/image63.wmf"/><Relationship Id="rId5" Type="http://schemas.openxmlformats.org/officeDocument/2006/relationships/image" Target="../media/image62.wmf"/><Relationship Id="rId4" Type="http://schemas.openxmlformats.org/officeDocument/2006/relationships/image" Target="../media/image6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4" Type="http://schemas.openxmlformats.org/officeDocument/2006/relationships/image" Target="../media/image67.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70.wmf"/><Relationship Id="rId1" Type="http://schemas.openxmlformats.org/officeDocument/2006/relationships/image" Target="../media/image65.wmf"/><Relationship Id="rId4" Type="http://schemas.openxmlformats.org/officeDocument/2006/relationships/image" Target="../media/image7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 Id="rId6" Type="http://schemas.openxmlformats.org/officeDocument/2006/relationships/image" Target="../media/image77.wmf"/><Relationship Id="rId5" Type="http://schemas.openxmlformats.org/officeDocument/2006/relationships/image" Target="../media/image76.wmf"/><Relationship Id="rId4" Type="http://schemas.openxmlformats.org/officeDocument/2006/relationships/image" Target="../media/image7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 Id="rId5" Type="http://schemas.openxmlformats.org/officeDocument/2006/relationships/image" Target="../media/image75.wmf"/><Relationship Id="rId4" Type="http://schemas.openxmlformats.org/officeDocument/2006/relationships/image" Target="../media/image81.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image" Target="../media/image24.wmf"/><Relationship Id="rId7" Type="http://schemas.openxmlformats.org/officeDocument/2006/relationships/image" Target="../media/image82.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10" Type="http://schemas.openxmlformats.org/officeDocument/2006/relationships/image" Target="../media/image35.wmf"/><Relationship Id="rId4" Type="http://schemas.openxmlformats.org/officeDocument/2006/relationships/image" Target="../media/image25.wmf"/><Relationship Id="rId9"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image" Target="../media/image23.wmf"/><Relationship Id="rId7" Type="http://schemas.openxmlformats.org/officeDocument/2006/relationships/image" Target="../media/image27.wmf"/><Relationship Id="rId2" Type="http://schemas.openxmlformats.org/officeDocument/2006/relationships/image" Target="../media/image37.wmf"/><Relationship Id="rId1" Type="http://schemas.openxmlformats.org/officeDocument/2006/relationships/image" Target="../media/image83.wmf"/><Relationship Id="rId6" Type="http://schemas.openxmlformats.org/officeDocument/2006/relationships/image" Target="../media/image26.wmf"/><Relationship Id="rId5" Type="http://schemas.openxmlformats.org/officeDocument/2006/relationships/image" Target="../media/image25.wmf"/><Relationship Id="rId10" Type="http://schemas.openxmlformats.org/officeDocument/2006/relationships/image" Target="../media/image40.wmf"/><Relationship Id="rId4" Type="http://schemas.openxmlformats.org/officeDocument/2006/relationships/image" Target="../media/image24.wmf"/><Relationship Id="rId9" Type="http://schemas.openxmlformats.org/officeDocument/2006/relationships/image" Target="../media/image39.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image" Target="../media/image88.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 Id="rId4" Type="http://schemas.openxmlformats.org/officeDocument/2006/relationships/image" Target="../media/image92.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 Id="rId4" Type="http://schemas.openxmlformats.org/officeDocument/2006/relationships/image" Target="../media/image95.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97.wmf"/><Relationship Id="rId1" Type="http://schemas.openxmlformats.org/officeDocument/2006/relationships/image" Target="../media/image96.wmf"/><Relationship Id="rId4" Type="http://schemas.openxmlformats.org/officeDocument/2006/relationships/image" Target="../media/image98.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99.wmf"/><Relationship Id="rId5" Type="http://schemas.openxmlformats.org/officeDocument/2006/relationships/image" Target="../media/image53.wmf"/><Relationship Id="rId4" Type="http://schemas.openxmlformats.org/officeDocument/2006/relationships/image" Target="../media/image52.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image" Target="../media/image24.wmf"/><Relationship Id="rId7" Type="http://schemas.openxmlformats.org/officeDocument/2006/relationships/image" Target="../media/image100.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10" Type="http://schemas.openxmlformats.org/officeDocument/2006/relationships/image" Target="../media/image101.wmf"/><Relationship Id="rId4" Type="http://schemas.openxmlformats.org/officeDocument/2006/relationships/image" Target="../media/image25.wmf"/><Relationship Id="rId9" Type="http://schemas.openxmlformats.org/officeDocument/2006/relationships/image" Target="../media/image34.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image" Target="../media/image25.wmf"/><Relationship Id="rId7" Type="http://schemas.openxmlformats.org/officeDocument/2006/relationships/image" Target="../media/image103.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102.wmf"/><Relationship Id="rId5" Type="http://schemas.openxmlformats.org/officeDocument/2006/relationships/image" Target="../media/image27.wmf"/><Relationship Id="rId10" Type="http://schemas.openxmlformats.org/officeDocument/2006/relationships/image" Target="../media/image39.wmf"/><Relationship Id="rId4" Type="http://schemas.openxmlformats.org/officeDocument/2006/relationships/image" Target="../media/image26.wmf"/><Relationship Id="rId9" Type="http://schemas.openxmlformats.org/officeDocument/2006/relationships/image" Target="../media/image37.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06.wmf"/><Relationship Id="rId1" Type="http://schemas.openxmlformats.org/officeDocument/2006/relationships/image" Target="../media/image10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08.wmf"/><Relationship Id="rId1" Type="http://schemas.openxmlformats.org/officeDocument/2006/relationships/image" Target="../media/image107.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09.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12.wmf"/><Relationship Id="rId1" Type="http://schemas.openxmlformats.org/officeDocument/2006/relationships/image" Target="../media/image111.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109.wmf"/><Relationship Id="rId5" Type="http://schemas.openxmlformats.org/officeDocument/2006/relationships/image" Target="../media/image53.wmf"/><Relationship Id="rId4" Type="http://schemas.openxmlformats.org/officeDocument/2006/relationships/image" Target="../media/image52.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13.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image" Target="../media/image20.wmf"/><Relationship Id="rId3" Type="http://schemas.openxmlformats.org/officeDocument/2006/relationships/image" Target="../media/image10.wmf"/><Relationship Id="rId7" Type="http://schemas.openxmlformats.org/officeDocument/2006/relationships/image" Target="../media/image14.wmf"/><Relationship Id="rId12" Type="http://schemas.openxmlformats.org/officeDocument/2006/relationships/image" Target="../media/image19.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11" Type="http://schemas.openxmlformats.org/officeDocument/2006/relationships/image" Target="../media/image18.wmf"/><Relationship Id="rId5" Type="http://schemas.openxmlformats.org/officeDocument/2006/relationships/image" Target="../media/image12.wmf"/><Relationship Id="rId10" Type="http://schemas.openxmlformats.org/officeDocument/2006/relationships/image" Target="../media/image17.wmf"/><Relationship Id="rId4" Type="http://schemas.openxmlformats.org/officeDocument/2006/relationships/image" Target="../media/image11.wmf"/><Relationship Id="rId9" Type="http://schemas.openxmlformats.org/officeDocument/2006/relationships/image" Target="../media/image16.wmf"/><Relationship Id="rId14"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24.wmf"/><Relationship Id="rId7" Type="http://schemas.openxmlformats.org/officeDocument/2006/relationships/image" Target="../media/image28.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 Id="rId9"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5" Type="http://schemas.openxmlformats.org/officeDocument/2006/relationships/image" Target="../media/image35.wmf"/><Relationship Id="rId4"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image" Target="../media/image23.wmf"/><Relationship Id="rId7" Type="http://schemas.openxmlformats.org/officeDocument/2006/relationships/image" Target="../media/image27.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26.wmf"/><Relationship Id="rId5" Type="http://schemas.openxmlformats.org/officeDocument/2006/relationships/image" Target="../media/image25.wmf"/><Relationship Id="rId10" Type="http://schemas.openxmlformats.org/officeDocument/2006/relationships/image" Target="../media/image40.wmf"/><Relationship Id="rId4" Type="http://schemas.openxmlformats.org/officeDocument/2006/relationships/image" Target="../media/image24.wmf"/><Relationship Id="rId9" Type="http://schemas.openxmlformats.org/officeDocument/2006/relationships/image" Target="../media/image39.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image" Target="../media/image43.wmf"/><Relationship Id="rId3" Type="http://schemas.openxmlformats.org/officeDocument/2006/relationships/image" Target="../media/image17.wmf"/><Relationship Id="rId7" Type="http://schemas.openxmlformats.org/officeDocument/2006/relationships/image" Target="../media/image11.wmf"/><Relationship Id="rId12" Type="http://schemas.openxmlformats.org/officeDocument/2006/relationships/image" Target="../media/image42.wmf"/><Relationship Id="rId2" Type="http://schemas.openxmlformats.org/officeDocument/2006/relationships/image" Target="../media/image16.wmf"/><Relationship Id="rId16" Type="http://schemas.openxmlformats.org/officeDocument/2006/relationships/image" Target="../media/image46.wmf"/><Relationship Id="rId1" Type="http://schemas.openxmlformats.org/officeDocument/2006/relationships/image" Target="../media/image41.wmf"/><Relationship Id="rId6" Type="http://schemas.openxmlformats.org/officeDocument/2006/relationships/image" Target="../media/image20.wmf"/><Relationship Id="rId11" Type="http://schemas.openxmlformats.org/officeDocument/2006/relationships/image" Target="../media/image15.wmf"/><Relationship Id="rId5" Type="http://schemas.openxmlformats.org/officeDocument/2006/relationships/image" Target="../media/image19.wmf"/><Relationship Id="rId15" Type="http://schemas.openxmlformats.org/officeDocument/2006/relationships/image" Target="../media/image45.wmf"/><Relationship Id="rId10" Type="http://schemas.openxmlformats.org/officeDocument/2006/relationships/image" Target="../media/image14.wmf"/><Relationship Id="rId4" Type="http://schemas.openxmlformats.org/officeDocument/2006/relationships/image" Target="../media/image18.wmf"/><Relationship Id="rId9" Type="http://schemas.openxmlformats.org/officeDocument/2006/relationships/image" Target="../media/image13.wmf"/><Relationship Id="rId14" Type="http://schemas.openxmlformats.org/officeDocument/2006/relationships/image" Target="../media/image4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B2927FA5-E418-44A2-B5E5-20A67F6F4FC2}" type="datetimeFigureOut">
              <a:rPr lang="zh-CN" altLang="en-US"/>
              <a:pPr>
                <a:defRPr/>
              </a:pPr>
              <a:t>2014/11/27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BAD18BE-71CF-424A-BC3F-67820C24187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headEnd/>
            <a:tailEnd/>
          </a:ln>
        </p:spPr>
      </p:sp>
      <p:sp>
        <p:nvSpPr>
          <p:cNvPr id="430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301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B886607-82E0-447C-A710-B66A9BBB4EAD}" type="slidenum">
              <a:rPr lang="zh-CN" altLang="en-US" smtClean="0"/>
              <a:pPr/>
              <a:t>14</a:t>
            </a:fld>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4CADDA8-7EAB-4B5E-A682-CBF678C0777C}"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E038993-427B-4C7A-9211-48D3BB7493E4}"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2053612-E683-4BBB-BD6F-BD3E4FA4FADF}"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59186CCB-7106-4B08-974F-3923B840F564}"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44301BA-409A-4CFF-AC47-C5975DEC98E6}"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FCC907C-4C2E-4F62-8845-47AF56CB4704}"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A67E58A-482C-4DC8-8584-AF8F020EAF4B}"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900B2460-00DD-45DD-BDD2-DD340CBB95F9}"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A3BB7159-C52C-4888-8240-8AB0EFB04BF3}"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CF73A1F0-BECA-4F45-A13A-06BF3EA169D2}"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39E2006-80A3-4C9E-B835-951997C751AB}"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797B76F-DFD8-4D37-BF9F-E104649485CF}"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5843"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mn-lt"/>
                <a:ea typeface="+mn-ea"/>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mn-lt"/>
                <a:ea typeface="+mn-ea"/>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mn-lt"/>
                <a:ea typeface="+mn-ea"/>
              </a:defRPr>
            </a:lvl1pPr>
          </a:lstStyle>
          <a:p>
            <a:pPr>
              <a:defRPr/>
            </a:pPr>
            <a:fld id="{5D133BB8-CE0C-4456-83F4-1B71C8F1D83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68.bin"/><Relationship Id="rId3" Type="http://schemas.openxmlformats.org/officeDocument/2006/relationships/oleObject" Target="../embeddings/oleObject63.bin"/><Relationship Id="rId7" Type="http://schemas.openxmlformats.org/officeDocument/2006/relationships/oleObject" Target="../embeddings/oleObject67.bin"/><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oleObject" Target="../embeddings/oleObject66.bin"/><Relationship Id="rId5" Type="http://schemas.openxmlformats.org/officeDocument/2006/relationships/oleObject" Target="../embeddings/oleObject65.bin"/><Relationship Id="rId4" Type="http://schemas.openxmlformats.org/officeDocument/2006/relationships/oleObject" Target="../embeddings/oleObject64.bin"/><Relationship Id="rId9" Type="http://schemas.openxmlformats.org/officeDocument/2006/relationships/oleObject" Target="../embeddings/oleObject69.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oleObject" Target="../embeddings/oleObject72.bin"/><Relationship Id="rId4" Type="http://schemas.openxmlformats.org/officeDocument/2006/relationships/oleObject" Target="../embeddings/oleObject71.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76.bin"/><Relationship Id="rId5" Type="http://schemas.openxmlformats.org/officeDocument/2006/relationships/oleObject" Target="../embeddings/oleObject75.bin"/><Relationship Id="rId4" Type="http://schemas.openxmlformats.org/officeDocument/2006/relationships/oleObject" Target="../embeddings/oleObject74.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81.bin"/><Relationship Id="rId3" Type="http://schemas.openxmlformats.org/officeDocument/2006/relationships/notesSlide" Target="../notesSlides/notesSlide1.xml"/><Relationship Id="rId7" Type="http://schemas.openxmlformats.org/officeDocument/2006/relationships/oleObject" Target="../embeddings/oleObject80.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79.bin"/><Relationship Id="rId5" Type="http://schemas.openxmlformats.org/officeDocument/2006/relationships/oleObject" Target="../embeddings/oleObject78.bin"/><Relationship Id="rId4" Type="http://schemas.openxmlformats.org/officeDocument/2006/relationships/oleObject" Target="../embeddings/oleObject77.bin"/><Relationship Id="rId9" Type="http://schemas.openxmlformats.org/officeDocument/2006/relationships/oleObject" Target="../embeddings/oleObject82.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86.bin"/><Relationship Id="rId5" Type="http://schemas.openxmlformats.org/officeDocument/2006/relationships/oleObject" Target="../embeddings/oleObject85.bin"/><Relationship Id="rId4" Type="http://schemas.openxmlformats.org/officeDocument/2006/relationships/oleObject" Target="../embeddings/oleObject84.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oleObject" Target="../embeddings/oleObject88.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92.bin"/><Relationship Id="rId5" Type="http://schemas.openxmlformats.org/officeDocument/2006/relationships/oleObject" Target="../embeddings/oleObject91.bin"/><Relationship Id="rId4" Type="http://schemas.openxmlformats.org/officeDocument/2006/relationships/oleObject" Target="../embeddings/oleObject90.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98.bin"/><Relationship Id="rId3" Type="http://schemas.openxmlformats.org/officeDocument/2006/relationships/oleObject" Target="../embeddings/oleObject93.bin"/><Relationship Id="rId7" Type="http://schemas.openxmlformats.org/officeDocument/2006/relationships/oleObject" Target="../embeddings/oleObject97.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96.bin"/><Relationship Id="rId5" Type="http://schemas.openxmlformats.org/officeDocument/2006/relationships/oleObject" Target="../embeddings/oleObject95.bin"/><Relationship Id="rId4" Type="http://schemas.openxmlformats.org/officeDocument/2006/relationships/oleObject" Target="../embeddings/oleObject94.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99.bin"/><Relationship Id="rId7" Type="http://schemas.openxmlformats.org/officeDocument/2006/relationships/oleObject" Target="../embeddings/oleObject103.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102.bin"/><Relationship Id="rId5" Type="http://schemas.openxmlformats.org/officeDocument/2006/relationships/oleObject" Target="../embeddings/oleObject101.bin"/><Relationship Id="rId4" Type="http://schemas.openxmlformats.org/officeDocument/2006/relationships/oleObject" Target="../embeddings/oleObject100.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09.bin"/><Relationship Id="rId3" Type="http://schemas.openxmlformats.org/officeDocument/2006/relationships/oleObject" Target="../embeddings/oleObject104.bin"/><Relationship Id="rId7" Type="http://schemas.openxmlformats.org/officeDocument/2006/relationships/oleObject" Target="../embeddings/oleObject108.bin"/><Relationship Id="rId12" Type="http://schemas.openxmlformats.org/officeDocument/2006/relationships/oleObject" Target="../embeddings/oleObject113.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107.bin"/><Relationship Id="rId11" Type="http://schemas.openxmlformats.org/officeDocument/2006/relationships/oleObject" Target="../embeddings/oleObject112.bin"/><Relationship Id="rId5" Type="http://schemas.openxmlformats.org/officeDocument/2006/relationships/oleObject" Target="../embeddings/oleObject106.bin"/><Relationship Id="rId10" Type="http://schemas.openxmlformats.org/officeDocument/2006/relationships/oleObject" Target="../embeddings/oleObject111.bin"/><Relationship Id="rId4" Type="http://schemas.openxmlformats.org/officeDocument/2006/relationships/oleObject" Target="../embeddings/oleObject105.bin"/><Relationship Id="rId9" Type="http://schemas.openxmlformats.org/officeDocument/2006/relationships/oleObject" Target="../embeddings/oleObject110.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19.bin"/><Relationship Id="rId3" Type="http://schemas.openxmlformats.org/officeDocument/2006/relationships/oleObject" Target="../embeddings/oleObject114.bin"/><Relationship Id="rId7" Type="http://schemas.openxmlformats.org/officeDocument/2006/relationships/oleObject" Target="../embeddings/oleObject118.bin"/><Relationship Id="rId12" Type="http://schemas.openxmlformats.org/officeDocument/2006/relationships/oleObject" Target="../embeddings/oleObject123.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117.bin"/><Relationship Id="rId11" Type="http://schemas.openxmlformats.org/officeDocument/2006/relationships/oleObject" Target="../embeddings/oleObject122.bin"/><Relationship Id="rId5" Type="http://schemas.openxmlformats.org/officeDocument/2006/relationships/oleObject" Target="../embeddings/oleObject116.bin"/><Relationship Id="rId10" Type="http://schemas.openxmlformats.org/officeDocument/2006/relationships/oleObject" Target="../embeddings/oleObject121.bin"/><Relationship Id="rId4" Type="http://schemas.openxmlformats.org/officeDocument/2006/relationships/oleObject" Target="../embeddings/oleObject115.bin"/><Relationship Id="rId9" Type="http://schemas.openxmlformats.org/officeDocument/2006/relationships/oleObject" Target="../embeddings/oleObject120.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24.bin"/><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oleObject" Target="../embeddings/oleObject126.bin"/><Relationship Id="rId4" Type="http://schemas.openxmlformats.org/officeDocument/2006/relationships/oleObject" Target="../embeddings/oleObject125.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27.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oleObject" Target="../embeddings/oleObject128.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29.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132.bin"/><Relationship Id="rId5" Type="http://schemas.openxmlformats.org/officeDocument/2006/relationships/oleObject" Target="../embeddings/oleObject131.bin"/><Relationship Id="rId4" Type="http://schemas.openxmlformats.org/officeDocument/2006/relationships/oleObject" Target="../embeddings/oleObject130.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38.bin"/><Relationship Id="rId3" Type="http://schemas.openxmlformats.org/officeDocument/2006/relationships/oleObject" Target="../embeddings/oleObject133.bin"/><Relationship Id="rId7" Type="http://schemas.openxmlformats.org/officeDocument/2006/relationships/oleObject" Target="../embeddings/oleObject137.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136.bin"/><Relationship Id="rId5" Type="http://schemas.openxmlformats.org/officeDocument/2006/relationships/oleObject" Target="../embeddings/oleObject135.bin"/><Relationship Id="rId4" Type="http://schemas.openxmlformats.org/officeDocument/2006/relationships/oleObject" Target="../embeddings/oleObject134.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39.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142.bin"/><Relationship Id="rId5" Type="http://schemas.openxmlformats.org/officeDocument/2006/relationships/oleObject" Target="../embeddings/oleObject141.bin"/><Relationship Id="rId4" Type="http://schemas.openxmlformats.org/officeDocument/2006/relationships/oleObject" Target="../embeddings/oleObject140.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43.bin"/><Relationship Id="rId7" Type="http://schemas.openxmlformats.org/officeDocument/2006/relationships/oleObject" Target="../embeddings/oleObject147.bin"/><Relationship Id="rId2" Type="http://schemas.openxmlformats.org/officeDocument/2006/relationships/slideLayout" Target="../slideLayouts/slideLayout4.xml"/><Relationship Id="rId1" Type="http://schemas.openxmlformats.org/officeDocument/2006/relationships/vmlDrawing" Target="../drawings/vmlDrawing26.vml"/><Relationship Id="rId6" Type="http://schemas.openxmlformats.org/officeDocument/2006/relationships/oleObject" Target="../embeddings/oleObject146.bin"/><Relationship Id="rId5" Type="http://schemas.openxmlformats.org/officeDocument/2006/relationships/oleObject" Target="../embeddings/oleObject145.bin"/><Relationship Id="rId4" Type="http://schemas.openxmlformats.org/officeDocument/2006/relationships/oleObject" Target="../embeddings/oleObject144.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53.bin"/><Relationship Id="rId3" Type="http://schemas.openxmlformats.org/officeDocument/2006/relationships/oleObject" Target="../embeddings/oleObject148.bin"/><Relationship Id="rId7" Type="http://schemas.openxmlformats.org/officeDocument/2006/relationships/oleObject" Target="../embeddings/oleObject152.bin"/><Relationship Id="rId12" Type="http://schemas.openxmlformats.org/officeDocument/2006/relationships/oleObject" Target="../embeddings/oleObject157.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151.bin"/><Relationship Id="rId11" Type="http://schemas.openxmlformats.org/officeDocument/2006/relationships/oleObject" Target="../embeddings/oleObject156.bin"/><Relationship Id="rId5" Type="http://schemas.openxmlformats.org/officeDocument/2006/relationships/oleObject" Target="../embeddings/oleObject150.bin"/><Relationship Id="rId10" Type="http://schemas.openxmlformats.org/officeDocument/2006/relationships/oleObject" Target="../embeddings/oleObject155.bin"/><Relationship Id="rId4" Type="http://schemas.openxmlformats.org/officeDocument/2006/relationships/oleObject" Target="../embeddings/oleObject149.bin"/><Relationship Id="rId9" Type="http://schemas.openxmlformats.org/officeDocument/2006/relationships/oleObject" Target="../embeddings/oleObject154.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63.bin"/><Relationship Id="rId3" Type="http://schemas.openxmlformats.org/officeDocument/2006/relationships/oleObject" Target="../embeddings/oleObject158.bin"/><Relationship Id="rId7" Type="http://schemas.openxmlformats.org/officeDocument/2006/relationships/oleObject" Target="../embeddings/oleObject162.bin"/><Relationship Id="rId12" Type="http://schemas.openxmlformats.org/officeDocument/2006/relationships/oleObject" Target="../embeddings/oleObject167.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161.bin"/><Relationship Id="rId11" Type="http://schemas.openxmlformats.org/officeDocument/2006/relationships/oleObject" Target="../embeddings/oleObject166.bin"/><Relationship Id="rId5" Type="http://schemas.openxmlformats.org/officeDocument/2006/relationships/oleObject" Target="../embeddings/oleObject160.bin"/><Relationship Id="rId10" Type="http://schemas.openxmlformats.org/officeDocument/2006/relationships/oleObject" Target="../embeddings/oleObject165.bin"/><Relationship Id="rId4" Type="http://schemas.openxmlformats.org/officeDocument/2006/relationships/oleObject" Target="../embeddings/oleObject159.bin"/><Relationship Id="rId9" Type="http://schemas.openxmlformats.org/officeDocument/2006/relationships/oleObject" Target="../embeddings/oleObject164.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68.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oleObject" Target="../embeddings/oleObject169.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70.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oleObject" Target="../embeddings/oleObject171.bin"/></Relationships>
</file>

<file path=ppt/slides/_rels/slide3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oleObject" Target="../embeddings/oleObject172.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73.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oleObject" Target="../embeddings/oleObject174.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75.bin"/><Relationship Id="rId7" Type="http://schemas.openxmlformats.org/officeDocument/2006/relationships/oleObject" Target="../embeddings/oleObject179.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oleObject" Target="../embeddings/oleObject178.bin"/><Relationship Id="rId5" Type="http://schemas.openxmlformats.org/officeDocument/2006/relationships/oleObject" Target="../embeddings/oleObject177.bin"/><Relationship Id="rId4" Type="http://schemas.openxmlformats.org/officeDocument/2006/relationships/oleObject" Target="../embeddings/oleObject176.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80.bin"/><Relationship Id="rId2" Type="http://schemas.openxmlformats.org/officeDocument/2006/relationships/slideLayout" Target="../slideLayouts/slideLayout2.xml"/><Relationship Id="rId1" Type="http://schemas.openxmlformats.org/officeDocument/2006/relationships/vmlDrawing" Target="../drawings/vmlDrawing34.v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oleObject" Target="../embeddings/oleObject18.bin"/><Relationship Id="rId3" Type="http://schemas.openxmlformats.org/officeDocument/2006/relationships/oleObject" Target="../embeddings/oleObject8.bin"/><Relationship Id="rId7" Type="http://schemas.openxmlformats.org/officeDocument/2006/relationships/oleObject" Target="../embeddings/oleObject12.bin"/><Relationship Id="rId12" Type="http://schemas.openxmlformats.org/officeDocument/2006/relationships/oleObject" Target="../embeddings/oleObject17.bin"/><Relationship Id="rId2" Type="http://schemas.openxmlformats.org/officeDocument/2006/relationships/slideLayout" Target="../slideLayouts/slideLayout12.xml"/><Relationship Id="rId16" Type="http://schemas.openxmlformats.org/officeDocument/2006/relationships/oleObject" Target="../embeddings/oleObject21.bin"/><Relationship Id="rId1" Type="http://schemas.openxmlformats.org/officeDocument/2006/relationships/vmlDrawing" Target="../drawings/vmlDrawing4.vml"/><Relationship Id="rId6" Type="http://schemas.openxmlformats.org/officeDocument/2006/relationships/oleObject" Target="../embeddings/oleObject11.bin"/><Relationship Id="rId11" Type="http://schemas.openxmlformats.org/officeDocument/2006/relationships/oleObject" Target="../embeddings/oleObject16.bin"/><Relationship Id="rId5" Type="http://schemas.openxmlformats.org/officeDocument/2006/relationships/oleObject" Target="../embeddings/oleObject10.bin"/><Relationship Id="rId15" Type="http://schemas.openxmlformats.org/officeDocument/2006/relationships/oleObject" Target="../embeddings/oleObject20.bin"/><Relationship Id="rId10" Type="http://schemas.openxmlformats.org/officeDocument/2006/relationships/oleObject" Target="../embeddings/oleObject15.bin"/><Relationship Id="rId4" Type="http://schemas.openxmlformats.org/officeDocument/2006/relationships/oleObject" Target="../embeddings/oleObject9.bin"/><Relationship Id="rId9" Type="http://schemas.openxmlformats.org/officeDocument/2006/relationships/oleObject" Target="../embeddings/oleObject14.bin"/><Relationship Id="rId14" Type="http://schemas.openxmlformats.org/officeDocument/2006/relationships/oleObject" Target="../embeddings/oleObject19.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oleObject" Target="../embeddings/oleObject22.bin"/><Relationship Id="rId7"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25.bin"/><Relationship Id="rId11" Type="http://schemas.openxmlformats.org/officeDocument/2006/relationships/oleObject" Target="../embeddings/oleObject30.bin"/><Relationship Id="rId5" Type="http://schemas.openxmlformats.org/officeDocument/2006/relationships/oleObject" Target="../embeddings/oleObject24.bin"/><Relationship Id="rId10" Type="http://schemas.openxmlformats.org/officeDocument/2006/relationships/oleObject" Target="../embeddings/oleObject29.bin"/><Relationship Id="rId4" Type="http://schemas.openxmlformats.org/officeDocument/2006/relationships/oleObject" Target="../embeddings/oleObject23.bin"/><Relationship Id="rId9" Type="http://schemas.openxmlformats.org/officeDocument/2006/relationships/oleObject" Target="../embeddings/oleObject28.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1.bin"/><Relationship Id="rId7"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34.bin"/><Relationship Id="rId5" Type="http://schemas.openxmlformats.org/officeDocument/2006/relationships/oleObject" Target="../embeddings/oleObject33.bin"/><Relationship Id="rId4" Type="http://schemas.openxmlformats.org/officeDocument/2006/relationships/oleObject" Target="../embeddings/oleObject32.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oleObject" Target="../embeddings/oleObject36.bin"/><Relationship Id="rId7" Type="http://schemas.openxmlformats.org/officeDocument/2006/relationships/oleObject" Target="../embeddings/oleObject40.bin"/><Relationship Id="rId12"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39.bin"/><Relationship Id="rId11" Type="http://schemas.openxmlformats.org/officeDocument/2006/relationships/oleObject" Target="../embeddings/oleObject44.bin"/><Relationship Id="rId5" Type="http://schemas.openxmlformats.org/officeDocument/2006/relationships/oleObject" Target="../embeddings/oleObject38.bin"/><Relationship Id="rId10" Type="http://schemas.openxmlformats.org/officeDocument/2006/relationships/oleObject" Target="../embeddings/oleObject43.bin"/><Relationship Id="rId4" Type="http://schemas.openxmlformats.org/officeDocument/2006/relationships/oleObject" Target="../embeddings/oleObject37.bin"/><Relationship Id="rId9" Type="http://schemas.openxmlformats.org/officeDocument/2006/relationships/oleObject" Target="../embeddings/oleObject42.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51.bin"/><Relationship Id="rId13" Type="http://schemas.openxmlformats.org/officeDocument/2006/relationships/oleObject" Target="../embeddings/oleObject56.bin"/><Relationship Id="rId18" Type="http://schemas.openxmlformats.org/officeDocument/2006/relationships/oleObject" Target="../embeddings/oleObject61.bin"/><Relationship Id="rId3" Type="http://schemas.openxmlformats.org/officeDocument/2006/relationships/oleObject" Target="../embeddings/oleObject46.bin"/><Relationship Id="rId7" Type="http://schemas.openxmlformats.org/officeDocument/2006/relationships/oleObject" Target="../embeddings/oleObject50.bin"/><Relationship Id="rId12" Type="http://schemas.openxmlformats.org/officeDocument/2006/relationships/oleObject" Target="../embeddings/oleObject55.bin"/><Relationship Id="rId17" Type="http://schemas.openxmlformats.org/officeDocument/2006/relationships/oleObject" Target="../embeddings/oleObject60.bin"/><Relationship Id="rId2" Type="http://schemas.openxmlformats.org/officeDocument/2006/relationships/slideLayout" Target="../slideLayouts/slideLayout4.xml"/><Relationship Id="rId16" Type="http://schemas.openxmlformats.org/officeDocument/2006/relationships/oleObject" Target="../embeddings/oleObject59.bin"/><Relationship Id="rId1" Type="http://schemas.openxmlformats.org/officeDocument/2006/relationships/vmlDrawing" Target="../drawings/vmlDrawing8.vml"/><Relationship Id="rId6" Type="http://schemas.openxmlformats.org/officeDocument/2006/relationships/oleObject" Target="../embeddings/oleObject49.bin"/><Relationship Id="rId11" Type="http://schemas.openxmlformats.org/officeDocument/2006/relationships/oleObject" Target="../embeddings/oleObject54.bin"/><Relationship Id="rId5" Type="http://schemas.openxmlformats.org/officeDocument/2006/relationships/oleObject" Target="../embeddings/oleObject48.bin"/><Relationship Id="rId15" Type="http://schemas.openxmlformats.org/officeDocument/2006/relationships/oleObject" Target="../embeddings/oleObject58.bin"/><Relationship Id="rId10" Type="http://schemas.openxmlformats.org/officeDocument/2006/relationships/oleObject" Target="../embeddings/oleObject53.bin"/><Relationship Id="rId4" Type="http://schemas.openxmlformats.org/officeDocument/2006/relationships/oleObject" Target="../embeddings/oleObject47.bin"/><Relationship Id="rId9" Type="http://schemas.openxmlformats.org/officeDocument/2006/relationships/oleObject" Target="../embeddings/oleObject52.bin"/><Relationship Id="rId14" Type="http://schemas.openxmlformats.org/officeDocument/2006/relationships/oleObject" Target="../embeddings/oleObject57.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4.xml"/><Relationship Id="rId1" Type="http://schemas.openxmlformats.org/officeDocument/2006/relationships/vmlDrawing" Target="../drawings/vmlDrawing9.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idx="4294967295"/>
          </p:nvPr>
        </p:nvSpPr>
        <p:spPr>
          <a:xfrm>
            <a:off x="1187450" y="2133600"/>
            <a:ext cx="6481763" cy="1143000"/>
          </a:xfrm>
        </p:spPr>
        <p:txBody>
          <a:bodyPr/>
          <a:lstStyle/>
          <a:p>
            <a:pPr eaLnBrk="1" hangingPunct="1"/>
            <a:r>
              <a:rPr lang="zh-CN" altLang="en-US" b="1" smtClean="0"/>
              <a:t>抛物型方程差分法</a:t>
            </a:r>
          </a:p>
        </p:txBody>
      </p:sp>
      <p:graphicFrame>
        <p:nvGraphicFramePr>
          <p:cNvPr id="1026" name="Object 4"/>
          <p:cNvGraphicFramePr>
            <a:graphicFrameLocks noChangeAspect="1"/>
          </p:cNvGraphicFramePr>
          <p:nvPr>
            <p:ph idx="4294967295"/>
          </p:nvPr>
        </p:nvGraphicFramePr>
        <p:xfrm>
          <a:off x="0" y="1830388"/>
          <a:ext cx="2151063" cy="4064000"/>
        </p:xfrm>
        <a:graphic>
          <a:graphicData uri="http://schemas.openxmlformats.org/presentationml/2006/ole">
            <p:oleObj spid="_x0000_s1026" name="公式" r:id="rId3" imgW="114120" imgH="215640" progId="Equation.3">
              <p:embed/>
            </p:oleObj>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9" name="Rectangle 2"/>
          <p:cNvSpPr>
            <a:spLocks noGrp="1" noChangeArrowheads="1"/>
          </p:cNvSpPr>
          <p:nvPr>
            <p:ph type="title"/>
          </p:nvPr>
        </p:nvSpPr>
        <p:spPr>
          <a:xfrm>
            <a:off x="457200" y="274638"/>
            <a:ext cx="5757863" cy="561975"/>
          </a:xfrm>
        </p:spPr>
        <p:txBody>
          <a:bodyPr/>
          <a:lstStyle/>
          <a:p>
            <a:pPr algn="l" eaLnBrk="1" hangingPunct="1"/>
            <a:r>
              <a:rPr lang="zh-CN" altLang="en-US" sz="3200" b="1" smtClean="0">
                <a:latin typeface="Times New Roman" pitchFamily="18" charset="0"/>
                <a:ea typeface="楷体_GB2312" pitchFamily="49" charset="-122"/>
              </a:rPr>
              <a:t>三、</a:t>
            </a:r>
            <a:r>
              <a:rPr lang="zh-CN" altLang="en-US" sz="3200" b="1" smtClean="0">
                <a:latin typeface="楷体_GB2312" pitchFamily="49" charset="-122"/>
                <a:ea typeface="楷体_GB2312" pitchFamily="49" charset="-122"/>
              </a:rPr>
              <a:t>数值算例（向前欧拉方法）</a:t>
            </a:r>
          </a:p>
        </p:txBody>
      </p:sp>
      <p:grpSp>
        <p:nvGrpSpPr>
          <p:cNvPr id="10250" name="Group 30"/>
          <p:cNvGrpSpPr>
            <a:grpSpLocks/>
          </p:cNvGrpSpPr>
          <p:nvPr/>
        </p:nvGrpSpPr>
        <p:grpSpPr bwMode="auto">
          <a:xfrm>
            <a:off x="684213" y="1052513"/>
            <a:ext cx="5738812" cy="2778125"/>
            <a:chOff x="431" y="663"/>
            <a:chExt cx="3615" cy="1750"/>
          </a:xfrm>
        </p:grpSpPr>
        <p:sp>
          <p:nvSpPr>
            <p:cNvPr id="10254" name="Text Box 4"/>
            <p:cNvSpPr txBox="1">
              <a:spLocks noChangeArrowheads="1"/>
            </p:cNvSpPr>
            <p:nvPr/>
          </p:nvSpPr>
          <p:spPr bwMode="auto">
            <a:xfrm>
              <a:off x="1233" y="803"/>
              <a:ext cx="116" cy="231"/>
            </a:xfrm>
            <a:prstGeom prst="rect">
              <a:avLst/>
            </a:prstGeom>
            <a:noFill/>
            <a:ln w="9525">
              <a:noFill/>
              <a:miter lim="800000"/>
              <a:headEnd/>
              <a:tailEnd/>
            </a:ln>
          </p:spPr>
          <p:txBody>
            <a:bodyPr wrap="none">
              <a:spAutoFit/>
            </a:bodyPr>
            <a:lstStyle/>
            <a:p>
              <a:endParaRPr lang="zh-CN" altLang="zh-CN" sz="1800" b="0">
                <a:latin typeface="Arial" charset="0"/>
                <a:ea typeface="宋体" pitchFamily="2" charset="-122"/>
              </a:endParaRPr>
            </a:p>
          </p:txBody>
        </p:sp>
        <p:sp>
          <p:nvSpPr>
            <p:cNvPr id="10255" name="AutoShape 5"/>
            <p:cNvSpPr>
              <a:spLocks/>
            </p:cNvSpPr>
            <p:nvPr/>
          </p:nvSpPr>
          <p:spPr bwMode="auto">
            <a:xfrm>
              <a:off x="439" y="709"/>
              <a:ext cx="181" cy="1315"/>
            </a:xfrm>
            <a:prstGeom prst="leftBrace">
              <a:avLst>
                <a:gd name="adj1" fmla="val 60543"/>
                <a:gd name="adj2" fmla="val 50000"/>
              </a:avLst>
            </a:prstGeom>
            <a:noFill/>
            <a:ln w="9525">
              <a:solidFill>
                <a:schemeClr val="tx1"/>
              </a:solidFill>
              <a:round/>
              <a:headEnd/>
              <a:tailEnd/>
            </a:ln>
          </p:spPr>
          <p:txBody>
            <a:bodyPr wrap="none" anchor="ctr"/>
            <a:lstStyle/>
            <a:p>
              <a:endParaRPr lang="zh-CN" altLang="en-US"/>
            </a:p>
          </p:txBody>
        </p:sp>
        <p:graphicFrame>
          <p:nvGraphicFramePr>
            <p:cNvPr id="10245" name="Object 6"/>
            <p:cNvGraphicFramePr>
              <a:graphicFrameLocks noChangeAspect="1"/>
            </p:cNvGraphicFramePr>
            <p:nvPr/>
          </p:nvGraphicFramePr>
          <p:xfrm>
            <a:off x="682" y="663"/>
            <a:ext cx="3179" cy="612"/>
          </p:xfrm>
          <a:graphic>
            <a:graphicData uri="http://schemas.openxmlformats.org/presentationml/2006/ole">
              <p:oleObj spid="_x0000_s10245" name="公式" r:id="rId3" imgW="2311200" imgH="444240" progId="Equation.3">
                <p:embed/>
              </p:oleObj>
            </a:graphicData>
          </a:graphic>
        </p:graphicFrame>
        <p:graphicFrame>
          <p:nvGraphicFramePr>
            <p:cNvPr id="10246" name="Object 7"/>
            <p:cNvGraphicFramePr>
              <a:graphicFrameLocks noChangeAspect="1"/>
            </p:cNvGraphicFramePr>
            <p:nvPr/>
          </p:nvGraphicFramePr>
          <p:xfrm>
            <a:off x="657" y="1253"/>
            <a:ext cx="2447" cy="344"/>
          </p:xfrm>
          <a:graphic>
            <a:graphicData uri="http://schemas.openxmlformats.org/presentationml/2006/ole">
              <p:oleObj spid="_x0000_s10246" name="公式" r:id="rId4" imgW="1625400" imgH="228600" progId="Equation.3">
                <p:embed/>
              </p:oleObj>
            </a:graphicData>
          </a:graphic>
        </p:graphicFrame>
        <p:graphicFrame>
          <p:nvGraphicFramePr>
            <p:cNvPr id="10247" name="Object 8"/>
            <p:cNvGraphicFramePr>
              <a:graphicFrameLocks noChangeAspect="1"/>
            </p:cNvGraphicFramePr>
            <p:nvPr/>
          </p:nvGraphicFramePr>
          <p:xfrm>
            <a:off x="612" y="1661"/>
            <a:ext cx="3434" cy="334"/>
          </p:xfrm>
          <a:graphic>
            <a:graphicData uri="http://schemas.openxmlformats.org/presentationml/2006/ole">
              <p:oleObj spid="_x0000_s10247" name="公式" r:id="rId5" imgW="2349360" imgH="228600" progId="Equation.3">
                <p:embed/>
              </p:oleObj>
            </a:graphicData>
          </a:graphic>
        </p:graphicFrame>
        <p:sp>
          <p:nvSpPr>
            <p:cNvPr id="10256" name="Text Box 13"/>
            <p:cNvSpPr txBox="1">
              <a:spLocks noChangeArrowheads="1"/>
            </p:cNvSpPr>
            <p:nvPr/>
          </p:nvSpPr>
          <p:spPr bwMode="auto">
            <a:xfrm>
              <a:off x="431" y="2069"/>
              <a:ext cx="1684" cy="327"/>
            </a:xfrm>
            <a:prstGeom prst="rect">
              <a:avLst/>
            </a:prstGeom>
            <a:noFill/>
            <a:ln w="9525">
              <a:noFill/>
              <a:miter lim="800000"/>
              <a:headEnd/>
              <a:tailEnd/>
            </a:ln>
          </p:spPr>
          <p:txBody>
            <a:bodyPr wrap="none">
              <a:spAutoFit/>
            </a:bodyPr>
            <a:lstStyle/>
            <a:p>
              <a:r>
                <a:rPr lang="zh-CN" altLang="en-US"/>
                <a:t>原方程的真解为</a:t>
              </a:r>
            </a:p>
          </p:txBody>
        </p:sp>
        <p:graphicFrame>
          <p:nvGraphicFramePr>
            <p:cNvPr id="10248" name="Object 14"/>
            <p:cNvGraphicFramePr>
              <a:graphicFrameLocks noChangeAspect="1"/>
            </p:cNvGraphicFramePr>
            <p:nvPr/>
          </p:nvGraphicFramePr>
          <p:xfrm>
            <a:off x="2109" y="2069"/>
            <a:ext cx="1452" cy="344"/>
          </p:xfrm>
          <a:graphic>
            <a:graphicData uri="http://schemas.openxmlformats.org/presentationml/2006/ole">
              <p:oleObj spid="_x0000_s10248" name="公式" r:id="rId6" imgW="876240" imgH="228600" progId="Equation.3">
                <p:embed/>
              </p:oleObj>
            </a:graphicData>
          </a:graphic>
        </p:graphicFrame>
      </p:grpSp>
      <p:grpSp>
        <p:nvGrpSpPr>
          <p:cNvPr id="3" name="Group 31"/>
          <p:cNvGrpSpPr>
            <a:grpSpLocks/>
          </p:cNvGrpSpPr>
          <p:nvPr/>
        </p:nvGrpSpPr>
        <p:grpSpPr bwMode="auto">
          <a:xfrm>
            <a:off x="214282" y="4286256"/>
            <a:ext cx="8639174" cy="1433513"/>
            <a:chOff x="249" y="2704"/>
            <a:chExt cx="5442" cy="903"/>
          </a:xfrm>
        </p:grpSpPr>
        <p:graphicFrame>
          <p:nvGraphicFramePr>
            <p:cNvPr id="10242" name="Object 18"/>
            <p:cNvGraphicFramePr>
              <a:graphicFrameLocks noChangeAspect="1"/>
            </p:cNvGraphicFramePr>
            <p:nvPr/>
          </p:nvGraphicFramePr>
          <p:xfrm>
            <a:off x="532" y="3067"/>
            <a:ext cx="4337" cy="540"/>
          </p:xfrm>
          <a:graphic>
            <a:graphicData uri="http://schemas.openxmlformats.org/presentationml/2006/ole">
              <p:oleObj spid="_x0000_s10242" name="Equation" r:id="rId7" imgW="3263760" imgH="406080" progId="Equation.DSMT4">
                <p:embed/>
              </p:oleObj>
            </a:graphicData>
          </a:graphic>
        </p:graphicFrame>
        <p:graphicFrame>
          <p:nvGraphicFramePr>
            <p:cNvPr id="10243" name="Object 21"/>
            <p:cNvGraphicFramePr>
              <a:graphicFrameLocks noChangeAspect="1"/>
            </p:cNvGraphicFramePr>
            <p:nvPr/>
          </p:nvGraphicFramePr>
          <p:xfrm>
            <a:off x="3790" y="2750"/>
            <a:ext cx="1901" cy="257"/>
          </p:xfrm>
          <a:graphic>
            <a:graphicData uri="http://schemas.openxmlformats.org/presentationml/2006/ole">
              <p:oleObj spid="_x0000_s10243" name="Equation" r:id="rId8" imgW="1498320" imgH="203040" progId="Equation.DSMT4">
                <p:embed/>
              </p:oleObj>
            </a:graphicData>
          </a:graphic>
        </p:graphicFrame>
        <p:graphicFrame>
          <p:nvGraphicFramePr>
            <p:cNvPr id="10244" name="Object 27"/>
            <p:cNvGraphicFramePr>
              <a:graphicFrameLocks noChangeAspect="1"/>
            </p:cNvGraphicFramePr>
            <p:nvPr/>
          </p:nvGraphicFramePr>
          <p:xfrm>
            <a:off x="431" y="2704"/>
            <a:ext cx="3357" cy="347"/>
          </p:xfrm>
          <a:graphic>
            <a:graphicData uri="http://schemas.openxmlformats.org/presentationml/2006/ole">
              <p:oleObj spid="_x0000_s10244" name="公式" r:id="rId9" imgW="2336760" imgH="241200" progId="Equation.3">
                <p:embed/>
              </p:oleObj>
            </a:graphicData>
          </a:graphic>
        </p:graphicFrame>
        <p:sp>
          <p:nvSpPr>
            <p:cNvPr id="10253" name="AutoShape 29"/>
            <p:cNvSpPr>
              <a:spLocks/>
            </p:cNvSpPr>
            <p:nvPr/>
          </p:nvSpPr>
          <p:spPr bwMode="auto">
            <a:xfrm>
              <a:off x="249" y="2750"/>
              <a:ext cx="182" cy="726"/>
            </a:xfrm>
            <a:prstGeom prst="leftBrace">
              <a:avLst>
                <a:gd name="adj1" fmla="val 33242"/>
                <a:gd name="adj2" fmla="val 50000"/>
              </a:avLst>
            </a:prstGeom>
            <a:noFill/>
            <a:ln w="9525">
              <a:solidFill>
                <a:schemeClr val="tx1"/>
              </a:solidFill>
              <a:round/>
              <a:headEnd/>
              <a:tailEnd/>
            </a:ln>
          </p:spPr>
          <p:txBody>
            <a:bodyPr wrap="none" anchor="ctr"/>
            <a:lstStyle/>
            <a:p>
              <a:endParaRPr lang="zh-CN" altLang="en-US"/>
            </a:p>
          </p:txBody>
        </p:sp>
      </p:grpSp>
      <p:sp>
        <p:nvSpPr>
          <p:cNvPr id="10252" name="TextBox 15"/>
          <p:cNvSpPr txBox="1">
            <a:spLocks noChangeArrowheads="1"/>
          </p:cNvSpPr>
          <p:nvPr/>
        </p:nvSpPr>
        <p:spPr bwMode="auto">
          <a:xfrm>
            <a:off x="500063" y="5857875"/>
            <a:ext cx="7037387" cy="523875"/>
          </a:xfrm>
          <a:prstGeom prst="rect">
            <a:avLst/>
          </a:prstGeom>
          <a:noFill/>
          <a:ln w="9525">
            <a:noFill/>
            <a:miter lim="800000"/>
            <a:headEnd/>
            <a:tailEnd/>
          </a:ln>
        </p:spPr>
        <p:txBody>
          <a:bodyPr wrap="none">
            <a:spAutoFit/>
          </a:bodyPr>
          <a:lstStyle/>
          <a:p>
            <a:r>
              <a:rPr lang="zh-CN" altLang="en-US"/>
              <a:t>课堂上完成。观察数值结果，分析其原因。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52"/>
                                        </p:tgtEl>
                                        <p:attrNameLst>
                                          <p:attrName>style.visibility</p:attrName>
                                        </p:attrNameLst>
                                      </p:cBhvr>
                                      <p:to>
                                        <p:strVal val="visible"/>
                                      </p:to>
                                    </p:set>
                                    <p:animEffect transition="in" filter="wipe(left)">
                                      <p:cBhvr>
                                        <p:cTn id="12" dur="500"/>
                                        <p:tgtEl>
                                          <p:spTgt spid="10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908175" y="260350"/>
            <a:ext cx="4906963" cy="633413"/>
          </a:xfrm>
        </p:spPr>
        <p:txBody>
          <a:bodyPr/>
          <a:lstStyle/>
          <a:p>
            <a:pPr eaLnBrk="1" hangingPunct="1"/>
            <a:r>
              <a:rPr lang="zh-CN" altLang="en-US" sz="3200" b="1" smtClean="0">
                <a:ea typeface="楷体_GB2312" pitchFamily="49" charset="-122"/>
              </a:rPr>
              <a:t>四、数值格式的理论分析</a:t>
            </a:r>
          </a:p>
        </p:txBody>
      </p:sp>
      <p:sp>
        <p:nvSpPr>
          <p:cNvPr id="62468" name="Text Box 4"/>
          <p:cNvSpPr txBox="1">
            <a:spLocks noChangeArrowheads="1"/>
          </p:cNvSpPr>
          <p:nvPr/>
        </p:nvSpPr>
        <p:spPr bwMode="auto">
          <a:xfrm>
            <a:off x="468313" y="4221163"/>
            <a:ext cx="4532315" cy="523220"/>
          </a:xfrm>
          <a:prstGeom prst="rect">
            <a:avLst/>
          </a:prstGeom>
          <a:noFill/>
          <a:ln w="9525">
            <a:noFill/>
            <a:miter lim="800000"/>
            <a:headEnd/>
            <a:tailEnd/>
          </a:ln>
        </p:spPr>
        <p:txBody>
          <a:bodyPr wrap="square">
            <a:spAutoFit/>
          </a:bodyPr>
          <a:lstStyle/>
          <a:p>
            <a:r>
              <a:rPr lang="en-US" altLang="zh-CN" dirty="0"/>
              <a:t>1. </a:t>
            </a:r>
            <a:r>
              <a:rPr lang="zh-CN" altLang="en-US" dirty="0" smtClean="0"/>
              <a:t>局部截断误差（相容性）</a:t>
            </a:r>
            <a:endParaRPr lang="zh-CN" altLang="en-US" dirty="0"/>
          </a:p>
        </p:txBody>
      </p:sp>
      <p:sp>
        <p:nvSpPr>
          <p:cNvPr id="62469" name="Text Box 5"/>
          <p:cNvSpPr txBox="1">
            <a:spLocks noChangeArrowheads="1"/>
          </p:cNvSpPr>
          <p:nvPr/>
        </p:nvSpPr>
        <p:spPr bwMode="auto">
          <a:xfrm>
            <a:off x="468313" y="4868863"/>
            <a:ext cx="5232523" cy="523220"/>
          </a:xfrm>
          <a:prstGeom prst="rect">
            <a:avLst/>
          </a:prstGeom>
          <a:noFill/>
          <a:ln w="9525">
            <a:noFill/>
            <a:miter lim="800000"/>
            <a:headEnd/>
            <a:tailEnd/>
          </a:ln>
        </p:spPr>
        <p:txBody>
          <a:bodyPr wrap="none">
            <a:spAutoFit/>
          </a:bodyPr>
          <a:lstStyle/>
          <a:p>
            <a:r>
              <a:rPr lang="en-US" altLang="zh-CN" dirty="0"/>
              <a:t>2. </a:t>
            </a:r>
            <a:r>
              <a:rPr lang="zh-CN" altLang="en-US" dirty="0"/>
              <a:t>扩张矩阵的</a:t>
            </a:r>
            <a:r>
              <a:rPr lang="zh-CN" altLang="en-US" dirty="0" smtClean="0"/>
              <a:t>特征值（稳定性）</a:t>
            </a:r>
            <a:endParaRPr lang="zh-CN" altLang="en-US" dirty="0"/>
          </a:p>
        </p:txBody>
      </p:sp>
      <p:sp>
        <p:nvSpPr>
          <p:cNvPr id="62470" name="Text Box 6"/>
          <p:cNvSpPr txBox="1">
            <a:spLocks noChangeArrowheads="1"/>
          </p:cNvSpPr>
          <p:nvPr/>
        </p:nvSpPr>
        <p:spPr bwMode="auto">
          <a:xfrm>
            <a:off x="395288" y="1052513"/>
            <a:ext cx="4113212" cy="519112"/>
          </a:xfrm>
          <a:prstGeom prst="rect">
            <a:avLst/>
          </a:prstGeom>
          <a:noFill/>
          <a:ln w="9525">
            <a:noFill/>
            <a:miter lim="800000"/>
            <a:headEnd/>
            <a:tailEnd/>
          </a:ln>
        </p:spPr>
        <p:txBody>
          <a:bodyPr wrap="none">
            <a:spAutoFit/>
          </a:bodyPr>
          <a:lstStyle/>
          <a:p>
            <a:r>
              <a:rPr lang="zh-CN" altLang="en-US"/>
              <a:t>数值计算主要误差来源：</a:t>
            </a:r>
          </a:p>
        </p:txBody>
      </p:sp>
      <p:sp>
        <p:nvSpPr>
          <p:cNvPr id="62471" name="Text Box 7"/>
          <p:cNvSpPr txBox="1">
            <a:spLocks noChangeArrowheads="1"/>
          </p:cNvSpPr>
          <p:nvPr/>
        </p:nvSpPr>
        <p:spPr bwMode="auto">
          <a:xfrm>
            <a:off x="1071538" y="2000240"/>
            <a:ext cx="3430747" cy="523220"/>
          </a:xfrm>
          <a:prstGeom prst="rect">
            <a:avLst/>
          </a:prstGeom>
          <a:noFill/>
          <a:ln w="9525">
            <a:solidFill>
              <a:srgbClr val="FF3300"/>
            </a:solidFill>
            <a:miter lim="800000"/>
            <a:headEnd/>
            <a:tailEnd/>
          </a:ln>
        </p:spPr>
        <p:txBody>
          <a:bodyPr wrap="none">
            <a:spAutoFit/>
          </a:bodyPr>
          <a:lstStyle/>
          <a:p>
            <a:r>
              <a:rPr lang="zh-CN" altLang="en-US" dirty="0">
                <a:solidFill>
                  <a:srgbClr val="FF3300"/>
                </a:solidFill>
              </a:rPr>
              <a:t>离散</a:t>
            </a:r>
            <a:r>
              <a:rPr lang="zh-CN" altLang="en-US" dirty="0" smtClean="0">
                <a:solidFill>
                  <a:srgbClr val="FF3300"/>
                </a:solidFill>
              </a:rPr>
              <a:t>误差（相容性）</a:t>
            </a:r>
            <a:endParaRPr lang="zh-CN" altLang="en-US" dirty="0">
              <a:solidFill>
                <a:srgbClr val="FF3300"/>
              </a:solidFill>
            </a:endParaRPr>
          </a:p>
        </p:txBody>
      </p:sp>
      <p:sp>
        <p:nvSpPr>
          <p:cNvPr id="62473" name="Text Box 9"/>
          <p:cNvSpPr txBox="1">
            <a:spLocks noChangeArrowheads="1"/>
          </p:cNvSpPr>
          <p:nvPr/>
        </p:nvSpPr>
        <p:spPr bwMode="auto">
          <a:xfrm>
            <a:off x="1189038" y="2925763"/>
            <a:ext cx="3394075" cy="955675"/>
          </a:xfrm>
          <a:prstGeom prst="rect">
            <a:avLst/>
          </a:prstGeom>
          <a:noFill/>
          <a:ln w="9525">
            <a:solidFill>
              <a:srgbClr val="FF3300"/>
            </a:solidFill>
            <a:miter lim="800000"/>
            <a:headEnd/>
            <a:tailEnd/>
          </a:ln>
        </p:spPr>
        <p:txBody>
          <a:bodyPr wrap="none">
            <a:spAutoFit/>
          </a:bodyPr>
          <a:lstStyle/>
          <a:p>
            <a:r>
              <a:rPr lang="en-US" altLang="zh-CN">
                <a:solidFill>
                  <a:srgbClr val="FF3300"/>
                </a:solidFill>
              </a:rPr>
              <a:t>      </a:t>
            </a:r>
            <a:r>
              <a:rPr lang="zh-CN" altLang="en-US">
                <a:solidFill>
                  <a:srgbClr val="FF3300"/>
                </a:solidFill>
              </a:rPr>
              <a:t>即逼近误差</a:t>
            </a:r>
          </a:p>
          <a:p>
            <a:r>
              <a:rPr lang="zh-CN" altLang="en-US">
                <a:solidFill>
                  <a:srgbClr val="FF3300"/>
                </a:solidFill>
              </a:rPr>
              <a:t>考察差分格式的好坏</a:t>
            </a:r>
          </a:p>
        </p:txBody>
      </p:sp>
      <p:sp>
        <p:nvSpPr>
          <p:cNvPr id="62475" name="Text Box 11"/>
          <p:cNvSpPr txBox="1">
            <a:spLocks noChangeArrowheads="1"/>
          </p:cNvSpPr>
          <p:nvPr/>
        </p:nvSpPr>
        <p:spPr bwMode="auto">
          <a:xfrm>
            <a:off x="5000628" y="3000372"/>
            <a:ext cx="1616075" cy="528638"/>
          </a:xfrm>
          <a:prstGeom prst="rect">
            <a:avLst/>
          </a:prstGeom>
          <a:noFill/>
          <a:ln w="9525">
            <a:solidFill>
              <a:schemeClr val="accent2"/>
            </a:solidFill>
            <a:miter lim="800000"/>
            <a:headEnd/>
            <a:tailEnd/>
          </a:ln>
        </p:spPr>
        <p:txBody>
          <a:bodyPr wrap="none">
            <a:spAutoFit/>
          </a:bodyPr>
          <a:lstStyle/>
          <a:p>
            <a:r>
              <a:rPr lang="zh-CN" altLang="en-US">
                <a:solidFill>
                  <a:schemeClr val="accent2"/>
                </a:solidFill>
              </a:rPr>
              <a:t>误差传播</a:t>
            </a:r>
          </a:p>
        </p:txBody>
      </p:sp>
      <p:sp>
        <p:nvSpPr>
          <p:cNvPr id="62476" name="Rectangle 12"/>
          <p:cNvSpPr>
            <a:spLocks noChangeArrowheads="1"/>
          </p:cNvSpPr>
          <p:nvPr/>
        </p:nvSpPr>
        <p:spPr bwMode="auto">
          <a:xfrm>
            <a:off x="4643438" y="2000240"/>
            <a:ext cx="387350" cy="519113"/>
          </a:xfrm>
          <a:prstGeom prst="rect">
            <a:avLst/>
          </a:prstGeom>
          <a:noFill/>
          <a:ln w="9525">
            <a:noFill/>
            <a:miter lim="800000"/>
            <a:headEnd/>
            <a:tailEnd/>
          </a:ln>
        </p:spPr>
        <p:txBody>
          <a:bodyPr wrap="none">
            <a:spAutoFit/>
          </a:bodyPr>
          <a:lstStyle/>
          <a:p>
            <a:r>
              <a:rPr lang="en-US" altLang="zh-CN" dirty="0"/>
              <a:t>+</a:t>
            </a:r>
          </a:p>
        </p:txBody>
      </p:sp>
      <p:sp>
        <p:nvSpPr>
          <p:cNvPr id="62477" name="Rectangle 13"/>
          <p:cNvSpPr>
            <a:spLocks noChangeArrowheads="1"/>
          </p:cNvSpPr>
          <p:nvPr/>
        </p:nvSpPr>
        <p:spPr bwMode="auto">
          <a:xfrm>
            <a:off x="5000628" y="2000240"/>
            <a:ext cx="1266693" cy="523220"/>
          </a:xfrm>
          <a:prstGeom prst="rect">
            <a:avLst/>
          </a:prstGeom>
          <a:noFill/>
          <a:ln w="9525">
            <a:solidFill>
              <a:schemeClr val="accent2"/>
            </a:solidFill>
            <a:miter lim="800000"/>
            <a:headEnd/>
            <a:tailEnd/>
          </a:ln>
        </p:spPr>
        <p:txBody>
          <a:bodyPr wrap="none">
            <a:spAutoFit/>
          </a:bodyPr>
          <a:lstStyle/>
          <a:p>
            <a:r>
              <a:rPr lang="zh-CN" altLang="en-US" dirty="0" smtClean="0">
                <a:solidFill>
                  <a:schemeClr val="accent2"/>
                </a:solidFill>
              </a:rPr>
              <a:t>稳定性</a:t>
            </a:r>
            <a:endParaRPr lang="zh-CN" altLang="en-US" dirty="0">
              <a:solidFill>
                <a:schemeClr val="accent2"/>
              </a:solidFill>
            </a:endParaRPr>
          </a:p>
        </p:txBody>
      </p:sp>
      <p:sp>
        <p:nvSpPr>
          <p:cNvPr id="62478" name="Line 14"/>
          <p:cNvSpPr>
            <a:spLocks noChangeShapeType="1"/>
          </p:cNvSpPr>
          <p:nvPr/>
        </p:nvSpPr>
        <p:spPr bwMode="auto">
          <a:xfrm>
            <a:off x="5724525" y="2636838"/>
            <a:ext cx="0" cy="360362"/>
          </a:xfrm>
          <a:prstGeom prst="line">
            <a:avLst/>
          </a:prstGeom>
          <a:noFill/>
          <a:ln w="28575">
            <a:solidFill>
              <a:schemeClr val="accent2"/>
            </a:solidFill>
            <a:round/>
            <a:headEnd/>
            <a:tailEnd type="triangle" w="med" len="med"/>
          </a:ln>
        </p:spPr>
        <p:txBody>
          <a:bodyPr/>
          <a:lstStyle/>
          <a:p>
            <a:endParaRPr lang="zh-CN" altLang="en-US"/>
          </a:p>
        </p:txBody>
      </p:sp>
      <p:sp>
        <p:nvSpPr>
          <p:cNvPr id="62479" name="Line 15"/>
          <p:cNvSpPr>
            <a:spLocks noChangeShapeType="1"/>
          </p:cNvSpPr>
          <p:nvPr/>
        </p:nvSpPr>
        <p:spPr bwMode="auto">
          <a:xfrm>
            <a:off x="2773363" y="2565400"/>
            <a:ext cx="0" cy="360363"/>
          </a:xfrm>
          <a:prstGeom prst="line">
            <a:avLst/>
          </a:prstGeom>
          <a:noFill/>
          <a:ln w="28575">
            <a:solidFill>
              <a:srgbClr val="FF3300"/>
            </a:solidFill>
            <a:round/>
            <a:headEnd/>
            <a:tailEnd type="triangle" w="med" len="med"/>
          </a:ln>
        </p:spPr>
        <p:txBody>
          <a:bodyPr/>
          <a:lstStyle/>
          <a:p>
            <a:endParaRPr lang="zh-CN" altLang="en-US"/>
          </a:p>
        </p:txBody>
      </p:sp>
      <p:sp>
        <p:nvSpPr>
          <p:cNvPr id="24589" name="TextBox 12"/>
          <p:cNvSpPr txBox="1">
            <a:spLocks noChangeArrowheads="1"/>
          </p:cNvSpPr>
          <p:nvPr/>
        </p:nvSpPr>
        <p:spPr bwMode="auto">
          <a:xfrm>
            <a:off x="285750" y="5715000"/>
            <a:ext cx="8716963" cy="523875"/>
          </a:xfrm>
          <a:prstGeom prst="rect">
            <a:avLst/>
          </a:prstGeom>
          <a:noFill/>
          <a:ln w="9525">
            <a:noFill/>
            <a:miter lim="800000"/>
            <a:headEnd/>
            <a:tailEnd/>
          </a:ln>
        </p:spPr>
        <p:txBody>
          <a:bodyPr wrap="none">
            <a:spAutoFit/>
          </a:bodyPr>
          <a:lstStyle/>
          <a:p>
            <a:r>
              <a:rPr lang="en-US" altLang="zh-CN"/>
              <a:t>Lax</a:t>
            </a:r>
            <a:r>
              <a:rPr lang="zh-CN" altLang="en-US"/>
              <a:t>等价定理：相容性成立，则稳定性等价于收敛性。</a:t>
            </a:r>
          </a:p>
        </p:txBody>
      </p:sp>
      <p:grpSp>
        <p:nvGrpSpPr>
          <p:cNvPr id="16" name="组合 15"/>
          <p:cNvGrpSpPr/>
          <p:nvPr/>
        </p:nvGrpSpPr>
        <p:grpSpPr>
          <a:xfrm>
            <a:off x="6429388" y="2000240"/>
            <a:ext cx="2195387" cy="523220"/>
            <a:chOff x="6429388" y="2000240"/>
            <a:chExt cx="2195387" cy="523220"/>
          </a:xfrm>
        </p:grpSpPr>
        <p:sp>
          <p:nvSpPr>
            <p:cNvPr id="14" name="右箭头 13"/>
            <p:cNvSpPr/>
            <p:nvPr/>
          </p:nvSpPr>
          <p:spPr bwMode="auto">
            <a:xfrm>
              <a:off x="6429388" y="2100254"/>
              <a:ext cx="78581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楷体_GB2312" pitchFamily="49" charset="-122"/>
              </a:endParaRPr>
            </a:p>
          </p:txBody>
        </p:sp>
        <p:sp>
          <p:nvSpPr>
            <p:cNvPr id="15" name="Rectangle 13"/>
            <p:cNvSpPr>
              <a:spLocks noChangeArrowheads="1"/>
            </p:cNvSpPr>
            <p:nvPr/>
          </p:nvSpPr>
          <p:spPr bwMode="auto">
            <a:xfrm>
              <a:off x="7358082" y="2000240"/>
              <a:ext cx="1266693" cy="523220"/>
            </a:xfrm>
            <a:prstGeom prst="rect">
              <a:avLst/>
            </a:prstGeom>
            <a:noFill/>
            <a:ln w="9525">
              <a:solidFill>
                <a:schemeClr val="accent2"/>
              </a:solidFill>
              <a:miter lim="800000"/>
              <a:headEnd/>
              <a:tailEnd/>
            </a:ln>
          </p:spPr>
          <p:txBody>
            <a:bodyPr wrap="none">
              <a:spAutoFit/>
            </a:bodyPr>
            <a:lstStyle/>
            <a:p>
              <a:r>
                <a:rPr lang="zh-CN" altLang="en-US" dirty="0" smtClean="0">
                  <a:solidFill>
                    <a:schemeClr val="tx2">
                      <a:lumMod val="75000"/>
                      <a:lumOff val="25000"/>
                    </a:schemeClr>
                  </a:solidFill>
                </a:rPr>
                <a:t>收敛性</a:t>
              </a:r>
              <a:endParaRPr lang="zh-CN" altLang="en-US" dirty="0">
                <a:solidFill>
                  <a:schemeClr val="tx2">
                    <a:lumMod val="75000"/>
                    <a:lumOff val="25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466"/>
                                        </p:tgtEl>
                                        <p:attrNameLst>
                                          <p:attrName>style.visibility</p:attrName>
                                        </p:attrNameLst>
                                      </p:cBhvr>
                                      <p:to>
                                        <p:strVal val="visible"/>
                                      </p:to>
                                    </p:set>
                                    <p:animEffect transition="in" filter="wipe(left)">
                                      <p:cBhvr>
                                        <p:cTn id="7" dur="500"/>
                                        <p:tgtEl>
                                          <p:spTgt spid="624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470"/>
                                        </p:tgtEl>
                                        <p:attrNameLst>
                                          <p:attrName>style.visibility</p:attrName>
                                        </p:attrNameLst>
                                      </p:cBhvr>
                                      <p:to>
                                        <p:strVal val="visible"/>
                                      </p:to>
                                    </p:set>
                                    <p:animEffect transition="in" filter="wipe(left)">
                                      <p:cBhvr>
                                        <p:cTn id="12" dur="500"/>
                                        <p:tgtEl>
                                          <p:spTgt spid="6247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2471"/>
                                        </p:tgtEl>
                                        <p:attrNameLst>
                                          <p:attrName>style.visibility</p:attrName>
                                        </p:attrNameLst>
                                      </p:cBhvr>
                                      <p:to>
                                        <p:strVal val="visible"/>
                                      </p:to>
                                    </p:set>
                                    <p:animEffect transition="in" filter="wipe(left)">
                                      <p:cBhvr>
                                        <p:cTn id="17" dur="500"/>
                                        <p:tgtEl>
                                          <p:spTgt spid="6247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2476"/>
                                        </p:tgtEl>
                                        <p:attrNameLst>
                                          <p:attrName>style.visibility</p:attrName>
                                        </p:attrNameLst>
                                      </p:cBhvr>
                                      <p:to>
                                        <p:strVal val="visible"/>
                                      </p:to>
                                    </p:set>
                                    <p:animEffect transition="in" filter="wipe(left)">
                                      <p:cBhvr>
                                        <p:cTn id="22" dur="500"/>
                                        <p:tgtEl>
                                          <p:spTgt spid="6247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2477"/>
                                        </p:tgtEl>
                                        <p:attrNameLst>
                                          <p:attrName>style.visibility</p:attrName>
                                        </p:attrNameLst>
                                      </p:cBhvr>
                                      <p:to>
                                        <p:strVal val="visible"/>
                                      </p:to>
                                    </p:set>
                                    <p:animEffect transition="in" filter="wipe(left)">
                                      <p:cBhvr>
                                        <p:cTn id="27" dur="500"/>
                                        <p:tgtEl>
                                          <p:spTgt spid="6247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2479"/>
                                        </p:tgtEl>
                                        <p:attrNameLst>
                                          <p:attrName>style.visibility</p:attrName>
                                        </p:attrNameLst>
                                      </p:cBhvr>
                                      <p:to>
                                        <p:strVal val="visible"/>
                                      </p:to>
                                    </p:set>
                                    <p:animEffect transition="in" filter="wipe(left)">
                                      <p:cBhvr>
                                        <p:cTn id="32" dur="500"/>
                                        <p:tgtEl>
                                          <p:spTgt spid="6247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2473"/>
                                        </p:tgtEl>
                                        <p:attrNameLst>
                                          <p:attrName>style.visibility</p:attrName>
                                        </p:attrNameLst>
                                      </p:cBhvr>
                                      <p:to>
                                        <p:strVal val="visible"/>
                                      </p:to>
                                    </p:set>
                                    <p:animEffect transition="in" filter="wipe(left)">
                                      <p:cBhvr>
                                        <p:cTn id="37" dur="500"/>
                                        <p:tgtEl>
                                          <p:spTgt spid="6247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2478"/>
                                        </p:tgtEl>
                                        <p:attrNameLst>
                                          <p:attrName>style.visibility</p:attrName>
                                        </p:attrNameLst>
                                      </p:cBhvr>
                                      <p:to>
                                        <p:strVal val="visible"/>
                                      </p:to>
                                    </p:set>
                                    <p:animEffect transition="in" filter="wipe(left)">
                                      <p:cBhvr>
                                        <p:cTn id="42" dur="500"/>
                                        <p:tgtEl>
                                          <p:spTgt spid="6247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2475"/>
                                        </p:tgtEl>
                                        <p:attrNameLst>
                                          <p:attrName>style.visibility</p:attrName>
                                        </p:attrNameLst>
                                      </p:cBhvr>
                                      <p:to>
                                        <p:strVal val="visible"/>
                                      </p:to>
                                    </p:set>
                                    <p:animEffect transition="in" filter="wipe(left)">
                                      <p:cBhvr>
                                        <p:cTn id="47" dur="500"/>
                                        <p:tgtEl>
                                          <p:spTgt spid="6247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2468"/>
                                        </p:tgtEl>
                                        <p:attrNameLst>
                                          <p:attrName>style.visibility</p:attrName>
                                        </p:attrNameLst>
                                      </p:cBhvr>
                                      <p:to>
                                        <p:strVal val="visible"/>
                                      </p:to>
                                    </p:set>
                                    <p:animEffect transition="in" filter="wipe(left)">
                                      <p:cBhvr>
                                        <p:cTn id="52" dur="500"/>
                                        <p:tgtEl>
                                          <p:spTgt spid="6246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2469"/>
                                        </p:tgtEl>
                                        <p:attrNameLst>
                                          <p:attrName>style.visibility</p:attrName>
                                        </p:attrNameLst>
                                      </p:cBhvr>
                                      <p:to>
                                        <p:strVal val="visible"/>
                                      </p:to>
                                    </p:set>
                                    <p:animEffect transition="in" filter="wipe(left)">
                                      <p:cBhvr>
                                        <p:cTn id="57" dur="500"/>
                                        <p:tgtEl>
                                          <p:spTgt spid="6246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4589"/>
                                        </p:tgtEl>
                                        <p:attrNameLst>
                                          <p:attrName>style.visibility</p:attrName>
                                        </p:attrNameLst>
                                      </p:cBhvr>
                                      <p:to>
                                        <p:strVal val="visible"/>
                                      </p:to>
                                    </p:set>
                                    <p:animEffect transition="in" filter="wipe(left)">
                                      <p:cBhvr>
                                        <p:cTn id="62" dur="500"/>
                                        <p:tgtEl>
                                          <p:spTgt spid="2458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left)">
                                      <p:cBhvr>
                                        <p:cTn id="6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p:bldP spid="62468" grpId="0"/>
      <p:bldP spid="62469" grpId="0"/>
      <p:bldP spid="62470" grpId="0"/>
      <p:bldP spid="62471" grpId="0" animBg="1"/>
      <p:bldP spid="62473" grpId="0" animBg="1"/>
      <p:bldP spid="62475" grpId="0" animBg="1"/>
      <p:bldP spid="62476" grpId="0"/>
      <p:bldP spid="62477" grpId="0" animBg="1"/>
      <p:bldP spid="62478" grpId="0" animBg="1"/>
      <p:bldP spid="62479" grpId="0" animBg="1"/>
      <p:bldP spid="2458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TextBox 6"/>
          <p:cNvSpPr txBox="1">
            <a:spLocks noChangeArrowheads="1"/>
          </p:cNvSpPr>
          <p:nvPr/>
        </p:nvSpPr>
        <p:spPr bwMode="auto">
          <a:xfrm>
            <a:off x="214313" y="1857375"/>
            <a:ext cx="8715375" cy="1114425"/>
          </a:xfrm>
          <a:prstGeom prst="rect">
            <a:avLst/>
          </a:prstGeom>
          <a:noFill/>
          <a:ln w="9525">
            <a:noFill/>
            <a:miter lim="800000"/>
            <a:headEnd/>
            <a:tailEnd/>
          </a:ln>
        </p:spPr>
        <p:txBody>
          <a:bodyPr>
            <a:spAutoFit/>
          </a:bodyPr>
          <a:lstStyle/>
          <a:p>
            <a:pPr>
              <a:lnSpc>
                <a:spcPct val="125000"/>
              </a:lnSpc>
            </a:pPr>
            <a:r>
              <a:rPr lang="zh-CN" altLang="en-US"/>
              <a:t>      向前欧拉差分格式是显格式，则对于任意网比</a:t>
            </a:r>
            <a:r>
              <a:rPr lang="en-US"/>
              <a:t> </a:t>
            </a:r>
            <a:r>
              <a:rPr lang="en-US" altLang="zh-CN" i="1"/>
              <a:t>r </a:t>
            </a:r>
            <a:r>
              <a:rPr lang="zh-CN" altLang="en-US"/>
              <a:t>，均唯一可解的。此外，相容性可由局部截断误差保证。</a:t>
            </a:r>
          </a:p>
        </p:txBody>
      </p:sp>
      <p:grpSp>
        <p:nvGrpSpPr>
          <p:cNvPr id="11270" name="Group 31"/>
          <p:cNvGrpSpPr>
            <a:grpSpLocks/>
          </p:cNvGrpSpPr>
          <p:nvPr/>
        </p:nvGrpSpPr>
        <p:grpSpPr bwMode="auto">
          <a:xfrm>
            <a:off x="285750" y="285750"/>
            <a:ext cx="8561388" cy="1433513"/>
            <a:chOff x="249" y="2704"/>
            <a:chExt cx="5393" cy="903"/>
          </a:xfrm>
        </p:grpSpPr>
        <p:graphicFrame>
          <p:nvGraphicFramePr>
            <p:cNvPr id="11266" name="Object 18"/>
            <p:cNvGraphicFramePr>
              <a:graphicFrameLocks noChangeAspect="1"/>
            </p:cNvGraphicFramePr>
            <p:nvPr/>
          </p:nvGraphicFramePr>
          <p:xfrm>
            <a:off x="532" y="3067"/>
            <a:ext cx="4337" cy="540"/>
          </p:xfrm>
          <a:graphic>
            <a:graphicData uri="http://schemas.openxmlformats.org/presentationml/2006/ole">
              <p:oleObj spid="_x0000_s11266" name="Equation" r:id="rId3" imgW="3263760" imgH="406080" progId="Equation.DSMT4">
                <p:embed/>
              </p:oleObj>
            </a:graphicData>
          </a:graphic>
        </p:graphicFrame>
        <p:graphicFrame>
          <p:nvGraphicFramePr>
            <p:cNvPr id="11267" name="Object 21"/>
            <p:cNvGraphicFramePr>
              <a:graphicFrameLocks noChangeAspect="1"/>
            </p:cNvGraphicFramePr>
            <p:nvPr/>
          </p:nvGraphicFramePr>
          <p:xfrm>
            <a:off x="3838" y="2750"/>
            <a:ext cx="1804" cy="257"/>
          </p:xfrm>
          <a:graphic>
            <a:graphicData uri="http://schemas.openxmlformats.org/presentationml/2006/ole">
              <p:oleObj spid="_x0000_s11267" name="Equation" r:id="rId4" imgW="1422360" imgH="203040" progId="Equation.DSMT4">
                <p:embed/>
              </p:oleObj>
            </a:graphicData>
          </a:graphic>
        </p:graphicFrame>
        <p:graphicFrame>
          <p:nvGraphicFramePr>
            <p:cNvPr id="11268" name="Object 27"/>
            <p:cNvGraphicFramePr>
              <a:graphicFrameLocks noChangeAspect="1"/>
            </p:cNvGraphicFramePr>
            <p:nvPr/>
          </p:nvGraphicFramePr>
          <p:xfrm>
            <a:off x="431" y="2704"/>
            <a:ext cx="3357" cy="347"/>
          </p:xfrm>
          <a:graphic>
            <a:graphicData uri="http://schemas.openxmlformats.org/presentationml/2006/ole">
              <p:oleObj spid="_x0000_s11268" name="公式" r:id="rId5" imgW="2336760" imgH="241200" progId="Equation.3">
                <p:embed/>
              </p:oleObj>
            </a:graphicData>
          </a:graphic>
        </p:graphicFrame>
        <p:sp>
          <p:nvSpPr>
            <p:cNvPr id="11272" name="AutoShape 29"/>
            <p:cNvSpPr>
              <a:spLocks/>
            </p:cNvSpPr>
            <p:nvPr/>
          </p:nvSpPr>
          <p:spPr bwMode="auto">
            <a:xfrm>
              <a:off x="249" y="2750"/>
              <a:ext cx="182" cy="726"/>
            </a:xfrm>
            <a:prstGeom prst="leftBrace">
              <a:avLst>
                <a:gd name="adj1" fmla="val 33242"/>
                <a:gd name="adj2" fmla="val 50000"/>
              </a:avLst>
            </a:prstGeom>
            <a:noFill/>
            <a:ln w="9525">
              <a:solidFill>
                <a:schemeClr val="tx1"/>
              </a:solidFill>
              <a:round/>
              <a:headEnd/>
              <a:tailEnd/>
            </a:ln>
          </p:spPr>
          <p:txBody>
            <a:bodyPr wrap="none" anchor="ctr"/>
            <a:lstStyle/>
            <a:p>
              <a:endParaRPr lang="zh-CN" altLang="en-US"/>
            </a:p>
          </p:txBody>
        </p:sp>
      </p:grpSp>
      <p:sp>
        <p:nvSpPr>
          <p:cNvPr id="11271" name="TextBox 13"/>
          <p:cNvSpPr txBox="1">
            <a:spLocks noChangeArrowheads="1"/>
          </p:cNvSpPr>
          <p:nvPr/>
        </p:nvSpPr>
        <p:spPr bwMode="auto">
          <a:xfrm>
            <a:off x="214313" y="3000375"/>
            <a:ext cx="8480425" cy="3662363"/>
          </a:xfrm>
          <a:prstGeom prst="rect">
            <a:avLst/>
          </a:prstGeom>
          <a:noFill/>
          <a:ln w="9525">
            <a:noFill/>
            <a:miter lim="800000"/>
            <a:headEnd/>
            <a:tailEnd/>
          </a:ln>
        </p:spPr>
        <p:txBody>
          <a:bodyPr wrap="none">
            <a:spAutoFit/>
          </a:bodyPr>
          <a:lstStyle/>
          <a:p>
            <a:pPr>
              <a:lnSpc>
                <a:spcPct val="120000"/>
              </a:lnSpc>
            </a:pPr>
            <a:r>
              <a:rPr lang="zh-CN" altLang="en-US"/>
              <a:t>接下来考察差分格式的稳定性。一个数值格式的稳定</a:t>
            </a:r>
            <a:endParaRPr lang="en-US" altLang="zh-CN"/>
          </a:p>
          <a:p>
            <a:pPr>
              <a:lnSpc>
                <a:spcPct val="120000"/>
              </a:lnSpc>
            </a:pPr>
            <a:r>
              <a:rPr lang="zh-CN" altLang="en-US"/>
              <a:t>性指的是当初始条件有微小误差时，如果用某数值格</a:t>
            </a:r>
            <a:endParaRPr lang="en-US" altLang="zh-CN"/>
          </a:p>
          <a:p>
            <a:pPr>
              <a:lnSpc>
                <a:spcPct val="120000"/>
              </a:lnSpc>
            </a:pPr>
            <a:r>
              <a:rPr lang="zh-CN" altLang="en-US"/>
              <a:t>式计算出的数值解与原来的解误差不大，则称此格式</a:t>
            </a:r>
            <a:endParaRPr lang="en-US" altLang="zh-CN"/>
          </a:p>
          <a:p>
            <a:pPr>
              <a:lnSpc>
                <a:spcPct val="120000"/>
              </a:lnSpc>
            </a:pPr>
            <a:r>
              <a:rPr lang="zh-CN" altLang="en-US"/>
              <a:t>稳定。如果初始小误差引起后来解的较大误差，则此</a:t>
            </a:r>
            <a:endParaRPr lang="en-US" altLang="zh-CN"/>
          </a:p>
          <a:p>
            <a:pPr>
              <a:lnSpc>
                <a:spcPct val="120000"/>
              </a:lnSpc>
            </a:pPr>
            <a:r>
              <a:rPr lang="zh-CN" altLang="en-US"/>
              <a:t>格式不稳定。所以，数值格式的稳定性是考察一个算</a:t>
            </a:r>
            <a:endParaRPr lang="en-US" altLang="zh-CN"/>
          </a:p>
          <a:p>
            <a:pPr>
              <a:lnSpc>
                <a:spcPct val="120000"/>
              </a:lnSpc>
            </a:pPr>
            <a:r>
              <a:rPr lang="zh-CN" altLang="en-US"/>
              <a:t>法优劣的重要评价标准之一。这里，我们先只考察齐</a:t>
            </a:r>
            <a:endParaRPr lang="en-US" altLang="zh-CN"/>
          </a:p>
          <a:p>
            <a:pPr>
              <a:lnSpc>
                <a:spcPct val="120000"/>
              </a:lnSpc>
            </a:pPr>
            <a:r>
              <a:rPr lang="zh-CN" altLang="en-US"/>
              <a:t>次方程、零边界条件的情形。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9"/>
                                        </p:tgtEl>
                                        <p:attrNameLst>
                                          <p:attrName>style.visibility</p:attrName>
                                        </p:attrNameLst>
                                      </p:cBhvr>
                                      <p:to>
                                        <p:strVal val="visible"/>
                                      </p:to>
                                    </p:set>
                                    <p:animEffect transition="in" filter="wipe(left)">
                                      <p:cBhvr>
                                        <p:cTn id="7" dur="500"/>
                                        <p:tgtEl>
                                          <p:spTgt spid="112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71"/>
                                        </p:tgtEl>
                                        <p:attrNameLst>
                                          <p:attrName>style.visibility</p:attrName>
                                        </p:attrNameLst>
                                      </p:cBhvr>
                                      <p:to>
                                        <p:strVal val="visible"/>
                                      </p:to>
                                    </p:set>
                                    <p:animEffect transition="in" filter="wipe(left)">
                                      <p:cBhvr>
                                        <p:cTn id="12" dur="500"/>
                                        <p:tgtEl>
                                          <p:spTgt spid="1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p:bldP spid="1127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矩形 1"/>
          <p:cNvSpPr>
            <a:spLocks noChangeArrowheads="1"/>
          </p:cNvSpPr>
          <p:nvPr/>
        </p:nvSpPr>
        <p:spPr bwMode="auto">
          <a:xfrm>
            <a:off x="285750" y="214313"/>
            <a:ext cx="8715375" cy="523875"/>
          </a:xfrm>
          <a:prstGeom prst="rect">
            <a:avLst/>
          </a:prstGeom>
          <a:noFill/>
          <a:ln w="9525">
            <a:noFill/>
            <a:miter lim="800000"/>
            <a:headEnd/>
            <a:tailEnd/>
          </a:ln>
        </p:spPr>
        <p:txBody>
          <a:bodyPr>
            <a:spAutoFit/>
          </a:bodyPr>
          <a:lstStyle/>
          <a:p>
            <a:r>
              <a:rPr lang="zh-CN" altLang="en-US"/>
              <a:t>考察以下带零边界条件的齐次抛物型方程初边值问题 </a:t>
            </a:r>
          </a:p>
        </p:txBody>
      </p:sp>
      <p:sp>
        <p:nvSpPr>
          <p:cNvPr id="1229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2290" name="Object 1"/>
          <p:cNvGraphicFramePr>
            <a:graphicFrameLocks noChangeAspect="1"/>
          </p:cNvGraphicFramePr>
          <p:nvPr/>
        </p:nvGraphicFramePr>
        <p:xfrm>
          <a:off x="1500188" y="857250"/>
          <a:ext cx="5286375" cy="2333625"/>
        </p:xfrm>
        <a:graphic>
          <a:graphicData uri="http://schemas.openxmlformats.org/presentationml/2006/ole">
            <p:oleObj spid="_x0000_s12290" name="Equation" r:id="rId3" imgW="2476440" imgH="1104840" progId="Equation.DSMT4">
              <p:embed/>
            </p:oleObj>
          </a:graphicData>
        </a:graphic>
      </p:graphicFrame>
      <p:sp>
        <p:nvSpPr>
          <p:cNvPr id="12296" name="TextBox 4"/>
          <p:cNvSpPr txBox="1">
            <a:spLocks noChangeArrowheads="1"/>
          </p:cNvSpPr>
          <p:nvPr/>
        </p:nvSpPr>
        <p:spPr bwMode="auto">
          <a:xfrm>
            <a:off x="357188" y="3071813"/>
            <a:ext cx="4873625" cy="523875"/>
          </a:xfrm>
          <a:prstGeom prst="rect">
            <a:avLst/>
          </a:prstGeom>
          <a:noFill/>
          <a:ln w="9525">
            <a:noFill/>
            <a:miter lim="800000"/>
            <a:headEnd/>
            <a:tailEnd/>
          </a:ln>
        </p:spPr>
        <p:txBody>
          <a:bodyPr wrap="none">
            <a:spAutoFit/>
          </a:bodyPr>
          <a:lstStyle/>
          <a:p>
            <a:r>
              <a:rPr lang="zh-CN" altLang="en-US"/>
              <a:t>则对应的向前欧拉数值格式为</a:t>
            </a:r>
          </a:p>
        </p:txBody>
      </p:sp>
      <p:grpSp>
        <p:nvGrpSpPr>
          <p:cNvPr id="2" name="Group 31"/>
          <p:cNvGrpSpPr>
            <a:grpSpLocks/>
          </p:cNvGrpSpPr>
          <p:nvPr/>
        </p:nvGrpSpPr>
        <p:grpSpPr bwMode="auto">
          <a:xfrm>
            <a:off x="285750" y="3714750"/>
            <a:ext cx="7800975" cy="1428750"/>
            <a:chOff x="249" y="2704"/>
            <a:chExt cx="4914" cy="900"/>
          </a:xfrm>
        </p:grpSpPr>
        <p:graphicFrame>
          <p:nvGraphicFramePr>
            <p:cNvPr id="12291" name="Object 18"/>
            <p:cNvGraphicFramePr>
              <a:graphicFrameLocks noChangeAspect="1"/>
            </p:cNvGraphicFramePr>
            <p:nvPr/>
          </p:nvGraphicFramePr>
          <p:xfrm>
            <a:off x="474" y="3064"/>
            <a:ext cx="3341" cy="540"/>
          </p:xfrm>
          <a:graphic>
            <a:graphicData uri="http://schemas.openxmlformats.org/presentationml/2006/ole">
              <p:oleObj spid="_x0000_s12291" name="Equation" r:id="rId4" imgW="2514600" imgH="406080" progId="Equation.DSMT4">
                <p:embed/>
              </p:oleObj>
            </a:graphicData>
          </a:graphic>
        </p:graphicFrame>
        <p:graphicFrame>
          <p:nvGraphicFramePr>
            <p:cNvPr id="12292" name="Object 21"/>
            <p:cNvGraphicFramePr>
              <a:graphicFrameLocks noChangeAspect="1"/>
            </p:cNvGraphicFramePr>
            <p:nvPr/>
          </p:nvGraphicFramePr>
          <p:xfrm>
            <a:off x="3359" y="2749"/>
            <a:ext cx="1804" cy="257"/>
          </p:xfrm>
          <a:graphic>
            <a:graphicData uri="http://schemas.openxmlformats.org/presentationml/2006/ole">
              <p:oleObj spid="_x0000_s12292" name="Equation" r:id="rId5" imgW="1422360" imgH="203040" progId="Equation.DSMT4">
                <p:embed/>
              </p:oleObj>
            </a:graphicData>
          </a:graphic>
        </p:graphicFrame>
        <p:graphicFrame>
          <p:nvGraphicFramePr>
            <p:cNvPr id="12293" name="Object 27"/>
            <p:cNvGraphicFramePr>
              <a:graphicFrameLocks noChangeAspect="1"/>
            </p:cNvGraphicFramePr>
            <p:nvPr/>
          </p:nvGraphicFramePr>
          <p:xfrm>
            <a:off x="519" y="2704"/>
            <a:ext cx="2682" cy="347"/>
          </p:xfrm>
          <a:graphic>
            <a:graphicData uri="http://schemas.openxmlformats.org/presentationml/2006/ole">
              <p:oleObj spid="_x0000_s12293" name="Equation" r:id="rId6" imgW="1866600" imgH="241200" progId="Equation.DSMT4">
                <p:embed/>
              </p:oleObj>
            </a:graphicData>
          </a:graphic>
        </p:graphicFrame>
        <p:sp>
          <p:nvSpPr>
            <p:cNvPr id="12299" name="AutoShape 29"/>
            <p:cNvSpPr>
              <a:spLocks/>
            </p:cNvSpPr>
            <p:nvPr/>
          </p:nvSpPr>
          <p:spPr bwMode="auto">
            <a:xfrm>
              <a:off x="249" y="2750"/>
              <a:ext cx="182" cy="726"/>
            </a:xfrm>
            <a:prstGeom prst="leftBrace">
              <a:avLst>
                <a:gd name="adj1" fmla="val 33242"/>
                <a:gd name="adj2" fmla="val 50000"/>
              </a:avLst>
            </a:prstGeom>
            <a:noFill/>
            <a:ln w="9525">
              <a:solidFill>
                <a:schemeClr val="tx1"/>
              </a:solidFill>
              <a:round/>
              <a:headEnd/>
              <a:tailEnd/>
            </a:ln>
          </p:spPr>
          <p:txBody>
            <a:bodyPr wrap="none" anchor="ctr"/>
            <a:lstStyle/>
            <a:p>
              <a:endParaRPr lang="zh-CN" altLang="en-US"/>
            </a:p>
          </p:txBody>
        </p:sp>
      </p:grpSp>
      <p:sp>
        <p:nvSpPr>
          <p:cNvPr id="12298" name="TextBox 10"/>
          <p:cNvSpPr txBox="1">
            <a:spLocks noChangeArrowheads="1"/>
          </p:cNvSpPr>
          <p:nvPr/>
        </p:nvSpPr>
        <p:spPr bwMode="auto">
          <a:xfrm>
            <a:off x="571500" y="5500688"/>
            <a:ext cx="8120063" cy="523875"/>
          </a:xfrm>
          <a:prstGeom prst="rect">
            <a:avLst/>
          </a:prstGeom>
          <a:noFill/>
          <a:ln w="9525">
            <a:noFill/>
            <a:miter lim="800000"/>
            <a:headEnd/>
            <a:tailEnd/>
          </a:ln>
        </p:spPr>
        <p:txBody>
          <a:bodyPr wrap="none">
            <a:spAutoFit/>
          </a:bodyPr>
          <a:lstStyle/>
          <a:p>
            <a:r>
              <a:rPr lang="zh-CN" altLang="en-US"/>
              <a:t>为讨论方便，上面的格式可以写成以下矩阵形式：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4"/>
                                        </p:tgtEl>
                                        <p:attrNameLst>
                                          <p:attrName>style.visibility</p:attrName>
                                        </p:attrNameLst>
                                      </p:cBhvr>
                                      <p:to>
                                        <p:strVal val="visible"/>
                                      </p:to>
                                    </p:set>
                                    <p:animEffect transition="in" filter="wipe(left)">
                                      <p:cBhvr>
                                        <p:cTn id="7" dur="500"/>
                                        <p:tgtEl>
                                          <p:spTgt spid="122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290"/>
                                        </p:tgtEl>
                                        <p:attrNameLst>
                                          <p:attrName>style.visibility</p:attrName>
                                        </p:attrNameLst>
                                      </p:cBhvr>
                                      <p:to>
                                        <p:strVal val="visible"/>
                                      </p:to>
                                    </p:set>
                                    <p:animEffect transition="in" filter="wipe(left)">
                                      <p:cBhvr>
                                        <p:cTn id="12" dur="500"/>
                                        <p:tgtEl>
                                          <p:spTgt spid="1229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296"/>
                                        </p:tgtEl>
                                        <p:attrNameLst>
                                          <p:attrName>style.visibility</p:attrName>
                                        </p:attrNameLst>
                                      </p:cBhvr>
                                      <p:to>
                                        <p:strVal val="visible"/>
                                      </p:to>
                                    </p:set>
                                    <p:animEffect transition="in" filter="wipe(left)">
                                      <p:cBhvr>
                                        <p:cTn id="17" dur="500"/>
                                        <p:tgtEl>
                                          <p:spTgt spid="1229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298"/>
                                        </p:tgtEl>
                                        <p:attrNameLst>
                                          <p:attrName>style.visibility</p:attrName>
                                        </p:attrNameLst>
                                      </p:cBhvr>
                                      <p:to>
                                        <p:strVal val="visible"/>
                                      </p:to>
                                    </p:set>
                                    <p:animEffect transition="in" filter="wipe(left)">
                                      <p:cBhvr>
                                        <p:cTn id="27" dur="500"/>
                                        <p:tgtEl>
                                          <p:spTgt spid="12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p:bldP spid="12296" grpId="0"/>
      <p:bldP spid="1229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3314" name="Object 1"/>
          <p:cNvGraphicFramePr>
            <a:graphicFrameLocks noChangeAspect="1"/>
          </p:cNvGraphicFramePr>
          <p:nvPr/>
        </p:nvGraphicFramePr>
        <p:xfrm>
          <a:off x="428625" y="1214438"/>
          <a:ext cx="7888288" cy="2500312"/>
        </p:xfrm>
        <a:graphic>
          <a:graphicData uri="http://schemas.openxmlformats.org/presentationml/2006/ole">
            <p:oleObj spid="_x0000_s13314" name="Equation" r:id="rId4" imgW="4343400" imgH="1384200" progId="Equation.DSMT4">
              <p:embed/>
            </p:oleObj>
          </a:graphicData>
        </a:graphic>
      </p:graphicFrame>
      <p:graphicFrame>
        <p:nvGraphicFramePr>
          <p:cNvPr id="13315" name="Object 18"/>
          <p:cNvGraphicFramePr>
            <a:graphicFrameLocks noChangeAspect="1"/>
          </p:cNvGraphicFramePr>
          <p:nvPr/>
        </p:nvGraphicFramePr>
        <p:xfrm>
          <a:off x="714375" y="214313"/>
          <a:ext cx="5303838" cy="857250"/>
        </p:xfrm>
        <a:graphic>
          <a:graphicData uri="http://schemas.openxmlformats.org/presentationml/2006/ole">
            <p:oleObj spid="_x0000_s13315" name="Equation" r:id="rId5" imgW="2514600" imgH="406080" progId="Equation.DSMT4">
              <p:embed/>
            </p:oleObj>
          </a:graphicData>
        </a:graphic>
      </p:graphicFrame>
      <p:cxnSp>
        <p:nvCxnSpPr>
          <p:cNvPr id="13321" name="直接连接符 5"/>
          <p:cNvCxnSpPr>
            <a:cxnSpLocks noChangeShapeType="1"/>
          </p:cNvCxnSpPr>
          <p:nvPr/>
        </p:nvCxnSpPr>
        <p:spPr bwMode="auto">
          <a:xfrm>
            <a:off x="0" y="1069975"/>
            <a:ext cx="9144000" cy="1588"/>
          </a:xfrm>
          <a:prstGeom prst="line">
            <a:avLst/>
          </a:prstGeom>
          <a:noFill/>
          <a:ln w="9525" algn="ctr">
            <a:solidFill>
              <a:schemeClr val="tx1"/>
            </a:solidFill>
            <a:round/>
            <a:headEnd/>
            <a:tailEnd/>
          </a:ln>
        </p:spPr>
      </p:cxnSp>
      <p:sp>
        <p:nvSpPr>
          <p:cNvPr id="13322"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pSp>
        <p:nvGrpSpPr>
          <p:cNvPr id="2" name="组合 15"/>
          <p:cNvGrpSpPr>
            <a:grpSpLocks/>
          </p:cNvGrpSpPr>
          <p:nvPr/>
        </p:nvGrpSpPr>
        <p:grpSpPr bwMode="auto">
          <a:xfrm>
            <a:off x="571500" y="4071938"/>
            <a:ext cx="5676900" cy="523875"/>
            <a:chOff x="571500" y="4071938"/>
            <a:chExt cx="5676900" cy="523875"/>
          </a:xfrm>
        </p:grpSpPr>
        <p:sp>
          <p:nvSpPr>
            <p:cNvPr id="13328" name="TextBox 6"/>
            <p:cNvSpPr txBox="1">
              <a:spLocks noChangeArrowheads="1"/>
            </p:cNvSpPr>
            <p:nvPr/>
          </p:nvSpPr>
          <p:spPr bwMode="auto">
            <a:xfrm>
              <a:off x="571500" y="4071938"/>
              <a:ext cx="5676900" cy="523875"/>
            </a:xfrm>
            <a:prstGeom prst="rect">
              <a:avLst/>
            </a:prstGeom>
            <a:noFill/>
            <a:ln w="9525">
              <a:noFill/>
              <a:miter lim="800000"/>
              <a:headEnd/>
              <a:tailEnd/>
            </a:ln>
          </p:spPr>
          <p:txBody>
            <a:bodyPr wrap="none">
              <a:spAutoFit/>
            </a:bodyPr>
            <a:lstStyle/>
            <a:p>
              <a:r>
                <a:rPr lang="zh-CN" altLang="en-US"/>
                <a:t>也可以简写成                     ，从而有</a:t>
              </a:r>
            </a:p>
          </p:txBody>
        </p:sp>
        <p:graphicFrame>
          <p:nvGraphicFramePr>
            <p:cNvPr id="13316" name="Object 4"/>
            <p:cNvGraphicFramePr>
              <a:graphicFrameLocks noChangeAspect="1"/>
            </p:cNvGraphicFramePr>
            <p:nvPr/>
          </p:nvGraphicFramePr>
          <p:xfrm>
            <a:off x="2928938" y="4114800"/>
            <a:ext cx="1543050" cy="428625"/>
          </p:xfrm>
          <a:graphic>
            <a:graphicData uri="http://schemas.openxmlformats.org/presentationml/2006/ole">
              <p:oleObj spid="_x0000_s13316" name="Equation" r:id="rId6" imgW="723600" imgH="203040" progId="Equation.DSMT4">
                <p:embed/>
              </p:oleObj>
            </a:graphicData>
          </a:graphic>
        </p:graphicFrame>
      </p:grpSp>
      <p:sp>
        <p:nvSpPr>
          <p:cNvPr id="13324"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3317" name="Object 6"/>
          <p:cNvGraphicFramePr>
            <a:graphicFrameLocks noChangeAspect="1"/>
          </p:cNvGraphicFramePr>
          <p:nvPr/>
        </p:nvGraphicFramePr>
        <p:xfrm>
          <a:off x="1785938" y="4786313"/>
          <a:ext cx="4479925" cy="538162"/>
        </p:xfrm>
        <a:graphic>
          <a:graphicData uri="http://schemas.openxmlformats.org/presentationml/2006/ole">
            <p:oleObj spid="_x0000_s13317" name="Equation" r:id="rId7" imgW="1904760" imgH="228600" progId="Equation.DSMT4">
              <p:embed/>
            </p:oleObj>
          </a:graphicData>
        </a:graphic>
      </p:graphicFrame>
      <p:sp>
        <p:nvSpPr>
          <p:cNvPr id="13325"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pSp>
        <p:nvGrpSpPr>
          <p:cNvPr id="3" name="组合 15"/>
          <p:cNvGrpSpPr>
            <a:grpSpLocks/>
          </p:cNvGrpSpPr>
          <p:nvPr/>
        </p:nvGrpSpPr>
        <p:grpSpPr bwMode="auto">
          <a:xfrm>
            <a:off x="357188" y="5429250"/>
            <a:ext cx="8296275" cy="1169988"/>
            <a:chOff x="357158" y="5429264"/>
            <a:chExt cx="8295861" cy="1169551"/>
          </a:xfrm>
        </p:grpSpPr>
        <p:sp>
          <p:nvSpPr>
            <p:cNvPr id="13327" name="TextBox 11"/>
            <p:cNvSpPr txBox="1">
              <a:spLocks noChangeArrowheads="1"/>
            </p:cNvSpPr>
            <p:nvPr/>
          </p:nvSpPr>
          <p:spPr bwMode="auto">
            <a:xfrm>
              <a:off x="357158" y="5429264"/>
              <a:ext cx="8295861" cy="1169551"/>
            </a:xfrm>
            <a:prstGeom prst="rect">
              <a:avLst/>
            </a:prstGeom>
            <a:noFill/>
            <a:ln w="9525">
              <a:noFill/>
              <a:miter lim="800000"/>
              <a:headEnd/>
              <a:tailEnd/>
            </a:ln>
          </p:spPr>
          <p:txBody>
            <a:bodyPr wrap="none">
              <a:spAutoFit/>
            </a:bodyPr>
            <a:lstStyle/>
            <a:p>
              <a:pPr>
                <a:lnSpc>
                  <a:spcPct val="125000"/>
                </a:lnSpc>
              </a:pPr>
              <a:r>
                <a:rPr lang="zh-CN" altLang="en-US"/>
                <a:t>  若在初始时刻有误差为                      ，即初始时刻</a:t>
              </a:r>
              <a:endParaRPr lang="en-US" altLang="zh-CN"/>
            </a:p>
            <a:p>
              <a:pPr>
                <a:lnSpc>
                  <a:spcPct val="125000"/>
                </a:lnSpc>
              </a:pPr>
              <a:r>
                <a:rPr lang="zh-CN" altLang="en-US"/>
                <a:t>我们用       作为初值进行计算，则到第 </a:t>
              </a:r>
              <a:r>
                <a:rPr lang="en-US" altLang="zh-CN" i="1"/>
                <a:t>k</a:t>
              </a:r>
              <a:r>
                <a:rPr lang="zh-CN" altLang="en-US"/>
                <a:t>个时间步，</a:t>
              </a:r>
            </a:p>
          </p:txBody>
        </p:sp>
        <p:graphicFrame>
          <p:nvGraphicFramePr>
            <p:cNvPr id="13318" name="Object 8"/>
            <p:cNvGraphicFramePr>
              <a:graphicFrameLocks noChangeAspect="1"/>
            </p:cNvGraphicFramePr>
            <p:nvPr/>
          </p:nvGraphicFramePr>
          <p:xfrm>
            <a:off x="4357686" y="5500702"/>
            <a:ext cx="1683802" cy="428604"/>
          </p:xfrm>
          <a:graphic>
            <a:graphicData uri="http://schemas.openxmlformats.org/presentationml/2006/ole">
              <p:oleObj spid="_x0000_s13318" name="Equation" r:id="rId8" imgW="812520" imgH="203040" progId="Equation.DSMT4">
                <p:embed/>
              </p:oleObj>
            </a:graphicData>
          </a:graphic>
        </p:graphicFrame>
        <p:graphicFrame>
          <p:nvGraphicFramePr>
            <p:cNvPr id="13319" name="Object 7"/>
            <p:cNvGraphicFramePr>
              <a:graphicFrameLocks noChangeAspect="1"/>
            </p:cNvGraphicFramePr>
            <p:nvPr/>
          </p:nvGraphicFramePr>
          <p:xfrm>
            <a:off x="1643042" y="6043630"/>
            <a:ext cx="473075" cy="428625"/>
          </p:xfrm>
          <a:graphic>
            <a:graphicData uri="http://schemas.openxmlformats.org/presentationml/2006/ole">
              <p:oleObj spid="_x0000_s13319" name="Equation" r:id="rId9" imgW="228600" imgH="203040" progId="Equation.DSMT4">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wipe(left)">
                                      <p:cBhvr>
                                        <p:cTn id="7" dur="500"/>
                                        <p:tgtEl>
                                          <p:spTgt spid="133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317"/>
                                        </p:tgtEl>
                                        <p:attrNameLst>
                                          <p:attrName>style.visibility</p:attrName>
                                        </p:attrNameLst>
                                      </p:cBhvr>
                                      <p:to>
                                        <p:strVal val="visible"/>
                                      </p:to>
                                    </p:set>
                                    <p:animEffect transition="in" filter="wipe(left)">
                                      <p:cBhvr>
                                        <p:cTn id="17" dur="500"/>
                                        <p:tgtEl>
                                          <p:spTgt spid="133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pSp>
        <p:nvGrpSpPr>
          <p:cNvPr id="2" name="组合 12"/>
          <p:cNvGrpSpPr>
            <a:grpSpLocks/>
          </p:cNvGrpSpPr>
          <p:nvPr/>
        </p:nvGrpSpPr>
        <p:grpSpPr bwMode="auto">
          <a:xfrm>
            <a:off x="500063" y="400050"/>
            <a:ext cx="8110537" cy="552450"/>
            <a:chOff x="500063" y="400050"/>
            <a:chExt cx="8110537" cy="552450"/>
          </a:xfrm>
        </p:grpSpPr>
        <p:sp>
          <p:nvSpPr>
            <p:cNvPr id="14349" name="TextBox 1"/>
            <p:cNvSpPr txBox="1">
              <a:spLocks noChangeArrowheads="1"/>
            </p:cNvSpPr>
            <p:nvPr/>
          </p:nvSpPr>
          <p:spPr bwMode="auto">
            <a:xfrm>
              <a:off x="500063" y="428625"/>
              <a:ext cx="8110537" cy="523875"/>
            </a:xfrm>
            <a:prstGeom prst="rect">
              <a:avLst/>
            </a:prstGeom>
            <a:noFill/>
            <a:ln w="9525">
              <a:noFill/>
              <a:miter lim="800000"/>
              <a:headEnd/>
              <a:tailEnd/>
            </a:ln>
          </p:spPr>
          <p:txBody>
            <a:bodyPr wrap="none">
              <a:spAutoFit/>
            </a:bodyPr>
            <a:lstStyle/>
            <a:p>
              <a:r>
                <a:rPr lang="zh-CN" altLang="en-US"/>
                <a:t>就有数值解                        ，这样误差传播的规律为</a:t>
              </a:r>
            </a:p>
          </p:txBody>
        </p:sp>
        <p:graphicFrame>
          <p:nvGraphicFramePr>
            <p:cNvPr id="14338" name="Object 1"/>
            <p:cNvGraphicFramePr>
              <a:graphicFrameLocks noChangeAspect="1"/>
            </p:cNvGraphicFramePr>
            <p:nvPr/>
          </p:nvGraphicFramePr>
          <p:xfrm>
            <a:off x="2500313" y="400050"/>
            <a:ext cx="1947862" cy="534988"/>
          </p:xfrm>
          <a:graphic>
            <a:graphicData uri="http://schemas.openxmlformats.org/presentationml/2006/ole">
              <p:oleObj spid="_x0000_s14338" name="Equation" r:id="rId3" imgW="761760" imgH="203040" progId="Equation.DSMT4">
                <p:embed/>
              </p:oleObj>
            </a:graphicData>
          </a:graphic>
        </p:graphicFrame>
      </p:grpSp>
      <p:sp>
        <p:nvSpPr>
          <p:cNvPr id="1434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4339" name="Object 3"/>
          <p:cNvGraphicFramePr>
            <a:graphicFrameLocks noChangeAspect="1"/>
          </p:cNvGraphicFramePr>
          <p:nvPr/>
        </p:nvGraphicFramePr>
        <p:xfrm>
          <a:off x="1428750" y="1143000"/>
          <a:ext cx="5580063" cy="571500"/>
        </p:xfrm>
        <a:graphic>
          <a:graphicData uri="http://schemas.openxmlformats.org/presentationml/2006/ole">
            <p:oleObj spid="_x0000_s14339" name="Equation" r:id="rId4" imgW="2247840" imgH="228600" progId="Equation.DSMT4">
              <p:embed/>
            </p:oleObj>
          </a:graphicData>
        </a:graphic>
      </p:graphicFrame>
      <p:sp>
        <p:nvSpPr>
          <p:cNvPr id="14345" name="TextBox 6"/>
          <p:cNvSpPr txBox="1">
            <a:spLocks noChangeArrowheads="1"/>
          </p:cNvSpPr>
          <p:nvPr/>
        </p:nvSpPr>
        <p:spPr bwMode="auto">
          <a:xfrm>
            <a:off x="285750" y="1714500"/>
            <a:ext cx="8748713" cy="1169988"/>
          </a:xfrm>
          <a:prstGeom prst="rect">
            <a:avLst/>
          </a:prstGeom>
          <a:noFill/>
          <a:ln w="9525">
            <a:noFill/>
            <a:miter lim="800000"/>
            <a:headEnd/>
            <a:tailEnd/>
          </a:ln>
        </p:spPr>
        <p:txBody>
          <a:bodyPr wrap="none">
            <a:spAutoFit/>
          </a:bodyPr>
          <a:lstStyle/>
          <a:p>
            <a:pPr>
              <a:lnSpc>
                <a:spcPct val="125000"/>
              </a:lnSpc>
            </a:pPr>
            <a:r>
              <a:rPr lang="zh-CN" altLang="en-US"/>
              <a:t>   要使误差不增长，即保证数值格式稳定，其充分必要</a:t>
            </a:r>
            <a:endParaRPr lang="en-US" altLang="zh-CN"/>
          </a:p>
          <a:p>
            <a:pPr>
              <a:lnSpc>
                <a:spcPct val="125000"/>
              </a:lnSpc>
            </a:pPr>
            <a:r>
              <a:rPr lang="zh-CN" altLang="en-US"/>
              <a:t>条件是：正规矩阵 </a:t>
            </a:r>
            <a:r>
              <a:rPr lang="en-US" altLang="zh-CN" i="1"/>
              <a:t>A</a:t>
            </a:r>
            <a:r>
              <a:rPr lang="en-US" altLang="zh-CN"/>
              <a:t> </a:t>
            </a:r>
            <a:r>
              <a:rPr lang="zh-CN" altLang="en-US"/>
              <a:t>的特征值的模均小于等于</a:t>
            </a:r>
            <a:r>
              <a:rPr lang="en-US" altLang="zh-CN"/>
              <a:t>1</a:t>
            </a:r>
            <a:r>
              <a:rPr lang="zh-CN" altLang="en-US"/>
              <a:t>。</a:t>
            </a:r>
          </a:p>
        </p:txBody>
      </p:sp>
      <p:sp>
        <p:nvSpPr>
          <p:cNvPr id="14346" name="TextBox 7"/>
          <p:cNvSpPr txBox="1">
            <a:spLocks noChangeArrowheads="1"/>
          </p:cNvSpPr>
          <p:nvPr/>
        </p:nvSpPr>
        <p:spPr bwMode="auto">
          <a:xfrm>
            <a:off x="428625" y="3643313"/>
            <a:ext cx="8524578" cy="523220"/>
          </a:xfrm>
          <a:prstGeom prst="rect">
            <a:avLst/>
          </a:prstGeom>
          <a:noFill/>
          <a:ln w="9525">
            <a:noFill/>
            <a:miter lim="800000"/>
            <a:headEnd/>
            <a:tailEnd/>
          </a:ln>
        </p:spPr>
        <p:txBody>
          <a:bodyPr wrap="none">
            <a:spAutoFit/>
          </a:bodyPr>
          <a:lstStyle/>
          <a:p>
            <a:r>
              <a:rPr lang="zh-CN" altLang="en-US" dirty="0"/>
              <a:t>事实上，</a:t>
            </a:r>
            <a:r>
              <a:rPr lang="en-US" altLang="zh-CN" i="1" dirty="0"/>
              <a:t> A</a:t>
            </a:r>
            <a:r>
              <a:rPr lang="en-US" altLang="zh-CN" dirty="0"/>
              <a:t> </a:t>
            </a:r>
            <a:r>
              <a:rPr lang="zh-CN" altLang="en-US" dirty="0"/>
              <a:t>是一个</a:t>
            </a:r>
            <a:r>
              <a:rPr lang="zh-CN" altLang="en-US" dirty="0" smtClean="0"/>
              <a:t>三对角实对称矩阵，是正规矩阵，</a:t>
            </a:r>
            <a:endParaRPr lang="zh-CN" altLang="en-US" dirty="0"/>
          </a:p>
        </p:txBody>
      </p:sp>
      <p:sp>
        <p:nvSpPr>
          <p:cNvPr id="14347"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4340" name="Object 5"/>
          <p:cNvGraphicFramePr>
            <a:graphicFrameLocks noChangeAspect="1"/>
          </p:cNvGraphicFramePr>
          <p:nvPr/>
        </p:nvGraphicFramePr>
        <p:xfrm>
          <a:off x="1214438" y="4214813"/>
          <a:ext cx="5072062" cy="2451100"/>
        </p:xfrm>
        <a:graphic>
          <a:graphicData uri="http://schemas.openxmlformats.org/presentationml/2006/ole">
            <p:oleObj spid="_x0000_s14340" name="Equation" r:id="rId5" imgW="2844720" imgH="1384200" progId="Equation.DSMT4">
              <p:embed/>
            </p:oleObj>
          </a:graphicData>
        </a:graphic>
      </p:graphicFrame>
      <p:sp>
        <p:nvSpPr>
          <p:cNvPr id="14348" name="TextBox 10"/>
          <p:cNvSpPr txBox="1">
            <a:spLocks noChangeArrowheads="1"/>
          </p:cNvSpPr>
          <p:nvPr/>
        </p:nvSpPr>
        <p:spPr bwMode="auto">
          <a:xfrm>
            <a:off x="714375" y="2928938"/>
            <a:ext cx="2781300" cy="523875"/>
          </a:xfrm>
          <a:prstGeom prst="rect">
            <a:avLst/>
          </a:prstGeom>
          <a:noFill/>
          <a:ln w="9525">
            <a:noFill/>
            <a:miter lim="800000"/>
            <a:headEnd/>
            <a:tailEnd/>
          </a:ln>
        </p:spPr>
        <p:txBody>
          <a:bodyPr wrap="none">
            <a:spAutoFit/>
          </a:bodyPr>
          <a:lstStyle/>
          <a:p>
            <a:r>
              <a:rPr lang="en-US" altLang="zh-CN" i="1"/>
              <a:t>A</a:t>
            </a:r>
            <a:r>
              <a:rPr lang="zh-CN" altLang="en-US"/>
              <a:t>为正规矩阵 </a:t>
            </a:r>
            <a:r>
              <a:rPr lang="zh-CN" altLang="en-US">
                <a:sym typeface="Symbol" pitchFamily="18" charset="2"/>
              </a:rPr>
              <a:t> </a:t>
            </a:r>
            <a:endParaRPr lang="zh-CN" altLang="en-US"/>
          </a:p>
        </p:txBody>
      </p:sp>
      <p:graphicFrame>
        <p:nvGraphicFramePr>
          <p:cNvPr id="14341" name="Object 5"/>
          <p:cNvGraphicFramePr>
            <a:graphicFrameLocks noChangeAspect="1"/>
          </p:cNvGraphicFramePr>
          <p:nvPr/>
        </p:nvGraphicFramePr>
        <p:xfrm>
          <a:off x="3429000" y="2928938"/>
          <a:ext cx="1914525" cy="500062"/>
        </p:xfrm>
        <a:graphic>
          <a:graphicData uri="http://schemas.openxmlformats.org/presentationml/2006/ole">
            <p:oleObj spid="_x0000_s14341" name="Equation" r:id="rId6" imgW="749160" imgH="19044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339"/>
                                        </p:tgtEl>
                                        <p:attrNameLst>
                                          <p:attrName>style.visibility</p:attrName>
                                        </p:attrNameLst>
                                      </p:cBhvr>
                                      <p:to>
                                        <p:strVal val="visible"/>
                                      </p:to>
                                    </p:set>
                                    <p:animEffect transition="in" filter="wipe(left)">
                                      <p:cBhvr>
                                        <p:cTn id="12" dur="500"/>
                                        <p:tgtEl>
                                          <p:spTgt spid="143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45"/>
                                        </p:tgtEl>
                                        <p:attrNameLst>
                                          <p:attrName>style.visibility</p:attrName>
                                        </p:attrNameLst>
                                      </p:cBhvr>
                                      <p:to>
                                        <p:strVal val="visible"/>
                                      </p:to>
                                    </p:set>
                                    <p:animEffect transition="in" filter="wipe(left)">
                                      <p:cBhvr>
                                        <p:cTn id="17" dur="500"/>
                                        <p:tgtEl>
                                          <p:spTgt spid="143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348"/>
                                        </p:tgtEl>
                                        <p:attrNameLst>
                                          <p:attrName>style.visibility</p:attrName>
                                        </p:attrNameLst>
                                      </p:cBhvr>
                                      <p:to>
                                        <p:strVal val="visible"/>
                                      </p:to>
                                    </p:set>
                                    <p:animEffect transition="in" filter="wipe(left)">
                                      <p:cBhvr>
                                        <p:cTn id="22" dur="500"/>
                                        <p:tgtEl>
                                          <p:spTgt spid="1434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341"/>
                                        </p:tgtEl>
                                        <p:attrNameLst>
                                          <p:attrName>style.visibility</p:attrName>
                                        </p:attrNameLst>
                                      </p:cBhvr>
                                      <p:to>
                                        <p:strVal val="visible"/>
                                      </p:to>
                                    </p:set>
                                    <p:animEffect transition="in" filter="wipe(left)">
                                      <p:cBhvr>
                                        <p:cTn id="27" dur="500"/>
                                        <p:tgtEl>
                                          <p:spTgt spid="143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346"/>
                                        </p:tgtEl>
                                        <p:attrNameLst>
                                          <p:attrName>style.visibility</p:attrName>
                                        </p:attrNameLst>
                                      </p:cBhvr>
                                      <p:to>
                                        <p:strVal val="visible"/>
                                      </p:to>
                                    </p:set>
                                    <p:animEffect transition="in" filter="wipe(left)">
                                      <p:cBhvr>
                                        <p:cTn id="32" dur="500"/>
                                        <p:tgtEl>
                                          <p:spTgt spid="1434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340"/>
                                        </p:tgtEl>
                                        <p:attrNameLst>
                                          <p:attrName>style.visibility</p:attrName>
                                        </p:attrNameLst>
                                      </p:cBhvr>
                                      <p:to>
                                        <p:strVal val="visible"/>
                                      </p:to>
                                    </p:set>
                                    <p:animEffect transition="in" filter="wipe(left)">
                                      <p:cBhvr>
                                        <p:cTn id="37" dur="500"/>
                                        <p:tgtEl>
                                          <p:spTgt spid="14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5" grpId="0"/>
      <p:bldP spid="14346" grpId="0"/>
      <p:bldP spid="1434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extBox 1"/>
          <p:cNvSpPr txBox="1">
            <a:spLocks noChangeArrowheads="1"/>
          </p:cNvSpPr>
          <p:nvPr/>
        </p:nvSpPr>
        <p:spPr bwMode="auto">
          <a:xfrm>
            <a:off x="214313" y="1428750"/>
            <a:ext cx="4230687" cy="523875"/>
          </a:xfrm>
          <a:prstGeom prst="rect">
            <a:avLst/>
          </a:prstGeom>
          <a:noFill/>
          <a:ln w="9525">
            <a:noFill/>
            <a:miter lim="800000"/>
            <a:headEnd/>
            <a:tailEnd/>
          </a:ln>
        </p:spPr>
        <p:txBody>
          <a:bodyPr wrap="none">
            <a:spAutoFit/>
          </a:bodyPr>
          <a:lstStyle/>
          <a:p>
            <a:r>
              <a:rPr lang="zh-CN" altLang="en-US"/>
              <a:t>定理：</a:t>
            </a:r>
            <a:r>
              <a:rPr lang="en-US"/>
              <a:t> </a:t>
            </a:r>
            <a:r>
              <a:rPr lang="en-US" altLang="zh-CN" i="1"/>
              <a:t>N</a:t>
            </a:r>
            <a:r>
              <a:rPr lang="en-US" altLang="zh-CN"/>
              <a:t> </a:t>
            </a:r>
            <a:r>
              <a:rPr lang="zh-CN" altLang="en-US"/>
              <a:t>阶的三对角矩阵</a:t>
            </a:r>
          </a:p>
        </p:txBody>
      </p:sp>
      <p:sp>
        <p:nvSpPr>
          <p:cNvPr id="1536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5362" name="Object 1"/>
          <p:cNvGraphicFramePr>
            <a:graphicFrameLocks noChangeAspect="1"/>
          </p:cNvGraphicFramePr>
          <p:nvPr/>
        </p:nvGraphicFramePr>
        <p:xfrm>
          <a:off x="4500563" y="357188"/>
          <a:ext cx="3429000" cy="2847975"/>
        </p:xfrm>
        <a:graphic>
          <a:graphicData uri="http://schemas.openxmlformats.org/presentationml/2006/ole">
            <p:oleObj spid="_x0000_s15362" name="Equation" r:id="rId3" imgW="1663560" imgH="1396800" progId="Equation.DSMT4">
              <p:embed/>
            </p:oleObj>
          </a:graphicData>
        </a:graphic>
      </p:graphicFrame>
      <p:sp>
        <p:nvSpPr>
          <p:cNvPr id="15366" name="TextBox 4"/>
          <p:cNvSpPr txBox="1">
            <a:spLocks noChangeArrowheads="1"/>
          </p:cNvSpPr>
          <p:nvPr/>
        </p:nvSpPr>
        <p:spPr bwMode="auto">
          <a:xfrm>
            <a:off x="357188" y="3357563"/>
            <a:ext cx="2787650" cy="523875"/>
          </a:xfrm>
          <a:prstGeom prst="rect">
            <a:avLst/>
          </a:prstGeom>
          <a:noFill/>
          <a:ln w="9525">
            <a:noFill/>
            <a:miter lim="800000"/>
            <a:headEnd/>
            <a:tailEnd/>
          </a:ln>
        </p:spPr>
        <p:txBody>
          <a:bodyPr wrap="none">
            <a:spAutoFit/>
          </a:bodyPr>
          <a:lstStyle/>
          <a:p>
            <a:r>
              <a:rPr lang="zh-CN" altLang="en-US"/>
              <a:t>的 </a:t>
            </a:r>
            <a:r>
              <a:rPr lang="en-US" altLang="zh-CN" i="1"/>
              <a:t>N </a:t>
            </a:r>
            <a:r>
              <a:rPr lang="zh-CN" altLang="en-US"/>
              <a:t>个特征值为</a:t>
            </a:r>
          </a:p>
        </p:txBody>
      </p:sp>
      <p:sp>
        <p:nvSpPr>
          <p:cNvPr id="15367"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5363" name="Object 3"/>
          <p:cNvGraphicFramePr>
            <a:graphicFrameLocks noChangeAspect="1"/>
          </p:cNvGraphicFramePr>
          <p:nvPr/>
        </p:nvGraphicFramePr>
        <p:xfrm>
          <a:off x="1285875" y="4071938"/>
          <a:ext cx="5500688" cy="1019175"/>
        </p:xfrm>
        <a:graphic>
          <a:graphicData uri="http://schemas.openxmlformats.org/presentationml/2006/ole">
            <p:oleObj spid="_x0000_s15363" name="Equation" r:id="rId4" imgW="2298600" imgH="444240" progId="Equation.DSMT4">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TextBox 1"/>
          <p:cNvSpPr txBox="1">
            <a:spLocks noChangeArrowheads="1"/>
          </p:cNvSpPr>
          <p:nvPr/>
        </p:nvSpPr>
        <p:spPr bwMode="auto">
          <a:xfrm>
            <a:off x="285750" y="4143375"/>
            <a:ext cx="7029450" cy="523875"/>
          </a:xfrm>
          <a:prstGeom prst="rect">
            <a:avLst/>
          </a:prstGeom>
          <a:noFill/>
          <a:ln w="9525">
            <a:noFill/>
            <a:miter lim="800000"/>
            <a:headEnd/>
            <a:tailEnd/>
          </a:ln>
        </p:spPr>
        <p:txBody>
          <a:bodyPr wrap="none">
            <a:spAutoFit/>
          </a:bodyPr>
          <a:lstStyle/>
          <a:p>
            <a:r>
              <a:rPr lang="zh-CN" altLang="en-US"/>
              <a:t>于是，由定理可得 </a:t>
            </a:r>
            <a:r>
              <a:rPr lang="en-US" altLang="zh-CN" i="1"/>
              <a:t>m </a:t>
            </a:r>
            <a:r>
              <a:rPr lang="en-US" altLang="zh-CN">
                <a:sym typeface="Symbol" pitchFamily="18" charset="2"/>
              </a:rPr>
              <a:t>1</a:t>
            </a:r>
            <a:r>
              <a:rPr lang="zh-CN" altLang="en-US">
                <a:sym typeface="Symbol" pitchFamily="18" charset="2"/>
              </a:rPr>
              <a:t>阶</a:t>
            </a:r>
            <a:r>
              <a:rPr lang="zh-CN" altLang="en-US"/>
              <a:t>矩阵</a:t>
            </a:r>
            <a:r>
              <a:rPr lang="en-US" altLang="zh-CN" i="1"/>
              <a:t>A</a:t>
            </a:r>
            <a:r>
              <a:rPr lang="zh-CN" altLang="en-US"/>
              <a:t>的特征值为</a:t>
            </a:r>
          </a:p>
        </p:txBody>
      </p:sp>
      <p:graphicFrame>
        <p:nvGraphicFramePr>
          <p:cNvPr id="16386" name="Object 1"/>
          <p:cNvGraphicFramePr>
            <a:graphicFrameLocks noChangeAspect="1"/>
          </p:cNvGraphicFramePr>
          <p:nvPr/>
        </p:nvGraphicFramePr>
        <p:xfrm>
          <a:off x="1214438" y="1406525"/>
          <a:ext cx="5072062" cy="2451100"/>
        </p:xfrm>
        <a:graphic>
          <a:graphicData uri="http://schemas.openxmlformats.org/presentationml/2006/ole">
            <p:oleObj spid="_x0000_s16386" name="Equation" r:id="rId3" imgW="2844720" imgH="1384200" progId="Equation.DSMT4">
              <p:embed/>
            </p:oleObj>
          </a:graphicData>
        </a:graphic>
      </p:graphicFrame>
      <p:sp>
        <p:nvSpPr>
          <p:cNvPr id="16391" name="Rectangle 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6387" name="Object 2"/>
          <p:cNvGraphicFramePr>
            <a:graphicFrameLocks noChangeAspect="1"/>
          </p:cNvGraphicFramePr>
          <p:nvPr/>
        </p:nvGraphicFramePr>
        <p:xfrm>
          <a:off x="928688" y="4643438"/>
          <a:ext cx="5786437" cy="990600"/>
        </p:xfrm>
        <a:graphic>
          <a:graphicData uri="http://schemas.openxmlformats.org/presentationml/2006/ole">
            <p:oleObj spid="_x0000_s16387" name="Equation" r:id="rId4" imgW="2400120" imgH="406080" progId="Equation.DSMT4">
              <p:embed/>
            </p:oleObj>
          </a:graphicData>
        </a:graphic>
      </p:graphicFrame>
      <p:graphicFrame>
        <p:nvGraphicFramePr>
          <p:cNvPr id="16388" name="Object 4"/>
          <p:cNvGraphicFramePr>
            <a:graphicFrameLocks noChangeAspect="1"/>
          </p:cNvGraphicFramePr>
          <p:nvPr/>
        </p:nvGraphicFramePr>
        <p:xfrm>
          <a:off x="1143000" y="214313"/>
          <a:ext cx="5500688" cy="1019175"/>
        </p:xfrm>
        <a:graphic>
          <a:graphicData uri="http://schemas.openxmlformats.org/presentationml/2006/ole">
            <p:oleObj spid="_x0000_s16388" name="Equation" r:id="rId5" imgW="2298600" imgH="444240" progId="Equation.DSMT4">
              <p:embed/>
            </p:oleObj>
          </a:graphicData>
        </a:graphic>
      </p:graphicFrame>
      <p:cxnSp>
        <p:nvCxnSpPr>
          <p:cNvPr id="16392" name="直接连接符 7"/>
          <p:cNvCxnSpPr>
            <a:cxnSpLocks noChangeShapeType="1"/>
          </p:cNvCxnSpPr>
          <p:nvPr/>
        </p:nvCxnSpPr>
        <p:spPr bwMode="auto">
          <a:xfrm>
            <a:off x="0" y="1285875"/>
            <a:ext cx="9144000" cy="1588"/>
          </a:xfrm>
          <a:prstGeom prst="line">
            <a:avLst/>
          </a:prstGeom>
          <a:noFill/>
          <a:ln w="9525" algn="ctr">
            <a:solidFill>
              <a:schemeClr val="tx1"/>
            </a:solidFill>
            <a:round/>
            <a:headEnd/>
            <a:tailEnd/>
          </a:ln>
        </p:spPr>
      </p:cxnSp>
      <p:sp>
        <p:nvSpPr>
          <p:cNvPr id="16393" name="TextBox 8"/>
          <p:cNvSpPr txBox="1">
            <a:spLocks noChangeArrowheads="1"/>
          </p:cNvSpPr>
          <p:nvPr/>
        </p:nvSpPr>
        <p:spPr bwMode="auto">
          <a:xfrm>
            <a:off x="571500" y="5786438"/>
            <a:ext cx="546100" cy="523875"/>
          </a:xfrm>
          <a:prstGeom prst="rect">
            <a:avLst/>
          </a:prstGeom>
          <a:noFill/>
          <a:ln w="9525">
            <a:noFill/>
            <a:miter lim="800000"/>
            <a:headEnd/>
            <a:tailEnd/>
          </a:ln>
        </p:spPr>
        <p:txBody>
          <a:bodyPr wrap="none">
            <a:spAutoFit/>
          </a:bodyPr>
          <a:lstStyle/>
          <a:p>
            <a:r>
              <a:rPr lang="zh-CN" altLang="en-US"/>
              <a:t>即</a:t>
            </a:r>
          </a:p>
        </p:txBody>
      </p:sp>
      <p:sp>
        <p:nvSpPr>
          <p:cNvPr id="16394"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6389" name="Object 5"/>
          <p:cNvGraphicFramePr>
            <a:graphicFrameLocks noChangeAspect="1"/>
          </p:cNvGraphicFramePr>
          <p:nvPr/>
        </p:nvGraphicFramePr>
        <p:xfrm>
          <a:off x="1143000" y="5572125"/>
          <a:ext cx="5786438" cy="1001713"/>
        </p:xfrm>
        <a:graphic>
          <a:graphicData uri="http://schemas.openxmlformats.org/presentationml/2006/ole">
            <p:oleObj spid="_x0000_s16389" name="Equation" r:id="rId6" imgW="2374560" imgH="40608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wipe(left)">
                                      <p:cBhvr>
                                        <p:cTn id="7" dur="500"/>
                                        <p:tgtEl>
                                          <p:spTgt spid="163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90"/>
                                        </p:tgtEl>
                                        <p:attrNameLst>
                                          <p:attrName>style.visibility</p:attrName>
                                        </p:attrNameLst>
                                      </p:cBhvr>
                                      <p:to>
                                        <p:strVal val="visible"/>
                                      </p:to>
                                    </p:set>
                                    <p:animEffect transition="in" filter="wipe(left)">
                                      <p:cBhvr>
                                        <p:cTn id="12" dur="500"/>
                                        <p:tgtEl>
                                          <p:spTgt spid="1639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387"/>
                                        </p:tgtEl>
                                        <p:attrNameLst>
                                          <p:attrName>style.visibility</p:attrName>
                                        </p:attrNameLst>
                                      </p:cBhvr>
                                      <p:to>
                                        <p:strVal val="visible"/>
                                      </p:to>
                                    </p:set>
                                    <p:animEffect transition="in" filter="wipe(left)">
                                      <p:cBhvr>
                                        <p:cTn id="17" dur="500"/>
                                        <p:tgtEl>
                                          <p:spTgt spid="1638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393"/>
                                        </p:tgtEl>
                                        <p:attrNameLst>
                                          <p:attrName>style.visibility</p:attrName>
                                        </p:attrNameLst>
                                      </p:cBhvr>
                                      <p:to>
                                        <p:strVal val="visible"/>
                                      </p:to>
                                    </p:set>
                                    <p:animEffect transition="in" filter="wipe(left)">
                                      <p:cBhvr>
                                        <p:cTn id="22" dur="500"/>
                                        <p:tgtEl>
                                          <p:spTgt spid="1639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389"/>
                                        </p:tgtEl>
                                        <p:attrNameLst>
                                          <p:attrName>style.visibility</p:attrName>
                                        </p:attrNameLst>
                                      </p:cBhvr>
                                      <p:to>
                                        <p:strVal val="visible"/>
                                      </p:to>
                                    </p:set>
                                    <p:animEffect transition="in" filter="wipe(left)">
                                      <p:cBhvr>
                                        <p:cTn id="27" dur="500"/>
                                        <p:tgtEl>
                                          <p:spTgt spid="16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p:bldP spid="1639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7417"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7418"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7419" name="TextBox 10"/>
          <p:cNvSpPr txBox="1">
            <a:spLocks noChangeArrowheads="1"/>
          </p:cNvSpPr>
          <p:nvPr/>
        </p:nvSpPr>
        <p:spPr bwMode="auto">
          <a:xfrm>
            <a:off x="214313" y="357188"/>
            <a:ext cx="4616450" cy="523875"/>
          </a:xfrm>
          <a:prstGeom prst="rect">
            <a:avLst/>
          </a:prstGeom>
          <a:noFill/>
          <a:ln w="9525">
            <a:noFill/>
            <a:miter lim="800000"/>
            <a:headEnd/>
            <a:tailEnd/>
          </a:ln>
        </p:spPr>
        <p:txBody>
          <a:bodyPr wrap="none">
            <a:spAutoFit/>
          </a:bodyPr>
          <a:lstStyle/>
          <a:p>
            <a:r>
              <a:rPr lang="zh-CN" altLang="en-US"/>
              <a:t>于是，向前欧拉格式稳定</a:t>
            </a:r>
            <a:r>
              <a:rPr lang="zh-CN" altLang="en-US">
                <a:sym typeface="Symbol" pitchFamily="18" charset="2"/>
              </a:rPr>
              <a:t> </a:t>
            </a:r>
            <a:endParaRPr lang="zh-CN" altLang="en-US"/>
          </a:p>
        </p:txBody>
      </p:sp>
      <p:sp>
        <p:nvSpPr>
          <p:cNvPr id="17420"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7410" name="Object 5"/>
          <p:cNvGraphicFramePr>
            <a:graphicFrameLocks noChangeAspect="1"/>
          </p:cNvGraphicFramePr>
          <p:nvPr/>
        </p:nvGraphicFramePr>
        <p:xfrm>
          <a:off x="4738688" y="314325"/>
          <a:ext cx="1255712" cy="630238"/>
        </p:xfrm>
        <a:graphic>
          <a:graphicData uri="http://schemas.openxmlformats.org/presentationml/2006/ole">
            <p:oleObj spid="_x0000_s17410" name="Equation" r:id="rId3" imgW="507960" imgH="253800" progId="Equation.DSMT4">
              <p:embed/>
            </p:oleObj>
          </a:graphicData>
        </a:graphic>
      </p:graphicFrame>
      <p:sp>
        <p:nvSpPr>
          <p:cNvPr id="17421" name="TextBox 13"/>
          <p:cNvSpPr txBox="1">
            <a:spLocks noChangeArrowheads="1"/>
          </p:cNvSpPr>
          <p:nvPr/>
        </p:nvSpPr>
        <p:spPr bwMode="auto">
          <a:xfrm>
            <a:off x="6000750" y="357188"/>
            <a:ext cx="906463" cy="523875"/>
          </a:xfrm>
          <a:prstGeom prst="rect">
            <a:avLst/>
          </a:prstGeom>
          <a:noFill/>
          <a:ln w="9525">
            <a:noFill/>
            <a:miter lim="800000"/>
            <a:headEnd/>
            <a:tailEnd/>
          </a:ln>
        </p:spPr>
        <p:txBody>
          <a:bodyPr wrap="none">
            <a:spAutoFit/>
          </a:bodyPr>
          <a:lstStyle/>
          <a:p>
            <a:r>
              <a:rPr lang="zh-CN" altLang="en-US"/>
              <a:t>即，</a:t>
            </a:r>
          </a:p>
        </p:txBody>
      </p:sp>
      <p:sp>
        <p:nvSpPr>
          <p:cNvPr id="17422"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7411" name="Object 7"/>
          <p:cNvGraphicFramePr>
            <a:graphicFrameLocks noChangeAspect="1"/>
          </p:cNvGraphicFramePr>
          <p:nvPr/>
        </p:nvGraphicFramePr>
        <p:xfrm>
          <a:off x="2214563" y="1071563"/>
          <a:ext cx="3214687" cy="887412"/>
        </p:xfrm>
        <a:graphic>
          <a:graphicData uri="http://schemas.openxmlformats.org/presentationml/2006/ole">
            <p:oleObj spid="_x0000_s17411" name="Equation" r:id="rId4" imgW="1434960" imgH="406080" progId="Equation.DSMT4">
              <p:embed/>
            </p:oleObj>
          </a:graphicData>
        </a:graphic>
      </p:graphicFrame>
      <p:sp>
        <p:nvSpPr>
          <p:cNvPr id="17423" name="TextBox 16"/>
          <p:cNvSpPr txBox="1">
            <a:spLocks noChangeArrowheads="1"/>
          </p:cNvSpPr>
          <p:nvPr/>
        </p:nvSpPr>
        <p:spPr bwMode="auto">
          <a:xfrm>
            <a:off x="428625" y="2143125"/>
            <a:ext cx="1627188" cy="523875"/>
          </a:xfrm>
          <a:prstGeom prst="rect">
            <a:avLst/>
          </a:prstGeom>
          <a:noFill/>
          <a:ln w="9525">
            <a:noFill/>
            <a:miter lim="800000"/>
            <a:headEnd/>
            <a:tailEnd/>
          </a:ln>
        </p:spPr>
        <p:txBody>
          <a:bodyPr wrap="none">
            <a:spAutoFit/>
          </a:bodyPr>
          <a:lstStyle/>
          <a:p>
            <a:r>
              <a:rPr lang="zh-CN" altLang="en-US"/>
              <a:t>从而要求</a:t>
            </a:r>
          </a:p>
        </p:txBody>
      </p:sp>
      <p:sp>
        <p:nvSpPr>
          <p:cNvPr id="17424"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7412" name="Object 9"/>
          <p:cNvGraphicFramePr>
            <a:graphicFrameLocks noChangeAspect="1"/>
          </p:cNvGraphicFramePr>
          <p:nvPr/>
        </p:nvGraphicFramePr>
        <p:xfrm>
          <a:off x="2143125" y="1928813"/>
          <a:ext cx="4424363" cy="928687"/>
        </p:xfrm>
        <a:graphic>
          <a:graphicData uri="http://schemas.openxmlformats.org/presentationml/2006/ole">
            <p:oleObj spid="_x0000_s17412" name="Equation" r:id="rId5" imgW="1917360" imgH="406080" progId="Equation.DSMT4">
              <p:embed/>
            </p:oleObj>
          </a:graphicData>
        </a:graphic>
      </p:graphicFrame>
      <p:sp>
        <p:nvSpPr>
          <p:cNvPr id="17425"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pSp>
        <p:nvGrpSpPr>
          <p:cNvPr id="2" name="组合 24"/>
          <p:cNvGrpSpPr>
            <a:grpSpLocks/>
          </p:cNvGrpSpPr>
          <p:nvPr/>
        </p:nvGrpSpPr>
        <p:grpSpPr bwMode="auto">
          <a:xfrm>
            <a:off x="500063" y="2857500"/>
            <a:ext cx="8112125" cy="862013"/>
            <a:chOff x="500063" y="2857500"/>
            <a:chExt cx="8112125" cy="862013"/>
          </a:xfrm>
        </p:grpSpPr>
        <p:sp>
          <p:nvSpPr>
            <p:cNvPr id="17433" name="TextBox 19"/>
            <p:cNvSpPr txBox="1">
              <a:spLocks noChangeArrowheads="1"/>
            </p:cNvSpPr>
            <p:nvPr/>
          </p:nvSpPr>
          <p:spPr bwMode="auto">
            <a:xfrm>
              <a:off x="500063" y="3071813"/>
              <a:ext cx="8112125" cy="523875"/>
            </a:xfrm>
            <a:prstGeom prst="rect">
              <a:avLst/>
            </a:prstGeom>
            <a:noFill/>
            <a:ln w="9525">
              <a:noFill/>
              <a:miter lim="800000"/>
              <a:headEnd/>
              <a:tailEnd/>
            </a:ln>
          </p:spPr>
          <p:txBody>
            <a:bodyPr wrap="none">
              <a:spAutoFit/>
            </a:bodyPr>
            <a:lstStyle/>
            <a:p>
              <a:r>
                <a:rPr lang="zh-CN" altLang="en-US"/>
                <a:t>易见，只要                    就可以保证数值格式稳定。</a:t>
              </a:r>
            </a:p>
          </p:txBody>
        </p:sp>
        <p:graphicFrame>
          <p:nvGraphicFramePr>
            <p:cNvPr id="17413" name="Object 11"/>
            <p:cNvGraphicFramePr>
              <a:graphicFrameLocks noChangeAspect="1"/>
            </p:cNvGraphicFramePr>
            <p:nvPr/>
          </p:nvGraphicFramePr>
          <p:xfrm>
            <a:off x="2500313" y="2857500"/>
            <a:ext cx="1562100" cy="862013"/>
          </p:xfrm>
          <a:graphic>
            <a:graphicData uri="http://schemas.openxmlformats.org/presentationml/2006/ole">
              <p:oleObj spid="_x0000_s17413" name="Equation" r:id="rId6" imgW="711000" imgH="406080" progId="Equation.DSMT4">
                <p:embed/>
              </p:oleObj>
            </a:graphicData>
          </a:graphic>
        </p:graphicFrame>
      </p:grpSp>
      <p:cxnSp>
        <p:nvCxnSpPr>
          <p:cNvPr id="24" name="直接连接符 23"/>
          <p:cNvCxnSpPr/>
          <p:nvPr/>
        </p:nvCxnSpPr>
        <p:spPr bwMode="auto">
          <a:xfrm>
            <a:off x="2428875" y="3786188"/>
            <a:ext cx="1571625" cy="1587"/>
          </a:xfrm>
          <a:prstGeom prst="line">
            <a:avLst/>
          </a:prstGeom>
          <a:solidFill>
            <a:schemeClr val="accent1"/>
          </a:solidFill>
          <a:ln w="28575" cap="flat" cmpd="sng" algn="ctr">
            <a:solidFill>
              <a:schemeClr val="accent6">
                <a:lumMod val="75000"/>
              </a:schemeClr>
            </a:solidFill>
            <a:prstDash val="solid"/>
            <a:round/>
            <a:headEnd type="none" w="med" len="med"/>
            <a:tailEnd type="none" w="med" len="med"/>
          </a:ln>
          <a:effectLst/>
        </p:spPr>
      </p:cxnSp>
      <p:sp>
        <p:nvSpPr>
          <p:cNvPr id="17428" name="TextBox 24"/>
          <p:cNvSpPr txBox="1">
            <a:spLocks noChangeArrowheads="1"/>
          </p:cNvSpPr>
          <p:nvPr/>
        </p:nvSpPr>
        <p:spPr bwMode="auto">
          <a:xfrm>
            <a:off x="4286250" y="3571875"/>
            <a:ext cx="2709863" cy="523875"/>
          </a:xfrm>
          <a:prstGeom prst="rect">
            <a:avLst/>
          </a:prstGeom>
          <a:noFill/>
          <a:ln w="9525">
            <a:noFill/>
            <a:miter lim="800000"/>
            <a:headEnd/>
            <a:tailEnd/>
          </a:ln>
        </p:spPr>
        <p:txBody>
          <a:bodyPr wrap="none">
            <a:spAutoFit/>
          </a:bodyPr>
          <a:lstStyle/>
          <a:p>
            <a:r>
              <a:rPr lang="zh-CN" altLang="en-US">
                <a:solidFill>
                  <a:schemeClr val="accent2"/>
                </a:solidFill>
              </a:rPr>
              <a:t>称为稳定性条件</a:t>
            </a:r>
          </a:p>
        </p:txBody>
      </p:sp>
      <p:sp>
        <p:nvSpPr>
          <p:cNvPr id="17429" name="TextBox 25"/>
          <p:cNvSpPr txBox="1">
            <a:spLocks noChangeArrowheads="1"/>
          </p:cNvSpPr>
          <p:nvPr/>
        </p:nvSpPr>
        <p:spPr bwMode="auto">
          <a:xfrm>
            <a:off x="214313" y="4214813"/>
            <a:ext cx="8478837" cy="1127125"/>
          </a:xfrm>
          <a:prstGeom prst="rect">
            <a:avLst/>
          </a:prstGeom>
          <a:noFill/>
          <a:ln w="9525">
            <a:noFill/>
            <a:miter lim="800000"/>
            <a:headEnd/>
            <a:tailEnd/>
          </a:ln>
        </p:spPr>
        <p:txBody>
          <a:bodyPr wrap="none">
            <a:spAutoFit/>
          </a:bodyPr>
          <a:lstStyle/>
          <a:p>
            <a:pPr>
              <a:lnSpc>
                <a:spcPct val="120000"/>
              </a:lnSpc>
            </a:pPr>
            <a:r>
              <a:rPr lang="zh-CN" altLang="en-US"/>
              <a:t>    对于非齐次方程、非零边界条件的情形，其稳定性</a:t>
            </a:r>
            <a:endParaRPr lang="en-US" altLang="zh-CN"/>
          </a:p>
          <a:p>
            <a:pPr>
              <a:lnSpc>
                <a:spcPct val="120000"/>
              </a:lnSpc>
            </a:pPr>
            <a:r>
              <a:rPr lang="zh-CN" altLang="en-US"/>
              <a:t>分析仿上，只是差分格式现在变成 </a:t>
            </a:r>
          </a:p>
        </p:txBody>
      </p:sp>
      <p:sp>
        <p:nvSpPr>
          <p:cNvPr id="17430"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7414" name="Object 13"/>
          <p:cNvGraphicFramePr>
            <a:graphicFrameLocks noChangeAspect="1"/>
          </p:cNvGraphicFramePr>
          <p:nvPr/>
        </p:nvGraphicFramePr>
        <p:xfrm>
          <a:off x="2643188" y="5357813"/>
          <a:ext cx="2566987" cy="549275"/>
        </p:xfrm>
        <a:graphic>
          <a:graphicData uri="http://schemas.openxmlformats.org/presentationml/2006/ole">
            <p:oleObj spid="_x0000_s17414" name="Equation" r:id="rId7" imgW="1028520" imgH="215640" progId="Equation.DSMT4">
              <p:embed/>
            </p:oleObj>
          </a:graphicData>
        </a:graphic>
      </p:graphicFrame>
      <p:grpSp>
        <p:nvGrpSpPr>
          <p:cNvPr id="3" name="组合 30"/>
          <p:cNvGrpSpPr>
            <a:grpSpLocks/>
          </p:cNvGrpSpPr>
          <p:nvPr/>
        </p:nvGrpSpPr>
        <p:grpSpPr bwMode="auto">
          <a:xfrm>
            <a:off x="428625" y="6029325"/>
            <a:ext cx="7666038" cy="566738"/>
            <a:chOff x="428596" y="6029342"/>
            <a:chExt cx="7665881" cy="566084"/>
          </a:xfrm>
        </p:grpSpPr>
        <p:sp>
          <p:nvSpPr>
            <p:cNvPr id="17432" name="TextBox 28"/>
            <p:cNvSpPr txBox="1">
              <a:spLocks noChangeArrowheads="1"/>
            </p:cNvSpPr>
            <p:nvPr/>
          </p:nvSpPr>
          <p:spPr bwMode="auto">
            <a:xfrm>
              <a:off x="428596" y="6072206"/>
              <a:ext cx="7665881" cy="523220"/>
            </a:xfrm>
            <a:prstGeom prst="rect">
              <a:avLst/>
            </a:prstGeom>
            <a:noFill/>
            <a:ln w="9525">
              <a:noFill/>
              <a:miter lim="800000"/>
              <a:headEnd/>
              <a:tailEnd/>
            </a:ln>
          </p:spPr>
          <p:txBody>
            <a:bodyPr wrap="none">
              <a:spAutoFit/>
            </a:bodyPr>
            <a:lstStyle/>
            <a:p>
              <a:r>
                <a:rPr lang="zh-CN" altLang="en-US"/>
                <a:t>其中向量   </a:t>
              </a:r>
              <a:r>
                <a:rPr lang="en-US"/>
                <a:t>    </a:t>
              </a:r>
              <a:r>
                <a:rPr lang="zh-CN" altLang="en-US"/>
                <a:t>依赖于方程的右端项和边界条件。</a:t>
              </a:r>
            </a:p>
          </p:txBody>
        </p:sp>
        <p:graphicFrame>
          <p:nvGraphicFramePr>
            <p:cNvPr id="17415" name="Object 7"/>
            <p:cNvGraphicFramePr>
              <a:graphicFrameLocks noChangeAspect="1"/>
            </p:cNvGraphicFramePr>
            <p:nvPr/>
          </p:nvGraphicFramePr>
          <p:xfrm>
            <a:off x="2025636" y="6029342"/>
            <a:ext cx="474662" cy="549275"/>
          </p:xfrm>
          <a:graphic>
            <a:graphicData uri="http://schemas.openxmlformats.org/presentationml/2006/ole">
              <p:oleObj spid="_x0000_s17415" name="Equation" r:id="rId8" imgW="190440" imgH="215640" progId="Equation.DSMT4">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19"/>
                                        </p:tgtEl>
                                        <p:attrNameLst>
                                          <p:attrName>style.visibility</p:attrName>
                                        </p:attrNameLst>
                                      </p:cBhvr>
                                      <p:to>
                                        <p:strVal val="visible"/>
                                      </p:to>
                                    </p:set>
                                    <p:animEffect transition="in" filter="wipe(left)">
                                      <p:cBhvr>
                                        <p:cTn id="7" dur="500"/>
                                        <p:tgtEl>
                                          <p:spTgt spid="174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410"/>
                                        </p:tgtEl>
                                        <p:attrNameLst>
                                          <p:attrName>style.visibility</p:attrName>
                                        </p:attrNameLst>
                                      </p:cBhvr>
                                      <p:to>
                                        <p:strVal val="visible"/>
                                      </p:to>
                                    </p:set>
                                    <p:animEffect transition="in" filter="wipe(left)">
                                      <p:cBhvr>
                                        <p:cTn id="12" dur="500"/>
                                        <p:tgtEl>
                                          <p:spTgt spid="174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421"/>
                                        </p:tgtEl>
                                        <p:attrNameLst>
                                          <p:attrName>style.visibility</p:attrName>
                                        </p:attrNameLst>
                                      </p:cBhvr>
                                      <p:to>
                                        <p:strVal val="visible"/>
                                      </p:to>
                                    </p:set>
                                    <p:animEffect transition="in" filter="wipe(left)">
                                      <p:cBhvr>
                                        <p:cTn id="17" dur="500"/>
                                        <p:tgtEl>
                                          <p:spTgt spid="174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411"/>
                                        </p:tgtEl>
                                        <p:attrNameLst>
                                          <p:attrName>style.visibility</p:attrName>
                                        </p:attrNameLst>
                                      </p:cBhvr>
                                      <p:to>
                                        <p:strVal val="visible"/>
                                      </p:to>
                                    </p:set>
                                    <p:animEffect transition="in" filter="wipe(left)">
                                      <p:cBhvr>
                                        <p:cTn id="22" dur="500"/>
                                        <p:tgtEl>
                                          <p:spTgt spid="174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423"/>
                                        </p:tgtEl>
                                        <p:attrNameLst>
                                          <p:attrName>style.visibility</p:attrName>
                                        </p:attrNameLst>
                                      </p:cBhvr>
                                      <p:to>
                                        <p:strVal val="visible"/>
                                      </p:to>
                                    </p:set>
                                    <p:animEffect transition="in" filter="wipe(left)">
                                      <p:cBhvr>
                                        <p:cTn id="27" dur="500"/>
                                        <p:tgtEl>
                                          <p:spTgt spid="174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412"/>
                                        </p:tgtEl>
                                        <p:attrNameLst>
                                          <p:attrName>style.visibility</p:attrName>
                                        </p:attrNameLst>
                                      </p:cBhvr>
                                      <p:to>
                                        <p:strVal val="visible"/>
                                      </p:to>
                                    </p:set>
                                    <p:animEffect transition="in" filter="wipe(left)">
                                      <p:cBhvr>
                                        <p:cTn id="32" dur="500"/>
                                        <p:tgtEl>
                                          <p:spTgt spid="174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left)">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7428"/>
                                        </p:tgtEl>
                                        <p:attrNameLst>
                                          <p:attrName>style.visibility</p:attrName>
                                        </p:attrNameLst>
                                      </p:cBhvr>
                                      <p:to>
                                        <p:strVal val="visible"/>
                                      </p:to>
                                    </p:set>
                                    <p:animEffect transition="in" filter="wipe(left)">
                                      <p:cBhvr>
                                        <p:cTn id="47" dur="500"/>
                                        <p:tgtEl>
                                          <p:spTgt spid="1742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7429"/>
                                        </p:tgtEl>
                                        <p:attrNameLst>
                                          <p:attrName>style.visibility</p:attrName>
                                        </p:attrNameLst>
                                      </p:cBhvr>
                                      <p:to>
                                        <p:strVal val="visible"/>
                                      </p:to>
                                    </p:set>
                                    <p:animEffect transition="in" filter="wipe(left)">
                                      <p:cBhvr>
                                        <p:cTn id="52" dur="500"/>
                                        <p:tgtEl>
                                          <p:spTgt spid="1742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7414"/>
                                        </p:tgtEl>
                                        <p:attrNameLst>
                                          <p:attrName>style.visibility</p:attrName>
                                        </p:attrNameLst>
                                      </p:cBhvr>
                                      <p:to>
                                        <p:strVal val="visible"/>
                                      </p:to>
                                    </p:set>
                                    <p:animEffect transition="in" filter="wipe(left)">
                                      <p:cBhvr>
                                        <p:cTn id="57" dur="500"/>
                                        <p:tgtEl>
                                          <p:spTgt spid="1741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wipe(left)">
                                      <p:cBhvr>
                                        <p:cTn id="6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9" grpId="0"/>
      <p:bldP spid="17421" grpId="0"/>
      <p:bldP spid="17423" grpId="0"/>
      <p:bldP spid="17428" grpId="0"/>
      <p:bldP spid="174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434" name="Object 1"/>
          <p:cNvGraphicFramePr>
            <a:graphicFrameLocks noChangeAspect="1"/>
          </p:cNvGraphicFramePr>
          <p:nvPr/>
        </p:nvGraphicFramePr>
        <p:xfrm>
          <a:off x="928688" y="1071563"/>
          <a:ext cx="7351712" cy="714375"/>
        </p:xfrm>
        <a:graphic>
          <a:graphicData uri="http://schemas.openxmlformats.org/presentationml/2006/ole">
            <p:oleObj spid="_x0000_s18434" name="Equation" r:id="rId3" imgW="3136680" imgH="304560" progId="Equation.DSMT4">
              <p:embed/>
            </p:oleObj>
          </a:graphicData>
        </a:graphic>
      </p:graphicFrame>
      <p:grpSp>
        <p:nvGrpSpPr>
          <p:cNvPr id="2" name="组合 6"/>
          <p:cNvGrpSpPr>
            <a:grpSpLocks/>
          </p:cNvGrpSpPr>
          <p:nvPr/>
        </p:nvGrpSpPr>
        <p:grpSpPr bwMode="auto">
          <a:xfrm>
            <a:off x="571500" y="357188"/>
            <a:ext cx="4770438" cy="595312"/>
            <a:chOff x="571472" y="357166"/>
            <a:chExt cx="4770858" cy="594658"/>
          </a:xfrm>
        </p:grpSpPr>
        <p:graphicFrame>
          <p:nvGraphicFramePr>
            <p:cNvPr id="4" name="Object 3"/>
            <p:cNvGraphicFramePr>
              <a:graphicFrameLocks noChangeAspect="1"/>
            </p:cNvGraphicFramePr>
            <p:nvPr/>
          </p:nvGraphicFramePr>
          <p:xfrm>
            <a:off x="1071538" y="357166"/>
            <a:ext cx="2566987" cy="549275"/>
          </p:xfrm>
          <a:graphic>
            <a:graphicData uri="http://schemas.openxmlformats.org/presentationml/2006/ole">
              <p:oleObj spid="_x0000_s18438" name="Equation" r:id="rId4" imgW="1028520" imgH="215640" progId="Equation.DSMT4">
                <p:embed/>
              </p:oleObj>
            </a:graphicData>
          </a:graphic>
        </p:graphicFrame>
        <p:sp>
          <p:nvSpPr>
            <p:cNvPr id="18448" name="TextBox 4"/>
            <p:cNvSpPr txBox="1">
              <a:spLocks noChangeArrowheads="1"/>
            </p:cNvSpPr>
            <p:nvPr/>
          </p:nvSpPr>
          <p:spPr bwMode="auto">
            <a:xfrm>
              <a:off x="571472" y="428604"/>
              <a:ext cx="4770858" cy="523220"/>
            </a:xfrm>
            <a:prstGeom prst="rect">
              <a:avLst/>
            </a:prstGeom>
            <a:noFill/>
            <a:ln w="9525">
              <a:noFill/>
              <a:miter lim="800000"/>
              <a:headEnd/>
              <a:tailEnd/>
            </a:ln>
          </p:spPr>
          <p:txBody>
            <a:bodyPr wrap="none">
              <a:spAutoFit/>
            </a:bodyPr>
            <a:lstStyle/>
            <a:p>
              <a:r>
                <a:rPr lang="zh-CN" altLang="en-US"/>
                <a:t>对                               递推可得</a:t>
              </a:r>
            </a:p>
          </p:txBody>
        </p:sp>
      </p:grpSp>
      <p:sp>
        <p:nvSpPr>
          <p:cNvPr id="18441"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pSp>
        <p:nvGrpSpPr>
          <p:cNvPr id="3" name="组合 15"/>
          <p:cNvGrpSpPr>
            <a:grpSpLocks/>
          </p:cNvGrpSpPr>
          <p:nvPr/>
        </p:nvGrpSpPr>
        <p:grpSpPr bwMode="auto">
          <a:xfrm>
            <a:off x="214313" y="1857375"/>
            <a:ext cx="8469312" cy="1076325"/>
            <a:chOff x="214313" y="1857375"/>
            <a:chExt cx="8469312" cy="1076325"/>
          </a:xfrm>
        </p:grpSpPr>
        <p:sp>
          <p:nvSpPr>
            <p:cNvPr id="18447" name="TextBox 5"/>
            <p:cNvSpPr txBox="1">
              <a:spLocks noChangeArrowheads="1"/>
            </p:cNvSpPr>
            <p:nvPr/>
          </p:nvSpPr>
          <p:spPr bwMode="auto">
            <a:xfrm>
              <a:off x="214313" y="1857375"/>
              <a:ext cx="8469312" cy="1076325"/>
            </a:xfrm>
            <a:prstGeom prst="rect">
              <a:avLst/>
            </a:prstGeom>
            <a:noFill/>
            <a:ln w="9525">
              <a:noFill/>
              <a:miter lim="800000"/>
              <a:headEnd/>
              <a:tailEnd/>
            </a:ln>
          </p:spPr>
          <p:txBody>
            <a:bodyPr wrap="none">
              <a:spAutoFit/>
            </a:bodyPr>
            <a:lstStyle/>
            <a:p>
              <a:pPr>
                <a:lnSpc>
                  <a:spcPct val="120000"/>
                </a:lnSpc>
              </a:pPr>
              <a:r>
                <a:rPr lang="zh-CN" altLang="en-US"/>
                <a:t>   如果在初始时刻有误差                     ，则在第 </a:t>
              </a:r>
              <a:r>
                <a:rPr lang="en-US" altLang="zh-CN" i="1"/>
                <a:t>k </a:t>
              </a:r>
              <a:r>
                <a:rPr lang="zh-CN" altLang="en-US"/>
                <a:t>个时</a:t>
              </a:r>
              <a:endParaRPr lang="en-US" altLang="zh-CN"/>
            </a:p>
            <a:p>
              <a:pPr>
                <a:lnSpc>
                  <a:spcPct val="120000"/>
                </a:lnSpc>
              </a:pPr>
              <a:r>
                <a:rPr lang="zh-CN" altLang="en-US"/>
                <a:t>间层上，就有数值解</a:t>
              </a:r>
            </a:p>
          </p:txBody>
        </p:sp>
        <p:graphicFrame>
          <p:nvGraphicFramePr>
            <p:cNvPr id="18435" name="Object 4"/>
            <p:cNvGraphicFramePr>
              <a:graphicFrameLocks noChangeAspect="1"/>
            </p:cNvGraphicFramePr>
            <p:nvPr/>
          </p:nvGraphicFramePr>
          <p:xfrm>
            <a:off x="4286250" y="1928813"/>
            <a:ext cx="1684338" cy="428625"/>
          </p:xfrm>
          <a:graphic>
            <a:graphicData uri="http://schemas.openxmlformats.org/presentationml/2006/ole">
              <p:oleObj spid="_x0000_s18435" name="Equation" r:id="rId5" imgW="812520" imgH="203040" progId="Equation.DSMT4">
                <p:embed/>
              </p:oleObj>
            </a:graphicData>
          </a:graphic>
        </p:graphicFrame>
      </p:grpSp>
      <p:sp>
        <p:nvSpPr>
          <p:cNvPr id="18443"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437" name="Object 6"/>
          <p:cNvGraphicFramePr>
            <a:graphicFrameLocks noChangeAspect="1"/>
          </p:cNvGraphicFramePr>
          <p:nvPr/>
        </p:nvGraphicFramePr>
        <p:xfrm>
          <a:off x="1000125" y="3000375"/>
          <a:ext cx="7291388" cy="714375"/>
        </p:xfrm>
        <a:graphic>
          <a:graphicData uri="http://schemas.openxmlformats.org/presentationml/2006/ole">
            <p:oleObj spid="_x0000_s18436" name="Equation" r:id="rId6" imgW="3213000" imgH="304560" progId="Equation.DSMT4">
              <p:embed/>
            </p:oleObj>
          </a:graphicData>
        </a:graphic>
      </p:graphicFrame>
      <p:sp>
        <p:nvSpPr>
          <p:cNvPr id="18444" name="TextBox 11"/>
          <p:cNvSpPr txBox="1">
            <a:spLocks noChangeArrowheads="1"/>
          </p:cNvSpPr>
          <p:nvPr/>
        </p:nvSpPr>
        <p:spPr bwMode="auto">
          <a:xfrm>
            <a:off x="285750" y="3714750"/>
            <a:ext cx="4513263" cy="523875"/>
          </a:xfrm>
          <a:prstGeom prst="rect">
            <a:avLst/>
          </a:prstGeom>
          <a:noFill/>
          <a:ln w="9525">
            <a:noFill/>
            <a:miter lim="800000"/>
            <a:headEnd/>
            <a:tailEnd/>
          </a:ln>
        </p:spPr>
        <p:txBody>
          <a:bodyPr wrap="none">
            <a:spAutoFit/>
          </a:bodyPr>
          <a:lstStyle/>
          <a:p>
            <a:r>
              <a:rPr lang="zh-CN" altLang="en-US"/>
              <a:t>这样误差传播的规律仍然为</a:t>
            </a:r>
          </a:p>
        </p:txBody>
      </p:sp>
      <p:sp>
        <p:nvSpPr>
          <p:cNvPr id="18445"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438" name="Object 8"/>
          <p:cNvGraphicFramePr>
            <a:graphicFrameLocks noChangeAspect="1"/>
          </p:cNvGraphicFramePr>
          <p:nvPr/>
        </p:nvGraphicFramePr>
        <p:xfrm>
          <a:off x="1428750" y="4357688"/>
          <a:ext cx="5578475" cy="571500"/>
        </p:xfrm>
        <a:graphic>
          <a:graphicData uri="http://schemas.openxmlformats.org/presentationml/2006/ole">
            <p:oleObj spid="_x0000_s18437" name="Equation" r:id="rId7" imgW="2247840" imgH="228600" progId="Equation.DSMT4">
              <p:embed/>
            </p:oleObj>
          </a:graphicData>
        </a:graphic>
      </p:graphicFrame>
      <p:sp>
        <p:nvSpPr>
          <p:cNvPr id="18446" name="TextBox 17"/>
          <p:cNvSpPr txBox="1">
            <a:spLocks noChangeArrowheads="1"/>
          </p:cNvSpPr>
          <p:nvPr/>
        </p:nvSpPr>
        <p:spPr bwMode="auto">
          <a:xfrm>
            <a:off x="285750" y="5000625"/>
            <a:ext cx="8480425" cy="1643063"/>
          </a:xfrm>
          <a:prstGeom prst="rect">
            <a:avLst/>
          </a:prstGeom>
          <a:noFill/>
          <a:ln w="9525">
            <a:noFill/>
            <a:miter lim="800000"/>
            <a:headEnd/>
            <a:tailEnd/>
          </a:ln>
        </p:spPr>
        <p:txBody>
          <a:bodyPr wrap="none">
            <a:spAutoFit/>
          </a:bodyPr>
          <a:lstStyle/>
          <a:p>
            <a:pPr>
              <a:lnSpc>
                <a:spcPct val="120000"/>
              </a:lnSpc>
            </a:pPr>
            <a:r>
              <a:rPr lang="zh-CN" altLang="en-US"/>
              <a:t>所以，本质上仍要求</a:t>
            </a:r>
            <a:r>
              <a:rPr lang="en-US"/>
              <a:t> </a:t>
            </a:r>
            <a:r>
              <a:rPr lang="en-US" altLang="zh-CN" i="1"/>
              <a:t>A</a:t>
            </a:r>
            <a:r>
              <a:rPr lang="zh-CN" altLang="en-US"/>
              <a:t>的特征值模小于等于</a:t>
            </a:r>
            <a:r>
              <a:rPr lang="en-US" altLang="zh-CN"/>
              <a:t>1 </a:t>
            </a:r>
            <a:r>
              <a:rPr lang="zh-CN" altLang="en-US"/>
              <a:t>才能保</a:t>
            </a:r>
            <a:endParaRPr lang="en-US" altLang="zh-CN"/>
          </a:p>
          <a:p>
            <a:pPr>
              <a:lnSpc>
                <a:spcPct val="120000"/>
              </a:lnSpc>
            </a:pPr>
            <a:r>
              <a:rPr lang="zh-CN" altLang="en-US"/>
              <a:t>证数值格式稳定。所以，今后我们都只对齐次方程、</a:t>
            </a:r>
            <a:endParaRPr lang="en-US" altLang="zh-CN"/>
          </a:p>
          <a:p>
            <a:pPr>
              <a:lnSpc>
                <a:spcPct val="120000"/>
              </a:lnSpc>
            </a:pPr>
            <a:r>
              <a:rPr lang="zh-CN" altLang="en-US"/>
              <a:t>零边界的情况进行稳定性分析即可。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434"/>
                                        </p:tgtEl>
                                        <p:attrNameLst>
                                          <p:attrName>style.visibility</p:attrName>
                                        </p:attrNameLst>
                                      </p:cBhvr>
                                      <p:to>
                                        <p:strVal val="visible"/>
                                      </p:to>
                                    </p:set>
                                    <p:animEffect transition="in" filter="wipe(left)">
                                      <p:cBhvr>
                                        <p:cTn id="12" dur="500"/>
                                        <p:tgtEl>
                                          <p:spTgt spid="184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437"/>
                                        </p:tgtEl>
                                        <p:attrNameLst>
                                          <p:attrName>style.visibility</p:attrName>
                                        </p:attrNameLst>
                                      </p:cBhvr>
                                      <p:to>
                                        <p:strVal val="visible"/>
                                      </p:to>
                                    </p:set>
                                    <p:animEffect transition="in" filter="wipe(left)">
                                      <p:cBhvr>
                                        <p:cTn id="22" dur="500"/>
                                        <p:tgtEl>
                                          <p:spTgt spid="184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444"/>
                                        </p:tgtEl>
                                        <p:attrNameLst>
                                          <p:attrName>style.visibility</p:attrName>
                                        </p:attrNameLst>
                                      </p:cBhvr>
                                      <p:to>
                                        <p:strVal val="visible"/>
                                      </p:to>
                                    </p:set>
                                    <p:animEffect transition="in" filter="wipe(left)">
                                      <p:cBhvr>
                                        <p:cTn id="27" dur="500"/>
                                        <p:tgtEl>
                                          <p:spTgt spid="1844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438"/>
                                        </p:tgtEl>
                                        <p:attrNameLst>
                                          <p:attrName>style.visibility</p:attrName>
                                        </p:attrNameLst>
                                      </p:cBhvr>
                                      <p:to>
                                        <p:strVal val="visible"/>
                                      </p:to>
                                    </p:set>
                                    <p:animEffect transition="in" filter="wipe(left)">
                                      <p:cBhvr>
                                        <p:cTn id="32" dur="500"/>
                                        <p:tgtEl>
                                          <p:spTgt spid="1843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446"/>
                                        </p:tgtEl>
                                        <p:attrNameLst>
                                          <p:attrName>style.visibility</p:attrName>
                                        </p:attrNameLst>
                                      </p:cBhvr>
                                      <p:to>
                                        <p:strVal val="visible"/>
                                      </p:to>
                                    </p:set>
                                    <p:animEffect transition="in" filter="wipe(left)">
                                      <p:cBhvr>
                                        <p:cTn id="37" dur="500"/>
                                        <p:tgtEl>
                                          <p:spTgt spid="18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4" grpId="0"/>
      <p:bldP spid="1844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sz="quarter" idx="4294967295"/>
          </p:nvPr>
        </p:nvSpPr>
        <p:spPr>
          <a:xfrm>
            <a:off x="179388" y="188913"/>
            <a:ext cx="2952750" cy="652462"/>
          </a:xfrm>
        </p:spPr>
        <p:txBody>
          <a:bodyPr/>
          <a:lstStyle/>
          <a:p>
            <a:pPr eaLnBrk="1" hangingPunct="1"/>
            <a:r>
              <a:rPr lang="zh-CN" altLang="en-US" sz="3200" b="1" smtClean="0">
                <a:ea typeface="楷体_GB2312" pitchFamily="49" charset="-122"/>
              </a:rPr>
              <a:t>一、研究对象</a:t>
            </a:r>
          </a:p>
        </p:txBody>
      </p:sp>
      <p:sp>
        <p:nvSpPr>
          <p:cNvPr id="6151" name="Text Box 7"/>
          <p:cNvSpPr txBox="1">
            <a:spLocks noChangeArrowheads="1"/>
          </p:cNvSpPr>
          <p:nvPr/>
        </p:nvSpPr>
        <p:spPr bwMode="auto">
          <a:xfrm>
            <a:off x="395288" y="1120775"/>
            <a:ext cx="5181600" cy="519113"/>
          </a:xfrm>
          <a:prstGeom prst="rect">
            <a:avLst/>
          </a:prstGeom>
          <a:noFill/>
          <a:ln w="9525">
            <a:noFill/>
            <a:miter lim="800000"/>
            <a:headEnd/>
            <a:tailEnd/>
          </a:ln>
        </p:spPr>
        <p:txBody>
          <a:bodyPr wrap="none">
            <a:spAutoFit/>
          </a:bodyPr>
          <a:lstStyle/>
          <a:p>
            <a:r>
              <a:rPr lang="en-US" altLang="zh-CN"/>
              <a:t>1.  </a:t>
            </a:r>
            <a:r>
              <a:rPr lang="zh-CN" altLang="en-US">
                <a:latin typeface="Arial" charset="0"/>
              </a:rPr>
              <a:t>研究的对象</a:t>
            </a:r>
            <a:r>
              <a:rPr lang="en-US" altLang="zh-CN">
                <a:latin typeface="Arial" charset="0"/>
              </a:rPr>
              <a:t>——  </a:t>
            </a:r>
            <a:r>
              <a:rPr lang="zh-CN" altLang="en-US">
                <a:latin typeface="Symbol" pitchFamily="18" charset="2"/>
              </a:rPr>
              <a:t>抛物型方程</a:t>
            </a:r>
            <a:r>
              <a:rPr lang="en-US" altLang="zh-CN">
                <a:latin typeface="Symbol" pitchFamily="18" charset="2"/>
              </a:rPr>
              <a:t>.</a:t>
            </a:r>
            <a:endParaRPr lang="en-US" altLang="zh-CN">
              <a:latin typeface="Arial" charset="0"/>
            </a:endParaRPr>
          </a:p>
        </p:txBody>
      </p:sp>
      <p:graphicFrame>
        <p:nvGraphicFramePr>
          <p:cNvPr id="6168" name="Object 24"/>
          <p:cNvGraphicFramePr>
            <a:graphicFrameLocks noChangeAspect="1"/>
          </p:cNvGraphicFramePr>
          <p:nvPr/>
        </p:nvGraphicFramePr>
        <p:xfrm>
          <a:off x="2771775" y="1989138"/>
          <a:ext cx="2997200" cy="971550"/>
        </p:xfrm>
        <a:graphic>
          <a:graphicData uri="http://schemas.openxmlformats.org/presentationml/2006/ole">
            <p:oleObj spid="_x0000_s2050" name="公式" r:id="rId3" imgW="1371600" imgH="444240" progId="Equation.3">
              <p:embed/>
            </p:oleObj>
          </a:graphicData>
        </a:graphic>
      </p:graphicFrame>
      <p:sp>
        <p:nvSpPr>
          <p:cNvPr id="6174" name="Text Box 30"/>
          <p:cNvSpPr txBox="1">
            <a:spLocks noChangeArrowheads="1"/>
          </p:cNvSpPr>
          <p:nvPr/>
        </p:nvSpPr>
        <p:spPr bwMode="auto">
          <a:xfrm>
            <a:off x="735013" y="2224088"/>
            <a:ext cx="2108200" cy="519112"/>
          </a:xfrm>
          <a:prstGeom prst="rect">
            <a:avLst/>
          </a:prstGeom>
          <a:noFill/>
          <a:ln w="9525">
            <a:noFill/>
            <a:miter lim="800000"/>
            <a:headEnd/>
            <a:tailEnd/>
          </a:ln>
        </p:spPr>
        <p:txBody>
          <a:bodyPr>
            <a:spAutoFit/>
          </a:bodyPr>
          <a:lstStyle/>
          <a:p>
            <a:r>
              <a:rPr lang="zh-CN" altLang="en-US">
                <a:latin typeface="Symbol" pitchFamily="18" charset="2"/>
              </a:rPr>
              <a:t>一维问题：</a:t>
            </a:r>
          </a:p>
        </p:txBody>
      </p:sp>
      <p:graphicFrame>
        <p:nvGraphicFramePr>
          <p:cNvPr id="6175" name="Object 31"/>
          <p:cNvGraphicFramePr>
            <a:graphicFrameLocks noChangeAspect="1"/>
          </p:cNvGraphicFramePr>
          <p:nvPr/>
        </p:nvGraphicFramePr>
        <p:xfrm>
          <a:off x="2771775" y="3213100"/>
          <a:ext cx="4495800" cy="971550"/>
        </p:xfrm>
        <a:graphic>
          <a:graphicData uri="http://schemas.openxmlformats.org/presentationml/2006/ole">
            <p:oleObj spid="_x0000_s2051" name="公式" r:id="rId4" imgW="2057400" imgH="444240" progId="Equation.3">
              <p:embed/>
            </p:oleObj>
          </a:graphicData>
        </a:graphic>
      </p:graphicFrame>
      <p:sp>
        <p:nvSpPr>
          <p:cNvPr id="6176" name="Text Box 32"/>
          <p:cNvSpPr txBox="1">
            <a:spLocks noChangeArrowheads="1"/>
          </p:cNvSpPr>
          <p:nvPr/>
        </p:nvSpPr>
        <p:spPr bwMode="auto">
          <a:xfrm>
            <a:off x="735013" y="3448050"/>
            <a:ext cx="2181225" cy="519113"/>
          </a:xfrm>
          <a:prstGeom prst="rect">
            <a:avLst/>
          </a:prstGeom>
          <a:noFill/>
          <a:ln w="9525">
            <a:noFill/>
            <a:miter lim="800000"/>
            <a:headEnd/>
            <a:tailEnd/>
          </a:ln>
        </p:spPr>
        <p:txBody>
          <a:bodyPr>
            <a:spAutoFit/>
          </a:bodyPr>
          <a:lstStyle/>
          <a:p>
            <a:r>
              <a:rPr lang="zh-CN" altLang="en-US">
                <a:latin typeface="Symbol" pitchFamily="18" charset="2"/>
              </a:rPr>
              <a:t>二维问题：</a:t>
            </a:r>
          </a:p>
        </p:txBody>
      </p:sp>
      <p:sp>
        <p:nvSpPr>
          <p:cNvPr id="6177" name="Text Box 33"/>
          <p:cNvSpPr txBox="1">
            <a:spLocks noChangeArrowheads="1"/>
          </p:cNvSpPr>
          <p:nvPr/>
        </p:nvSpPr>
        <p:spPr bwMode="auto">
          <a:xfrm>
            <a:off x="2195513" y="5373688"/>
            <a:ext cx="4129087" cy="519112"/>
          </a:xfrm>
          <a:prstGeom prst="rect">
            <a:avLst/>
          </a:prstGeom>
          <a:noFill/>
          <a:ln w="9525">
            <a:noFill/>
            <a:miter lim="800000"/>
            <a:headEnd/>
            <a:tailEnd/>
          </a:ln>
        </p:spPr>
        <p:txBody>
          <a:bodyPr wrap="none">
            <a:spAutoFit/>
          </a:bodyPr>
          <a:lstStyle/>
          <a:p>
            <a:r>
              <a:rPr lang="zh-CN" altLang="en-US">
                <a:latin typeface="Symbol" pitchFamily="18" charset="2"/>
              </a:rPr>
              <a:t>方程 </a:t>
            </a:r>
            <a:r>
              <a:rPr lang="en-US" altLang="zh-CN">
                <a:latin typeface="Symbol" pitchFamily="18" charset="2"/>
              </a:rPr>
              <a:t>+ </a:t>
            </a:r>
            <a:r>
              <a:rPr lang="zh-CN" altLang="en-US">
                <a:latin typeface="Symbol" pitchFamily="18" charset="2"/>
              </a:rPr>
              <a:t>适当的初边值条件</a:t>
            </a:r>
          </a:p>
        </p:txBody>
      </p:sp>
      <p:sp>
        <p:nvSpPr>
          <p:cNvPr id="6178" name="Text Box 34"/>
          <p:cNvSpPr txBox="1">
            <a:spLocks noChangeArrowheads="1"/>
          </p:cNvSpPr>
          <p:nvPr/>
        </p:nvSpPr>
        <p:spPr bwMode="auto">
          <a:xfrm>
            <a:off x="395288" y="5373688"/>
            <a:ext cx="1970087" cy="519112"/>
          </a:xfrm>
          <a:prstGeom prst="rect">
            <a:avLst/>
          </a:prstGeom>
          <a:noFill/>
          <a:ln w="9525">
            <a:noFill/>
            <a:miter lim="800000"/>
            <a:headEnd/>
            <a:tailEnd/>
          </a:ln>
        </p:spPr>
        <p:txBody>
          <a:bodyPr wrap="none">
            <a:spAutoFit/>
          </a:bodyPr>
          <a:lstStyle/>
          <a:p>
            <a:r>
              <a:rPr lang="zh-CN" altLang="en-US">
                <a:latin typeface="Symbol" pitchFamily="18" charset="2"/>
              </a:rPr>
              <a:t>解决问题：</a:t>
            </a:r>
          </a:p>
        </p:txBody>
      </p:sp>
      <p:sp>
        <p:nvSpPr>
          <p:cNvPr id="6179" name="Text Box 35"/>
          <p:cNvSpPr txBox="1">
            <a:spLocks noChangeArrowheads="1"/>
          </p:cNvSpPr>
          <p:nvPr/>
        </p:nvSpPr>
        <p:spPr bwMode="auto">
          <a:xfrm>
            <a:off x="395288" y="4508500"/>
            <a:ext cx="5899150" cy="519113"/>
          </a:xfrm>
          <a:prstGeom prst="rect">
            <a:avLst/>
          </a:prstGeom>
          <a:noFill/>
          <a:ln w="9525">
            <a:noFill/>
            <a:miter lim="800000"/>
            <a:headEnd/>
            <a:tailEnd/>
          </a:ln>
        </p:spPr>
        <p:txBody>
          <a:bodyPr wrap="none">
            <a:spAutoFit/>
          </a:bodyPr>
          <a:lstStyle/>
          <a:p>
            <a:r>
              <a:rPr lang="zh-CN" altLang="en-US"/>
              <a:t>物理意义：细杆、薄板的热传导现象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51"/>
                                        </p:tgtEl>
                                        <p:attrNameLst>
                                          <p:attrName>style.visibility</p:attrName>
                                        </p:attrNameLst>
                                      </p:cBhvr>
                                      <p:to>
                                        <p:strVal val="visible"/>
                                      </p:to>
                                    </p:set>
                                    <p:animEffect transition="in" filter="wipe(left)">
                                      <p:cBhvr>
                                        <p:cTn id="7" dur="500"/>
                                        <p:tgtEl>
                                          <p:spTgt spid="61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74"/>
                                        </p:tgtEl>
                                        <p:attrNameLst>
                                          <p:attrName>style.visibility</p:attrName>
                                        </p:attrNameLst>
                                      </p:cBhvr>
                                      <p:to>
                                        <p:strVal val="visible"/>
                                      </p:to>
                                    </p:set>
                                    <p:animEffect transition="in" filter="wipe(left)">
                                      <p:cBhvr>
                                        <p:cTn id="12" dur="500"/>
                                        <p:tgtEl>
                                          <p:spTgt spid="617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168"/>
                                        </p:tgtEl>
                                        <p:attrNameLst>
                                          <p:attrName>style.visibility</p:attrName>
                                        </p:attrNameLst>
                                      </p:cBhvr>
                                      <p:to>
                                        <p:strVal val="visible"/>
                                      </p:to>
                                    </p:set>
                                    <p:animEffect transition="in" filter="wipe(left)">
                                      <p:cBhvr>
                                        <p:cTn id="17" dur="500"/>
                                        <p:tgtEl>
                                          <p:spTgt spid="616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76"/>
                                        </p:tgtEl>
                                        <p:attrNameLst>
                                          <p:attrName>style.visibility</p:attrName>
                                        </p:attrNameLst>
                                      </p:cBhvr>
                                      <p:to>
                                        <p:strVal val="visible"/>
                                      </p:to>
                                    </p:set>
                                    <p:animEffect transition="in" filter="wipe(left)">
                                      <p:cBhvr>
                                        <p:cTn id="22" dur="500"/>
                                        <p:tgtEl>
                                          <p:spTgt spid="617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175"/>
                                        </p:tgtEl>
                                        <p:attrNameLst>
                                          <p:attrName>style.visibility</p:attrName>
                                        </p:attrNameLst>
                                      </p:cBhvr>
                                      <p:to>
                                        <p:strVal val="visible"/>
                                      </p:to>
                                    </p:set>
                                    <p:animEffect transition="in" filter="wipe(left)">
                                      <p:cBhvr>
                                        <p:cTn id="27" dur="500"/>
                                        <p:tgtEl>
                                          <p:spTgt spid="617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179"/>
                                        </p:tgtEl>
                                        <p:attrNameLst>
                                          <p:attrName>style.visibility</p:attrName>
                                        </p:attrNameLst>
                                      </p:cBhvr>
                                      <p:to>
                                        <p:strVal val="visible"/>
                                      </p:to>
                                    </p:set>
                                    <p:animEffect transition="in" filter="wipe(left)">
                                      <p:cBhvr>
                                        <p:cTn id="32" dur="500"/>
                                        <p:tgtEl>
                                          <p:spTgt spid="617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178"/>
                                        </p:tgtEl>
                                        <p:attrNameLst>
                                          <p:attrName>style.visibility</p:attrName>
                                        </p:attrNameLst>
                                      </p:cBhvr>
                                      <p:to>
                                        <p:strVal val="visible"/>
                                      </p:to>
                                    </p:set>
                                    <p:animEffect transition="in" filter="wipe(left)">
                                      <p:cBhvr>
                                        <p:cTn id="37" dur="500"/>
                                        <p:tgtEl>
                                          <p:spTgt spid="617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177"/>
                                        </p:tgtEl>
                                        <p:attrNameLst>
                                          <p:attrName>style.visibility</p:attrName>
                                        </p:attrNameLst>
                                      </p:cBhvr>
                                      <p:to>
                                        <p:strVal val="visible"/>
                                      </p:to>
                                    </p:set>
                                    <p:animEffect transition="in" filter="wipe(left)">
                                      <p:cBhvr>
                                        <p:cTn id="42" dur="500"/>
                                        <p:tgtEl>
                                          <p:spTgt spid="6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p:bldP spid="6174" grpId="0"/>
      <p:bldP spid="6176" grpId="0"/>
      <p:bldP spid="6177" grpId="0"/>
      <p:bldP spid="6178" grpId="0"/>
      <p:bldP spid="617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1"/>
          <p:cNvSpPr txBox="1">
            <a:spLocks noChangeArrowheads="1"/>
          </p:cNvSpPr>
          <p:nvPr/>
        </p:nvSpPr>
        <p:spPr bwMode="auto">
          <a:xfrm>
            <a:off x="303213" y="285750"/>
            <a:ext cx="8480425" cy="1643063"/>
          </a:xfrm>
          <a:prstGeom prst="rect">
            <a:avLst/>
          </a:prstGeom>
          <a:noFill/>
          <a:ln w="9525">
            <a:noFill/>
            <a:miter lim="800000"/>
            <a:headEnd/>
            <a:tailEnd/>
          </a:ln>
        </p:spPr>
        <p:txBody>
          <a:bodyPr wrap="none">
            <a:spAutoFit/>
          </a:bodyPr>
          <a:lstStyle/>
          <a:p>
            <a:pPr>
              <a:lnSpc>
                <a:spcPct val="120000"/>
              </a:lnSpc>
            </a:pPr>
            <a:r>
              <a:rPr lang="zh-CN" altLang="en-US"/>
              <a:t>    从前面的分析可知，向前欧拉显格式由于稳定性的</a:t>
            </a:r>
            <a:endParaRPr lang="en-US" altLang="zh-CN"/>
          </a:p>
          <a:p>
            <a:pPr>
              <a:lnSpc>
                <a:spcPct val="120000"/>
              </a:lnSpc>
            </a:pPr>
            <a:r>
              <a:rPr lang="zh-CN" altLang="en-US"/>
              <a:t>限制，要求在计算时选取合适的步长，这给计算带来</a:t>
            </a:r>
            <a:endParaRPr lang="en-US" altLang="zh-CN"/>
          </a:p>
          <a:p>
            <a:pPr>
              <a:lnSpc>
                <a:spcPct val="120000"/>
              </a:lnSpc>
            </a:pPr>
            <a:r>
              <a:rPr lang="zh-CN" altLang="en-US"/>
              <a:t>了不便。</a:t>
            </a:r>
          </a:p>
        </p:txBody>
      </p:sp>
      <p:sp>
        <p:nvSpPr>
          <p:cNvPr id="25603" name="TextBox 2"/>
          <p:cNvSpPr txBox="1">
            <a:spLocks noChangeArrowheads="1"/>
          </p:cNvSpPr>
          <p:nvPr/>
        </p:nvSpPr>
        <p:spPr bwMode="auto">
          <a:xfrm>
            <a:off x="928688" y="2000250"/>
            <a:ext cx="2792412" cy="523875"/>
          </a:xfrm>
          <a:prstGeom prst="rect">
            <a:avLst/>
          </a:prstGeom>
          <a:noFill/>
          <a:ln w="9525">
            <a:noFill/>
            <a:miter lim="800000"/>
            <a:headEnd/>
            <a:tailEnd/>
          </a:ln>
        </p:spPr>
        <p:txBody>
          <a:bodyPr wrap="none">
            <a:spAutoFit/>
          </a:bodyPr>
          <a:lstStyle/>
          <a:p>
            <a:r>
              <a:rPr lang="zh-CN" altLang="en-US"/>
              <a:t>显格式</a:t>
            </a:r>
            <a:r>
              <a:rPr lang="zh-CN" altLang="en-US">
                <a:sym typeface="Symbol" pitchFamily="18" charset="2"/>
              </a:rPr>
              <a:t> 隐格式</a:t>
            </a:r>
            <a:endParaRPr lang="zh-CN" altLang="en-US"/>
          </a:p>
        </p:txBody>
      </p:sp>
      <p:sp>
        <p:nvSpPr>
          <p:cNvPr id="25604" name="TextBox 3"/>
          <p:cNvSpPr txBox="1">
            <a:spLocks noChangeArrowheads="1"/>
          </p:cNvSpPr>
          <p:nvPr/>
        </p:nvSpPr>
        <p:spPr bwMode="auto">
          <a:xfrm>
            <a:off x="1000125" y="2786063"/>
            <a:ext cx="5678488" cy="523875"/>
          </a:xfrm>
          <a:prstGeom prst="rect">
            <a:avLst/>
          </a:prstGeom>
          <a:noFill/>
          <a:ln w="9525">
            <a:noFill/>
            <a:miter lim="800000"/>
            <a:headEnd/>
            <a:tailEnd/>
          </a:ln>
        </p:spPr>
        <p:txBody>
          <a:bodyPr wrap="none">
            <a:spAutoFit/>
          </a:bodyPr>
          <a:lstStyle/>
          <a:p>
            <a:r>
              <a:rPr lang="zh-CN" altLang="en-US"/>
              <a:t>向前欧拉显格式</a:t>
            </a:r>
            <a:r>
              <a:rPr lang="zh-CN" altLang="en-US">
                <a:sym typeface="Symbol" pitchFamily="18" charset="2"/>
              </a:rPr>
              <a:t> 向后欧拉隐格式</a:t>
            </a:r>
            <a:endParaRPr lang="zh-CN" altLang="en-US"/>
          </a:p>
        </p:txBody>
      </p:sp>
      <p:sp>
        <p:nvSpPr>
          <p:cNvPr id="5" name="TextBox 4"/>
          <p:cNvSpPr txBox="1">
            <a:spLocks noChangeArrowheads="1"/>
          </p:cNvSpPr>
          <p:nvPr/>
        </p:nvSpPr>
        <p:spPr bwMode="auto">
          <a:xfrm>
            <a:off x="571500" y="3857625"/>
            <a:ext cx="5951538" cy="523875"/>
          </a:xfrm>
          <a:prstGeom prst="rect">
            <a:avLst/>
          </a:prstGeom>
          <a:noFill/>
          <a:ln w="9525">
            <a:noFill/>
            <a:miter lim="800000"/>
            <a:headEnd/>
            <a:tailEnd/>
          </a:ln>
        </p:spPr>
        <p:txBody>
          <a:bodyPr wrap="none">
            <a:spAutoFit/>
          </a:bodyPr>
          <a:lstStyle/>
          <a:p>
            <a:r>
              <a:rPr lang="zh-CN" altLang="en-US"/>
              <a:t>五、建立差分格式</a:t>
            </a:r>
            <a:r>
              <a:rPr lang="en-US" altLang="zh-CN"/>
              <a:t>——</a:t>
            </a:r>
            <a:r>
              <a:rPr lang="zh-CN" altLang="en-US"/>
              <a:t>向后欧拉方法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wipe(left)">
                                      <p:cBhvr>
                                        <p:cTn id="7" dur="500"/>
                                        <p:tgtEl>
                                          <p:spTgt spid="256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03"/>
                                        </p:tgtEl>
                                        <p:attrNameLst>
                                          <p:attrName>style.visibility</p:attrName>
                                        </p:attrNameLst>
                                      </p:cBhvr>
                                      <p:to>
                                        <p:strVal val="visible"/>
                                      </p:to>
                                    </p:set>
                                    <p:animEffect transition="in" filter="wipe(left)">
                                      <p:cBhvr>
                                        <p:cTn id="12" dur="500"/>
                                        <p:tgtEl>
                                          <p:spTgt spid="2560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604"/>
                                        </p:tgtEl>
                                        <p:attrNameLst>
                                          <p:attrName>style.visibility</p:attrName>
                                        </p:attrNameLst>
                                      </p:cBhvr>
                                      <p:to>
                                        <p:strVal val="visible"/>
                                      </p:to>
                                    </p:set>
                                    <p:animEffect transition="in" filter="wipe(left)">
                                      <p:cBhvr>
                                        <p:cTn id="17" dur="500"/>
                                        <p:tgtEl>
                                          <p:spTgt spid="2560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25603" grpId="0"/>
      <p:bldP spid="2560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12"/>
          <p:cNvGraphicFramePr>
            <a:graphicFrameLocks noChangeAspect="1"/>
          </p:cNvGraphicFramePr>
          <p:nvPr>
            <p:ph sz="quarter" idx="4294967295"/>
          </p:nvPr>
        </p:nvGraphicFramePr>
        <p:xfrm>
          <a:off x="714375" y="285750"/>
          <a:ext cx="4751388" cy="1027113"/>
        </p:xfrm>
        <a:graphic>
          <a:graphicData uri="http://schemas.openxmlformats.org/presentationml/2006/ole">
            <p:oleObj spid="_x0000_s19458" name="公式" r:id="rId3" imgW="2349360" imgH="507960" progId="Equation.3">
              <p:embed/>
            </p:oleObj>
          </a:graphicData>
        </a:graphic>
      </p:graphicFrame>
      <p:graphicFrame>
        <p:nvGraphicFramePr>
          <p:cNvPr id="5" name="Object 22"/>
          <p:cNvGraphicFramePr>
            <a:graphicFrameLocks noChangeAspect="1"/>
          </p:cNvGraphicFramePr>
          <p:nvPr/>
        </p:nvGraphicFramePr>
        <p:xfrm>
          <a:off x="714375" y="1438275"/>
          <a:ext cx="2246313" cy="487363"/>
        </p:xfrm>
        <a:graphic>
          <a:graphicData uri="http://schemas.openxmlformats.org/presentationml/2006/ole">
            <p:oleObj spid="_x0000_s19459" name="公式" r:id="rId4" imgW="1054080" imgH="228600" progId="Equation.3">
              <p:embed/>
            </p:oleObj>
          </a:graphicData>
        </a:graphic>
      </p:graphicFrame>
      <p:graphicFrame>
        <p:nvGraphicFramePr>
          <p:cNvPr id="6" name="Object 23"/>
          <p:cNvGraphicFramePr>
            <a:graphicFrameLocks noChangeAspect="1"/>
          </p:cNvGraphicFramePr>
          <p:nvPr/>
        </p:nvGraphicFramePr>
        <p:xfrm>
          <a:off x="615950" y="2085975"/>
          <a:ext cx="4516438" cy="492125"/>
        </p:xfrm>
        <a:graphic>
          <a:graphicData uri="http://schemas.openxmlformats.org/presentationml/2006/ole">
            <p:oleObj spid="_x0000_s19460" name="Equation" r:id="rId5" imgW="2095200" imgH="228600" progId="Equation.DSMT4">
              <p:embed/>
            </p:oleObj>
          </a:graphicData>
        </a:graphic>
      </p:graphicFrame>
      <p:graphicFrame>
        <p:nvGraphicFramePr>
          <p:cNvPr id="7" name="Object 24"/>
          <p:cNvGraphicFramePr>
            <a:graphicFrameLocks noChangeAspect="1"/>
          </p:cNvGraphicFramePr>
          <p:nvPr>
            <p:ph sz="quarter" idx="4294967295"/>
          </p:nvPr>
        </p:nvGraphicFramePr>
        <p:xfrm>
          <a:off x="5322888" y="574675"/>
          <a:ext cx="3033712" cy="433388"/>
        </p:xfrm>
        <a:graphic>
          <a:graphicData uri="http://schemas.openxmlformats.org/presentationml/2006/ole">
            <p:oleObj spid="_x0000_s19461" name="公式" r:id="rId6" imgW="1422360" imgH="203040" progId="Equation.3">
              <p:embed/>
            </p:oleObj>
          </a:graphicData>
        </a:graphic>
      </p:graphicFrame>
      <p:graphicFrame>
        <p:nvGraphicFramePr>
          <p:cNvPr id="8" name="Object 26"/>
          <p:cNvGraphicFramePr>
            <a:graphicFrameLocks noChangeAspect="1"/>
          </p:cNvGraphicFramePr>
          <p:nvPr/>
        </p:nvGraphicFramePr>
        <p:xfrm>
          <a:off x="3595688" y="1436688"/>
          <a:ext cx="1543050" cy="433387"/>
        </p:xfrm>
        <a:graphic>
          <a:graphicData uri="http://schemas.openxmlformats.org/presentationml/2006/ole">
            <p:oleObj spid="_x0000_s19462" name="公式" r:id="rId7" imgW="723600" imgH="203040" progId="Equation.3">
              <p:embed/>
            </p:oleObj>
          </a:graphicData>
        </a:graphic>
      </p:graphicFrame>
      <p:graphicFrame>
        <p:nvGraphicFramePr>
          <p:cNvPr id="9" name="Object 27"/>
          <p:cNvGraphicFramePr>
            <a:graphicFrameLocks noChangeAspect="1"/>
          </p:cNvGraphicFramePr>
          <p:nvPr/>
        </p:nvGraphicFramePr>
        <p:xfrm>
          <a:off x="5395913" y="2157413"/>
          <a:ext cx="1435100" cy="379412"/>
        </p:xfrm>
        <a:graphic>
          <a:graphicData uri="http://schemas.openxmlformats.org/presentationml/2006/ole">
            <p:oleObj spid="_x0000_s19463" name="公式" r:id="rId8" imgW="672840" imgH="177480" progId="Equation.3">
              <p:embed/>
            </p:oleObj>
          </a:graphicData>
        </a:graphic>
      </p:graphicFrame>
      <p:sp>
        <p:nvSpPr>
          <p:cNvPr id="19468" name="AutoShape 42"/>
          <p:cNvSpPr>
            <a:spLocks/>
          </p:cNvSpPr>
          <p:nvPr/>
        </p:nvSpPr>
        <p:spPr bwMode="auto">
          <a:xfrm>
            <a:off x="211138" y="501650"/>
            <a:ext cx="358775" cy="2016125"/>
          </a:xfrm>
          <a:prstGeom prst="leftBrace">
            <a:avLst>
              <a:gd name="adj1" fmla="val 46829"/>
              <a:gd name="adj2" fmla="val 50000"/>
            </a:avLst>
          </a:prstGeom>
          <a:noFill/>
          <a:ln w="19050">
            <a:solidFill>
              <a:schemeClr val="tx1"/>
            </a:solidFill>
            <a:round/>
            <a:headEnd/>
            <a:tailEnd/>
          </a:ln>
        </p:spPr>
        <p:txBody>
          <a:bodyPr wrap="none" anchor="ctr"/>
          <a:lstStyle/>
          <a:p>
            <a:endParaRPr lang="zh-CN" altLang="en-US"/>
          </a:p>
        </p:txBody>
      </p:sp>
      <p:graphicFrame>
        <p:nvGraphicFramePr>
          <p:cNvPr id="19464" name="Object 8"/>
          <p:cNvGraphicFramePr>
            <a:graphicFrameLocks noChangeAspect="1"/>
          </p:cNvGraphicFramePr>
          <p:nvPr/>
        </p:nvGraphicFramePr>
        <p:xfrm>
          <a:off x="1143000" y="3429000"/>
          <a:ext cx="4445000" cy="1100138"/>
        </p:xfrm>
        <a:graphic>
          <a:graphicData uri="http://schemas.openxmlformats.org/presentationml/2006/ole">
            <p:oleObj spid="_x0000_s19464" name="Equation" r:id="rId9" imgW="1955520" imgH="482400" progId="Equation.DSMT4">
              <p:embed/>
            </p:oleObj>
          </a:graphicData>
        </a:graphic>
      </p:graphicFrame>
      <p:sp>
        <p:nvSpPr>
          <p:cNvPr id="19469" name="TextBox 11"/>
          <p:cNvSpPr txBox="1">
            <a:spLocks noChangeArrowheads="1"/>
          </p:cNvSpPr>
          <p:nvPr/>
        </p:nvSpPr>
        <p:spPr bwMode="auto">
          <a:xfrm>
            <a:off x="714375" y="2714625"/>
            <a:ext cx="6677025" cy="523875"/>
          </a:xfrm>
          <a:prstGeom prst="rect">
            <a:avLst/>
          </a:prstGeom>
          <a:noFill/>
          <a:ln w="9525">
            <a:noFill/>
            <a:miter lim="800000"/>
            <a:headEnd/>
            <a:tailEnd/>
          </a:ln>
        </p:spPr>
        <p:txBody>
          <a:bodyPr wrap="none">
            <a:spAutoFit/>
          </a:bodyPr>
          <a:lstStyle/>
          <a:p>
            <a:r>
              <a:rPr lang="zh-CN" altLang="en-US"/>
              <a:t>关于时间的一阶偏导数用向后差商近似，</a:t>
            </a:r>
          </a:p>
        </p:txBody>
      </p:sp>
      <p:grpSp>
        <p:nvGrpSpPr>
          <p:cNvPr id="2" name="组合 12"/>
          <p:cNvGrpSpPr>
            <a:grpSpLocks/>
          </p:cNvGrpSpPr>
          <p:nvPr/>
        </p:nvGrpSpPr>
        <p:grpSpPr bwMode="auto">
          <a:xfrm>
            <a:off x="5857875" y="3714750"/>
            <a:ext cx="2143125" cy="528638"/>
            <a:chOff x="5643570" y="2786058"/>
            <a:chExt cx="2143140" cy="528642"/>
          </a:xfrm>
        </p:grpSpPr>
        <p:sp>
          <p:nvSpPr>
            <p:cNvPr id="19474" name="TextBox 13"/>
            <p:cNvSpPr txBox="1">
              <a:spLocks noChangeArrowheads="1"/>
            </p:cNvSpPr>
            <p:nvPr/>
          </p:nvSpPr>
          <p:spPr bwMode="auto">
            <a:xfrm>
              <a:off x="5643570" y="2786058"/>
              <a:ext cx="1266693" cy="523220"/>
            </a:xfrm>
            <a:prstGeom prst="rect">
              <a:avLst/>
            </a:prstGeom>
            <a:noFill/>
            <a:ln w="9525">
              <a:noFill/>
              <a:miter lim="800000"/>
              <a:headEnd/>
              <a:tailEnd/>
            </a:ln>
          </p:spPr>
          <p:txBody>
            <a:bodyPr wrap="none">
              <a:spAutoFit/>
            </a:bodyPr>
            <a:lstStyle/>
            <a:p>
              <a:r>
                <a:rPr lang="zh-CN" altLang="en-US"/>
                <a:t>误差为</a:t>
              </a:r>
            </a:p>
          </p:txBody>
        </p:sp>
        <p:graphicFrame>
          <p:nvGraphicFramePr>
            <p:cNvPr id="19467" name="Object 9"/>
            <p:cNvGraphicFramePr>
              <a:graphicFrameLocks noChangeAspect="1"/>
            </p:cNvGraphicFramePr>
            <p:nvPr/>
          </p:nvGraphicFramePr>
          <p:xfrm>
            <a:off x="6929454" y="2814634"/>
            <a:ext cx="857256" cy="500066"/>
          </p:xfrm>
          <a:graphic>
            <a:graphicData uri="http://schemas.openxmlformats.org/presentationml/2006/ole">
              <p:oleObj spid="_x0000_s19467" name="Equation" r:id="rId10" imgW="342720" imgH="203040" progId="Equation.DSMT4">
                <p:embed/>
              </p:oleObj>
            </a:graphicData>
          </a:graphic>
        </p:graphicFrame>
      </p:grpSp>
      <p:sp>
        <p:nvSpPr>
          <p:cNvPr id="19471" name="TextBox 15"/>
          <p:cNvSpPr txBox="1">
            <a:spLocks noChangeArrowheads="1"/>
          </p:cNvSpPr>
          <p:nvPr/>
        </p:nvSpPr>
        <p:spPr bwMode="auto">
          <a:xfrm>
            <a:off x="714375" y="4714875"/>
            <a:ext cx="7037388" cy="523875"/>
          </a:xfrm>
          <a:prstGeom prst="rect">
            <a:avLst/>
          </a:prstGeom>
          <a:noFill/>
          <a:ln w="9525">
            <a:noFill/>
            <a:miter lim="800000"/>
            <a:headEnd/>
            <a:tailEnd/>
          </a:ln>
        </p:spPr>
        <p:txBody>
          <a:bodyPr wrap="none">
            <a:spAutoFit/>
          </a:bodyPr>
          <a:lstStyle/>
          <a:p>
            <a:r>
              <a:rPr lang="zh-CN" altLang="en-US"/>
              <a:t>关于空间的二阶偏导数仍用中心差商近似，</a:t>
            </a:r>
          </a:p>
        </p:txBody>
      </p:sp>
      <p:graphicFrame>
        <p:nvGraphicFramePr>
          <p:cNvPr id="19466" name="Object 10"/>
          <p:cNvGraphicFramePr>
            <a:graphicFrameLocks noChangeAspect="1"/>
          </p:cNvGraphicFramePr>
          <p:nvPr/>
        </p:nvGraphicFramePr>
        <p:xfrm>
          <a:off x="571500" y="5357813"/>
          <a:ext cx="6357938" cy="1116012"/>
        </p:xfrm>
        <a:graphic>
          <a:graphicData uri="http://schemas.openxmlformats.org/presentationml/2006/ole">
            <p:oleObj spid="_x0000_s19465" name="Equation" r:id="rId11" imgW="3060360" imgH="507960" progId="Equation.DSMT4">
              <p:embed/>
            </p:oleObj>
          </a:graphicData>
        </a:graphic>
      </p:graphicFrame>
      <p:grpSp>
        <p:nvGrpSpPr>
          <p:cNvPr id="3" name="组合 17"/>
          <p:cNvGrpSpPr>
            <a:grpSpLocks/>
          </p:cNvGrpSpPr>
          <p:nvPr/>
        </p:nvGrpSpPr>
        <p:grpSpPr bwMode="auto">
          <a:xfrm>
            <a:off x="6643688" y="5541963"/>
            <a:ext cx="2238375" cy="561975"/>
            <a:chOff x="6429388" y="4613276"/>
            <a:chExt cx="2238360" cy="561975"/>
          </a:xfrm>
        </p:grpSpPr>
        <p:sp>
          <p:nvSpPr>
            <p:cNvPr id="19473" name="TextBox 18"/>
            <p:cNvSpPr txBox="1">
              <a:spLocks noChangeArrowheads="1"/>
            </p:cNvSpPr>
            <p:nvPr/>
          </p:nvSpPr>
          <p:spPr bwMode="auto">
            <a:xfrm>
              <a:off x="6429388" y="4643446"/>
              <a:ext cx="1266693" cy="523220"/>
            </a:xfrm>
            <a:prstGeom prst="rect">
              <a:avLst/>
            </a:prstGeom>
            <a:noFill/>
            <a:ln w="9525">
              <a:noFill/>
              <a:miter lim="800000"/>
              <a:headEnd/>
              <a:tailEnd/>
            </a:ln>
          </p:spPr>
          <p:txBody>
            <a:bodyPr wrap="none">
              <a:spAutoFit/>
            </a:bodyPr>
            <a:lstStyle/>
            <a:p>
              <a:r>
                <a:rPr lang="zh-CN" altLang="en-US"/>
                <a:t>误差为</a:t>
              </a:r>
            </a:p>
          </p:txBody>
        </p:sp>
        <p:graphicFrame>
          <p:nvGraphicFramePr>
            <p:cNvPr id="10" name="Object 17"/>
            <p:cNvGraphicFramePr>
              <a:graphicFrameLocks noChangeAspect="1"/>
            </p:cNvGraphicFramePr>
            <p:nvPr/>
          </p:nvGraphicFramePr>
          <p:xfrm>
            <a:off x="7619998" y="4613276"/>
            <a:ext cx="1047750" cy="561975"/>
          </p:xfrm>
          <a:graphic>
            <a:graphicData uri="http://schemas.openxmlformats.org/presentationml/2006/ole">
              <p:oleObj spid="_x0000_s19466" name="Equation" r:id="rId12" imgW="419040" imgH="228600" progId="Equation.DSMT4">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69"/>
                                        </p:tgtEl>
                                        <p:attrNameLst>
                                          <p:attrName>style.visibility</p:attrName>
                                        </p:attrNameLst>
                                      </p:cBhvr>
                                      <p:to>
                                        <p:strVal val="visible"/>
                                      </p:to>
                                    </p:set>
                                    <p:animEffect transition="in" filter="wipe(left)">
                                      <p:cBhvr>
                                        <p:cTn id="7" dur="500"/>
                                        <p:tgtEl>
                                          <p:spTgt spid="194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464"/>
                                        </p:tgtEl>
                                        <p:attrNameLst>
                                          <p:attrName>style.visibility</p:attrName>
                                        </p:attrNameLst>
                                      </p:cBhvr>
                                      <p:to>
                                        <p:strVal val="visible"/>
                                      </p:to>
                                    </p:set>
                                    <p:animEffect transition="in" filter="wipe(left)">
                                      <p:cBhvr>
                                        <p:cTn id="12" dur="500"/>
                                        <p:tgtEl>
                                          <p:spTgt spid="194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471"/>
                                        </p:tgtEl>
                                        <p:attrNameLst>
                                          <p:attrName>style.visibility</p:attrName>
                                        </p:attrNameLst>
                                      </p:cBhvr>
                                      <p:to>
                                        <p:strVal val="visible"/>
                                      </p:to>
                                    </p:set>
                                    <p:animEffect transition="in" filter="wipe(left)">
                                      <p:cBhvr>
                                        <p:cTn id="22" dur="500"/>
                                        <p:tgtEl>
                                          <p:spTgt spid="1947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9466"/>
                                        </p:tgtEl>
                                        <p:attrNameLst>
                                          <p:attrName>style.visibility</p:attrName>
                                        </p:attrNameLst>
                                      </p:cBhvr>
                                      <p:to>
                                        <p:strVal val="visible"/>
                                      </p:to>
                                    </p:set>
                                    <p:animEffect transition="in" filter="wipe(left)">
                                      <p:cBhvr>
                                        <p:cTn id="27" dur="500"/>
                                        <p:tgtEl>
                                          <p:spTgt spid="1946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9" grpId="0"/>
      <p:bldP spid="1947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625" name="Object 17"/>
          <p:cNvGraphicFramePr>
            <a:graphicFrameLocks noChangeAspect="1"/>
          </p:cNvGraphicFramePr>
          <p:nvPr/>
        </p:nvGraphicFramePr>
        <p:xfrm>
          <a:off x="214313" y="3929063"/>
          <a:ext cx="8740775" cy="2468562"/>
        </p:xfrm>
        <a:graphic>
          <a:graphicData uri="http://schemas.openxmlformats.org/presentationml/2006/ole">
            <p:oleObj spid="_x0000_s20482" name="Equation" r:id="rId3" imgW="4051080" imgH="1143000" progId="Equation.DSMT4">
              <p:embed/>
            </p:oleObj>
          </a:graphicData>
        </a:graphic>
      </p:graphicFrame>
      <p:graphicFrame>
        <p:nvGraphicFramePr>
          <p:cNvPr id="13334" name="Object 22"/>
          <p:cNvGraphicFramePr>
            <a:graphicFrameLocks noChangeAspect="1"/>
          </p:cNvGraphicFramePr>
          <p:nvPr/>
        </p:nvGraphicFramePr>
        <p:xfrm>
          <a:off x="571500" y="1428750"/>
          <a:ext cx="2246313" cy="487363"/>
        </p:xfrm>
        <a:graphic>
          <a:graphicData uri="http://schemas.openxmlformats.org/presentationml/2006/ole">
            <p:oleObj spid="_x0000_s20484" name="公式" r:id="rId4" imgW="1054080" imgH="228600" progId="Equation.3">
              <p:embed/>
            </p:oleObj>
          </a:graphicData>
        </a:graphic>
      </p:graphicFrame>
      <p:graphicFrame>
        <p:nvGraphicFramePr>
          <p:cNvPr id="13335" name="Object 23"/>
          <p:cNvGraphicFramePr>
            <a:graphicFrameLocks noChangeAspect="1"/>
          </p:cNvGraphicFramePr>
          <p:nvPr/>
        </p:nvGraphicFramePr>
        <p:xfrm>
          <a:off x="571500" y="2071688"/>
          <a:ext cx="4516438" cy="492125"/>
        </p:xfrm>
        <a:graphic>
          <a:graphicData uri="http://schemas.openxmlformats.org/presentationml/2006/ole">
            <p:oleObj spid="_x0000_s20485" name="Equation" r:id="rId5" imgW="2095200" imgH="228600" progId="Equation.DSMT4">
              <p:embed/>
            </p:oleObj>
          </a:graphicData>
        </a:graphic>
      </p:graphicFrame>
      <p:graphicFrame>
        <p:nvGraphicFramePr>
          <p:cNvPr id="13336" name="Object 24"/>
          <p:cNvGraphicFramePr>
            <a:graphicFrameLocks noChangeAspect="1"/>
          </p:cNvGraphicFramePr>
          <p:nvPr/>
        </p:nvGraphicFramePr>
        <p:xfrm>
          <a:off x="857250" y="1000125"/>
          <a:ext cx="3033713" cy="433388"/>
        </p:xfrm>
        <a:graphic>
          <a:graphicData uri="http://schemas.openxmlformats.org/presentationml/2006/ole">
            <p:oleObj spid="_x0000_s20486" name="公式" r:id="rId6" imgW="1422360" imgH="203040" progId="Equation.3">
              <p:embed/>
            </p:oleObj>
          </a:graphicData>
        </a:graphic>
      </p:graphicFrame>
      <p:graphicFrame>
        <p:nvGraphicFramePr>
          <p:cNvPr id="13338" name="Object 26"/>
          <p:cNvGraphicFramePr>
            <a:graphicFrameLocks noChangeAspect="1"/>
          </p:cNvGraphicFramePr>
          <p:nvPr/>
        </p:nvGraphicFramePr>
        <p:xfrm>
          <a:off x="3071813" y="1495414"/>
          <a:ext cx="1543050" cy="433388"/>
        </p:xfrm>
        <a:graphic>
          <a:graphicData uri="http://schemas.openxmlformats.org/presentationml/2006/ole">
            <p:oleObj spid="_x0000_s20487" name="公式" r:id="rId7" imgW="723600" imgH="203040" progId="Equation.3">
              <p:embed/>
            </p:oleObj>
          </a:graphicData>
        </a:graphic>
      </p:graphicFrame>
      <p:graphicFrame>
        <p:nvGraphicFramePr>
          <p:cNvPr id="13339" name="Object 27"/>
          <p:cNvGraphicFramePr>
            <a:graphicFrameLocks noChangeAspect="1"/>
          </p:cNvGraphicFramePr>
          <p:nvPr/>
        </p:nvGraphicFramePr>
        <p:xfrm>
          <a:off x="5286375" y="2143125"/>
          <a:ext cx="1435100" cy="379413"/>
        </p:xfrm>
        <a:graphic>
          <a:graphicData uri="http://schemas.openxmlformats.org/presentationml/2006/ole">
            <p:oleObj spid="_x0000_s20488" name="公式" r:id="rId8" imgW="672840" imgH="177480" progId="Equation.3">
              <p:embed/>
            </p:oleObj>
          </a:graphicData>
        </a:graphic>
      </p:graphicFrame>
      <p:sp>
        <p:nvSpPr>
          <p:cNvPr id="12" name="AutoShape 42"/>
          <p:cNvSpPr>
            <a:spLocks/>
          </p:cNvSpPr>
          <p:nvPr/>
        </p:nvSpPr>
        <p:spPr bwMode="auto">
          <a:xfrm>
            <a:off x="142875" y="500063"/>
            <a:ext cx="358775" cy="2016125"/>
          </a:xfrm>
          <a:prstGeom prst="leftBrace">
            <a:avLst>
              <a:gd name="adj1" fmla="val 46829"/>
              <a:gd name="adj2" fmla="val 50000"/>
            </a:avLst>
          </a:prstGeom>
          <a:noFill/>
          <a:ln w="19050">
            <a:solidFill>
              <a:schemeClr val="tx1"/>
            </a:solidFill>
            <a:round/>
            <a:headEnd/>
            <a:tailEnd/>
          </a:ln>
        </p:spPr>
        <p:txBody>
          <a:bodyPr wrap="none" anchor="ctr"/>
          <a:lstStyle/>
          <a:p>
            <a:endParaRPr lang="zh-CN" altLang="en-US"/>
          </a:p>
        </p:txBody>
      </p:sp>
      <p:graphicFrame>
        <p:nvGraphicFramePr>
          <p:cNvPr id="20489" name="Object 9"/>
          <p:cNvGraphicFramePr>
            <a:graphicFrameLocks noChangeAspect="1"/>
          </p:cNvGraphicFramePr>
          <p:nvPr/>
        </p:nvGraphicFramePr>
        <p:xfrm>
          <a:off x="500063" y="357188"/>
          <a:ext cx="8493125" cy="682625"/>
        </p:xfrm>
        <a:graphic>
          <a:graphicData uri="http://schemas.openxmlformats.org/presentationml/2006/ole">
            <p:oleObj spid="_x0000_s20489" name="Equation" r:id="rId9" imgW="5067000" imgH="406080" progId="Equation.DSMT4">
              <p:embed/>
            </p:oleObj>
          </a:graphicData>
        </a:graphic>
      </p:graphicFrame>
      <p:grpSp>
        <p:nvGrpSpPr>
          <p:cNvPr id="16" name="组合 15"/>
          <p:cNvGrpSpPr/>
          <p:nvPr/>
        </p:nvGrpSpPr>
        <p:grpSpPr>
          <a:xfrm>
            <a:off x="357188" y="2714625"/>
            <a:ext cx="8140700" cy="1169988"/>
            <a:chOff x="357188" y="2714625"/>
            <a:chExt cx="8140700" cy="1169988"/>
          </a:xfrm>
        </p:grpSpPr>
        <p:sp>
          <p:nvSpPr>
            <p:cNvPr id="20492" name="Text Box 20"/>
            <p:cNvSpPr txBox="1">
              <a:spLocks noChangeArrowheads="1"/>
            </p:cNvSpPr>
            <p:nvPr/>
          </p:nvSpPr>
          <p:spPr bwMode="auto">
            <a:xfrm>
              <a:off x="357188" y="2714625"/>
              <a:ext cx="8140700" cy="1169988"/>
            </a:xfrm>
            <a:prstGeom prst="rect">
              <a:avLst/>
            </a:prstGeom>
            <a:noFill/>
            <a:ln w="9525">
              <a:noFill/>
              <a:miter lim="800000"/>
              <a:headEnd/>
              <a:tailEnd/>
            </a:ln>
          </p:spPr>
          <p:txBody>
            <a:bodyPr>
              <a:spAutoFit/>
            </a:bodyPr>
            <a:lstStyle/>
            <a:p>
              <a:pPr>
                <a:lnSpc>
                  <a:spcPct val="125000"/>
                </a:lnSpc>
              </a:pPr>
              <a:r>
                <a:rPr lang="zh-CN" altLang="en-US"/>
                <a:t>将数值解      代替精确解                并忽略高阶小项，则可以建立以下</a:t>
              </a:r>
              <a:r>
                <a:rPr lang="zh-CN" altLang="en-US">
                  <a:solidFill>
                    <a:schemeClr val="accent2"/>
                  </a:solidFill>
                </a:rPr>
                <a:t>向后欧拉差分格式</a:t>
              </a:r>
              <a:r>
                <a:rPr lang="zh-CN" altLang="en-US"/>
                <a:t>：</a:t>
              </a:r>
            </a:p>
          </p:txBody>
        </p:sp>
        <p:graphicFrame>
          <p:nvGraphicFramePr>
            <p:cNvPr id="20483" name="Object 21"/>
            <p:cNvGraphicFramePr>
              <a:graphicFrameLocks noChangeAspect="1"/>
            </p:cNvGraphicFramePr>
            <p:nvPr/>
          </p:nvGraphicFramePr>
          <p:xfrm>
            <a:off x="4214813" y="2771775"/>
            <a:ext cx="1277937" cy="523875"/>
          </p:xfrm>
          <a:graphic>
            <a:graphicData uri="http://schemas.openxmlformats.org/presentationml/2006/ole">
              <p:oleObj spid="_x0000_s20483" name="Equation" r:id="rId10" imgW="558720" imgH="228600" progId="Equation.DSMT4">
                <p:embed/>
              </p:oleObj>
            </a:graphicData>
          </a:graphic>
        </p:graphicFrame>
        <p:graphicFrame>
          <p:nvGraphicFramePr>
            <p:cNvPr id="20490" name="Object 10"/>
            <p:cNvGraphicFramePr>
              <a:graphicFrameLocks noChangeAspect="1"/>
            </p:cNvGraphicFramePr>
            <p:nvPr/>
          </p:nvGraphicFramePr>
          <p:xfrm>
            <a:off x="1928813" y="2786063"/>
            <a:ext cx="436562" cy="552450"/>
          </p:xfrm>
          <a:graphic>
            <a:graphicData uri="http://schemas.openxmlformats.org/presentationml/2006/ole">
              <p:oleObj spid="_x0000_s20490" name="Equation" r:id="rId11" imgW="190440" imgH="241200" progId="Equation.DSMT4">
                <p:embed/>
              </p:oleObj>
            </a:graphicData>
          </a:graphic>
        </p:graphicFrame>
      </p:grpSp>
      <p:grpSp>
        <p:nvGrpSpPr>
          <p:cNvPr id="2" name="组合 14"/>
          <p:cNvGrpSpPr>
            <a:grpSpLocks/>
          </p:cNvGrpSpPr>
          <p:nvPr/>
        </p:nvGrpSpPr>
        <p:grpSpPr bwMode="auto">
          <a:xfrm>
            <a:off x="642938" y="6130925"/>
            <a:ext cx="7072312" cy="561975"/>
            <a:chOff x="642910" y="6131198"/>
            <a:chExt cx="7072362" cy="561975"/>
          </a:xfrm>
        </p:grpSpPr>
        <p:sp>
          <p:nvSpPr>
            <p:cNvPr id="20495" name="TextBox 15"/>
            <p:cNvSpPr txBox="1">
              <a:spLocks noChangeArrowheads="1"/>
            </p:cNvSpPr>
            <p:nvPr/>
          </p:nvSpPr>
          <p:spPr bwMode="auto">
            <a:xfrm>
              <a:off x="642910" y="6143644"/>
              <a:ext cx="5594801" cy="523220"/>
            </a:xfrm>
            <a:prstGeom prst="rect">
              <a:avLst/>
            </a:prstGeom>
            <a:noFill/>
            <a:ln w="9525">
              <a:noFill/>
              <a:miter lim="800000"/>
              <a:headEnd/>
              <a:tailEnd/>
            </a:ln>
          </p:spPr>
          <p:txBody>
            <a:bodyPr wrap="none">
              <a:spAutoFit/>
            </a:bodyPr>
            <a:lstStyle/>
            <a:p>
              <a:r>
                <a:rPr lang="zh-CN" altLang="en-US"/>
                <a:t>可见上述格式的局部截断误差仍为</a:t>
              </a:r>
            </a:p>
          </p:txBody>
        </p:sp>
        <p:graphicFrame>
          <p:nvGraphicFramePr>
            <p:cNvPr id="20491" name="Object 11"/>
            <p:cNvGraphicFramePr>
              <a:graphicFrameLocks noChangeAspect="1"/>
            </p:cNvGraphicFramePr>
            <p:nvPr/>
          </p:nvGraphicFramePr>
          <p:xfrm>
            <a:off x="6127772" y="6131198"/>
            <a:ext cx="1587500" cy="561975"/>
          </p:xfrm>
          <a:graphic>
            <a:graphicData uri="http://schemas.openxmlformats.org/presentationml/2006/ole">
              <p:oleObj spid="_x0000_s20491" name="Equation" r:id="rId12" imgW="634680" imgH="228600" progId="Equation.DSMT4">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489"/>
                                        </p:tgtEl>
                                        <p:attrNameLst>
                                          <p:attrName>style.visibility</p:attrName>
                                        </p:attrNameLst>
                                      </p:cBhvr>
                                      <p:to>
                                        <p:strVal val="visible"/>
                                      </p:to>
                                    </p:set>
                                    <p:animEffect transition="in" filter="wipe(left)">
                                      <p:cBhvr>
                                        <p:cTn id="12" dur="500"/>
                                        <p:tgtEl>
                                          <p:spTgt spid="204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336"/>
                                        </p:tgtEl>
                                        <p:attrNameLst>
                                          <p:attrName>style.visibility</p:attrName>
                                        </p:attrNameLst>
                                      </p:cBhvr>
                                      <p:to>
                                        <p:strVal val="visible"/>
                                      </p:to>
                                    </p:set>
                                    <p:animEffect transition="in" filter="wipe(left)">
                                      <p:cBhvr>
                                        <p:cTn id="17" dur="500"/>
                                        <p:tgtEl>
                                          <p:spTgt spid="133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334"/>
                                        </p:tgtEl>
                                        <p:attrNameLst>
                                          <p:attrName>style.visibility</p:attrName>
                                        </p:attrNameLst>
                                      </p:cBhvr>
                                      <p:to>
                                        <p:strVal val="visible"/>
                                      </p:to>
                                    </p:set>
                                    <p:animEffect transition="in" filter="wipe(left)">
                                      <p:cBhvr>
                                        <p:cTn id="22" dur="500"/>
                                        <p:tgtEl>
                                          <p:spTgt spid="133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338"/>
                                        </p:tgtEl>
                                        <p:attrNameLst>
                                          <p:attrName>style.visibility</p:attrName>
                                        </p:attrNameLst>
                                      </p:cBhvr>
                                      <p:to>
                                        <p:strVal val="visible"/>
                                      </p:to>
                                    </p:set>
                                    <p:animEffect transition="in" filter="wipe(left)">
                                      <p:cBhvr>
                                        <p:cTn id="27" dur="500"/>
                                        <p:tgtEl>
                                          <p:spTgt spid="1333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335"/>
                                        </p:tgtEl>
                                        <p:attrNameLst>
                                          <p:attrName>style.visibility</p:attrName>
                                        </p:attrNameLst>
                                      </p:cBhvr>
                                      <p:to>
                                        <p:strVal val="visible"/>
                                      </p:to>
                                    </p:set>
                                    <p:animEffect transition="in" filter="wipe(left)">
                                      <p:cBhvr>
                                        <p:cTn id="32" dur="500"/>
                                        <p:tgtEl>
                                          <p:spTgt spid="1333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339"/>
                                        </p:tgtEl>
                                        <p:attrNameLst>
                                          <p:attrName>style.visibility</p:attrName>
                                        </p:attrNameLst>
                                      </p:cBhvr>
                                      <p:to>
                                        <p:strVal val="visible"/>
                                      </p:to>
                                    </p:set>
                                    <p:animEffect transition="in" filter="wipe(left)">
                                      <p:cBhvr>
                                        <p:cTn id="37" dur="500"/>
                                        <p:tgtEl>
                                          <p:spTgt spid="1333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left)">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8625"/>
                                        </p:tgtEl>
                                        <p:attrNameLst>
                                          <p:attrName>style.visibility</p:attrName>
                                        </p:attrNameLst>
                                      </p:cBhvr>
                                      <p:to>
                                        <p:strVal val="visible"/>
                                      </p:to>
                                    </p:set>
                                    <p:animEffect transition="in" filter="wipe(left)">
                                      <p:cBhvr>
                                        <p:cTn id="47" dur="500"/>
                                        <p:tgtEl>
                                          <p:spTgt spid="6862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wipe(left)">
                                      <p:cBhvr>
                                        <p:cTn id="5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1506" name="Object 1"/>
          <p:cNvGraphicFramePr>
            <a:graphicFrameLocks noChangeAspect="1"/>
          </p:cNvGraphicFramePr>
          <p:nvPr/>
        </p:nvGraphicFramePr>
        <p:xfrm>
          <a:off x="714375" y="3811051"/>
          <a:ext cx="7000897" cy="2359562"/>
        </p:xfrm>
        <a:graphic>
          <a:graphicData uri="http://schemas.openxmlformats.org/presentationml/2006/ole">
            <p:oleObj spid="_x0000_s21506" name="Equation" r:id="rId3" imgW="2882880" imgH="1002960" progId="Equation.DSMT4">
              <p:embed/>
            </p:oleObj>
          </a:graphicData>
        </a:graphic>
      </p:graphicFrame>
      <p:graphicFrame>
        <p:nvGraphicFramePr>
          <p:cNvPr id="68625" name="Object 17"/>
          <p:cNvGraphicFramePr>
            <a:graphicFrameLocks noChangeAspect="1"/>
          </p:cNvGraphicFramePr>
          <p:nvPr/>
        </p:nvGraphicFramePr>
        <p:xfrm>
          <a:off x="214313" y="214313"/>
          <a:ext cx="8740775" cy="2468562"/>
        </p:xfrm>
        <a:graphic>
          <a:graphicData uri="http://schemas.openxmlformats.org/presentationml/2006/ole">
            <p:oleObj spid="_x0000_s21507" name="Equation" r:id="rId4" imgW="4051080" imgH="1143000" progId="Equation.DSMT4">
              <p:embed/>
            </p:oleObj>
          </a:graphicData>
        </a:graphic>
      </p:graphicFrame>
      <p:grpSp>
        <p:nvGrpSpPr>
          <p:cNvPr id="2" name="组合 6"/>
          <p:cNvGrpSpPr>
            <a:grpSpLocks/>
          </p:cNvGrpSpPr>
          <p:nvPr/>
        </p:nvGrpSpPr>
        <p:grpSpPr bwMode="auto">
          <a:xfrm>
            <a:off x="357188" y="2686050"/>
            <a:ext cx="7032625" cy="838200"/>
            <a:chOff x="357188" y="2686050"/>
            <a:chExt cx="7032625" cy="838200"/>
          </a:xfrm>
        </p:grpSpPr>
        <p:sp>
          <p:nvSpPr>
            <p:cNvPr id="21511" name="TextBox 6"/>
            <p:cNvSpPr txBox="1">
              <a:spLocks noChangeArrowheads="1"/>
            </p:cNvSpPr>
            <p:nvPr/>
          </p:nvSpPr>
          <p:spPr bwMode="auto">
            <a:xfrm>
              <a:off x="357188" y="2857500"/>
              <a:ext cx="7032625" cy="523875"/>
            </a:xfrm>
            <a:prstGeom prst="rect">
              <a:avLst/>
            </a:prstGeom>
            <a:noFill/>
            <a:ln w="9525">
              <a:noFill/>
              <a:miter lim="800000"/>
              <a:headEnd/>
              <a:tailEnd/>
            </a:ln>
          </p:spPr>
          <p:txBody>
            <a:bodyPr wrap="none">
              <a:spAutoFit/>
            </a:bodyPr>
            <a:lstStyle/>
            <a:p>
              <a:r>
                <a:rPr lang="zh-CN" altLang="en-US"/>
                <a:t>整理上面的格式，并仍记网比            ，则有</a:t>
              </a:r>
            </a:p>
          </p:txBody>
        </p:sp>
        <p:graphicFrame>
          <p:nvGraphicFramePr>
            <p:cNvPr id="49159" name="Object 7"/>
            <p:cNvGraphicFramePr>
              <a:graphicFrameLocks noChangeAspect="1"/>
            </p:cNvGraphicFramePr>
            <p:nvPr/>
          </p:nvGraphicFramePr>
          <p:xfrm>
            <a:off x="5143500" y="2686050"/>
            <a:ext cx="942975" cy="838200"/>
          </p:xfrm>
          <a:graphic>
            <a:graphicData uri="http://schemas.openxmlformats.org/presentationml/2006/ole">
              <p:oleObj spid="_x0000_s21508" name="Equation" r:id="rId5" imgW="457200" imgH="406080" progId="Equation.DSMT4">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506"/>
                                        </p:tgtEl>
                                        <p:attrNameLst>
                                          <p:attrName>style.visibility</p:attrName>
                                        </p:attrNameLst>
                                      </p:cBhvr>
                                      <p:to>
                                        <p:strVal val="visible"/>
                                      </p:to>
                                    </p:set>
                                    <p:animEffect transition="in" filter="wipe(left)">
                                      <p:cBhvr>
                                        <p:cTn id="12" dur="500"/>
                                        <p:tgtEl>
                                          <p:spTgt spid="21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2530" name="Object 1"/>
          <p:cNvGraphicFramePr>
            <a:graphicFrameLocks noChangeAspect="1"/>
          </p:cNvGraphicFramePr>
          <p:nvPr/>
        </p:nvGraphicFramePr>
        <p:xfrm>
          <a:off x="361950" y="3643313"/>
          <a:ext cx="8201025" cy="2357437"/>
        </p:xfrm>
        <a:graphic>
          <a:graphicData uri="http://schemas.openxmlformats.org/presentationml/2006/ole">
            <p:oleObj spid="_x0000_s22530" name="Equation" r:id="rId3" imgW="4940280" imgH="1422360" progId="Equation.DSMT4">
              <p:embed/>
            </p:oleObj>
          </a:graphicData>
        </a:graphic>
      </p:graphicFrame>
      <p:graphicFrame>
        <p:nvGraphicFramePr>
          <p:cNvPr id="22531" name="Object 3"/>
          <p:cNvGraphicFramePr>
            <a:graphicFrameLocks noChangeAspect="1"/>
          </p:cNvGraphicFramePr>
          <p:nvPr/>
        </p:nvGraphicFramePr>
        <p:xfrm>
          <a:off x="1143000" y="285750"/>
          <a:ext cx="6000750" cy="2022475"/>
        </p:xfrm>
        <a:graphic>
          <a:graphicData uri="http://schemas.openxmlformats.org/presentationml/2006/ole">
            <p:oleObj spid="_x0000_s22531" name="Equation" r:id="rId4" imgW="2882880" imgH="1002960" progId="Equation.DSMT4">
              <p:embed/>
            </p:oleObj>
          </a:graphicData>
        </a:graphic>
      </p:graphicFrame>
      <p:sp>
        <p:nvSpPr>
          <p:cNvPr id="22533" name="TextBox 4"/>
          <p:cNvSpPr txBox="1">
            <a:spLocks noChangeArrowheads="1"/>
          </p:cNvSpPr>
          <p:nvPr/>
        </p:nvSpPr>
        <p:spPr bwMode="auto">
          <a:xfrm>
            <a:off x="214313" y="2428875"/>
            <a:ext cx="8388350" cy="1076325"/>
          </a:xfrm>
          <a:prstGeom prst="rect">
            <a:avLst/>
          </a:prstGeom>
          <a:noFill/>
          <a:ln w="9525">
            <a:noFill/>
            <a:miter lim="800000"/>
            <a:headEnd/>
            <a:tailEnd/>
          </a:ln>
        </p:spPr>
        <p:txBody>
          <a:bodyPr wrap="none">
            <a:spAutoFit/>
          </a:bodyPr>
          <a:lstStyle/>
          <a:p>
            <a:pPr>
              <a:lnSpc>
                <a:spcPct val="120000"/>
              </a:lnSpc>
            </a:pPr>
            <a:r>
              <a:rPr lang="zh-CN" altLang="en-US"/>
              <a:t>   可以将向后欧拉格式写成矩阵形式以便于编程求解</a:t>
            </a:r>
            <a:endParaRPr lang="en-US" altLang="zh-CN"/>
          </a:p>
          <a:p>
            <a:pPr>
              <a:lnSpc>
                <a:spcPct val="120000"/>
              </a:lnSpc>
            </a:pPr>
            <a:r>
              <a:rPr lang="zh-CN" altLang="en-US"/>
              <a:t>及进行后续的稳定性分析。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3"/>
                                        </p:tgtEl>
                                        <p:attrNameLst>
                                          <p:attrName>style.visibility</p:attrName>
                                        </p:attrNameLst>
                                      </p:cBhvr>
                                      <p:to>
                                        <p:strVal val="visible"/>
                                      </p:to>
                                    </p:set>
                                    <p:animEffect transition="in" filter="wipe(left)">
                                      <p:cBhvr>
                                        <p:cTn id="7" dur="500"/>
                                        <p:tgtEl>
                                          <p:spTgt spid="225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30"/>
                                        </p:tgtEl>
                                        <p:attrNameLst>
                                          <p:attrName>style.visibility</p:attrName>
                                        </p:attrNameLst>
                                      </p:cBhvr>
                                      <p:to>
                                        <p:strVal val="visible"/>
                                      </p:to>
                                    </p:set>
                                    <p:animEffect transition="in" filter="wipe(left)">
                                      <p:cBhvr>
                                        <p:cTn id="12" dur="500"/>
                                        <p:tgtEl>
                                          <p:spTgt spid="22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Box 2"/>
          <p:cNvSpPr txBox="1">
            <a:spLocks noChangeArrowheads="1"/>
          </p:cNvSpPr>
          <p:nvPr/>
        </p:nvSpPr>
        <p:spPr bwMode="auto">
          <a:xfrm>
            <a:off x="214313" y="357188"/>
            <a:ext cx="8480425" cy="1708160"/>
          </a:xfrm>
          <a:prstGeom prst="rect">
            <a:avLst/>
          </a:prstGeom>
          <a:noFill/>
          <a:ln w="9525">
            <a:noFill/>
            <a:miter lim="800000"/>
            <a:headEnd/>
            <a:tailEnd/>
          </a:ln>
        </p:spPr>
        <p:txBody>
          <a:bodyPr>
            <a:spAutoFit/>
          </a:bodyPr>
          <a:lstStyle/>
          <a:p>
            <a:pPr>
              <a:lnSpc>
                <a:spcPct val="125000"/>
              </a:lnSpc>
            </a:pPr>
            <a:r>
              <a:rPr lang="zh-CN" altLang="en-US" dirty="0"/>
              <a:t>     </a:t>
            </a:r>
            <a:r>
              <a:rPr lang="zh-CN" altLang="en-US" dirty="0" smtClean="0"/>
              <a:t>  在</a:t>
            </a:r>
            <a:r>
              <a:rPr lang="zh-CN" altLang="en-US" dirty="0"/>
              <a:t>每一个时间层上用追赶法解线性方程组就能得到该层上各节点的数值解。所以实际计算时，在每一个时间层都需要求解一个线性方程组，计算成本较高。</a:t>
            </a:r>
          </a:p>
        </p:txBody>
      </p:sp>
      <p:sp>
        <p:nvSpPr>
          <p:cNvPr id="3" name="TextBox 2"/>
          <p:cNvSpPr txBox="1">
            <a:spLocks noChangeArrowheads="1"/>
          </p:cNvSpPr>
          <p:nvPr/>
        </p:nvSpPr>
        <p:spPr bwMode="auto">
          <a:xfrm>
            <a:off x="357158" y="3071810"/>
            <a:ext cx="8299067" cy="1114664"/>
          </a:xfrm>
          <a:prstGeom prst="rect">
            <a:avLst/>
          </a:prstGeom>
          <a:noFill/>
          <a:ln w="9525">
            <a:noFill/>
            <a:miter lim="800000"/>
            <a:headEnd/>
            <a:tailEnd/>
          </a:ln>
        </p:spPr>
        <p:txBody>
          <a:bodyPr wrap="none">
            <a:spAutoFit/>
          </a:bodyPr>
          <a:lstStyle/>
          <a:p>
            <a:pPr>
              <a:lnSpc>
                <a:spcPct val="125000"/>
              </a:lnSpc>
            </a:pPr>
            <a:r>
              <a:rPr lang="zh-CN" altLang="en-US" dirty="0" smtClean="0"/>
              <a:t>  由于</a:t>
            </a:r>
            <a:r>
              <a:rPr lang="zh-CN" altLang="en-US" dirty="0"/>
              <a:t>线性方程组的系数矩阵是对角占优的，所以向</a:t>
            </a:r>
            <a:endParaRPr lang="en-US" altLang="zh-CN" dirty="0"/>
          </a:p>
          <a:p>
            <a:pPr>
              <a:lnSpc>
                <a:spcPct val="125000"/>
              </a:lnSpc>
            </a:pPr>
            <a:r>
              <a:rPr lang="zh-CN" altLang="en-US" dirty="0"/>
              <a:t>后欧拉差分格式唯一可解。</a:t>
            </a:r>
          </a:p>
        </p:txBody>
      </p:sp>
      <p:sp>
        <p:nvSpPr>
          <p:cNvPr id="4" name="TextBox 3"/>
          <p:cNvSpPr txBox="1">
            <a:spLocks noChangeArrowheads="1"/>
          </p:cNvSpPr>
          <p:nvPr/>
        </p:nvSpPr>
        <p:spPr bwMode="auto">
          <a:xfrm>
            <a:off x="428625" y="2286000"/>
            <a:ext cx="4716356" cy="584775"/>
          </a:xfrm>
          <a:prstGeom prst="rect">
            <a:avLst/>
          </a:prstGeom>
          <a:noFill/>
          <a:ln w="9525">
            <a:noFill/>
            <a:miter lim="800000"/>
            <a:headEnd/>
            <a:tailEnd/>
          </a:ln>
        </p:spPr>
        <p:txBody>
          <a:bodyPr wrap="none">
            <a:spAutoFit/>
          </a:bodyPr>
          <a:lstStyle/>
          <a:p>
            <a:r>
              <a:rPr lang="zh-CN" altLang="en-US" sz="3200" dirty="0"/>
              <a:t>数值格式</a:t>
            </a:r>
            <a:r>
              <a:rPr lang="zh-CN" altLang="en-US" sz="3200" dirty="0" smtClean="0"/>
              <a:t>的具体理论</a:t>
            </a:r>
            <a:r>
              <a:rPr lang="zh-CN" altLang="en-US" sz="3200" dirty="0"/>
              <a:t>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wipe(left)">
                                      <p:cBhvr>
                                        <p:cTn id="7" dur="500"/>
                                        <p:tgtEl>
                                          <p:spTgt spid="266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P spid="3"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1" name="Object 1"/>
          <p:cNvGraphicFramePr>
            <a:graphicFrameLocks noChangeAspect="1"/>
          </p:cNvGraphicFramePr>
          <p:nvPr/>
        </p:nvGraphicFramePr>
        <p:xfrm>
          <a:off x="428625" y="1000125"/>
          <a:ext cx="8201025" cy="2357438"/>
        </p:xfrm>
        <a:graphic>
          <a:graphicData uri="http://schemas.openxmlformats.org/presentationml/2006/ole">
            <p:oleObj spid="_x0000_s23554" name="Equation" r:id="rId3" imgW="4940280" imgH="1422360" progId="Equation.DSMT4">
              <p:embed/>
            </p:oleObj>
          </a:graphicData>
        </a:graphic>
      </p:graphicFrame>
      <p:sp>
        <p:nvSpPr>
          <p:cNvPr id="3" name="TextBox 2"/>
          <p:cNvSpPr txBox="1">
            <a:spLocks noChangeArrowheads="1"/>
          </p:cNvSpPr>
          <p:nvPr/>
        </p:nvSpPr>
        <p:spPr bwMode="auto">
          <a:xfrm>
            <a:off x="303213" y="285750"/>
            <a:ext cx="8840787" cy="523875"/>
          </a:xfrm>
          <a:prstGeom prst="rect">
            <a:avLst/>
          </a:prstGeom>
          <a:noFill/>
          <a:ln w="9525">
            <a:noFill/>
            <a:miter lim="800000"/>
            <a:headEnd/>
            <a:tailEnd/>
          </a:ln>
        </p:spPr>
        <p:txBody>
          <a:bodyPr wrap="none">
            <a:spAutoFit/>
          </a:bodyPr>
          <a:lstStyle/>
          <a:p>
            <a:r>
              <a:rPr lang="zh-CN" altLang="en-US"/>
              <a:t>再讨论稳定性。此处只考虑齐次方程、零边界的情况。</a:t>
            </a:r>
          </a:p>
        </p:txBody>
      </p:sp>
      <p:sp>
        <p:nvSpPr>
          <p:cNvPr id="4" name="右箭头 3"/>
          <p:cNvSpPr>
            <a:spLocks noChangeArrowheads="1"/>
          </p:cNvSpPr>
          <p:nvPr/>
        </p:nvSpPr>
        <p:spPr bwMode="auto">
          <a:xfrm>
            <a:off x="357188" y="4643438"/>
            <a:ext cx="1071562" cy="285750"/>
          </a:xfrm>
          <a:prstGeom prst="rightArrow">
            <a:avLst>
              <a:gd name="adj1" fmla="val 50000"/>
              <a:gd name="adj2" fmla="val 50000"/>
            </a:avLst>
          </a:prstGeom>
          <a:solidFill>
            <a:schemeClr val="accent1"/>
          </a:solidFill>
          <a:ln w="9525" algn="ctr">
            <a:solidFill>
              <a:schemeClr val="tx1"/>
            </a:solidFill>
            <a:round/>
            <a:headEnd/>
            <a:tailEnd/>
          </a:ln>
        </p:spPr>
        <p:txBody>
          <a:bodyPr/>
          <a:lstStyle/>
          <a:p>
            <a:endParaRPr lang="zh-CN" altLang="en-US"/>
          </a:p>
        </p:txBody>
      </p:sp>
      <p:graphicFrame>
        <p:nvGraphicFramePr>
          <p:cNvPr id="5" name="Object 2"/>
          <p:cNvGraphicFramePr>
            <a:graphicFrameLocks noChangeAspect="1"/>
          </p:cNvGraphicFramePr>
          <p:nvPr/>
        </p:nvGraphicFramePr>
        <p:xfrm>
          <a:off x="1785938" y="3571875"/>
          <a:ext cx="6135687" cy="2357438"/>
        </p:xfrm>
        <a:graphic>
          <a:graphicData uri="http://schemas.openxmlformats.org/presentationml/2006/ole">
            <p:oleObj spid="_x0000_s23555" name="Equation" r:id="rId4" imgW="3695400" imgH="1422360" progId="Equation.DSMT4">
              <p:embed/>
            </p:oleObj>
          </a:graphicData>
        </a:graphic>
      </p:graphicFrame>
      <p:sp>
        <p:nvSpPr>
          <p:cNvPr id="2356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3561"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pSp>
        <p:nvGrpSpPr>
          <p:cNvPr id="2" name="组合 10"/>
          <p:cNvGrpSpPr>
            <a:grpSpLocks/>
          </p:cNvGrpSpPr>
          <p:nvPr/>
        </p:nvGrpSpPr>
        <p:grpSpPr bwMode="auto">
          <a:xfrm>
            <a:off x="500063" y="6072188"/>
            <a:ext cx="5500687" cy="527050"/>
            <a:chOff x="500034" y="6072206"/>
            <a:chExt cx="5500726" cy="527105"/>
          </a:xfrm>
        </p:grpSpPr>
        <p:sp>
          <p:nvSpPr>
            <p:cNvPr id="23563" name="TextBox 5"/>
            <p:cNvSpPr txBox="1">
              <a:spLocks noChangeArrowheads="1"/>
            </p:cNvSpPr>
            <p:nvPr/>
          </p:nvSpPr>
          <p:spPr bwMode="auto">
            <a:xfrm>
              <a:off x="500034" y="6076091"/>
              <a:ext cx="3421129" cy="523220"/>
            </a:xfrm>
            <a:prstGeom prst="rect">
              <a:avLst/>
            </a:prstGeom>
            <a:noFill/>
            <a:ln w="9525">
              <a:noFill/>
              <a:miter lim="800000"/>
              <a:headEnd/>
              <a:tailEnd/>
            </a:ln>
          </p:spPr>
          <p:txBody>
            <a:bodyPr wrap="none">
              <a:spAutoFit/>
            </a:bodyPr>
            <a:lstStyle/>
            <a:p>
              <a:r>
                <a:rPr lang="zh-CN" altLang="en-US"/>
                <a:t>记作                        即</a:t>
              </a:r>
            </a:p>
          </p:txBody>
        </p:sp>
        <p:graphicFrame>
          <p:nvGraphicFramePr>
            <p:cNvPr id="23556" name="Object 3"/>
            <p:cNvGraphicFramePr>
              <a:graphicFrameLocks noChangeAspect="1"/>
            </p:cNvGraphicFramePr>
            <p:nvPr/>
          </p:nvGraphicFramePr>
          <p:xfrm>
            <a:off x="1357290" y="6076091"/>
            <a:ext cx="1857388" cy="513226"/>
          </p:xfrm>
          <a:graphic>
            <a:graphicData uri="http://schemas.openxmlformats.org/presentationml/2006/ole">
              <p:oleObj spid="_x0000_s23556" name="Equation" r:id="rId5" imgW="723600" imgH="203040" progId="Equation.DSMT4">
                <p:embed/>
              </p:oleObj>
            </a:graphicData>
          </a:graphic>
        </p:graphicFrame>
        <p:graphicFrame>
          <p:nvGraphicFramePr>
            <p:cNvPr id="23557" name="Object 5"/>
            <p:cNvGraphicFramePr>
              <a:graphicFrameLocks noChangeAspect="1"/>
            </p:cNvGraphicFramePr>
            <p:nvPr/>
          </p:nvGraphicFramePr>
          <p:xfrm>
            <a:off x="3929058" y="6072206"/>
            <a:ext cx="2071702" cy="503927"/>
          </p:xfrm>
          <a:graphic>
            <a:graphicData uri="http://schemas.openxmlformats.org/presentationml/2006/ole">
              <p:oleObj spid="_x0000_s23557" name="Equation" r:id="rId6" imgW="825480" imgH="203040" progId="Equation.DSMT4">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721"/>
                                        </p:tgtEl>
                                        <p:attrNameLst>
                                          <p:attrName>style.visibility</p:attrName>
                                        </p:attrNameLst>
                                      </p:cBhvr>
                                      <p:to>
                                        <p:strVal val="visible"/>
                                      </p:to>
                                    </p:set>
                                    <p:animEffect transition="in" filter="wipe(left)">
                                      <p:cBhvr>
                                        <p:cTn id="12" dur="500"/>
                                        <p:tgtEl>
                                          <p:spTgt spid="307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8" name="Object 2"/>
          <p:cNvGraphicFramePr>
            <a:graphicFrameLocks noChangeAspect="1"/>
          </p:cNvGraphicFramePr>
          <p:nvPr/>
        </p:nvGraphicFramePr>
        <p:xfrm>
          <a:off x="1500188" y="214313"/>
          <a:ext cx="2071687" cy="503237"/>
        </p:xfrm>
        <a:graphic>
          <a:graphicData uri="http://schemas.openxmlformats.org/presentationml/2006/ole">
            <p:oleObj spid="_x0000_s24578" name="Equation" r:id="rId3" imgW="825480" imgH="203040" progId="Equation.DSMT4">
              <p:embed/>
            </p:oleObj>
          </a:graphicData>
        </a:graphic>
      </p:graphicFrame>
      <p:grpSp>
        <p:nvGrpSpPr>
          <p:cNvPr id="2" name="组合 15"/>
          <p:cNvGrpSpPr>
            <a:grpSpLocks/>
          </p:cNvGrpSpPr>
          <p:nvPr/>
        </p:nvGrpSpPr>
        <p:grpSpPr bwMode="auto">
          <a:xfrm>
            <a:off x="500063" y="985838"/>
            <a:ext cx="6516687" cy="538162"/>
            <a:chOff x="500034" y="985822"/>
            <a:chExt cx="6516528" cy="537506"/>
          </a:xfrm>
        </p:grpSpPr>
        <p:sp>
          <p:nvSpPr>
            <p:cNvPr id="24591" name="TextBox 3"/>
            <p:cNvSpPr txBox="1">
              <a:spLocks noChangeArrowheads="1"/>
            </p:cNvSpPr>
            <p:nvPr/>
          </p:nvSpPr>
          <p:spPr bwMode="auto">
            <a:xfrm>
              <a:off x="500034" y="1000108"/>
              <a:ext cx="6516528" cy="523220"/>
            </a:xfrm>
            <a:prstGeom prst="rect">
              <a:avLst/>
            </a:prstGeom>
            <a:noFill/>
            <a:ln w="9525">
              <a:noFill/>
              <a:miter lim="800000"/>
              <a:headEnd/>
              <a:tailEnd/>
            </a:ln>
          </p:spPr>
          <p:txBody>
            <a:bodyPr wrap="none">
              <a:spAutoFit/>
            </a:bodyPr>
            <a:lstStyle/>
            <a:p>
              <a:r>
                <a:rPr lang="zh-CN" altLang="en-US"/>
                <a:t>只需要考虑 </a:t>
              </a:r>
              <a:r>
                <a:rPr lang="en-US" altLang="zh-CN" i="1"/>
                <a:t>m</a:t>
              </a:r>
              <a:r>
                <a:rPr lang="en-US" altLang="zh-CN"/>
                <a:t> </a:t>
              </a:r>
              <a:r>
                <a:rPr lang="en-US" altLang="zh-CN">
                  <a:sym typeface="Symbol" pitchFamily="18" charset="2"/>
                </a:rPr>
                <a:t>1 </a:t>
              </a:r>
              <a:r>
                <a:rPr lang="zh-CN" altLang="en-US"/>
                <a:t>阶矩阵        的特征值。</a:t>
              </a:r>
            </a:p>
          </p:txBody>
        </p:sp>
        <p:graphicFrame>
          <p:nvGraphicFramePr>
            <p:cNvPr id="24579" name="Object 2"/>
            <p:cNvGraphicFramePr>
              <a:graphicFrameLocks noChangeAspect="1"/>
            </p:cNvGraphicFramePr>
            <p:nvPr/>
          </p:nvGraphicFramePr>
          <p:xfrm>
            <a:off x="4357686" y="985822"/>
            <a:ext cx="638175" cy="471488"/>
          </p:xfrm>
          <a:graphic>
            <a:graphicData uri="http://schemas.openxmlformats.org/presentationml/2006/ole">
              <p:oleObj spid="_x0000_s24579" name="Equation" r:id="rId4" imgW="253800" imgH="190440" progId="Equation.DSMT4">
                <p:embed/>
              </p:oleObj>
            </a:graphicData>
          </a:graphic>
        </p:graphicFrame>
      </p:grpSp>
      <p:sp>
        <p:nvSpPr>
          <p:cNvPr id="24585"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9700" name="Object 4"/>
          <p:cNvGraphicFramePr>
            <a:graphicFrameLocks noChangeAspect="1"/>
          </p:cNvGraphicFramePr>
          <p:nvPr/>
        </p:nvGraphicFramePr>
        <p:xfrm>
          <a:off x="714375" y="2500313"/>
          <a:ext cx="6086475" cy="2286000"/>
        </p:xfrm>
        <a:graphic>
          <a:graphicData uri="http://schemas.openxmlformats.org/presentationml/2006/ole">
            <p:oleObj spid="_x0000_s24580" name="Equation" r:id="rId5" imgW="3149280" imgH="1180800" progId="Equation.DSMT4">
              <p:embed/>
            </p:oleObj>
          </a:graphicData>
        </a:graphic>
      </p:graphicFrame>
      <p:grpSp>
        <p:nvGrpSpPr>
          <p:cNvPr id="3" name="组合 14"/>
          <p:cNvGrpSpPr>
            <a:grpSpLocks/>
          </p:cNvGrpSpPr>
          <p:nvPr/>
        </p:nvGrpSpPr>
        <p:grpSpPr bwMode="auto">
          <a:xfrm>
            <a:off x="642938" y="1700213"/>
            <a:ext cx="7523162" cy="538162"/>
            <a:chOff x="642910" y="1700200"/>
            <a:chExt cx="7522637" cy="537508"/>
          </a:xfrm>
        </p:grpSpPr>
        <p:sp>
          <p:nvSpPr>
            <p:cNvPr id="24590" name="TextBox 7"/>
            <p:cNvSpPr txBox="1">
              <a:spLocks noChangeArrowheads="1"/>
            </p:cNvSpPr>
            <p:nvPr/>
          </p:nvSpPr>
          <p:spPr bwMode="auto">
            <a:xfrm>
              <a:off x="642910" y="1714488"/>
              <a:ext cx="7522637" cy="523220"/>
            </a:xfrm>
            <a:prstGeom prst="rect">
              <a:avLst/>
            </a:prstGeom>
            <a:noFill/>
            <a:ln w="9525">
              <a:noFill/>
              <a:miter lim="800000"/>
              <a:headEnd/>
              <a:tailEnd/>
            </a:ln>
          </p:spPr>
          <p:txBody>
            <a:bodyPr wrap="none">
              <a:spAutoFit/>
            </a:bodyPr>
            <a:lstStyle/>
            <a:p>
              <a:r>
                <a:rPr lang="zh-CN" altLang="en-US"/>
                <a:t>注意到 </a:t>
              </a:r>
              <a:r>
                <a:rPr lang="en-US" altLang="zh-CN" i="1"/>
                <a:t>A </a:t>
              </a:r>
              <a:r>
                <a:rPr lang="zh-CN" altLang="en-US"/>
                <a:t>的特征值与         的特征值互为倒数，</a:t>
              </a:r>
            </a:p>
          </p:txBody>
        </p:sp>
        <p:graphicFrame>
          <p:nvGraphicFramePr>
            <p:cNvPr id="24581" name="Object 6"/>
            <p:cNvGraphicFramePr>
              <a:graphicFrameLocks noChangeAspect="1"/>
            </p:cNvGraphicFramePr>
            <p:nvPr/>
          </p:nvGraphicFramePr>
          <p:xfrm>
            <a:off x="4071934" y="1700200"/>
            <a:ext cx="638175" cy="471488"/>
          </p:xfrm>
          <a:graphic>
            <a:graphicData uri="http://schemas.openxmlformats.org/presentationml/2006/ole">
              <p:oleObj spid="_x0000_s24581" name="Equation" r:id="rId6" imgW="253800" imgH="190440" progId="Equation.DSMT4">
                <p:embed/>
              </p:oleObj>
            </a:graphicData>
          </a:graphic>
        </p:graphicFrame>
      </p:grpSp>
      <p:sp>
        <p:nvSpPr>
          <p:cNvPr id="10" name="TextBox 9"/>
          <p:cNvSpPr txBox="1">
            <a:spLocks noChangeArrowheads="1"/>
          </p:cNvSpPr>
          <p:nvPr/>
        </p:nvSpPr>
        <p:spPr bwMode="auto">
          <a:xfrm>
            <a:off x="500063" y="5000625"/>
            <a:ext cx="2747962" cy="523875"/>
          </a:xfrm>
          <a:prstGeom prst="rect">
            <a:avLst/>
          </a:prstGeom>
          <a:noFill/>
          <a:ln w="9525">
            <a:noFill/>
            <a:miter lim="800000"/>
            <a:headEnd/>
            <a:tailEnd/>
          </a:ln>
        </p:spPr>
        <p:txBody>
          <a:bodyPr wrap="none">
            <a:spAutoFit/>
          </a:bodyPr>
          <a:lstStyle/>
          <a:p>
            <a:r>
              <a:rPr lang="zh-CN" altLang="en-US"/>
              <a:t>而</a:t>
            </a:r>
            <a:r>
              <a:rPr lang="en-US" altLang="zh-CN" i="1"/>
              <a:t>A </a:t>
            </a:r>
            <a:r>
              <a:rPr lang="zh-CN" altLang="en-US"/>
              <a:t>的特征值为 </a:t>
            </a:r>
          </a:p>
        </p:txBody>
      </p:sp>
      <p:sp>
        <p:nvSpPr>
          <p:cNvPr id="24588"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9703" name="Object 7"/>
          <p:cNvGraphicFramePr>
            <a:graphicFrameLocks noChangeAspect="1"/>
          </p:cNvGraphicFramePr>
          <p:nvPr/>
        </p:nvGraphicFramePr>
        <p:xfrm>
          <a:off x="3143250" y="4857750"/>
          <a:ext cx="4865688" cy="808038"/>
        </p:xfrm>
        <a:graphic>
          <a:graphicData uri="http://schemas.openxmlformats.org/presentationml/2006/ole">
            <p:oleObj spid="_x0000_s24582" name="Equation" r:id="rId7" imgW="2425680" imgH="406080" progId="Equation.DSMT4">
              <p:embed/>
            </p:oleObj>
          </a:graphicData>
        </a:graphic>
      </p:graphicFrame>
      <p:grpSp>
        <p:nvGrpSpPr>
          <p:cNvPr id="16" name="组合 15"/>
          <p:cNvGrpSpPr/>
          <p:nvPr/>
        </p:nvGrpSpPr>
        <p:grpSpPr>
          <a:xfrm>
            <a:off x="500063" y="5857875"/>
            <a:ext cx="3606800" cy="523875"/>
            <a:chOff x="500063" y="5857875"/>
            <a:chExt cx="3606800" cy="523875"/>
          </a:xfrm>
        </p:grpSpPr>
        <p:sp>
          <p:nvSpPr>
            <p:cNvPr id="13" name="TextBox 12"/>
            <p:cNvSpPr txBox="1">
              <a:spLocks noChangeArrowheads="1"/>
            </p:cNvSpPr>
            <p:nvPr/>
          </p:nvSpPr>
          <p:spPr bwMode="auto">
            <a:xfrm>
              <a:off x="500063" y="5857875"/>
              <a:ext cx="3606800" cy="523875"/>
            </a:xfrm>
            <a:prstGeom prst="rect">
              <a:avLst/>
            </a:prstGeom>
            <a:noFill/>
            <a:ln w="9525">
              <a:noFill/>
              <a:miter lim="800000"/>
              <a:headEnd/>
              <a:tailEnd/>
            </a:ln>
          </p:spPr>
          <p:txBody>
            <a:bodyPr wrap="none">
              <a:spAutoFit/>
            </a:bodyPr>
            <a:lstStyle/>
            <a:p>
              <a:r>
                <a:rPr lang="zh-CN" altLang="en-US"/>
                <a:t>从而          的特征值为</a:t>
              </a:r>
            </a:p>
          </p:txBody>
        </p:sp>
        <p:graphicFrame>
          <p:nvGraphicFramePr>
            <p:cNvPr id="24583" name="Object 9"/>
            <p:cNvGraphicFramePr>
              <a:graphicFrameLocks noChangeAspect="1"/>
            </p:cNvGraphicFramePr>
            <p:nvPr/>
          </p:nvGraphicFramePr>
          <p:xfrm>
            <a:off x="1428750" y="5857875"/>
            <a:ext cx="638175" cy="471488"/>
          </p:xfrm>
          <a:graphic>
            <a:graphicData uri="http://schemas.openxmlformats.org/presentationml/2006/ole">
              <p:oleObj spid="_x0000_s24583" name="Equation" r:id="rId8" imgW="253800" imgH="190440" progId="Equation.DSMT4">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9700"/>
                                        </p:tgtEl>
                                        <p:attrNameLst>
                                          <p:attrName>style.visibility</p:attrName>
                                        </p:attrNameLst>
                                      </p:cBhvr>
                                      <p:to>
                                        <p:strVal val="visible"/>
                                      </p:to>
                                    </p:set>
                                    <p:animEffect transition="in" filter="wipe(left)">
                                      <p:cBhvr>
                                        <p:cTn id="17" dur="500"/>
                                        <p:tgtEl>
                                          <p:spTgt spid="297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9703"/>
                                        </p:tgtEl>
                                        <p:attrNameLst>
                                          <p:attrName>style.visibility</p:attrName>
                                        </p:attrNameLst>
                                      </p:cBhvr>
                                      <p:to>
                                        <p:strVal val="visible"/>
                                      </p:to>
                                    </p:set>
                                    <p:animEffect transition="in" filter="wipe(left)">
                                      <p:cBhvr>
                                        <p:cTn id="27" dur="500"/>
                                        <p:tgtEl>
                                          <p:spTgt spid="2970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369" name="Object 7"/>
          <p:cNvGraphicFramePr>
            <a:graphicFrameLocks noChangeAspect="1"/>
          </p:cNvGraphicFramePr>
          <p:nvPr/>
        </p:nvGraphicFramePr>
        <p:xfrm>
          <a:off x="1428750" y="285750"/>
          <a:ext cx="5561013" cy="1357313"/>
        </p:xfrm>
        <a:graphic>
          <a:graphicData uri="http://schemas.openxmlformats.org/presentationml/2006/ole">
            <p:oleObj spid="_x0000_s25602" name="Equation" r:id="rId3" imgW="2425680" imgH="596880" progId="Equation.DSMT4">
              <p:embed/>
            </p:oleObj>
          </a:graphicData>
        </a:graphic>
      </p:graphicFrame>
      <p:sp>
        <p:nvSpPr>
          <p:cNvPr id="25606" name="Rectangle 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pSp>
        <p:nvGrpSpPr>
          <p:cNvPr id="2" name="组合 5"/>
          <p:cNvGrpSpPr>
            <a:grpSpLocks/>
          </p:cNvGrpSpPr>
          <p:nvPr/>
        </p:nvGrpSpPr>
        <p:grpSpPr bwMode="auto">
          <a:xfrm>
            <a:off x="428625" y="1785938"/>
            <a:ext cx="2524125" cy="642937"/>
            <a:chOff x="571472" y="1914514"/>
            <a:chExt cx="2523448" cy="642942"/>
          </a:xfrm>
        </p:grpSpPr>
        <p:sp>
          <p:nvSpPr>
            <p:cNvPr id="25612" name="TextBox 2"/>
            <p:cNvSpPr txBox="1">
              <a:spLocks noChangeArrowheads="1"/>
            </p:cNvSpPr>
            <p:nvPr/>
          </p:nvSpPr>
          <p:spPr bwMode="auto">
            <a:xfrm>
              <a:off x="571472" y="1928802"/>
              <a:ext cx="2523448" cy="523220"/>
            </a:xfrm>
            <a:prstGeom prst="rect">
              <a:avLst/>
            </a:prstGeom>
            <a:noFill/>
            <a:ln w="9525">
              <a:noFill/>
              <a:miter lim="800000"/>
              <a:headEnd/>
              <a:tailEnd/>
            </a:ln>
          </p:spPr>
          <p:txBody>
            <a:bodyPr wrap="none">
              <a:spAutoFit/>
            </a:bodyPr>
            <a:lstStyle/>
            <a:p>
              <a:r>
                <a:rPr lang="zh-CN" altLang="en-US"/>
                <a:t>显然有             </a:t>
              </a:r>
              <a:r>
                <a:rPr lang="en-US" altLang="zh-CN"/>
                <a:t>.</a:t>
              </a:r>
              <a:endParaRPr lang="zh-CN" altLang="en-US"/>
            </a:p>
          </p:txBody>
        </p:sp>
        <p:graphicFrame>
          <p:nvGraphicFramePr>
            <p:cNvPr id="25603" name="Object 2"/>
            <p:cNvGraphicFramePr>
              <a:graphicFrameLocks noChangeAspect="1"/>
            </p:cNvGraphicFramePr>
            <p:nvPr/>
          </p:nvGraphicFramePr>
          <p:xfrm>
            <a:off x="1785918" y="1914514"/>
            <a:ext cx="1071570" cy="642942"/>
          </p:xfrm>
          <a:graphic>
            <a:graphicData uri="http://schemas.openxmlformats.org/presentationml/2006/ole">
              <p:oleObj spid="_x0000_s25603" name="Equation" r:id="rId4" imgW="431640" imgH="253800" progId="Equation.DSMT4">
                <p:embed/>
              </p:oleObj>
            </a:graphicData>
          </a:graphic>
        </p:graphicFrame>
      </p:grpSp>
      <p:sp>
        <p:nvSpPr>
          <p:cNvPr id="7" name="TextBox 6"/>
          <p:cNvSpPr txBox="1">
            <a:spLocks noChangeArrowheads="1"/>
          </p:cNvSpPr>
          <p:nvPr/>
        </p:nvSpPr>
        <p:spPr bwMode="auto">
          <a:xfrm>
            <a:off x="214313" y="2571750"/>
            <a:ext cx="8480425" cy="1643063"/>
          </a:xfrm>
          <a:prstGeom prst="rect">
            <a:avLst/>
          </a:prstGeom>
          <a:noFill/>
          <a:ln w="9525">
            <a:noFill/>
            <a:miter lim="800000"/>
            <a:headEnd/>
            <a:tailEnd/>
          </a:ln>
        </p:spPr>
        <p:txBody>
          <a:bodyPr wrap="none">
            <a:spAutoFit/>
          </a:bodyPr>
          <a:lstStyle/>
          <a:p>
            <a:pPr>
              <a:lnSpc>
                <a:spcPct val="120000"/>
              </a:lnSpc>
            </a:pPr>
            <a:r>
              <a:rPr lang="zh-CN" altLang="en-US"/>
              <a:t>这说明无论网比 </a:t>
            </a:r>
            <a:r>
              <a:rPr lang="en-US" altLang="zh-CN" i="1"/>
              <a:t>r </a:t>
            </a:r>
            <a:r>
              <a:rPr lang="zh-CN" altLang="en-US"/>
              <a:t>的取值如何（也就是无论时间、空</a:t>
            </a:r>
            <a:endParaRPr lang="en-US" altLang="zh-CN"/>
          </a:p>
          <a:p>
            <a:pPr>
              <a:lnSpc>
                <a:spcPct val="120000"/>
              </a:lnSpc>
            </a:pPr>
            <a:r>
              <a:rPr lang="zh-CN" altLang="en-US"/>
              <a:t>间步长如何选取），原数值格式恒稳定，即该格式是</a:t>
            </a:r>
            <a:endParaRPr lang="en-US" altLang="zh-CN"/>
          </a:p>
          <a:p>
            <a:pPr>
              <a:lnSpc>
                <a:spcPct val="120000"/>
              </a:lnSpc>
            </a:pPr>
            <a:r>
              <a:rPr lang="zh-CN" altLang="en-US"/>
              <a:t>无条件稳定的，后面的数值解算例也证明了这一点。</a:t>
            </a:r>
          </a:p>
        </p:txBody>
      </p:sp>
      <p:grpSp>
        <p:nvGrpSpPr>
          <p:cNvPr id="4" name="组合 11"/>
          <p:cNvGrpSpPr>
            <a:grpSpLocks/>
          </p:cNvGrpSpPr>
          <p:nvPr/>
        </p:nvGrpSpPr>
        <p:grpSpPr bwMode="auto">
          <a:xfrm>
            <a:off x="214313" y="4214813"/>
            <a:ext cx="9012237" cy="1643062"/>
            <a:chOff x="214282" y="4214818"/>
            <a:chExt cx="9012404" cy="1643527"/>
          </a:xfrm>
        </p:grpSpPr>
        <p:sp>
          <p:nvSpPr>
            <p:cNvPr id="25611" name="TextBox 7"/>
            <p:cNvSpPr txBox="1">
              <a:spLocks noChangeArrowheads="1"/>
            </p:cNvSpPr>
            <p:nvPr/>
          </p:nvSpPr>
          <p:spPr bwMode="auto">
            <a:xfrm>
              <a:off x="214282" y="4214818"/>
              <a:ext cx="9012404" cy="1643527"/>
            </a:xfrm>
            <a:prstGeom prst="rect">
              <a:avLst/>
            </a:prstGeom>
            <a:noFill/>
            <a:ln w="9525">
              <a:noFill/>
              <a:miter lim="800000"/>
              <a:headEnd/>
              <a:tailEnd/>
            </a:ln>
          </p:spPr>
          <p:txBody>
            <a:bodyPr wrap="none">
              <a:spAutoFit/>
            </a:bodyPr>
            <a:lstStyle/>
            <a:p>
              <a:pPr>
                <a:lnSpc>
                  <a:spcPct val="120000"/>
                </a:lnSpc>
              </a:pPr>
              <a:r>
                <a:rPr lang="zh-CN" altLang="en-US"/>
                <a:t>    最后，因向后欧拉格式的局部截断误差为                 </a:t>
              </a:r>
              <a:r>
                <a:rPr lang="en-US"/>
                <a:t> </a:t>
              </a:r>
              <a:r>
                <a:rPr lang="zh-CN" altLang="en-US"/>
                <a:t>，</a:t>
              </a:r>
              <a:endParaRPr lang="en-US" altLang="zh-CN"/>
            </a:p>
            <a:p>
              <a:pPr>
                <a:lnSpc>
                  <a:spcPct val="120000"/>
                </a:lnSpc>
              </a:pPr>
              <a:r>
                <a:rPr lang="zh-CN" altLang="en-US"/>
                <a:t>从而此数值格式与原问题是相容的，且它又是无条件</a:t>
              </a:r>
              <a:endParaRPr lang="en-US" altLang="zh-CN"/>
            </a:p>
            <a:p>
              <a:pPr>
                <a:lnSpc>
                  <a:spcPct val="120000"/>
                </a:lnSpc>
              </a:pPr>
              <a:r>
                <a:rPr lang="zh-CN" altLang="en-US"/>
                <a:t>稳定的，所以数值解收敛到精确解，且</a:t>
              </a:r>
              <a:r>
                <a:rPr lang="en-US"/>
                <a:t> </a:t>
              </a:r>
              <a:endParaRPr lang="zh-CN" altLang="en-US"/>
            </a:p>
          </p:txBody>
        </p:sp>
        <p:graphicFrame>
          <p:nvGraphicFramePr>
            <p:cNvPr id="25604" name="Object 11"/>
            <p:cNvGraphicFramePr>
              <a:graphicFrameLocks noChangeAspect="1"/>
            </p:cNvGraphicFramePr>
            <p:nvPr/>
          </p:nvGraphicFramePr>
          <p:xfrm>
            <a:off x="7143768" y="4243394"/>
            <a:ext cx="1587489" cy="561975"/>
          </p:xfrm>
          <a:graphic>
            <a:graphicData uri="http://schemas.openxmlformats.org/presentationml/2006/ole">
              <p:oleObj spid="_x0000_s25604" name="Equation" r:id="rId5" imgW="634680" imgH="228600" progId="Equation.DSMT4">
                <p:embed/>
              </p:oleObj>
            </a:graphicData>
          </a:graphic>
        </p:graphicFrame>
      </p:grpSp>
      <p:sp>
        <p:nvSpPr>
          <p:cNvPr id="25610"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8373" name="Object 5"/>
          <p:cNvGraphicFramePr>
            <a:graphicFrameLocks noChangeAspect="1"/>
          </p:cNvGraphicFramePr>
          <p:nvPr/>
        </p:nvGraphicFramePr>
        <p:xfrm>
          <a:off x="571500" y="5857875"/>
          <a:ext cx="7410450" cy="642938"/>
        </p:xfrm>
        <a:graphic>
          <a:graphicData uri="http://schemas.openxmlformats.org/presentationml/2006/ole">
            <p:oleObj spid="_x0000_s25605" name="Equation" r:id="rId6" imgW="3416040" imgH="29196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8369"/>
                                        </p:tgtEl>
                                        <p:attrNameLst>
                                          <p:attrName>style.visibility</p:attrName>
                                        </p:attrNameLst>
                                      </p:cBhvr>
                                      <p:to>
                                        <p:strVal val="visible"/>
                                      </p:to>
                                    </p:set>
                                    <p:animEffect transition="in" filter="wipe(left)">
                                      <p:cBhvr>
                                        <p:cTn id="7" dur="500"/>
                                        <p:tgtEl>
                                          <p:spTgt spid="583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8373"/>
                                        </p:tgtEl>
                                        <p:attrNameLst>
                                          <p:attrName>style.visibility</p:attrName>
                                        </p:attrNameLst>
                                      </p:cBhvr>
                                      <p:to>
                                        <p:strVal val="visible"/>
                                      </p:to>
                                    </p:set>
                                    <p:animEffect transition="in" filter="wipe(left)">
                                      <p:cBhvr>
                                        <p:cTn id="27" dur="500"/>
                                        <p:tgtEl>
                                          <p:spTgt spid="58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1" name="Rectangle 2"/>
          <p:cNvSpPr>
            <a:spLocks noGrp="1" noChangeArrowheads="1"/>
          </p:cNvSpPr>
          <p:nvPr>
            <p:ph type="title"/>
          </p:nvPr>
        </p:nvSpPr>
        <p:spPr>
          <a:xfrm>
            <a:off x="457200" y="274638"/>
            <a:ext cx="6257925" cy="561975"/>
          </a:xfrm>
        </p:spPr>
        <p:txBody>
          <a:bodyPr/>
          <a:lstStyle/>
          <a:p>
            <a:pPr algn="l" eaLnBrk="1" hangingPunct="1"/>
            <a:r>
              <a:rPr lang="zh-CN" altLang="en-US" sz="3200" b="1" smtClean="0">
                <a:latin typeface="Times New Roman" pitchFamily="18" charset="0"/>
                <a:ea typeface="楷体_GB2312" pitchFamily="49" charset="-122"/>
              </a:rPr>
              <a:t>四、</a:t>
            </a:r>
            <a:r>
              <a:rPr lang="zh-CN" altLang="en-US" sz="3200" b="1" smtClean="0">
                <a:latin typeface="楷体_GB2312" pitchFamily="49" charset="-122"/>
                <a:ea typeface="楷体_GB2312" pitchFamily="49" charset="-122"/>
              </a:rPr>
              <a:t>数值算例（向后欧拉方法）</a:t>
            </a:r>
          </a:p>
        </p:txBody>
      </p:sp>
      <p:grpSp>
        <p:nvGrpSpPr>
          <p:cNvPr id="26632" name="Group 30"/>
          <p:cNvGrpSpPr>
            <a:grpSpLocks/>
          </p:cNvGrpSpPr>
          <p:nvPr/>
        </p:nvGrpSpPr>
        <p:grpSpPr bwMode="auto">
          <a:xfrm>
            <a:off x="684213" y="1052513"/>
            <a:ext cx="5738812" cy="2778125"/>
            <a:chOff x="431" y="663"/>
            <a:chExt cx="3615" cy="1750"/>
          </a:xfrm>
        </p:grpSpPr>
        <p:sp>
          <p:nvSpPr>
            <p:cNvPr id="26633" name="Text Box 4"/>
            <p:cNvSpPr txBox="1">
              <a:spLocks noChangeArrowheads="1"/>
            </p:cNvSpPr>
            <p:nvPr/>
          </p:nvSpPr>
          <p:spPr bwMode="auto">
            <a:xfrm>
              <a:off x="1233" y="803"/>
              <a:ext cx="116" cy="231"/>
            </a:xfrm>
            <a:prstGeom prst="rect">
              <a:avLst/>
            </a:prstGeom>
            <a:noFill/>
            <a:ln w="9525">
              <a:noFill/>
              <a:miter lim="800000"/>
              <a:headEnd/>
              <a:tailEnd/>
            </a:ln>
          </p:spPr>
          <p:txBody>
            <a:bodyPr wrap="none">
              <a:spAutoFit/>
            </a:bodyPr>
            <a:lstStyle/>
            <a:p>
              <a:endParaRPr lang="zh-CN" altLang="zh-CN" sz="1800" b="0">
                <a:latin typeface="Arial" charset="0"/>
                <a:ea typeface="宋体" pitchFamily="2" charset="-122"/>
              </a:endParaRPr>
            </a:p>
          </p:txBody>
        </p:sp>
        <p:sp>
          <p:nvSpPr>
            <p:cNvPr id="26634" name="AutoShape 5"/>
            <p:cNvSpPr>
              <a:spLocks/>
            </p:cNvSpPr>
            <p:nvPr/>
          </p:nvSpPr>
          <p:spPr bwMode="auto">
            <a:xfrm>
              <a:off x="439" y="709"/>
              <a:ext cx="181" cy="1315"/>
            </a:xfrm>
            <a:prstGeom prst="leftBrace">
              <a:avLst>
                <a:gd name="adj1" fmla="val 60543"/>
                <a:gd name="adj2" fmla="val 50000"/>
              </a:avLst>
            </a:prstGeom>
            <a:noFill/>
            <a:ln w="9525">
              <a:solidFill>
                <a:schemeClr val="tx1"/>
              </a:solidFill>
              <a:round/>
              <a:headEnd/>
              <a:tailEnd/>
            </a:ln>
          </p:spPr>
          <p:txBody>
            <a:bodyPr wrap="none" anchor="ctr"/>
            <a:lstStyle/>
            <a:p>
              <a:endParaRPr lang="zh-CN" altLang="en-US"/>
            </a:p>
          </p:txBody>
        </p:sp>
        <p:graphicFrame>
          <p:nvGraphicFramePr>
            <p:cNvPr id="26626" name="Object 6"/>
            <p:cNvGraphicFramePr>
              <a:graphicFrameLocks noChangeAspect="1"/>
            </p:cNvGraphicFramePr>
            <p:nvPr/>
          </p:nvGraphicFramePr>
          <p:xfrm>
            <a:off x="682" y="663"/>
            <a:ext cx="3179" cy="612"/>
          </p:xfrm>
          <a:graphic>
            <a:graphicData uri="http://schemas.openxmlformats.org/presentationml/2006/ole">
              <p:oleObj spid="_x0000_s26626" name="公式" r:id="rId3" imgW="2311200" imgH="444240" progId="Equation.3">
                <p:embed/>
              </p:oleObj>
            </a:graphicData>
          </a:graphic>
        </p:graphicFrame>
        <p:graphicFrame>
          <p:nvGraphicFramePr>
            <p:cNvPr id="26627" name="Object 7"/>
            <p:cNvGraphicFramePr>
              <a:graphicFrameLocks noChangeAspect="1"/>
            </p:cNvGraphicFramePr>
            <p:nvPr/>
          </p:nvGraphicFramePr>
          <p:xfrm>
            <a:off x="657" y="1253"/>
            <a:ext cx="2447" cy="344"/>
          </p:xfrm>
          <a:graphic>
            <a:graphicData uri="http://schemas.openxmlformats.org/presentationml/2006/ole">
              <p:oleObj spid="_x0000_s26627" name="公式" r:id="rId4" imgW="1625400" imgH="228600" progId="Equation.3">
                <p:embed/>
              </p:oleObj>
            </a:graphicData>
          </a:graphic>
        </p:graphicFrame>
        <p:graphicFrame>
          <p:nvGraphicFramePr>
            <p:cNvPr id="26628" name="Object 8"/>
            <p:cNvGraphicFramePr>
              <a:graphicFrameLocks noChangeAspect="1"/>
            </p:cNvGraphicFramePr>
            <p:nvPr/>
          </p:nvGraphicFramePr>
          <p:xfrm>
            <a:off x="612" y="1661"/>
            <a:ext cx="3434" cy="334"/>
          </p:xfrm>
          <a:graphic>
            <a:graphicData uri="http://schemas.openxmlformats.org/presentationml/2006/ole">
              <p:oleObj spid="_x0000_s26628" name="公式" r:id="rId5" imgW="2349360" imgH="228600" progId="Equation.3">
                <p:embed/>
              </p:oleObj>
            </a:graphicData>
          </a:graphic>
        </p:graphicFrame>
        <p:sp>
          <p:nvSpPr>
            <p:cNvPr id="26635" name="Text Box 13"/>
            <p:cNvSpPr txBox="1">
              <a:spLocks noChangeArrowheads="1"/>
            </p:cNvSpPr>
            <p:nvPr/>
          </p:nvSpPr>
          <p:spPr bwMode="auto">
            <a:xfrm>
              <a:off x="431" y="2069"/>
              <a:ext cx="1684" cy="327"/>
            </a:xfrm>
            <a:prstGeom prst="rect">
              <a:avLst/>
            </a:prstGeom>
            <a:noFill/>
            <a:ln w="9525">
              <a:noFill/>
              <a:miter lim="800000"/>
              <a:headEnd/>
              <a:tailEnd/>
            </a:ln>
          </p:spPr>
          <p:txBody>
            <a:bodyPr wrap="none">
              <a:spAutoFit/>
            </a:bodyPr>
            <a:lstStyle/>
            <a:p>
              <a:r>
                <a:rPr lang="zh-CN" altLang="en-US"/>
                <a:t>原方程的真解为</a:t>
              </a:r>
            </a:p>
          </p:txBody>
        </p:sp>
        <p:graphicFrame>
          <p:nvGraphicFramePr>
            <p:cNvPr id="26629" name="Object 14"/>
            <p:cNvGraphicFramePr>
              <a:graphicFrameLocks noChangeAspect="1"/>
            </p:cNvGraphicFramePr>
            <p:nvPr/>
          </p:nvGraphicFramePr>
          <p:xfrm>
            <a:off x="2109" y="2069"/>
            <a:ext cx="1452" cy="344"/>
          </p:xfrm>
          <a:graphic>
            <a:graphicData uri="http://schemas.openxmlformats.org/presentationml/2006/ole">
              <p:oleObj spid="_x0000_s26629" name="公式" r:id="rId6" imgW="876240" imgH="228600" progId="Equation.3">
                <p:embed/>
              </p:oleObj>
            </a:graphicData>
          </a:graphic>
        </p:graphicFrame>
      </p:grpSp>
      <p:graphicFrame>
        <p:nvGraphicFramePr>
          <p:cNvPr id="26630" name="Object 1"/>
          <p:cNvGraphicFramePr>
            <a:graphicFrameLocks noChangeAspect="1"/>
          </p:cNvGraphicFramePr>
          <p:nvPr/>
        </p:nvGraphicFramePr>
        <p:xfrm>
          <a:off x="285750" y="4071938"/>
          <a:ext cx="8201025" cy="2357437"/>
        </p:xfrm>
        <a:graphic>
          <a:graphicData uri="http://schemas.openxmlformats.org/presentationml/2006/ole">
            <p:oleObj spid="_x0000_s26630" name="Equation" r:id="rId7" imgW="4940280" imgH="1422360" progId="Equation.DSMT4">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 name="Text Box 9"/>
          <p:cNvSpPr txBox="1">
            <a:spLocks noChangeArrowheads="1"/>
          </p:cNvSpPr>
          <p:nvPr/>
        </p:nvSpPr>
        <p:spPr bwMode="auto">
          <a:xfrm>
            <a:off x="500063" y="285750"/>
            <a:ext cx="4413250" cy="519113"/>
          </a:xfrm>
          <a:prstGeom prst="rect">
            <a:avLst/>
          </a:prstGeom>
          <a:noFill/>
          <a:ln w="9525">
            <a:noFill/>
            <a:miter lim="800000"/>
            <a:headEnd/>
            <a:tailEnd/>
          </a:ln>
        </p:spPr>
        <p:txBody>
          <a:bodyPr>
            <a:spAutoFit/>
          </a:bodyPr>
          <a:lstStyle/>
          <a:p>
            <a:r>
              <a:rPr lang="zh-CN" altLang="en-US">
                <a:latin typeface="Arial" charset="0"/>
              </a:rPr>
              <a:t>考虑一维热传导方程：</a:t>
            </a:r>
          </a:p>
        </p:txBody>
      </p:sp>
      <p:sp>
        <p:nvSpPr>
          <p:cNvPr id="2058" name="AutoShape 10"/>
          <p:cNvSpPr>
            <a:spLocks/>
          </p:cNvSpPr>
          <p:nvPr/>
        </p:nvSpPr>
        <p:spPr bwMode="auto">
          <a:xfrm>
            <a:off x="300038" y="1149350"/>
            <a:ext cx="287337" cy="2087563"/>
          </a:xfrm>
          <a:prstGeom prst="leftBrace">
            <a:avLst>
              <a:gd name="adj1" fmla="val 60543"/>
              <a:gd name="adj2" fmla="val 50000"/>
            </a:avLst>
          </a:prstGeom>
          <a:noFill/>
          <a:ln w="9525">
            <a:solidFill>
              <a:schemeClr val="tx1"/>
            </a:solidFill>
            <a:round/>
            <a:headEnd/>
            <a:tailEnd/>
          </a:ln>
        </p:spPr>
        <p:txBody>
          <a:bodyPr wrap="none" anchor="ctr"/>
          <a:lstStyle/>
          <a:p>
            <a:endParaRPr lang="zh-CN" altLang="en-US"/>
          </a:p>
        </p:txBody>
      </p:sp>
      <p:graphicFrame>
        <p:nvGraphicFramePr>
          <p:cNvPr id="2059" name="Object 11"/>
          <p:cNvGraphicFramePr>
            <a:graphicFrameLocks noChangeAspect="1"/>
          </p:cNvGraphicFramePr>
          <p:nvPr/>
        </p:nvGraphicFramePr>
        <p:xfrm>
          <a:off x="533400" y="1004888"/>
          <a:ext cx="6215063" cy="971550"/>
        </p:xfrm>
        <a:graphic>
          <a:graphicData uri="http://schemas.openxmlformats.org/presentationml/2006/ole">
            <p:oleObj spid="_x0000_s3074" name="Equation" r:id="rId3" imgW="2844720" imgH="444240" progId="Equation.DSMT4">
              <p:embed/>
            </p:oleObj>
          </a:graphicData>
        </a:graphic>
      </p:graphicFrame>
      <p:graphicFrame>
        <p:nvGraphicFramePr>
          <p:cNvPr id="2060" name="Object 12"/>
          <p:cNvGraphicFramePr>
            <a:graphicFrameLocks noChangeAspect="1"/>
          </p:cNvGraphicFramePr>
          <p:nvPr/>
        </p:nvGraphicFramePr>
        <p:xfrm>
          <a:off x="541338" y="2084388"/>
          <a:ext cx="4340225" cy="485775"/>
        </p:xfrm>
        <a:graphic>
          <a:graphicData uri="http://schemas.openxmlformats.org/presentationml/2006/ole">
            <p:oleObj spid="_x0000_s3075" name="Equation" r:id="rId4" imgW="1815840" imgH="203040" progId="Equation.DSMT4">
              <p:embed/>
            </p:oleObj>
          </a:graphicData>
        </a:graphic>
      </p:graphicFrame>
      <p:graphicFrame>
        <p:nvGraphicFramePr>
          <p:cNvPr id="2061" name="Object 13"/>
          <p:cNvGraphicFramePr>
            <a:graphicFrameLocks noChangeAspect="1"/>
          </p:cNvGraphicFramePr>
          <p:nvPr/>
        </p:nvGraphicFramePr>
        <p:xfrm>
          <a:off x="527050" y="2805113"/>
          <a:ext cx="5983288" cy="471487"/>
        </p:xfrm>
        <a:graphic>
          <a:graphicData uri="http://schemas.openxmlformats.org/presentationml/2006/ole">
            <p:oleObj spid="_x0000_s3076" name="Equation" r:id="rId5" imgW="2577960" imgH="203040" progId="Equation.DSMT4">
              <p:embed/>
            </p:oleObj>
          </a:graphicData>
        </a:graphic>
      </p:graphicFrame>
      <p:sp>
        <p:nvSpPr>
          <p:cNvPr id="2062" name="Text Box 14"/>
          <p:cNvSpPr txBox="1">
            <a:spLocks noChangeArrowheads="1"/>
          </p:cNvSpPr>
          <p:nvPr/>
        </p:nvSpPr>
        <p:spPr bwMode="auto">
          <a:xfrm>
            <a:off x="427038" y="3381375"/>
            <a:ext cx="4105275" cy="523875"/>
          </a:xfrm>
          <a:prstGeom prst="rect">
            <a:avLst/>
          </a:prstGeom>
          <a:noFill/>
          <a:ln w="9525">
            <a:noFill/>
            <a:miter lim="800000"/>
            <a:headEnd/>
            <a:tailEnd/>
          </a:ln>
        </p:spPr>
        <p:txBody>
          <a:bodyPr>
            <a:spAutoFit/>
          </a:bodyPr>
          <a:lstStyle/>
          <a:p>
            <a:r>
              <a:rPr lang="zh-CN" altLang="en-US">
                <a:latin typeface="楷体_GB2312" pitchFamily="49" charset="-122"/>
              </a:rPr>
              <a:t>其中 </a:t>
            </a:r>
            <a:r>
              <a:rPr lang="en-US" altLang="zh-CN" i="1">
                <a:ea typeface="宋体" pitchFamily="2" charset="-122"/>
              </a:rPr>
              <a:t>a </a:t>
            </a:r>
            <a:r>
              <a:rPr lang="en-US" altLang="zh-CN">
                <a:ea typeface="宋体" pitchFamily="2" charset="-122"/>
              </a:rPr>
              <a:t>&gt; 0</a:t>
            </a:r>
            <a:r>
              <a:rPr lang="en-US" altLang="zh-CN">
                <a:latin typeface="楷体_GB2312" pitchFamily="49" charset="-122"/>
              </a:rPr>
              <a:t> </a:t>
            </a:r>
            <a:r>
              <a:rPr lang="zh-CN" altLang="en-US">
                <a:latin typeface="楷体_GB2312" pitchFamily="49" charset="-122"/>
              </a:rPr>
              <a:t>为常数。</a:t>
            </a:r>
          </a:p>
        </p:txBody>
      </p:sp>
      <p:sp>
        <p:nvSpPr>
          <p:cNvPr id="2070" name="Line 22"/>
          <p:cNvSpPr>
            <a:spLocks noChangeShapeType="1"/>
          </p:cNvSpPr>
          <p:nvPr/>
        </p:nvSpPr>
        <p:spPr bwMode="auto">
          <a:xfrm>
            <a:off x="4748213" y="2301875"/>
            <a:ext cx="863600" cy="0"/>
          </a:xfrm>
          <a:prstGeom prst="line">
            <a:avLst/>
          </a:prstGeom>
          <a:noFill/>
          <a:ln w="9525">
            <a:solidFill>
              <a:schemeClr val="tx1"/>
            </a:solidFill>
            <a:round/>
            <a:headEnd/>
            <a:tailEnd/>
          </a:ln>
        </p:spPr>
        <p:txBody>
          <a:bodyPr/>
          <a:lstStyle/>
          <a:p>
            <a:endParaRPr lang="zh-CN" altLang="en-US"/>
          </a:p>
        </p:txBody>
      </p:sp>
      <p:sp>
        <p:nvSpPr>
          <p:cNvPr id="2071" name="Text Box 23"/>
          <p:cNvSpPr txBox="1">
            <a:spLocks noChangeArrowheads="1"/>
          </p:cNvSpPr>
          <p:nvPr/>
        </p:nvSpPr>
        <p:spPr bwMode="auto">
          <a:xfrm>
            <a:off x="7196138" y="2733675"/>
            <a:ext cx="1765300" cy="519113"/>
          </a:xfrm>
          <a:prstGeom prst="rect">
            <a:avLst/>
          </a:prstGeom>
          <a:noFill/>
          <a:ln w="9525">
            <a:noFill/>
            <a:miter lim="800000"/>
            <a:headEnd/>
            <a:tailEnd/>
          </a:ln>
        </p:spPr>
        <p:txBody>
          <a:bodyPr>
            <a:spAutoFit/>
          </a:bodyPr>
          <a:lstStyle/>
          <a:p>
            <a:r>
              <a:rPr lang="en-US" altLang="zh-CN">
                <a:latin typeface="Arial" charset="0"/>
              </a:rPr>
              <a:t> </a:t>
            </a:r>
            <a:r>
              <a:rPr lang="zh-CN" altLang="en-US">
                <a:latin typeface="Arial" charset="0"/>
              </a:rPr>
              <a:t>边界条件</a:t>
            </a:r>
          </a:p>
        </p:txBody>
      </p:sp>
      <p:sp>
        <p:nvSpPr>
          <p:cNvPr id="2072" name="Line 24"/>
          <p:cNvSpPr>
            <a:spLocks noChangeShapeType="1"/>
          </p:cNvSpPr>
          <p:nvPr/>
        </p:nvSpPr>
        <p:spPr bwMode="auto">
          <a:xfrm>
            <a:off x="6475413" y="3021013"/>
            <a:ext cx="863600" cy="0"/>
          </a:xfrm>
          <a:prstGeom prst="line">
            <a:avLst/>
          </a:prstGeom>
          <a:noFill/>
          <a:ln w="9525">
            <a:solidFill>
              <a:schemeClr val="tx1"/>
            </a:solidFill>
            <a:round/>
            <a:headEnd/>
            <a:tailEnd/>
          </a:ln>
        </p:spPr>
        <p:txBody>
          <a:bodyPr/>
          <a:lstStyle/>
          <a:p>
            <a:endParaRPr lang="zh-CN" altLang="en-US"/>
          </a:p>
        </p:txBody>
      </p:sp>
      <p:sp>
        <p:nvSpPr>
          <p:cNvPr id="2073" name="Text Box 25"/>
          <p:cNvSpPr txBox="1">
            <a:spLocks noChangeArrowheads="1"/>
          </p:cNvSpPr>
          <p:nvPr/>
        </p:nvSpPr>
        <p:spPr bwMode="auto">
          <a:xfrm>
            <a:off x="5756275" y="2012950"/>
            <a:ext cx="1928813" cy="519113"/>
          </a:xfrm>
          <a:prstGeom prst="rect">
            <a:avLst/>
          </a:prstGeom>
          <a:noFill/>
          <a:ln w="9525">
            <a:noFill/>
            <a:miter lim="800000"/>
            <a:headEnd/>
            <a:tailEnd/>
          </a:ln>
        </p:spPr>
        <p:txBody>
          <a:bodyPr>
            <a:spAutoFit/>
          </a:bodyPr>
          <a:lstStyle/>
          <a:p>
            <a:r>
              <a:rPr lang="zh-CN" altLang="en-US">
                <a:latin typeface="Arial" charset="0"/>
              </a:rPr>
              <a:t>初始条件</a:t>
            </a:r>
          </a:p>
        </p:txBody>
      </p:sp>
      <p:grpSp>
        <p:nvGrpSpPr>
          <p:cNvPr id="2" name="Group 30"/>
          <p:cNvGrpSpPr>
            <a:grpSpLocks/>
          </p:cNvGrpSpPr>
          <p:nvPr/>
        </p:nvGrpSpPr>
        <p:grpSpPr bwMode="auto">
          <a:xfrm>
            <a:off x="427038" y="4029075"/>
            <a:ext cx="8502650" cy="1579563"/>
            <a:chOff x="249" y="3067"/>
            <a:chExt cx="5356" cy="995"/>
          </a:xfrm>
        </p:grpSpPr>
        <p:sp>
          <p:nvSpPr>
            <p:cNvPr id="3086" name="Text Box 26"/>
            <p:cNvSpPr txBox="1">
              <a:spLocks noChangeArrowheads="1"/>
            </p:cNvSpPr>
            <p:nvPr/>
          </p:nvSpPr>
          <p:spPr bwMode="auto">
            <a:xfrm>
              <a:off x="249" y="3067"/>
              <a:ext cx="5356" cy="995"/>
            </a:xfrm>
            <a:prstGeom prst="rect">
              <a:avLst/>
            </a:prstGeom>
            <a:noFill/>
            <a:ln w="9525">
              <a:noFill/>
              <a:miter lim="800000"/>
              <a:headEnd/>
              <a:tailEnd/>
            </a:ln>
          </p:spPr>
          <p:txBody>
            <a:bodyPr>
              <a:spAutoFit/>
            </a:bodyPr>
            <a:lstStyle/>
            <a:p>
              <a:pPr>
                <a:lnSpc>
                  <a:spcPct val="115000"/>
                </a:lnSpc>
              </a:pPr>
              <a:r>
                <a:rPr lang="zh-CN" altLang="en-US">
                  <a:latin typeface="楷体_GB2312" pitchFamily="49" charset="-122"/>
                </a:rPr>
                <a:t>物理意义：长度为 </a:t>
              </a:r>
              <a:r>
                <a:rPr lang="en-US" altLang="zh-CN">
                  <a:latin typeface="楷体_GB2312" pitchFamily="49" charset="-122"/>
                </a:rPr>
                <a:t>1</a:t>
              </a:r>
              <a:r>
                <a:rPr lang="zh-CN" altLang="en-US">
                  <a:latin typeface="楷体_GB2312" pitchFamily="49" charset="-122"/>
                </a:rPr>
                <a:t>，侧表面绝热的均匀细杆，初始</a:t>
              </a:r>
            </a:p>
            <a:p>
              <a:pPr>
                <a:lnSpc>
                  <a:spcPct val="115000"/>
                </a:lnSpc>
              </a:pPr>
              <a:r>
                <a:rPr lang="zh-CN" altLang="en-US">
                  <a:latin typeface="楷体_GB2312" pitchFamily="49" charset="-122"/>
                </a:rPr>
                <a:t>温度已知，细杆两端的温度已知，则杆内部的温度</a:t>
              </a:r>
            </a:p>
            <a:p>
              <a:pPr>
                <a:lnSpc>
                  <a:spcPct val="115000"/>
                </a:lnSpc>
              </a:pPr>
              <a:r>
                <a:rPr lang="zh-CN" altLang="en-US">
                  <a:latin typeface="楷体_GB2312" pitchFamily="49" charset="-122"/>
                </a:rPr>
                <a:t>分布函数       满足以上方程。</a:t>
              </a:r>
            </a:p>
          </p:txBody>
        </p:sp>
        <p:graphicFrame>
          <p:nvGraphicFramePr>
            <p:cNvPr id="3077" name="Object 29"/>
            <p:cNvGraphicFramePr>
              <a:graphicFrameLocks noChangeAspect="1"/>
            </p:cNvGraphicFramePr>
            <p:nvPr/>
          </p:nvGraphicFramePr>
          <p:xfrm>
            <a:off x="1247" y="3730"/>
            <a:ext cx="681" cy="312"/>
          </p:xfrm>
          <a:graphic>
            <a:graphicData uri="http://schemas.openxmlformats.org/presentationml/2006/ole">
              <p:oleObj spid="_x0000_s3077" name="公式" r:id="rId6" imgW="444240" imgH="203040" progId="Equation.3">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57"/>
                                        </p:tgtEl>
                                        <p:attrNameLst>
                                          <p:attrName>style.visibility</p:attrName>
                                        </p:attrNameLst>
                                      </p:cBhvr>
                                      <p:to>
                                        <p:strVal val="visible"/>
                                      </p:to>
                                    </p:set>
                                    <p:animEffect transition="in" filter="wipe(left)">
                                      <p:cBhvr>
                                        <p:cTn id="7" dur="500"/>
                                        <p:tgtEl>
                                          <p:spTgt spid="20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58"/>
                                        </p:tgtEl>
                                        <p:attrNameLst>
                                          <p:attrName>style.visibility</p:attrName>
                                        </p:attrNameLst>
                                      </p:cBhvr>
                                      <p:to>
                                        <p:strVal val="visible"/>
                                      </p:to>
                                    </p:set>
                                    <p:animEffect transition="in" filter="wipe(left)">
                                      <p:cBhvr>
                                        <p:cTn id="12" dur="500"/>
                                        <p:tgtEl>
                                          <p:spTgt spid="20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59"/>
                                        </p:tgtEl>
                                        <p:attrNameLst>
                                          <p:attrName>style.visibility</p:attrName>
                                        </p:attrNameLst>
                                      </p:cBhvr>
                                      <p:to>
                                        <p:strVal val="visible"/>
                                      </p:to>
                                    </p:set>
                                    <p:animEffect transition="in" filter="wipe(left)">
                                      <p:cBhvr>
                                        <p:cTn id="17" dur="500"/>
                                        <p:tgtEl>
                                          <p:spTgt spid="205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060"/>
                                        </p:tgtEl>
                                        <p:attrNameLst>
                                          <p:attrName>style.visibility</p:attrName>
                                        </p:attrNameLst>
                                      </p:cBhvr>
                                      <p:to>
                                        <p:strVal val="visible"/>
                                      </p:to>
                                    </p:set>
                                    <p:animEffect transition="in" filter="wipe(left)">
                                      <p:cBhvr>
                                        <p:cTn id="22" dur="500"/>
                                        <p:tgtEl>
                                          <p:spTgt spid="206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70"/>
                                        </p:tgtEl>
                                        <p:attrNameLst>
                                          <p:attrName>style.visibility</p:attrName>
                                        </p:attrNameLst>
                                      </p:cBhvr>
                                      <p:to>
                                        <p:strVal val="visible"/>
                                      </p:to>
                                    </p:set>
                                    <p:animEffect transition="in" filter="wipe(left)">
                                      <p:cBhvr>
                                        <p:cTn id="27" dur="500"/>
                                        <p:tgtEl>
                                          <p:spTgt spid="207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073"/>
                                        </p:tgtEl>
                                        <p:attrNameLst>
                                          <p:attrName>style.visibility</p:attrName>
                                        </p:attrNameLst>
                                      </p:cBhvr>
                                      <p:to>
                                        <p:strVal val="visible"/>
                                      </p:to>
                                    </p:set>
                                    <p:animEffect transition="in" filter="wipe(left)">
                                      <p:cBhvr>
                                        <p:cTn id="32" dur="500"/>
                                        <p:tgtEl>
                                          <p:spTgt spid="207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061"/>
                                        </p:tgtEl>
                                        <p:attrNameLst>
                                          <p:attrName>style.visibility</p:attrName>
                                        </p:attrNameLst>
                                      </p:cBhvr>
                                      <p:to>
                                        <p:strVal val="visible"/>
                                      </p:to>
                                    </p:set>
                                    <p:animEffect transition="in" filter="wipe(left)">
                                      <p:cBhvr>
                                        <p:cTn id="37" dur="500"/>
                                        <p:tgtEl>
                                          <p:spTgt spid="206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072"/>
                                        </p:tgtEl>
                                        <p:attrNameLst>
                                          <p:attrName>style.visibility</p:attrName>
                                        </p:attrNameLst>
                                      </p:cBhvr>
                                      <p:to>
                                        <p:strVal val="visible"/>
                                      </p:to>
                                    </p:set>
                                    <p:animEffect transition="in" filter="wipe(left)">
                                      <p:cBhvr>
                                        <p:cTn id="42" dur="500"/>
                                        <p:tgtEl>
                                          <p:spTgt spid="207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071"/>
                                        </p:tgtEl>
                                        <p:attrNameLst>
                                          <p:attrName>style.visibility</p:attrName>
                                        </p:attrNameLst>
                                      </p:cBhvr>
                                      <p:to>
                                        <p:strVal val="visible"/>
                                      </p:to>
                                    </p:set>
                                    <p:animEffect transition="in" filter="wipe(left)">
                                      <p:cBhvr>
                                        <p:cTn id="47" dur="500"/>
                                        <p:tgtEl>
                                          <p:spTgt spid="207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062"/>
                                        </p:tgtEl>
                                        <p:attrNameLst>
                                          <p:attrName>style.visibility</p:attrName>
                                        </p:attrNameLst>
                                      </p:cBhvr>
                                      <p:to>
                                        <p:strVal val="visible"/>
                                      </p:to>
                                    </p:set>
                                    <p:animEffect transition="in" filter="wipe(left)">
                                      <p:cBhvr>
                                        <p:cTn id="52" dur="500"/>
                                        <p:tgtEl>
                                          <p:spTgt spid="206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wipe(left)">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7" grpId="0"/>
      <p:bldP spid="2058" grpId="0" animBg="1"/>
      <p:bldP spid="2062" grpId="0"/>
      <p:bldP spid="2070" grpId="0" animBg="1"/>
      <p:bldP spid="2071" grpId="0"/>
      <p:bldP spid="2072" grpId="0" animBg="1"/>
      <p:bldP spid="207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Box 1"/>
          <p:cNvSpPr txBox="1">
            <a:spLocks noChangeArrowheads="1"/>
          </p:cNvSpPr>
          <p:nvPr/>
        </p:nvSpPr>
        <p:spPr bwMode="auto">
          <a:xfrm>
            <a:off x="1214438" y="857250"/>
            <a:ext cx="6587060" cy="523220"/>
          </a:xfrm>
          <a:prstGeom prst="rect">
            <a:avLst/>
          </a:prstGeom>
          <a:noFill/>
          <a:ln w="9525">
            <a:noFill/>
            <a:miter lim="800000"/>
            <a:headEnd/>
            <a:tailEnd/>
          </a:ln>
        </p:spPr>
        <p:txBody>
          <a:bodyPr wrap="none">
            <a:spAutoFit/>
          </a:bodyPr>
          <a:lstStyle/>
          <a:p>
            <a:r>
              <a:rPr lang="zh-CN" altLang="en-US" dirty="0"/>
              <a:t>抛物型方程的</a:t>
            </a:r>
            <a:r>
              <a:rPr lang="en-US" altLang="zh-CN" dirty="0"/>
              <a:t>Crank-Nicolson</a:t>
            </a:r>
            <a:r>
              <a:rPr lang="zh-CN" altLang="en-US" dirty="0" smtClean="0"/>
              <a:t>方法之引例</a:t>
            </a:r>
            <a:endParaRPr lang="zh-CN" altLang="en-US" dirty="0"/>
          </a:p>
        </p:txBody>
      </p:sp>
      <p:sp>
        <p:nvSpPr>
          <p:cNvPr id="3" name="TextBox 2"/>
          <p:cNvSpPr txBox="1">
            <a:spLocks noChangeArrowheads="1"/>
          </p:cNvSpPr>
          <p:nvPr/>
        </p:nvSpPr>
        <p:spPr bwMode="auto">
          <a:xfrm>
            <a:off x="785813" y="2143125"/>
            <a:ext cx="3068637" cy="523875"/>
          </a:xfrm>
          <a:prstGeom prst="rect">
            <a:avLst/>
          </a:prstGeom>
          <a:noFill/>
          <a:ln w="9525">
            <a:noFill/>
            <a:miter lim="800000"/>
            <a:headEnd/>
            <a:tailEnd/>
          </a:ln>
        </p:spPr>
        <p:txBody>
          <a:bodyPr wrap="none">
            <a:spAutoFit/>
          </a:bodyPr>
          <a:lstStyle/>
          <a:p>
            <a:r>
              <a:rPr lang="en-US" altLang="zh-CN"/>
              <a:t>1. </a:t>
            </a:r>
            <a:r>
              <a:rPr lang="zh-CN" altLang="en-US"/>
              <a:t>尽可能提高精度</a:t>
            </a:r>
          </a:p>
        </p:txBody>
      </p:sp>
      <p:sp>
        <p:nvSpPr>
          <p:cNvPr id="4" name="TextBox 3"/>
          <p:cNvSpPr txBox="1">
            <a:spLocks noChangeArrowheads="1"/>
          </p:cNvSpPr>
          <p:nvPr/>
        </p:nvSpPr>
        <p:spPr bwMode="auto">
          <a:xfrm>
            <a:off x="785813" y="3143250"/>
            <a:ext cx="3429000" cy="523875"/>
          </a:xfrm>
          <a:prstGeom prst="rect">
            <a:avLst/>
          </a:prstGeom>
          <a:noFill/>
          <a:ln w="9525">
            <a:noFill/>
            <a:miter lim="800000"/>
            <a:headEnd/>
            <a:tailEnd/>
          </a:ln>
        </p:spPr>
        <p:txBody>
          <a:bodyPr wrap="none">
            <a:spAutoFit/>
          </a:bodyPr>
          <a:lstStyle/>
          <a:p>
            <a:r>
              <a:rPr lang="en-US" altLang="zh-CN"/>
              <a:t>2. </a:t>
            </a:r>
            <a:r>
              <a:rPr lang="zh-CN" altLang="en-US"/>
              <a:t>保留无条件稳定性</a:t>
            </a:r>
          </a:p>
        </p:txBody>
      </p:sp>
      <p:sp>
        <p:nvSpPr>
          <p:cNvPr id="5" name="TextBox 4"/>
          <p:cNvSpPr txBox="1">
            <a:spLocks noChangeArrowheads="1"/>
          </p:cNvSpPr>
          <p:nvPr/>
        </p:nvSpPr>
        <p:spPr bwMode="auto">
          <a:xfrm>
            <a:off x="3929063" y="2114550"/>
            <a:ext cx="4238625" cy="523875"/>
          </a:xfrm>
          <a:prstGeom prst="rect">
            <a:avLst/>
          </a:prstGeom>
          <a:noFill/>
          <a:ln w="9525">
            <a:noFill/>
            <a:miter lim="800000"/>
            <a:headEnd/>
            <a:tailEnd/>
          </a:ln>
        </p:spPr>
        <p:txBody>
          <a:bodyPr wrap="none">
            <a:spAutoFit/>
          </a:bodyPr>
          <a:lstStyle/>
          <a:p>
            <a:r>
              <a:rPr lang="en-US" altLang="zh-CN"/>
              <a:t>—— </a:t>
            </a:r>
            <a:r>
              <a:rPr lang="zh-CN" altLang="en-US"/>
              <a:t>一阶偏导用中心差商</a:t>
            </a:r>
          </a:p>
        </p:txBody>
      </p:sp>
      <p:sp>
        <p:nvSpPr>
          <p:cNvPr id="6" name="TextBox 5"/>
          <p:cNvSpPr txBox="1">
            <a:spLocks noChangeArrowheads="1"/>
          </p:cNvSpPr>
          <p:nvPr/>
        </p:nvSpPr>
        <p:spPr bwMode="auto">
          <a:xfrm>
            <a:off x="4214813" y="3100388"/>
            <a:ext cx="2435225" cy="523875"/>
          </a:xfrm>
          <a:prstGeom prst="rect">
            <a:avLst/>
          </a:prstGeom>
          <a:noFill/>
          <a:ln w="9525">
            <a:noFill/>
            <a:miter lim="800000"/>
            <a:headEnd/>
            <a:tailEnd/>
          </a:ln>
        </p:spPr>
        <p:txBody>
          <a:bodyPr wrap="none">
            <a:spAutoFit/>
          </a:bodyPr>
          <a:lstStyle/>
          <a:p>
            <a:r>
              <a:rPr lang="en-US" altLang="zh-CN"/>
              <a:t>—— </a:t>
            </a:r>
            <a:r>
              <a:rPr lang="zh-CN" altLang="en-US"/>
              <a:t>用隐格式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0" name="TextBox 1"/>
          <p:cNvSpPr txBox="1">
            <a:spLocks noChangeArrowheads="1"/>
          </p:cNvSpPr>
          <p:nvPr/>
        </p:nvSpPr>
        <p:spPr bwMode="auto">
          <a:xfrm>
            <a:off x="214313" y="214313"/>
            <a:ext cx="3492500" cy="523875"/>
          </a:xfrm>
          <a:prstGeom prst="rect">
            <a:avLst/>
          </a:prstGeom>
          <a:noFill/>
          <a:ln w="9525">
            <a:noFill/>
            <a:miter lim="800000"/>
            <a:headEnd/>
            <a:tailEnd/>
          </a:ln>
        </p:spPr>
        <p:txBody>
          <a:bodyPr wrap="none">
            <a:spAutoFit/>
          </a:bodyPr>
          <a:lstStyle/>
          <a:p>
            <a:r>
              <a:rPr lang="zh-CN" altLang="en-US"/>
              <a:t>一、</a:t>
            </a:r>
            <a:r>
              <a:rPr lang="en-US" altLang="zh-CN"/>
              <a:t>Richardson </a:t>
            </a:r>
            <a:r>
              <a:rPr lang="zh-CN" altLang="en-US"/>
              <a:t>格式</a:t>
            </a:r>
          </a:p>
        </p:txBody>
      </p:sp>
      <p:graphicFrame>
        <p:nvGraphicFramePr>
          <p:cNvPr id="3" name="Object 12"/>
          <p:cNvGraphicFramePr>
            <a:graphicFrameLocks noChangeAspect="1"/>
          </p:cNvGraphicFramePr>
          <p:nvPr>
            <p:ph sz="quarter" idx="4294967295"/>
          </p:nvPr>
        </p:nvGraphicFramePr>
        <p:xfrm>
          <a:off x="785813" y="669925"/>
          <a:ext cx="4751387" cy="1027113"/>
        </p:xfrm>
        <a:graphic>
          <a:graphicData uri="http://schemas.openxmlformats.org/presentationml/2006/ole">
            <p:oleObj spid="_x0000_s27650" name="Equation" r:id="rId3" imgW="2349360" imgH="507960" progId="Equation.DSMT4">
              <p:embed/>
            </p:oleObj>
          </a:graphicData>
        </a:graphic>
      </p:graphicFrame>
      <p:graphicFrame>
        <p:nvGraphicFramePr>
          <p:cNvPr id="4" name="Object 22"/>
          <p:cNvGraphicFramePr>
            <a:graphicFrameLocks noChangeAspect="1"/>
          </p:cNvGraphicFramePr>
          <p:nvPr/>
        </p:nvGraphicFramePr>
        <p:xfrm>
          <a:off x="785813" y="1822450"/>
          <a:ext cx="2246312" cy="487363"/>
        </p:xfrm>
        <a:graphic>
          <a:graphicData uri="http://schemas.openxmlformats.org/presentationml/2006/ole">
            <p:oleObj spid="_x0000_s27651" name="公式" r:id="rId4" imgW="1054080" imgH="228600" progId="Equation.3">
              <p:embed/>
            </p:oleObj>
          </a:graphicData>
        </a:graphic>
      </p:graphicFrame>
      <p:graphicFrame>
        <p:nvGraphicFramePr>
          <p:cNvPr id="5" name="Object 23"/>
          <p:cNvGraphicFramePr>
            <a:graphicFrameLocks noChangeAspect="1"/>
          </p:cNvGraphicFramePr>
          <p:nvPr/>
        </p:nvGraphicFramePr>
        <p:xfrm>
          <a:off x="687388" y="2470150"/>
          <a:ext cx="4516437" cy="492125"/>
        </p:xfrm>
        <a:graphic>
          <a:graphicData uri="http://schemas.openxmlformats.org/presentationml/2006/ole">
            <p:oleObj spid="_x0000_s27652" name="Equation" r:id="rId5" imgW="2095200" imgH="228600" progId="Equation.DSMT4">
              <p:embed/>
            </p:oleObj>
          </a:graphicData>
        </a:graphic>
      </p:graphicFrame>
      <p:graphicFrame>
        <p:nvGraphicFramePr>
          <p:cNvPr id="6" name="Object 24"/>
          <p:cNvGraphicFramePr>
            <a:graphicFrameLocks noChangeAspect="1"/>
          </p:cNvGraphicFramePr>
          <p:nvPr>
            <p:ph sz="quarter" idx="4294967295"/>
          </p:nvPr>
        </p:nvGraphicFramePr>
        <p:xfrm>
          <a:off x="5394325" y="958850"/>
          <a:ext cx="3033713" cy="433388"/>
        </p:xfrm>
        <a:graphic>
          <a:graphicData uri="http://schemas.openxmlformats.org/presentationml/2006/ole">
            <p:oleObj spid="_x0000_s27653" name="公式" r:id="rId6" imgW="1422360" imgH="203040" progId="Equation.3">
              <p:embed/>
            </p:oleObj>
          </a:graphicData>
        </a:graphic>
      </p:graphicFrame>
      <p:graphicFrame>
        <p:nvGraphicFramePr>
          <p:cNvPr id="7" name="Object 26"/>
          <p:cNvGraphicFramePr>
            <a:graphicFrameLocks noChangeAspect="1"/>
          </p:cNvGraphicFramePr>
          <p:nvPr/>
        </p:nvGraphicFramePr>
        <p:xfrm>
          <a:off x="3667125" y="1820863"/>
          <a:ext cx="1543050" cy="433387"/>
        </p:xfrm>
        <a:graphic>
          <a:graphicData uri="http://schemas.openxmlformats.org/presentationml/2006/ole">
            <p:oleObj spid="_x0000_s27654" name="公式" r:id="rId7" imgW="723600" imgH="203040" progId="Equation.3">
              <p:embed/>
            </p:oleObj>
          </a:graphicData>
        </a:graphic>
      </p:graphicFrame>
      <p:graphicFrame>
        <p:nvGraphicFramePr>
          <p:cNvPr id="8" name="Object 27"/>
          <p:cNvGraphicFramePr>
            <a:graphicFrameLocks noChangeAspect="1"/>
          </p:cNvGraphicFramePr>
          <p:nvPr/>
        </p:nvGraphicFramePr>
        <p:xfrm>
          <a:off x="5467350" y="2541588"/>
          <a:ext cx="1435100" cy="379412"/>
        </p:xfrm>
        <a:graphic>
          <a:graphicData uri="http://schemas.openxmlformats.org/presentationml/2006/ole">
            <p:oleObj spid="_x0000_s27655" name="公式" r:id="rId8" imgW="672840" imgH="177480" progId="Equation.3">
              <p:embed/>
            </p:oleObj>
          </a:graphicData>
        </a:graphic>
      </p:graphicFrame>
      <p:sp>
        <p:nvSpPr>
          <p:cNvPr id="9" name="AutoShape 42"/>
          <p:cNvSpPr>
            <a:spLocks/>
          </p:cNvSpPr>
          <p:nvPr/>
        </p:nvSpPr>
        <p:spPr bwMode="auto">
          <a:xfrm>
            <a:off x="282575" y="885825"/>
            <a:ext cx="358775" cy="2016125"/>
          </a:xfrm>
          <a:prstGeom prst="leftBrace">
            <a:avLst>
              <a:gd name="adj1" fmla="val 46829"/>
              <a:gd name="adj2" fmla="val 50000"/>
            </a:avLst>
          </a:prstGeom>
          <a:noFill/>
          <a:ln w="19050">
            <a:solidFill>
              <a:schemeClr val="tx1"/>
            </a:solidFill>
            <a:round/>
            <a:headEnd/>
            <a:tailEnd/>
          </a:ln>
        </p:spPr>
        <p:txBody>
          <a:bodyPr wrap="none" anchor="ctr"/>
          <a:lstStyle/>
          <a:p>
            <a:endParaRPr lang="zh-CN" altLang="en-US"/>
          </a:p>
        </p:txBody>
      </p:sp>
      <p:graphicFrame>
        <p:nvGraphicFramePr>
          <p:cNvPr id="10" name="Object 8"/>
          <p:cNvGraphicFramePr>
            <a:graphicFrameLocks noChangeAspect="1"/>
          </p:cNvGraphicFramePr>
          <p:nvPr/>
        </p:nvGraphicFramePr>
        <p:xfrm>
          <a:off x="1100138" y="3813175"/>
          <a:ext cx="4675187" cy="1100138"/>
        </p:xfrm>
        <a:graphic>
          <a:graphicData uri="http://schemas.openxmlformats.org/presentationml/2006/ole">
            <p:oleObj spid="_x0000_s27656" name="Equation" r:id="rId9" imgW="2057400" imgH="482400" progId="Equation.DSMT4">
              <p:embed/>
            </p:oleObj>
          </a:graphicData>
        </a:graphic>
      </p:graphicFrame>
      <p:sp>
        <p:nvSpPr>
          <p:cNvPr id="11" name="TextBox 11"/>
          <p:cNvSpPr txBox="1">
            <a:spLocks noChangeArrowheads="1"/>
          </p:cNvSpPr>
          <p:nvPr/>
        </p:nvSpPr>
        <p:spPr bwMode="auto">
          <a:xfrm>
            <a:off x="571500" y="3143250"/>
            <a:ext cx="7037388" cy="523875"/>
          </a:xfrm>
          <a:prstGeom prst="rect">
            <a:avLst/>
          </a:prstGeom>
          <a:noFill/>
          <a:ln w="9525">
            <a:noFill/>
            <a:miter lim="800000"/>
            <a:headEnd/>
            <a:tailEnd/>
          </a:ln>
        </p:spPr>
        <p:txBody>
          <a:bodyPr wrap="none">
            <a:spAutoFit/>
          </a:bodyPr>
          <a:lstStyle/>
          <a:p>
            <a:r>
              <a:rPr lang="zh-CN" altLang="en-US"/>
              <a:t>关于时间的一阶偏导数改用中心差商近似，</a:t>
            </a:r>
          </a:p>
        </p:txBody>
      </p:sp>
      <p:grpSp>
        <p:nvGrpSpPr>
          <p:cNvPr id="12" name="组合 12"/>
          <p:cNvGrpSpPr>
            <a:grpSpLocks/>
          </p:cNvGrpSpPr>
          <p:nvPr/>
        </p:nvGrpSpPr>
        <p:grpSpPr bwMode="auto">
          <a:xfrm>
            <a:off x="5929313" y="4097338"/>
            <a:ext cx="2222500" cy="561975"/>
            <a:chOff x="5643570" y="2784471"/>
            <a:chExt cx="2222542" cy="561979"/>
          </a:xfrm>
        </p:grpSpPr>
        <p:sp>
          <p:nvSpPr>
            <p:cNvPr id="27667" name="TextBox 13"/>
            <p:cNvSpPr txBox="1">
              <a:spLocks noChangeArrowheads="1"/>
            </p:cNvSpPr>
            <p:nvPr/>
          </p:nvSpPr>
          <p:spPr bwMode="auto">
            <a:xfrm>
              <a:off x="5643570" y="2786058"/>
              <a:ext cx="1266693" cy="523220"/>
            </a:xfrm>
            <a:prstGeom prst="rect">
              <a:avLst/>
            </a:prstGeom>
            <a:noFill/>
            <a:ln w="9525">
              <a:noFill/>
              <a:miter lim="800000"/>
              <a:headEnd/>
              <a:tailEnd/>
            </a:ln>
          </p:spPr>
          <p:txBody>
            <a:bodyPr wrap="none">
              <a:spAutoFit/>
            </a:bodyPr>
            <a:lstStyle/>
            <a:p>
              <a:r>
                <a:rPr lang="zh-CN" altLang="en-US"/>
                <a:t>误差为</a:t>
              </a:r>
            </a:p>
          </p:txBody>
        </p:sp>
        <p:graphicFrame>
          <p:nvGraphicFramePr>
            <p:cNvPr id="27657" name="Object 9"/>
            <p:cNvGraphicFramePr>
              <a:graphicFrameLocks noChangeAspect="1"/>
            </p:cNvGraphicFramePr>
            <p:nvPr/>
          </p:nvGraphicFramePr>
          <p:xfrm>
            <a:off x="6850105" y="2784471"/>
            <a:ext cx="1016007" cy="561979"/>
          </p:xfrm>
          <a:graphic>
            <a:graphicData uri="http://schemas.openxmlformats.org/presentationml/2006/ole">
              <p:oleObj spid="_x0000_s27657" name="Equation" r:id="rId10" imgW="406080" imgH="228600" progId="Equation.DSMT4">
                <p:embed/>
              </p:oleObj>
            </a:graphicData>
          </a:graphic>
        </p:graphicFrame>
      </p:grpSp>
      <p:sp>
        <p:nvSpPr>
          <p:cNvPr id="15" name="TextBox 15"/>
          <p:cNvSpPr txBox="1">
            <a:spLocks noChangeArrowheads="1"/>
          </p:cNvSpPr>
          <p:nvPr/>
        </p:nvSpPr>
        <p:spPr bwMode="auto">
          <a:xfrm>
            <a:off x="642938" y="4929188"/>
            <a:ext cx="7037387" cy="523875"/>
          </a:xfrm>
          <a:prstGeom prst="rect">
            <a:avLst/>
          </a:prstGeom>
          <a:noFill/>
          <a:ln w="9525">
            <a:noFill/>
            <a:miter lim="800000"/>
            <a:headEnd/>
            <a:tailEnd/>
          </a:ln>
        </p:spPr>
        <p:txBody>
          <a:bodyPr wrap="none">
            <a:spAutoFit/>
          </a:bodyPr>
          <a:lstStyle/>
          <a:p>
            <a:r>
              <a:rPr lang="zh-CN" altLang="en-US"/>
              <a:t>关于空间的二阶偏导数仍用中心差商近似，</a:t>
            </a:r>
          </a:p>
        </p:txBody>
      </p:sp>
      <p:graphicFrame>
        <p:nvGraphicFramePr>
          <p:cNvPr id="16" name="Object 10"/>
          <p:cNvGraphicFramePr>
            <a:graphicFrameLocks noChangeAspect="1"/>
          </p:cNvGraphicFramePr>
          <p:nvPr/>
        </p:nvGraphicFramePr>
        <p:xfrm>
          <a:off x="714375" y="5500688"/>
          <a:ext cx="6357938" cy="1116012"/>
        </p:xfrm>
        <a:graphic>
          <a:graphicData uri="http://schemas.openxmlformats.org/presentationml/2006/ole">
            <p:oleObj spid="_x0000_s27658" name="Equation" r:id="rId11" imgW="3060360" imgH="507960" progId="Equation.DSMT4">
              <p:embed/>
            </p:oleObj>
          </a:graphicData>
        </a:graphic>
      </p:graphicFrame>
      <p:grpSp>
        <p:nvGrpSpPr>
          <p:cNvPr id="17" name="组合 17"/>
          <p:cNvGrpSpPr>
            <a:grpSpLocks/>
          </p:cNvGrpSpPr>
          <p:nvPr/>
        </p:nvGrpSpPr>
        <p:grpSpPr bwMode="auto">
          <a:xfrm>
            <a:off x="6643688" y="5786438"/>
            <a:ext cx="2238375" cy="561975"/>
            <a:chOff x="6429388" y="4613276"/>
            <a:chExt cx="2238360" cy="561975"/>
          </a:xfrm>
        </p:grpSpPr>
        <p:sp>
          <p:nvSpPr>
            <p:cNvPr id="27666" name="TextBox 18"/>
            <p:cNvSpPr txBox="1">
              <a:spLocks noChangeArrowheads="1"/>
            </p:cNvSpPr>
            <p:nvPr/>
          </p:nvSpPr>
          <p:spPr bwMode="auto">
            <a:xfrm>
              <a:off x="6429388" y="4643446"/>
              <a:ext cx="1266693" cy="523220"/>
            </a:xfrm>
            <a:prstGeom prst="rect">
              <a:avLst/>
            </a:prstGeom>
            <a:noFill/>
            <a:ln w="9525">
              <a:noFill/>
              <a:miter lim="800000"/>
              <a:headEnd/>
              <a:tailEnd/>
            </a:ln>
          </p:spPr>
          <p:txBody>
            <a:bodyPr wrap="none">
              <a:spAutoFit/>
            </a:bodyPr>
            <a:lstStyle/>
            <a:p>
              <a:r>
                <a:rPr lang="zh-CN" altLang="en-US"/>
                <a:t>误差为</a:t>
              </a:r>
            </a:p>
          </p:txBody>
        </p:sp>
        <p:graphicFrame>
          <p:nvGraphicFramePr>
            <p:cNvPr id="27659" name="Object 17"/>
            <p:cNvGraphicFramePr>
              <a:graphicFrameLocks noChangeAspect="1"/>
            </p:cNvGraphicFramePr>
            <p:nvPr/>
          </p:nvGraphicFramePr>
          <p:xfrm>
            <a:off x="7619998" y="4613276"/>
            <a:ext cx="1047750" cy="561975"/>
          </p:xfrm>
          <a:graphic>
            <a:graphicData uri="http://schemas.openxmlformats.org/presentationml/2006/ole">
              <p:oleObj spid="_x0000_s27659" name="Equation" r:id="rId12" imgW="419040" imgH="228600" progId="Equation.DSMT4">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left)">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left)">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left)">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wipe(left)">
                                      <p:cBhvr>
                                        <p:cTn id="6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2"/>
          <p:cNvGraphicFramePr>
            <a:graphicFrameLocks noChangeAspect="1"/>
          </p:cNvGraphicFramePr>
          <p:nvPr/>
        </p:nvGraphicFramePr>
        <p:xfrm>
          <a:off x="571500" y="1428750"/>
          <a:ext cx="2246313" cy="487363"/>
        </p:xfrm>
        <a:graphic>
          <a:graphicData uri="http://schemas.openxmlformats.org/presentationml/2006/ole">
            <p:oleObj spid="_x0000_s28674" name="公式" r:id="rId3" imgW="1054080" imgH="228600" progId="Equation.3">
              <p:embed/>
            </p:oleObj>
          </a:graphicData>
        </a:graphic>
      </p:graphicFrame>
      <p:graphicFrame>
        <p:nvGraphicFramePr>
          <p:cNvPr id="3" name="Object 23"/>
          <p:cNvGraphicFramePr>
            <a:graphicFrameLocks noChangeAspect="1"/>
          </p:cNvGraphicFramePr>
          <p:nvPr/>
        </p:nvGraphicFramePr>
        <p:xfrm>
          <a:off x="571500" y="2071688"/>
          <a:ext cx="4516438" cy="492125"/>
        </p:xfrm>
        <a:graphic>
          <a:graphicData uri="http://schemas.openxmlformats.org/presentationml/2006/ole">
            <p:oleObj spid="_x0000_s28675" name="Equation" r:id="rId4" imgW="2095200" imgH="228600" progId="Equation.DSMT4">
              <p:embed/>
            </p:oleObj>
          </a:graphicData>
        </a:graphic>
      </p:graphicFrame>
      <p:graphicFrame>
        <p:nvGraphicFramePr>
          <p:cNvPr id="4" name="Object 24"/>
          <p:cNvGraphicFramePr>
            <a:graphicFrameLocks noChangeAspect="1"/>
          </p:cNvGraphicFramePr>
          <p:nvPr/>
        </p:nvGraphicFramePr>
        <p:xfrm>
          <a:off x="857250" y="1000125"/>
          <a:ext cx="3033713" cy="433388"/>
        </p:xfrm>
        <a:graphic>
          <a:graphicData uri="http://schemas.openxmlformats.org/presentationml/2006/ole">
            <p:oleObj spid="_x0000_s28676" name="公式" r:id="rId5" imgW="1422360" imgH="203040" progId="Equation.3">
              <p:embed/>
            </p:oleObj>
          </a:graphicData>
        </a:graphic>
      </p:graphicFrame>
      <p:graphicFrame>
        <p:nvGraphicFramePr>
          <p:cNvPr id="5" name="Object 26"/>
          <p:cNvGraphicFramePr>
            <a:graphicFrameLocks noChangeAspect="1"/>
          </p:cNvGraphicFramePr>
          <p:nvPr/>
        </p:nvGraphicFramePr>
        <p:xfrm>
          <a:off x="3071813" y="1428750"/>
          <a:ext cx="1543050" cy="433388"/>
        </p:xfrm>
        <a:graphic>
          <a:graphicData uri="http://schemas.openxmlformats.org/presentationml/2006/ole">
            <p:oleObj spid="_x0000_s28677" name="公式" r:id="rId6" imgW="723600" imgH="203040" progId="Equation.3">
              <p:embed/>
            </p:oleObj>
          </a:graphicData>
        </a:graphic>
      </p:graphicFrame>
      <p:graphicFrame>
        <p:nvGraphicFramePr>
          <p:cNvPr id="6" name="Object 27"/>
          <p:cNvGraphicFramePr>
            <a:graphicFrameLocks noChangeAspect="1"/>
          </p:cNvGraphicFramePr>
          <p:nvPr/>
        </p:nvGraphicFramePr>
        <p:xfrm>
          <a:off x="5286375" y="2143125"/>
          <a:ext cx="1435100" cy="379413"/>
        </p:xfrm>
        <a:graphic>
          <a:graphicData uri="http://schemas.openxmlformats.org/presentationml/2006/ole">
            <p:oleObj spid="_x0000_s28678" name="公式" r:id="rId7" imgW="672840" imgH="177480" progId="Equation.3">
              <p:embed/>
            </p:oleObj>
          </a:graphicData>
        </a:graphic>
      </p:graphicFrame>
      <p:sp>
        <p:nvSpPr>
          <p:cNvPr id="7" name="AutoShape 42"/>
          <p:cNvSpPr>
            <a:spLocks/>
          </p:cNvSpPr>
          <p:nvPr/>
        </p:nvSpPr>
        <p:spPr bwMode="auto">
          <a:xfrm>
            <a:off x="142875" y="500063"/>
            <a:ext cx="358775" cy="2016125"/>
          </a:xfrm>
          <a:prstGeom prst="leftBrace">
            <a:avLst>
              <a:gd name="adj1" fmla="val 46829"/>
              <a:gd name="adj2" fmla="val 50000"/>
            </a:avLst>
          </a:prstGeom>
          <a:noFill/>
          <a:ln w="19050">
            <a:solidFill>
              <a:schemeClr val="tx1"/>
            </a:solidFill>
            <a:round/>
            <a:headEnd/>
            <a:tailEnd/>
          </a:ln>
        </p:spPr>
        <p:txBody>
          <a:bodyPr wrap="none" anchor="ctr"/>
          <a:lstStyle/>
          <a:p>
            <a:endParaRPr lang="zh-CN" altLang="en-US"/>
          </a:p>
        </p:txBody>
      </p:sp>
      <p:graphicFrame>
        <p:nvGraphicFramePr>
          <p:cNvPr id="8" name="Object 9"/>
          <p:cNvGraphicFramePr>
            <a:graphicFrameLocks noChangeAspect="1"/>
          </p:cNvGraphicFramePr>
          <p:nvPr/>
        </p:nvGraphicFramePr>
        <p:xfrm>
          <a:off x="361950" y="357188"/>
          <a:ext cx="8770938" cy="682625"/>
        </p:xfrm>
        <a:graphic>
          <a:graphicData uri="http://schemas.openxmlformats.org/presentationml/2006/ole">
            <p:oleObj spid="_x0000_s28679" name="Equation" r:id="rId8" imgW="5232240" imgH="406080" progId="Equation.DSMT4">
              <p:embed/>
            </p:oleObj>
          </a:graphicData>
        </a:graphic>
      </p:graphicFrame>
      <p:graphicFrame>
        <p:nvGraphicFramePr>
          <p:cNvPr id="9" name="Object 17"/>
          <p:cNvGraphicFramePr>
            <a:graphicFrameLocks noChangeAspect="1"/>
          </p:cNvGraphicFramePr>
          <p:nvPr/>
        </p:nvGraphicFramePr>
        <p:xfrm>
          <a:off x="104775" y="3929063"/>
          <a:ext cx="8959850" cy="2468562"/>
        </p:xfrm>
        <a:graphic>
          <a:graphicData uri="http://schemas.openxmlformats.org/presentationml/2006/ole">
            <p:oleObj spid="_x0000_s28680" name="Equation" r:id="rId9" imgW="4152600" imgH="1143000" progId="Equation.DSMT4">
              <p:embed/>
            </p:oleObj>
          </a:graphicData>
        </a:graphic>
      </p:graphicFrame>
      <p:grpSp>
        <p:nvGrpSpPr>
          <p:cNvPr id="13" name="组合 15"/>
          <p:cNvGrpSpPr>
            <a:grpSpLocks/>
          </p:cNvGrpSpPr>
          <p:nvPr/>
        </p:nvGrpSpPr>
        <p:grpSpPr bwMode="auto">
          <a:xfrm>
            <a:off x="357188" y="2714625"/>
            <a:ext cx="8140700" cy="1169988"/>
            <a:chOff x="357188" y="2714625"/>
            <a:chExt cx="8140700" cy="1169551"/>
          </a:xfrm>
        </p:grpSpPr>
        <p:sp>
          <p:nvSpPr>
            <p:cNvPr id="28688" name="Text Box 20"/>
            <p:cNvSpPr txBox="1">
              <a:spLocks noChangeArrowheads="1"/>
            </p:cNvSpPr>
            <p:nvPr/>
          </p:nvSpPr>
          <p:spPr bwMode="auto">
            <a:xfrm>
              <a:off x="357188" y="2714625"/>
              <a:ext cx="8140700" cy="1169551"/>
            </a:xfrm>
            <a:prstGeom prst="rect">
              <a:avLst/>
            </a:prstGeom>
            <a:noFill/>
            <a:ln w="9525">
              <a:noFill/>
              <a:miter lim="800000"/>
              <a:headEnd/>
              <a:tailEnd/>
            </a:ln>
          </p:spPr>
          <p:txBody>
            <a:bodyPr>
              <a:spAutoFit/>
            </a:bodyPr>
            <a:lstStyle/>
            <a:p>
              <a:pPr>
                <a:lnSpc>
                  <a:spcPct val="125000"/>
                </a:lnSpc>
              </a:pPr>
              <a:r>
                <a:rPr lang="zh-CN" altLang="en-US"/>
                <a:t>将数值解      代替精确解                并忽略高阶小项，则可以建立以下</a:t>
              </a:r>
              <a:r>
                <a:rPr lang="en-US" altLang="zh-CN">
                  <a:solidFill>
                    <a:schemeClr val="accent2"/>
                  </a:solidFill>
                </a:rPr>
                <a:t>Richardson</a:t>
              </a:r>
              <a:r>
                <a:rPr lang="zh-CN" altLang="en-US">
                  <a:solidFill>
                    <a:schemeClr val="accent2"/>
                  </a:solidFill>
                </a:rPr>
                <a:t>格式</a:t>
              </a:r>
              <a:r>
                <a:rPr lang="zh-CN" altLang="en-US"/>
                <a:t>：</a:t>
              </a:r>
            </a:p>
          </p:txBody>
        </p:sp>
        <p:graphicFrame>
          <p:nvGraphicFramePr>
            <p:cNvPr id="28681" name="Object 21"/>
            <p:cNvGraphicFramePr>
              <a:graphicFrameLocks noChangeAspect="1"/>
            </p:cNvGraphicFramePr>
            <p:nvPr/>
          </p:nvGraphicFramePr>
          <p:xfrm>
            <a:off x="4214813" y="2771775"/>
            <a:ext cx="1277937" cy="523875"/>
          </p:xfrm>
          <a:graphic>
            <a:graphicData uri="http://schemas.openxmlformats.org/presentationml/2006/ole">
              <p:oleObj spid="_x0000_s28681" name="Equation" r:id="rId10" imgW="558720" imgH="228600" progId="Equation.DSMT4">
                <p:embed/>
              </p:oleObj>
            </a:graphicData>
          </a:graphic>
        </p:graphicFrame>
        <p:graphicFrame>
          <p:nvGraphicFramePr>
            <p:cNvPr id="28682" name="Object 10"/>
            <p:cNvGraphicFramePr>
              <a:graphicFrameLocks noChangeAspect="1"/>
            </p:cNvGraphicFramePr>
            <p:nvPr/>
          </p:nvGraphicFramePr>
          <p:xfrm>
            <a:off x="1928813" y="2786063"/>
            <a:ext cx="436562" cy="552450"/>
          </p:xfrm>
          <a:graphic>
            <a:graphicData uri="http://schemas.openxmlformats.org/presentationml/2006/ole">
              <p:oleObj spid="_x0000_s28682" name="Equation" r:id="rId11" imgW="190440" imgH="241200" progId="Equation.DSMT4">
                <p:embed/>
              </p:oleObj>
            </a:graphicData>
          </a:graphic>
        </p:graphicFrame>
      </p:grpSp>
      <p:grpSp>
        <p:nvGrpSpPr>
          <p:cNvPr id="16" name="组合 14"/>
          <p:cNvGrpSpPr>
            <a:grpSpLocks/>
          </p:cNvGrpSpPr>
          <p:nvPr/>
        </p:nvGrpSpPr>
        <p:grpSpPr bwMode="auto">
          <a:xfrm>
            <a:off x="642938" y="6129338"/>
            <a:ext cx="6881812" cy="561975"/>
            <a:chOff x="642910" y="6129613"/>
            <a:chExt cx="6881861" cy="561975"/>
          </a:xfrm>
        </p:grpSpPr>
        <p:sp>
          <p:nvSpPr>
            <p:cNvPr id="28687" name="TextBox 15"/>
            <p:cNvSpPr txBox="1">
              <a:spLocks noChangeArrowheads="1"/>
            </p:cNvSpPr>
            <p:nvPr/>
          </p:nvSpPr>
          <p:spPr bwMode="auto">
            <a:xfrm>
              <a:off x="642910" y="6143644"/>
              <a:ext cx="5234162" cy="523220"/>
            </a:xfrm>
            <a:prstGeom prst="rect">
              <a:avLst/>
            </a:prstGeom>
            <a:noFill/>
            <a:ln w="9525">
              <a:noFill/>
              <a:miter lim="800000"/>
              <a:headEnd/>
              <a:tailEnd/>
            </a:ln>
          </p:spPr>
          <p:txBody>
            <a:bodyPr wrap="none">
              <a:spAutoFit/>
            </a:bodyPr>
            <a:lstStyle/>
            <a:p>
              <a:r>
                <a:rPr lang="zh-CN" altLang="en-US"/>
                <a:t>可见上述格式的局部截断误差为</a:t>
              </a:r>
            </a:p>
          </p:txBody>
        </p:sp>
        <p:graphicFrame>
          <p:nvGraphicFramePr>
            <p:cNvPr id="28683" name="Object 11"/>
            <p:cNvGraphicFramePr>
              <a:graphicFrameLocks noChangeAspect="1"/>
            </p:cNvGraphicFramePr>
            <p:nvPr/>
          </p:nvGraphicFramePr>
          <p:xfrm>
            <a:off x="5778509" y="6129613"/>
            <a:ext cx="1746262" cy="561975"/>
          </p:xfrm>
          <a:graphic>
            <a:graphicData uri="http://schemas.openxmlformats.org/presentationml/2006/ole">
              <p:oleObj spid="_x0000_s28683" name="Equation" r:id="rId12" imgW="698400" imgH="228600" progId="Equation.DSMT4">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left)">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left)">
                                      <p:cBhvr>
                                        <p:cTn id="5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625" name="Object 17"/>
          <p:cNvGraphicFramePr>
            <a:graphicFrameLocks noChangeAspect="1"/>
          </p:cNvGraphicFramePr>
          <p:nvPr/>
        </p:nvGraphicFramePr>
        <p:xfrm>
          <a:off x="184150" y="214313"/>
          <a:ext cx="8959850" cy="2468562"/>
        </p:xfrm>
        <a:graphic>
          <a:graphicData uri="http://schemas.openxmlformats.org/presentationml/2006/ole">
            <p:oleObj spid="_x0000_s29698" name="Equation" r:id="rId3" imgW="4152600" imgH="1143000" progId="Equation.DSMT4">
              <p:embed/>
            </p:oleObj>
          </a:graphicData>
        </a:graphic>
      </p:graphicFrame>
      <p:sp>
        <p:nvSpPr>
          <p:cNvPr id="3" name="TextBox 2"/>
          <p:cNvSpPr txBox="1">
            <a:spLocks noChangeArrowheads="1"/>
          </p:cNvSpPr>
          <p:nvPr/>
        </p:nvSpPr>
        <p:spPr bwMode="auto">
          <a:xfrm>
            <a:off x="214313" y="2786063"/>
            <a:ext cx="2709862" cy="523875"/>
          </a:xfrm>
          <a:prstGeom prst="rect">
            <a:avLst/>
          </a:prstGeom>
          <a:noFill/>
          <a:ln w="9525">
            <a:noFill/>
            <a:miter lim="800000"/>
            <a:headEnd/>
            <a:tailEnd/>
          </a:ln>
        </p:spPr>
        <p:txBody>
          <a:bodyPr wrap="none">
            <a:spAutoFit/>
          </a:bodyPr>
          <a:lstStyle/>
          <a:p>
            <a:r>
              <a:rPr lang="zh-CN" altLang="en-US"/>
              <a:t>经过整理可得，</a:t>
            </a:r>
          </a:p>
        </p:txBody>
      </p:sp>
      <p:sp>
        <p:nvSpPr>
          <p:cNvPr id="2970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443" name="Object 3"/>
          <p:cNvGraphicFramePr>
            <a:graphicFrameLocks noChangeAspect="1"/>
          </p:cNvGraphicFramePr>
          <p:nvPr/>
        </p:nvGraphicFramePr>
        <p:xfrm>
          <a:off x="928688" y="3429000"/>
          <a:ext cx="6715125" cy="2376488"/>
        </p:xfrm>
        <a:graphic>
          <a:graphicData uri="http://schemas.openxmlformats.org/presentationml/2006/ole">
            <p:oleObj spid="_x0000_s29699" name="Equation" r:id="rId4" imgW="2997000" imgH="1002960" progId="Equation.DSMT4">
              <p:embed/>
            </p:oleObj>
          </a:graphicData>
        </a:graphic>
      </p:graphicFrame>
      <p:sp>
        <p:nvSpPr>
          <p:cNvPr id="6" name="TextBox 5"/>
          <p:cNvSpPr txBox="1">
            <a:spLocks noChangeArrowheads="1"/>
          </p:cNvSpPr>
          <p:nvPr/>
        </p:nvSpPr>
        <p:spPr bwMode="auto">
          <a:xfrm>
            <a:off x="500063" y="6000750"/>
            <a:ext cx="3430587" cy="523875"/>
          </a:xfrm>
          <a:prstGeom prst="rect">
            <a:avLst/>
          </a:prstGeom>
          <a:noFill/>
          <a:ln w="9525">
            <a:noFill/>
            <a:miter lim="800000"/>
            <a:headEnd/>
            <a:tailEnd/>
          </a:ln>
        </p:spPr>
        <p:txBody>
          <a:bodyPr wrap="none">
            <a:spAutoFit/>
          </a:bodyPr>
          <a:lstStyle/>
          <a:p>
            <a:r>
              <a:rPr lang="zh-CN" altLang="en-US"/>
              <a:t>这是一个三层格式。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1443"/>
                                        </p:tgtEl>
                                        <p:attrNameLst>
                                          <p:attrName>style.visibility</p:attrName>
                                        </p:attrNameLst>
                                      </p:cBhvr>
                                      <p:to>
                                        <p:strVal val="visible"/>
                                      </p:to>
                                    </p:set>
                                    <p:animEffect transition="in" filter="wipe(left)">
                                      <p:cBhvr>
                                        <p:cTn id="12" dur="500"/>
                                        <p:tgtEl>
                                          <p:spTgt spid="614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357188" y="357188"/>
            <a:ext cx="4332287" cy="523875"/>
          </a:xfrm>
          <a:prstGeom prst="rect">
            <a:avLst/>
          </a:prstGeom>
          <a:noFill/>
          <a:ln w="9525">
            <a:noFill/>
            <a:miter lim="800000"/>
            <a:headEnd/>
            <a:tailEnd/>
          </a:ln>
        </p:spPr>
        <p:txBody>
          <a:bodyPr wrap="none">
            <a:spAutoFit/>
          </a:bodyPr>
          <a:lstStyle/>
          <a:p>
            <a:r>
              <a:rPr lang="zh-CN" altLang="en-US"/>
              <a:t>需要知道第</a:t>
            </a:r>
            <a:r>
              <a:rPr lang="en-US" altLang="zh-CN"/>
              <a:t>1</a:t>
            </a:r>
            <a:r>
              <a:rPr lang="zh-CN" altLang="en-US"/>
              <a:t>层上的信息。</a:t>
            </a:r>
          </a:p>
        </p:txBody>
      </p:sp>
      <p:sp>
        <p:nvSpPr>
          <p:cNvPr id="3" name="TextBox 2"/>
          <p:cNvSpPr txBox="1">
            <a:spLocks noChangeArrowheads="1"/>
          </p:cNvSpPr>
          <p:nvPr/>
        </p:nvSpPr>
        <p:spPr bwMode="auto">
          <a:xfrm>
            <a:off x="428625" y="1000125"/>
            <a:ext cx="1266825" cy="523875"/>
          </a:xfrm>
          <a:prstGeom prst="rect">
            <a:avLst/>
          </a:prstGeom>
          <a:noFill/>
          <a:ln w="9525">
            <a:noFill/>
            <a:miter lim="800000"/>
            <a:headEnd/>
            <a:tailEnd/>
          </a:ln>
        </p:spPr>
        <p:txBody>
          <a:bodyPr wrap="none">
            <a:spAutoFit/>
          </a:bodyPr>
          <a:lstStyle/>
          <a:p>
            <a:r>
              <a:rPr lang="zh-CN" altLang="en-US"/>
              <a:t>注意到</a:t>
            </a:r>
          </a:p>
        </p:txBody>
      </p:sp>
      <p:sp>
        <p:nvSpPr>
          <p:cNvPr id="3072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3489" name="Object 1"/>
          <p:cNvGraphicFramePr>
            <a:graphicFrameLocks noChangeAspect="1"/>
          </p:cNvGraphicFramePr>
          <p:nvPr/>
        </p:nvGraphicFramePr>
        <p:xfrm>
          <a:off x="571500" y="1500188"/>
          <a:ext cx="8008938" cy="2620962"/>
        </p:xfrm>
        <a:graphic>
          <a:graphicData uri="http://schemas.openxmlformats.org/presentationml/2006/ole">
            <p:oleObj spid="_x0000_s30722" name="Equation" r:id="rId3" imgW="4063680" imgH="1333440" progId="Equation.DSMT4">
              <p:embed/>
            </p:oleObj>
          </a:graphicData>
        </a:graphic>
      </p:graphicFrame>
      <p:sp>
        <p:nvSpPr>
          <p:cNvPr id="6" name="TextBox 5"/>
          <p:cNvSpPr txBox="1">
            <a:spLocks noChangeArrowheads="1"/>
          </p:cNvSpPr>
          <p:nvPr/>
        </p:nvSpPr>
        <p:spPr bwMode="auto">
          <a:xfrm>
            <a:off x="500063" y="4286250"/>
            <a:ext cx="5413375" cy="523875"/>
          </a:xfrm>
          <a:prstGeom prst="rect">
            <a:avLst/>
          </a:prstGeom>
          <a:noFill/>
          <a:ln w="9525">
            <a:noFill/>
            <a:miter lim="800000"/>
            <a:headEnd/>
            <a:tailEnd/>
          </a:ln>
        </p:spPr>
        <p:txBody>
          <a:bodyPr wrap="none">
            <a:spAutoFit/>
          </a:bodyPr>
          <a:lstStyle/>
          <a:p>
            <a:r>
              <a:rPr lang="zh-CN" altLang="en-US"/>
              <a:t>于是第</a:t>
            </a:r>
            <a:r>
              <a:rPr lang="en-US" altLang="zh-CN"/>
              <a:t>1</a:t>
            </a:r>
            <a:r>
              <a:rPr lang="zh-CN" altLang="en-US"/>
              <a:t>层上内部节点的信息可取</a:t>
            </a:r>
          </a:p>
        </p:txBody>
      </p:sp>
      <p:sp>
        <p:nvSpPr>
          <p:cNvPr id="3072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3491" name="Object 3"/>
          <p:cNvGraphicFramePr>
            <a:graphicFrameLocks noChangeAspect="1"/>
          </p:cNvGraphicFramePr>
          <p:nvPr/>
        </p:nvGraphicFramePr>
        <p:xfrm>
          <a:off x="1143000" y="5000625"/>
          <a:ext cx="6578600" cy="550863"/>
        </p:xfrm>
        <a:graphic>
          <a:graphicData uri="http://schemas.openxmlformats.org/presentationml/2006/ole">
            <p:oleObj spid="_x0000_s30723" name="Equation" r:id="rId4" imgW="2997000" imgH="2538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3489"/>
                                        </p:tgtEl>
                                        <p:attrNameLst>
                                          <p:attrName>style.visibility</p:attrName>
                                        </p:attrNameLst>
                                      </p:cBhvr>
                                      <p:to>
                                        <p:strVal val="visible"/>
                                      </p:to>
                                    </p:set>
                                    <p:animEffect transition="in" filter="wipe(left)">
                                      <p:cBhvr>
                                        <p:cTn id="17" dur="500"/>
                                        <p:tgtEl>
                                          <p:spTgt spid="6348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3491"/>
                                        </p:tgtEl>
                                        <p:attrNameLst>
                                          <p:attrName>style.visibility</p:attrName>
                                        </p:attrNameLst>
                                      </p:cBhvr>
                                      <p:to>
                                        <p:strVal val="visible"/>
                                      </p:to>
                                    </p:set>
                                    <p:animEffect transition="in" filter="wipe(left)">
                                      <p:cBhvr>
                                        <p:cTn id="27" dur="500"/>
                                        <p:tgtEl>
                                          <p:spTgt spid="63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noChangeArrowheads="1"/>
          </p:cNvPicPr>
          <p:nvPr/>
        </p:nvPicPr>
        <p:blipFill>
          <a:blip r:embed="rId3"/>
          <a:srcRect r="22681" b="1595"/>
          <a:stretch>
            <a:fillRect/>
          </a:stretch>
        </p:blipFill>
        <p:spPr bwMode="auto">
          <a:xfrm>
            <a:off x="642938" y="3429000"/>
            <a:ext cx="4286250" cy="2928938"/>
          </a:xfrm>
          <a:prstGeom prst="rect">
            <a:avLst/>
          </a:prstGeom>
          <a:noFill/>
          <a:ln w="9525">
            <a:noFill/>
            <a:miter lim="800000"/>
            <a:headEnd/>
            <a:tailEnd/>
          </a:ln>
        </p:spPr>
      </p:pic>
      <p:graphicFrame>
        <p:nvGraphicFramePr>
          <p:cNvPr id="31746" name="Object 1"/>
          <p:cNvGraphicFramePr>
            <a:graphicFrameLocks noChangeAspect="1"/>
          </p:cNvGraphicFramePr>
          <p:nvPr/>
        </p:nvGraphicFramePr>
        <p:xfrm>
          <a:off x="500063" y="214313"/>
          <a:ext cx="6913562" cy="3067050"/>
        </p:xfrm>
        <a:graphic>
          <a:graphicData uri="http://schemas.openxmlformats.org/presentationml/2006/ole">
            <p:oleObj spid="_x0000_s31746" name="Equation" r:id="rId4" imgW="3085920" imgH="129528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500063" y="428625"/>
            <a:ext cx="906462" cy="523875"/>
          </a:xfrm>
          <a:prstGeom prst="rect">
            <a:avLst/>
          </a:prstGeom>
          <a:noFill/>
          <a:ln w="9525">
            <a:noFill/>
            <a:miter lim="800000"/>
            <a:headEnd/>
            <a:tailEnd/>
          </a:ln>
        </p:spPr>
        <p:txBody>
          <a:bodyPr wrap="none">
            <a:spAutoFit/>
          </a:bodyPr>
          <a:lstStyle/>
          <a:p>
            <a:r>
              <a:rPr lang="zh-CN" altLang="en-US"/>
              <a:t>或者</a:t>
            </a:r>
          </a:p>
        </p:txBody>
      </p:sp>
      <p:graphicFrame>
        <p:nvGraphicFramePr>
          <p:cNvPr id="64514" name="Object 2"/>
          <p:cNvGraphicFramePr>
            <a:graphicFrameLocks noChangeAspect="1"/>
          </p:cNvGraphicFramePr>
          <p:nvPr/>
        </p:nvGraphicFramePr>
        <p:xfrm>
          <a:off x="428625" y="1071563"/>
          <a:ext cx="8459788" cy="3644900"/>
        </p:xfrm>
        <a:graphic>
          <a:graphicData uri="http://schemas.openxmlformats.org/presentationml/2006/ole">
            <p:oleObj spid="_x0000_s32770" name="Equation" r:id="rId3" imgW="4292280" imgH="1854000" progId="Equation.DSMT4">
              <p:embed/>
            </p:oleObj>
          </a:graphicData>
        </a:graphic>
      </p:graphicFrame>
      <p:sp>
        <p:nvSpPr>
          <p:cNvPr id="6" name="TextBox 5"/>
          <p:cNvSpPr txBox="1">
            <a:spLocks noChangeArrowheads="1"/>
          </p:cNvSpPr>
          <p:nvPr/>
        </p:nvSpPr>
        <p:spPr bwMode="auto">
          <a:xfrm>
            <a:off x="428625" y="4857750"/>
            <a:ext cx="1266825" cy="523875"/>
          </a:xfrm>
          <a:prstGeom prst="rect">
            <a:avLst/>
          </a:prstGeom>
          <a:noFill/>
          <a:ln w="9525">
            <a:noFill/>
            <a:miter lim="800000"/>
            <a:headEnd/>
            <a:tailEnd/>
          </a:ln>
        </p:spPr>
        <p:txBody>
          <a:bodyPr wrap="none">
            <a:spAutoFit/>
          </a:bodyPr>
          <a:lstStyle/>
          <a:p>
            <a:r>
              <a:rPr lang="zh-CN" altLang="en-US"/>
              <a:t>然后取</a:t>
            </a:r>
          </a:p>
        </p:txBody>
      </p:sp>
      <p:graphicFrame>
        <p:nvGraphicFramePr>
          <p:cNvPr id="64515" name="Object 3"/>
          <p:cNvGraphicFramePr>
            <a:graphicFrameLocks noChangeAspect="1"/>
          </p:cNvGraphicFramePr>
          <p:nvPr/>
        </p:nvGraphicFramePr>
        <p:xfrm>
          <a:off x="357188" y="5357813"/>
          <a:ext cx="7945437" cy="1046162"/>
        </p:xfrm>
        <a:graphic>
          <a:graphicData uri="http://schemas.openxmlformats.org/presentationml/2006/ole">
            <p:oleObj spid="_x0000_s32771" name="Equation" r:id="rId4" imgW="3619440" imgH="4824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4514"/>
                                        </p:tgtEl>
                                        <p:attrNameLst>
                                          <p:attrName>style.visibility</p:attrName>
                                        </p:attrNameLst>
                                      </p:cBhvr>
                                      <p:to>
                                        <p:strVal val="visible"/>
                                      </p:to>
                                    </p:set>
                                    <p:animEffect transition="in" filter="wipe(left)">
                                      <p:cBhvr>
                                        <p:cTn id="12" dur="500"/>
                                        <p:tgtEl>
                                          <p:spTgt spid="645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4515"/>
                                        </p:tgtEl>
                                        <p:attrNameLst>
                                          <p:attrName>style.visibility</p:attrName>
                                        </p:attrNameLst>
                                      </p:cBhvr>
                                      <p:to>
                                        <p:strVal val="visible"/>
                                      </p:to>
                                    </p:set>
                                    <p:animEffect transition="in" filter="wipe(left)">
                                      <p:cBhvr>
                                        <p:cTn id="22" dur="500"/>
                                        <p:tgtEl>
                                          <p:spTgt spid="64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9" name="TextBox 3"/>
          <p:cNvSpPr txBox="1">
            <a:spLocks noChangeArrowheads="1"/>
          </p:cNvSpPr>
          <p:nvPr/>
        </p:nvSpPr>
        <p:spPr bwMode="auto">
          <a:xfrm>
            <a:off x="285750" y="214313"/>
            <a:ext cx="1987550" cy="523875"/>
          </a:xfrm>
          <a:prstGeom prst="rect">
            <a:avLst/>
          </a:prstGeom>
          <a:noFill/>
          <a:ln w="9525">
            <a:noFill/>
            <a:miter lim="800000"/>
            <a:headEnd/>
            <a:tailEnd/>
          </a:ln>
        </p:spPr>
        <p:txBody>
          <a:bodyPr wrap="none">
            <a:spAutoFit/>
          </a:bodyPr>
          <a:lstStyle/>
          <a:p>
            <a:r>
              <a:rPr lang="zh-CN" altLang="en-US"/>
              <a:t>数值算例：</a:t>
            </a:r>
          </a:p>
        </p:txBody>
      </p:sp>
      <p:grpSp>
        <p:nvGrpSpPr>
          <p:cNvPr id="33800" name="Group 30"/>
          <p:cNvGrpSpPr>
            <a:grpSpLocks/>
          </p:cNvGrpSpPr>
          <p:nvPr/>
        </p:nvGrpSpPr>
        <p:grpSpPr bwMode="auto">
          <a:xfrm>
            <a:off x="2214563" y="214313"/>
            <a:ext cx="5738812" cy="2778125"/>
            <a:chOff x="431" y="663"/>
            <a:chExt cx="3615" cy="1750"/>
          </a:xfrm>
        </p:grpSpPr>
        <p:sp>
          <p:nvSpPr>
            <p:cNvPr id="33801" name="Text Box 4"/>
            <p:cNvSpPr txBox="1">
              <a:spLocks noChangeArrowheads="1"/>
            </p:cNvSpPr>
            <p:nvPr/>
          </p:nvSpPr>
          <p:spPr bwMode="auto">
            <a:xfrm>
              <a:off x="1233" y="803"/>
              <a:ext cx="116" cy="231"/>
            </a:xfrm>
            <a:prstGeom prst="rect">
              <a:avLst/>
            </a:prstGeom>
            <a:noFill/>
            <a:ln w="9525">
              <a:noFill/>
              <a:miter lim="800000"/>
              <a:headEnd/>
              <a:tailEnd/>
            </a:ln>
          </p:spPr>
          <p:txBody>
            <a:bodyPr wrap="none">
              <a:spAutoFit/>
            </a:bodyPr>
            <a:lstStyle/>
            <a:p>
              <a:endParaRPr lang="zh-CN" altLang="zh-CN" sz="1800" b="0">
                <a:latin typeface="Arial" charset="0"/>
                <a:ea typeface="宋体" pitchFamily="2" charset="-122"/>
              </a:endParaRPr>
            </a:p>
          </p:txBody>
        </p:sp>
        <p:sp>
          <p:nvSpPr>
            <p:cNvPr id="33802" name="AutoShape 5"/>
            <p:cNvSpPr>
              <a:spLocks/>
            </p:cNvSpPr>
            <p:nvPr/>
          </p:nvSpPr>
          <p:spPr bwMode="auto">
            <a:xfrm>
              <a:off x="439" y="709"/>
              <a:ext cx="181" cy="1315"/>
            </a:xfrm>
            <a:prstGeom prst="leftBrace">
              <a:avLst>
                <a:gd name="adj1" fmla="val 60543"/>
                <a:gd name="adj2" fmla="val 50000"/>
              </a:avLst>
            </a:prstGeom>
            <a:noFill/>
            <a:ln w="9525">
              <a:solidFill>
                <a:schemeClr val="tx1"/>
              </a:solidFill>
              <a:round/>
              <a:headEnd/>
              <a:tailEnd/>
            </a:ln>
          </p:spPr>
          <p:txBody>
            <a:bodyPr wrap="none" anchor="ctr"/>
            <a:lstStyle/>
            <a:p>
              <a:endParaRPr lang="zh-CN" altLang="en-US"/>
            </a:p>
          </p:txBody>
        </p:sp>
        <p:graphicFrame>
          <p:nvGraphicFramePr>
            <p:cNvPr id="33794" name="Object 6"/>
            <p:cNvGraphicFramePr>
              <a:graphicFrameLocks noChangeAspect="1"/>
            </p:cNvGraphicFramePr>
            <p:nvPr/>
          </p:nvGraphicFramePr>
          <p:xfrm>
            <a:off x="682" y="663"/>
            <a:ext cx="3179" cy="612"/>
          </p:xfrm>
          <a:graphic>
            <a:graphicData uri="http://schemas.openxmlformats.org/presentationml/2006/ole">
              <p:oleObj spid="_x0000_s33794" name="公式" r:id="rId3" imgW="2311200" imgH="444240" progId="Equation.3">
                <p:embed/>
              </p:oleObj>
            </a:graphicData>
          </a:graphic>
        </p:graphicFrame>
        <p:graphicFrame>
          <p:nvGraphicFramePr>
            <p:cNvPr id="33795" name="Object 7"/>
            <p:cNvGraphicFramePr>
              <a:graphicFrameLocks noChangeAspect="1"/>
            </p:cNvGraphicFramePr>
            <p:nvPr/>
          </p:nvGraphicFramePr>
          <p:xfrm>
            <a:off x="657" y="1253"/>
            <a:ext cx="2447" cy="344"/>
          </p:xfrm>
          <a:graphic>
            <a:graphicData uri="http://schemas.openxmlformats.org/presentationml/2006/ole">
              <p:oleObj spid="_x0000_s33795" name="公式" r:id="rId4" imgW="1625400" imgH="228600" progId="Equation.3">
                <p:embed/>
              </p:oleObj>
            </a:graphicData>
          </a:graphic>
        </p:graphicFrame>
        <p:graphicFrame>
          <p:nvGraphicFramePr>
            <p:cNvPr id="33796" name="Object 8"/>
            <p:cNvGraphicFramePr>
              <a:graphicFrameLocks noChangeAspect="1"/>
            </p:cNvGraphicFramePr>
            <p:nvPr/>
          </p:nvGraphicFramePr>
          <p:xfrm>
            <a:off x="612" y="1661"/>
            <a:ext cx="3434" cy="334"/>
          </p:xfrm>
          <a:graphic>
            <a:graphicData uri="http://schemas.openxmlformats.org/presentationml/2006/ole">
              <p:oleObj spid="_x0000_s33796" name="公式" r:id="rId5" imgW="2349360" imgH="228600" progId="Equation.3">
                <p:embed/>
              </p:oleObj>
            </a:graphicData>
          </a:graphic>
        </p:graphicFrame>
        <p:sp>
          <p:nvSpPr>
            <p:cNvPr id="33803" name="Text Box 13"/>
            <p:cNvSpPr txBox="1">
              <a:spLocks noChangeArrowheads="1"/>
            </p:cNvSpPr>
            <p:nvPr/>
          </p:nvSpPr>
          <p:spPr bwMode="auto">
            <a:xfrm>
              <a:off x="431" y="2069"/>
              <a:ext cx="1684" cy="327"/>
            </a:xfrm>
            <a:prstGeom prst="rect">
              <a:avLst/>
            </a:prstGeom>
            <a:noFill/>
            <a:ln w="9525">
              <a:noFill/>
              <a:miter lim="800000"/>
              <a:headEnd/>
              <a:tailEnd/>
            </a:ln>
          </p:spPr>
          <p:txBody>
            <a:bodyPr wrap="none">
              <a:spAutoFit/>
            </a:bodyPr>
            <a:lstStyle/>
            <a:p>
              <a:r>
                <a:rPr lang="zh-CN" altLang="en-US" dirty="0"/>
                <a:t>原方程的真解为</a:t>
              </a:r>
            </a:p>
          </p:txBody>
        </p:sp>
        <p:graphicFrame>
          <p:nvGraphicFramePr>
            <p:cNvPr id="33797" name="Object 14"/>
            <p:cNvGraphicFramePr>
              <a:graphicFrameLocks noChangeAspect="1"/>
            </p:cNvGraphicFramePr>
            <p:nvPr/>
          </p:nvGraphicFramePr>
          <p:xfrm>
            <a:off x="2109" y="2069"/>
            <a:ext cx="1452" cy="344"/>
          </p:xfrm>
          <a:graphic>
            <a:graphicData uri="http://schemas.openxmlformats.org/presentationml/2006/ole">
              <p:oleObj spid="_x0000_s33797" name="公式" r:id="rId6" imgW="876240" imgH="228600" progId="Equation.3">
                <p:embed/>
              </p:oleObj>
            </a:graphicData>
          </a:graphic>
        </p:graphicFrame>
      </p:grpSp>
      <p:graphicFrame>
        <p:nvGraphicFramePr>
          <p:cNvPr id="33798" name="Object 6"/>
          <p:cNvGraphicFramePr>
            <a:graphicFrameLocks noChangeAspect="1"/>
          </p:cNvGraphicFramePr>
          <p:nvPr/>
        </p:nvGraphicFramePr>
        <p:xfrm>
          <a:off x="857250" y="3286125"/>
          <a:ext cx="6913563" cy="3067050"/>
        </p:xfrm>
        <a:graphic>
          <a:graphicData uri="http://schemas.openxmlformats.org/presentationml/2006/ole">
            <p:oleObj spid="_x0000_s33798" name="Equation" r:id="rId7" imgW="3085920" imgH="1295280" progId="Equation.DSMT4">
              <p:embed/>
            </p:oleObj>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18" name="Object 2"/>
          <p:cNvGraphicFramePr>
            <a:graphicFrameLocks noChangeAspect="1"/>
          </p:cNvGraphicFramePr>
          <p:nvPr/>
        </p:nvGraphicFramePr>
        <p:xfrm>
          <a:off x="642938" y="928688"/>
          <a:ext cx="8308975" cy="4148137"/>
        </p:xfrm>
        <a:graphic>
          <a:graphicData uri="http://schemas.openxmlformats.org/presentationml/2006/ole">
            <p:oleObj spid="_x0000_s34818" name="Equation" r:id="rId3" imgW="3708360" imgH="1752480" progId="Equation.DSMT4">
              <p:embed/>
            </p:oleObj>
          </a:graphicData>
        </a:graphic>
      </p:graphicFrame>
      <p:sp>
        <p:nvSpPr>
          <p:cNvPr id="34819" name="TextBox 4"/>
          <p:cNvSpPr txBox="1">
            <a:spLocks noChangeArrowheads="1"/>
          </p:cNvSpPr>
          <p:nvPr/>
        </p:nvSpPr>
        <p:spPr bwMode="auto">
          <a:xfrm>
            <a:off x="357188" y="428625"/>
            <a:ext cx="906462" cy="523875"/>
          </a:xfrm>
          <a:prstGeom prst="rect">
            <a:avLst/>
          </a:prstGeom>
          <a:noFill/>
          <a:ln w="9525">
            <a:noFill/>
            <a:miter lim="800000"/>
            <a:headEnd/>
            <a:tailEnd/>
          </a:ln>
        </p:spPr>
        <p:txBody>
          <a:bodyPr wrap="none">
            <a:spAutoFit/>
          </a:bodyPr>
          <a:lstStyle/>
          <a:p>
            <a:r>
              <a:rPr lang="zh-CN" altLang="en-US"/>
              <a:t>或者</a:t>
            </a:r>
          </a:p>
        </p:txBody>
      </p:sp>
      <p:sp>
        <p:nvSpPr>
          <p:cNvPr id="6" name="TextBox 5"/>
          <p:cNvSpPr txBox="1">
            <a:spLocks noChangeArrowheads="1"/>
          </p:cNvSpPr>
          <p:nvPr/>
        </p:nvSpPr>
        <p:spPr bwMode="auto">
          <a:xfrm>
            <a:off x="500063" y="5214938"/>
            <a:ext cx="3790950" cy="523875"/>
          </a:xfrm>
          <a:prstGeom prst="rect">
            <a:avLst/>
          </a:prstGeom>
          <a:noFill/>
          <a:ln w="9525">
            <a:noFill/>
            <a:miter lim="800000"/>
            <a:headEnd/>
            <a:tailEnd/>
          </a:ln>
        </p:spPr>
        <p:txBody>
          <a:bodyPr wrap="none">
            <a:spAutoFit/>
          </a:bodyPr>
          <a:lstStyle/>
          <a:p>
            <a:r>
              <a:rPr lang="zh-CN" altLang="en-US"/>
              <a:t>数值结果显示不收敛。</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571500" y="428625"/>
            <a:ext cx="7370763" cy="523875"/>
          </a:xfrm>
          <a:prstGeom prst="rect">
            <a:avLst/>
          </a:prstGeom>
          <a:noFill/>
          <a:ln w="9525">
            <a:noFill/>
            <a:miter lim="800000"/>
            <a:headEnd/>
            <a:tailEnd/>
          </a:ln>
        </p:spPr>
        <p:txBody>
          <a:bodyPr wrap="none">
            <a:spAutoFit/>
          </a:bodyPr>
          <a:lstStyle/>
          <a:p>
            <a:r>
              <a:rPr lang="zh-CN" altLang="en-US"/>
              <a:t>不收敛的原因是因为</a:t>
            </a:r>
            <a:r>
              <a:rPr lang="en-US" altLang="zh-CN"/>
              <a:t>Richardson</a:t>
            </a:r>
            <a:r>
              <a:rPr lang="zh-CN" altLang="en-US"/>
              <a:t>格式不稳定。</a:t>
            </a:r>
          </a:p>
        </p:txBody>
      </p:sp>
      <p:sp>
        <p:nvSpPr>
          <p:cNvPr id="3" name="TextBox 2"/>
          <p:cNvSpPr txBox="1"/>
          <p:nvPr/>
        </p:nvSpPr>
        <p:spPr>
          <a:xfrm>
            <a:off x="285720" y="2000240"/>
            <a:ext cx="8119530" cy="4228850"/>
          </a:xfrm>
          <a:prstGeom prst="rect">
            <a:avLst/>
          </a:prstGeom>
          <a:noFill/>
        </p:spPr>
        <p:txBody>
          <a:bodyPr wrap="none" rtlCol="0">
            <a:spAutoFit/>
          </a:bodyPr>
          <a:lstStyle/>
          <a:p>
            <a:pPr>
              <a:lnSpc>
                <a:spcPct val="120000"/>
              </a:lnSpc>
            </a:pPr>
            <a:r>
              <a:rPr lang="zh-CN" altLang="en-US" dirty="0" smtClean="0"/>
              <a:t>        有时设计数值格式不是想象中的那么难，甚至</a:t>
            </a:r>
            <a:endParaRPr lang="en-US" altLang="zh-CN" dirty="0" smtClean="0"/>
          </a:p>
          <a:p>
            <a:pPr>
              <a:lnSpc>
                <a:spcPct val="120000"/>
              </a:lnSpc>
            </a:pPr>
            <a:r>
              <a:rPr lang="zh-CN" altLang="en-US" dirty="0" smtClean="0"/>
              <a:t>是“水到渠成”的，但最后的数值结果未必如我们</a:t>
            </a:r>
            <a:endParaRPr lang="en-US" altLang="zh-CN" dirty="0" smtClean="0"/>
          </a:p>
          <a:p>
            <a:pPr>
              <a:lnSpc>
                <a:spcPct val="120000"/>
              </a:lnSpc>
            </a:pPr>
            <a:r>
              <a:rPr lang="zh-CN" altLang="en-US" dirty="0" smtClean="0"/>
              <a:t>想象中的完美，有时结果是完全有悖于我们的初衷</a:t>
            </a:r>
            <a:endParaRPr lang="en-US" altLang="zh-CN" dirty="0" smtClean="0"/>
          </a:p>
          <a:p>
            <a:pPr>
              <a:lnSpc>
                <a:spcPct val="120000"/>
              </a:lnSpc>
            </a:pPr>
            <a:r>
              <a:rPr lang="zh-CN" altLang="en-US" dirty="0" smtClean="0"/>
              <a:t>的，所以在对微分方程进行数值计算时，两手都要</a:t>
            </a:r>
            <a:endParaRPr lang="en-US" altLang="zh-CN" dirty="0" smtClean="0"/>
          </a:p>
          <a:p>
            <a:pPr>
              <a:lnSpc>
                <a:spcPct val="120000"/>
              </a:lnSpc>
            </a:pPr>
            <a:r>
              <a:rPr lang="zh-CN" altLang="en-US" dirty="0" smtClean="0"/>
              <a:t>硬，也就是既要能熟练编写程序，也要能对程序运</a:t>
            </a:r>
            <a:endParaRPr lang="en-US" altLang="zh-CN" dirty="0" smtClean="0"/>
          </a:p>
          <a:p>
            <a:pPr>
              <a:lnSpc>
                <a:spcPct val="120000"/>
              </a:lnSpc>
            </a:pPr>
            <a:r>
              <a:rPr lang="zh-CN" altLang="en-US" dirty="0" smtClean="0"/>
              <a:t>行后的结果进行严密的理论分析，这样才有助于我</a:t>
            </a:r>
            <a:endParaRPr lang="en-US" altLang="zh-CN" dirty="0" smtClean="0"/>
          </a:p>
          <a:p>
            <a:pPr>
              <a:lnSpc>
                <a:spcPct val="120000"/>
              </a:lnSpc>
            </a:pPr>
            <a:r>
              <a:rPr lang="zh-CN" altLang="en-US" dirty="0" smtClean="0"/>
              <a:t>们今后在微分方程数值计算领域系统地研究更复杂</a:t>
            </a:r>
            <a:endParaRPr lang="en-US" altLang="zh-CN" dirty="0" smtClean="0"/>
          </a:p>
          <a:p>
            <a:pPr>
              <a:lnSpc>
                <a:spcPct val="120000"/>
              </a:lnSpc>
            </a:pPr>
            <a:r>
              <a:rPr lang="zh-CN" altLang="en-US" dirty="0" smtClean="0"/>
              <a:t>的问题。</a:t>
            </a:r>
          </a:p>
        </p:txBody>
      </p:sp>
      <p:sp>
        <p:nvSpPr>
          <p:cNvPr id="5" name="TextBox 4"/>
          <p:cNvSpPr txBox="1"/>
          <p:nvPr/>
        </p:nvSpPr>
        <p:spPr>
          <a:xfrm>
            <a:off x="857224" y="1285860"/>
            <a:ext cx="2348720" cy="523220"/>
          </a:xfrm>
          <a:prstGeom prst="rect">
            <a:avLst/>
          </a:prstGeom>
          <a:noFill/>
        </p:spPr>
        <p:txBody>
          <a:bodyPr wrap="none" rtlCol="0">
            <a:spAutoFit/>
          </a:bodyPr>
          <a:lstStyle/>
          <a:p>
            <a:r>
              <a:rPr lang="zh-CN" altLang="en-US" dirty="0" smtClean="0"/>
              <a:t>具体分析略。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sz="quarter"/>
          </p:nvPr>
        </p:nvSpPr>
        <p:spPr>
          <a:xfrm>
            <a:off x="214313" y="857250"/>
            <a:ext cx="4546600" cy="581025"/>
          </a:xfrm>
          <a:noFill/>
        </p:spPr>
        <p:txBody>
          <a:bodyPr anchor="b"/>
          <a:lstStyle/>
          <a:p>
            <a:pPr eaLnBrk="1" hangingPunct="1"/>
            <a:r>
              <a:rPr kumimoji="1" lang="en-US" altLang="zh-CN" sz="2800" b="1" smtClean="0">
                <a:solidFill>
                  <a:schemeClr val="tx1"/>
                </a:solidFill>
                <a:latin typeface="Times New Roman" pitchFamily="18" charset="0"/>
                <a:ea typeface="楷体_GB2312" pitchFamily="49" charset="-122"/>
              </a:rPr>
              <a:t>1</a:t>
            </a:r>
            <a:r>
              <a:rPr kumimoji="1" lang="en-US" altLang="zh-CN" sz="2800" b="1" smtClean="0">
                <a:solidFill>
                  <a:schemeClr val="tx1"/>
                </a:solidFill>
                <a:latin typeface="楷体_GB2312" pitchFamily="49" charset="-122"/>
                <a:ea typeface="楷体_GB2312" pitchFamily="49" charset="-122"/>
              </a:rPr>
              <a:t>. </a:t>
            </a:r>
            <a:r>
              <a:rPr kumimoji="1" lang="zh-CN" altLang="en-US" sz="2800" b="1" smtClean="0">
                <a:solidFill>
                  <a:schemeClr val="tx1"/>
                </a:solidFill>
                <a:latin typeface="楷体_GB2312" pitchFamily="49" charset="-122"/>
                <a:ea typeface="楷体_GB2312" pitchFamily="49" charset="-122"/>
              </a:rPr>
              <a:t>区域剖分</a:t>
            </a:r>
            <a:r>
              <a:rPr kumimoji="1" lang="en-US" altLang="zh-CN" sz="2800" b="1" smtClean="0">
                <a:solidFill>
                  <a:schemeClr val="tx1"/>
                </a:solidFill>
                <a:latin typeface="楷体_GB2312" pitchFamily="49" charset="-122"/>
                <a:ea typeface="楷体_GB2312" pitchFamily="49" charset="-122"/>
              </a:rPr>
              <a:t>(</a:t>
            </a:r>
            <a:r>
              <a:rPr kumimoji="1" lang="zh-CN" altLang="en-US" sz="2800" b="1" smtClean="0">
                <a:solidFill>
                  <a:schemeClr val="tx1"/>
                </a:solidFill>
                <a:latin typeface="楷体_GB2312" pitchFamily="49" charset="-122"/>
                <a:ea typeface="楷体_GB2312" pitchFamily="49" charset="-122"/>
              </a:rPr>
              <a:t>区域离散）</a:t>
            </a:r>
            <a:r>
              <a:rPr lang="zh-CN" altLang="en-US" sz="2800" smtClean="0"/>
              <a:t> </a:t>
            </a:r>
          </a:p>
        </p:txBody>
      </p:sp>
      <p:graphicFrame>
        <p:nvGraphicFramePr>
          <p:cNvPr id="5125" name="Object 5"/>
          <p:cNvGraphicFramePr>
            <a:graphicFrameLocks noChangeAspect="1"/>
          </p:cNvGraphicFramePr>
          <p:nvPr/>
        </p:nvGraphicFramePr>
        <p:xfrm>
          <a:off x="2786063" y="1368425"/>
          <a:ext cx="4430712" cy="1060450"/>
        </p:xfrm>
        <a:graphic>
          <a:graphicData uri="http://schemas.openxmlformats.org/presentationml/2006/ole">
            <p:oleObj spid="_x0000_s4098" name="Equation" r:id="rId3" imgW="2044440" imgH="482400" progId="Equation.DSMT4">
              <p:embed/>
            </p:oleObj>
          </a:graphicData>
        </a:graphic>
      </p:graphicFrame>
      <p:sp>
        <p:nvSpPr>
          <p:cNvPr id="5219" name="Text Box 99"/>
          <p:cNvSpPr txBox="1">
            <a:spLocks noChangeArrowheads="1"/>
          </p:cNvSpPr>
          <p:nvPr/>
        </p:nvSpPr>
        <p:spPr bwMode="auto">
          <a:xfrm>
            <a:off x="357188" y="1582738"/>
            <a:ext cx="2327275" cy="519112"/>
          </a:xfrm>
          <a:prstGeom prst="rect">
            <a:avLst/>
          </a:prstGeom>
          <a:noFill/>
          <a:ln w="9525">
            <a:noFill/>
            <a:miter lim="800000"/>
            <a:headEnd/>
            <a:tailEnd/>
          </a:ln>
        </p:spPr>
        <p:txBody>
          <a:bodyPr wrap="none">
            <a:spAutoFit/>
          </a:bodyPr>
          <a:lstStyle/>
          <a:p>
            <a:r>
              <a:rPr lang="zh-CN" altLang="en-US"/>
              <a:t>用两族平行线</a:t>
            </a:r>
          </a:p>
        </p:txBody>
      </p:sp>
      <p:sp>
        <p:nvSpPr>
          <p:cNvPr id="5220" name="Text Box 100"/>
          <p:cNvSpPr txBox="1">
            <a:spLocks noChangeArrowheads="1"/>
          </p:cNvSpPr>
          <p:nvPr/>
        </p:nvSpPr>
        <p:spPr bwMode="auto">
          <a:xfrm>
            <a:off x="285750" y="2500313"/>
            <a:ext cx="6970713" cy="519112"/>
          </a:xfrm>
          <a:prstGeom prst="rect">
            <a:avLst/>
          </a:prstGeom>
          <a:noFill/>
          <a:ln w="9525">
            <a:noFill/>
            <a:miter lim="800000"/>
            <a:headEnd/>
            <a:tailEnd/>
          </a:ln>
        </p:spPr>
        <p:txBody>
          <a:bodyPr wrap="none">
            <a:spAutoFit/>
          </a:bodyPr>
          <a:lstStyle/>
          <a:p>
            <a:r>
              <a:rPr lang="zh-CN" altLang="en-US"/>
              <a:t>将原方程的求解区域分割成矩形一致网格。</a:t>
            </a:r>
          </a:p>
        </p:txBody>
      </p:sp>
      <p:grpSp>
        <p:nvGrpSpPr>
          <p:cNvPr id="2" name="Group 144"/>
          <p:cNvGrpSpPr>
            <a:grpSpLocks/>
          </p:cNvGrpSpPr>
          <p:nvPr/>
        </p:nvGrpSpPr>
        <p:grpSpPr bwMode="auto">
          <a:xfrm>
            <a:off x="5643563" y="3571875"/>
            <a:ext cx="3094037" cy="519113"/>
            <a:chOff x="3606" y="1616"/>
            <a:chExt cx="1949" cy="327"/>
          </a:xfrm>
        </p:grpSpPr>
        <p:sp>
          <p:nvSpPr>
            <p:cNvPr id="4141" name="Text Box 103"/>
            <p:cNvSpPr txBox="1">
              <a:spLocks noChangeArrowheads="1"/>
            </p:cNvSpPr>
            <p:nvPr/>
          </p:nvSpPr>
          <p:spPr bwMode="auto">
            <a:xfrm>
              <a:off x="4195" y="1616"/>
              <a:ext cx="1360" cy="327"/>
            </a:xfrm>
            <a:prstGeom prst="rect">
              <a:avLst/>
            </a:prstGeom>
            <a:noFill/>
            <a:ln w="9525">
              <a:noFill/>
              <a:miter lim="800000"/>
              <a:headEnd/>
              <a:tailEnd/>
            </a:ln>
          </p:spPr>
          <p:txBody>
            <a:bodyPr>
              <a:spAutoFit/>
            </a:bodyPr>
            <a:lstStyle/>
            <a:p>
              <a:r>
                <a:rPr lang="en-US" altLang="zh-CN"/>
                <a:t>— </a:t>
              </a:r>
              <a:r>
                <a:rPr lang="zh-CN" altLang="en-US"/>
                <a:t>网格节点</a:t>
              </a:r>
            </a:p>
          </p:txBody>
        </p:sp>
        <p:graphicFrame>
          <p:nvGraphicFramePr>
            <p:cNvPr id="4111" name="Object 104"/>
            <p:cNvGraphicFramePr>
              <a:graphicFrameLocks noChangeAspect="1"/>
            </p:cNvGraphicFramePr>
            <p:nvPr/>
          </p:nvGraphicFramePr>
          <p:xfrm>
            <a:off x="3606" y="1616"/>
            <a:ext cx="635" cy="309"/>
          </p:xfrm>
          <a:graphic>
            <a:graphicData uri="http://schemas.openxmlformats.org/presentationml/2006/ole">
              <p:oleObj spid="_x0000_s4111" name="公式" r:id="rId4" imgW="469800" imgH="228600" progId="Equation.3">
                <p:embed/>
              </p:oleObj>
            </a:graphicData>
          </a:graphic>
        </p:graphicFrame>
      </p:grpSp>
      <p:sp>
        <p:nvSpPr>
          <p:cNvPr id="5225" name="Text Box 105"/>
          <p:cNvSpPr txBox="1">
            <a:spLocks noChangeArrowheads="1"/>
          </p:cNvSpPr>
          <p:nvPr/>
        </p:nvSpPr>
        <p:spPr bwMode="auto">
          <a:xfrm>
            <a:off x="3500438" y="3000375"/>
            <a:ext cx="5405437" cy="523875"/>
          </a:xfrm>
          <a:prstGeom prst="rect">
            <a:avLst/>
          </a:prstGeom>
          <a:noFill/>
          <a:ln w="9525">
            <a:noFill/>
            <a:miter lim="800000"/>
            <a:headEnd/>
            <a:tailEnd/>
          </a:ln>
        </p:spPr>
        <p:txBody>
          <a:bodyPr wrap="none">
            <a:spAutoFit/>
          </a:bodyPr>
          <a:lstStyle/>
          <a:p>
            <a:r>
              <a:rPr lang="en-US" altLang="zh-CN" i="1"/>
              <a:t> </a:t>
            </a:r>
            <a:r>
              <a:rPr lang="en-US" altLang="zh-CN" i="1">
                <a:sym typeface="Symbol" pitchFamily="18" charset="2"/>
              </a:rPr>
              <a:t>h </a:t>
            </a:r>
            <a:r>
              <a:rPr lang="en-US" altLang="zh-CN"/>
              <a:t>— </a:t>
            </a:r>
            <a:r>
              <a:rPr lang="zh-CN" altLang="en-US"/>
              <a:t>空间步长，</a:t>
            </a:r>
            <a:r>
              <a:rPr lang="zh-CN" altLang="en-US" i="1">
                <a:sym typeface="Symbol" pitchFamily="18" charset="2"/>
              </a:rPr>
              <a:t> </a:t>
            </a:r>
            <a:r>
              <a:rPr lang="zh-CN" altLang="en-US" i="1">
                <a:latin typeface="Symbol" pitchFamily="18" charset="2"/>
                <a:sym typeface="Symbol" pitchFamily="18" charset="2"/>
              </a:rPr>
              <a:t></a:t>
            </a:r>
            <a:r>
              <a:rPr lang="en-US" altLang="zh-CN" i="1">
                <a:sym typeface="Symbol" pitchFamily="18" charset="2"/>
              </a:rPr>
              <a:t> </a:t>
            </a:r>
            <a:r>
              <a:rPr lang="en-US" altLang="zh-CN"/>
              <a:t>— </a:t>
            </a:r>
            <a:r>
              <a:rPr lang="zh-CN" altLang="en-US"/>
              <a:t>时间步长，</a:t>
            </a:r>
          </a:p>
        </p:txBody>
      </p:sp>
      <p:grpSp>
        <p:nvGrpSpPr>
          <p:cNvPr id="3" name="Group 125"/>
          <p:cNvGrpSpPr>
            <a:grpSpLocks/>
          </p:cNvGrpSpPr>
          <p:nvPr/>
        </p:nvGrpSpPr>
        <p:grpSpPr bwMode="auto">
          <a:xfrm>
            <a:off x="1169988" y="3673475"/>
            <a:ext cx="3022600" cy="2808288"/>
            <a:chOff x="1247" y="2432"/>
            <a:chExt cx="1904" cy="1769"/>
          </a:xfrm>
        </p:grpSpPr>
        <p:grpSp>
          <p:nvGrpSpPr>
            <p:cNvPr id="4134" name="Group 111"/>
            <p:cNvGrpSpPr>
              <a:grpSpLocks/>
            </p:cNvGrpSpPr>
            <p:nvPr/>
          </p:nvGrpSpPr>
          <p:grpSpPr bwMode="auto">
            <a:xfrm>
              <a:off x="1247" y="3929"/>
              <a:ext cx="1904" cy="272"/>
              <a:chOff x="1202" y="3929"/>
              <a:chExt cx="1904" cy="272"/>
            </a:xfrm>
          </p:grpSpPr>
          <p:graphicFrame>
            <p:nvGraphicFramePr>
              <p:cNvPr id="4106" name="Object 93"/>
              <p:cNvGraphicFramePr>
                <a:graphicFrameLocks noChangeAspect="1"/>
              </p:cNvGraphicFramePr>
              <p:nvPr/>
            </p:nvGraphicFramePr>
            <p:xfrm>
              <a:off x="1202" y="3929"/>
              <a:ext cx="187" cy="227"/>
            </p:xfrm>
            <a:graphic>
              <a:graphicData uri="http://schemas.openxmlformats.org/presentationml/2006/ole">
                <p:oleObj spid="_x0000_s4106" name="公式" r:id="rId5" imgW="177480" imgH="215640" progId="Equation.3">
                  <p:embed/>
                </p:oleObj>
              </a:graphicData>
            </a:graphic>
          </p:graphicFrame>
          <p:graphicFrame>
            <p:nvGraphicFramePr>
              <p:cNvPr id="4107" name="Object 95"/>
              <p:cNvGraphicFramePr>
                <a:graphicFrameLocks noChangeAspect="1"/>
              </p:cNvGraphicFramePr>
              <p:nvPr/>
            </p:nvGraphicFramePr>
            <p:xfrm>
              <a:off x="1519" y="3929"/>
              <a:ext cx="200" cy="226"/>
            </p:xfrm>
            <a:graphic>
              <a:graphicData uri="http://schemas.openxmlformats.org/presentationml/2006/ole">
                <p:oleObj spid="_x0000_s4107" name="公式" r:id="rId6" imgW="190440" imgH="215640" progId="Equation.3">
                  <p:embed/>
                </p:oleObj>
              </a:graphicData>
            </a:graphic>
          </p:graphicFrame>
          <p:graphicFrame>
            <p:nvGraphicFramePr>
              <p:cNvPr id="4108" name="Object 97"/>
              <p:cNvGraphicFramePr>
                <a:graphicFrameLocks noChangeAspect="1"/>
              </p:cNvGraphicFramePr>
              <p:nvPr/>
            </p:nvGraphicFramePr>
            <p:xfrm>
              <a:off x="2789" y="3929"/>
              <a:ext cx="317" cy="272"/>
            </p:xfrm>
            <a:graphic>
              <a:graphicData uri="http://schemas.openxmlformats.org/presentationml/2006/ole">
                <p:oleObj spid="_x0000_s4108" name="公式" r:id="rId7" imgW="266400" imgH="228600" progId="Equation.3">
                  <p:embed/>
                </p:oleObj>
              </a:graphicData>
            </a:graphic>
          </p:graphicFrame>
          <p:graphicFrame>
            <p:nvGraphicFramePr>
              <p:cNvPr id="4109" name="Object 108"/>
              <p:cNvGraphicFramePr>
                <a:graphicFrameLocks noChangeAspect="1"/>
              </p:cNvGraphicFramePr>
              <p:nvPr/>
            </p:nvGraphicFramePr>
            <p:xfrm>
              <a:off x="2109" y="3929"/>
              <a:ext cx="317" cy="272"/>
            </p:xfrm>
            <a:graphic>
              <a:graphicData uri="http://schemas.openxmlformats.org/presentationml/2006/ole">
                <p:oleObj spid="_x0000_s4109" name="公式" r:id="rId8" imgW="266400" imgH="228600" progId="Equation.3">
                  <p:embed/>
                </p:oleObj>
              </a:graphicData>
            </a:graphic>
          </p:graphicFrame>
          <p:graphicFrame>
            <p:nvGraphicFramePr>
              <p:cNvPr id="4110" name="Object 110"/>
              <p:cNvGraphicFramePr>
                <a:graphicFrameLocks noChangeAspect="1"/>
              </p:cNvGraphicFramePr>
              <p:nvPr/>
            </p:nvGraphicFramePr>
            <p:xfrm>
              <a:off x="2472" y="3929"/>
              <a:ext cx="199" cy="255"/>
            </p:xfrm>
            <a:graphic>
              <a:graphicData uri="http://schemas.openxmlformats.org/presentationml/2006/ole">
                <p:oleObj spid="_x0000_s4110" name="公式" r:id="rId9" imgW="177480" imgH="228600" progId="Equation.3">
                  <p:embed/>
                </p:oleObj>
              </a:graphicData>
            </a:graphic>
          </p:graphicFrame>
        </p:grpSp>
        <p:sp>
          <p:nvSpPr>
            <p:cNvPr id="4135" name="Line 119"/>
            <p:cNvSpPr>
              <a:spLocks noChangeShapeType="1"/>
            </p:cNvSpPr>
            <p:nvPr/>
          </p:nvSpPr>
          <p:spPr bwMode="auto">
            <a:xfrm flipV="1">
              <a:off x="1337" y="2432"/>
              <a:ext cx="0" cy="1538"/>
            </a:xfrm>
            <a:prstGeom prst="line">
              <a:avLst/>
            </a:prstGeom>
            <a:noFill/>
            <a:ln w="9525">
              <a:solidFill>
                <a:schemeClr val="tx1"/>
              </a:solidFill>
              <a:round/>
              <a:headEnd/>
              <a:tailEnd/>
            </a:ln>
          </p:spPr>
          <p:txBody>
            <a:bodyPr/>
            <a:lstStyle/>
            <a:p>
              <a:endParaRPr lang="zh-CN" altLang="en-US"/>
            </a:p>
          </p:txBody>
        </p:sp>
        <p:sp>
          <p:nvSpPr>
            <p:cNvPr id="4136" name="Line 120"/>
            <p:cNvSpPr>
              <a:spLocks noChangeShapeType="1"/>
            </p:cNvSpPr>
            <p:nvPr/>
          </p:nvSpPr>
          <p:spPr bwMode="auto">
            <a:xfrm flipV="1">
              <a:off x="1655" y="2432"/>
              <a:ext cx="0" cy="1538"/>
            </a:xfrm>
            <a:prstGeom prst="line">
              <a:avLst/>
            </a:prstGeom>
            <a:noFill/>
            <a:ln w="9525">
              <a:solidFill>
                <a:schemeClr val="tx1"/>
              </a:solidFill>
              <a:round/>
              <a:headEnd/>
              <a:tailEnd/>
            </a:ln>
          </p:spPr>
          <p:txBody>
            <a:bodyPr/>
            <a:lstStyle/>
            <a:p>
              <a:endParaRPr lang="zh-CN" altLang="en-US"/>
            </a:p>
          </p:txBody>
        </p:sp>
        <p:sp>
          <p:nvSpPr>
            <p:cNvPr id="4137" name="Line 121"/>
            <p:cNvSpPr>
              <a:spLocks noChangeShapeType="1"/>
            </p:cNvSpPr>
            <p:nvPr/>
          </p:nvSpPr>
          <p:spPr bwMode="auto">
            <a:xfrm flipV="1">
              <a:off x="2290" y="2432"/>
              <a:ext cx="0" cy="1538"/>
            </a:xfrm>
            <a:prstGeom prst="line">
              <a:avLst/>
            </a:prstGeom>
            <a:noFill/>
            <a:ln w="9525">
              <a:solidFill>
                <a:schemeClr val="tx1"/>
              </a:solidFill>
              <a:round/>
              <a:headEnd/>
              <a:tailEnd/>
            </a:ln>
          </p:spPr>
          <p:txBody>
            <a:bodyPr/>
            <a:lstStyle/>
            <a:p>
              <a:endParaRPr lang="zh-CN" altLang="en-US"/>
            </a:p>
          </p:txBody>
        </p:sp>
        <p:sp>
          <p:nvSpPr>
            <p:cNvPr id="4138" name="Line 122"/>
            <p:cNvSpPr>
              <a:spLocks noChangeShapeType="1"/>
            </p:cNvSpPr>
            <p:nvPr/>
          </p:nvSpPr>
          <p:spPr bwMode="auto">
            <a:xfrm flipV="1">
              <a:off x="2607" y="2432"/>
              <a:ext cx="0" cy="1538"/>
            </a:xfrm>
            <a:prstGeom prst="line">
              <a:avLst/>
            </a:prstGeom>
            <a:noFill/>
            <a:ln w="9525">
              <a:solidFill>
                <a:schemeClr val="tx1"/>
              </a:solidFill>
              <a:round/>
              <a:headEnd/>
              <a:tailEnd/>
            </a:ln>
          </p:spPr>
          <p:txBody>
            <a:bodyPr/>
            <a:lstStyle/>
            <a:p>
              <a:endParaRPr lang="zh-CN" altLang="en-US"/>
            </a:p>
          </p:txBody>
        </p:sp>
        <p:sp>
          <p:nvSpPr>
            <p:cNvPr id="4139" name="Line 123"/>
            <p:cNvSpPr>
              <a:spLocks noChangeShapeType="1"/>
            </p:cNvSpPr>
            <p:nvPr/>
          </p:nvSpPr>
          <p:spPr bwMode="auto">
            <a:xfrm flipV="1">
              <a:off x="2925" y="2432"/>
              <a:ext cx="0" cy="1538"/>
            </a:xfrm>
            <a:prstGeom prst="line">
              <a:avLst/>
            </a:prstGeom>
            <a:noFill/>
            <a:ln w="9525">
              <a:solidFill>
                <a:schemeClr val="tx1"/>
              </a:solidFill>
              <a:round/>
              <a:headEnd/>
              <a:tailEnd/>
            </a:ln>
          </p:spPr>
          <p:txBody>
            <a:bodyPr/>
            <a:lstStyle/>
            <a:p>
              <a:endParaRPr lang="zh-CN" altLang="en-US"/>
            </a:p>
          </p:txBody>
        </p:sp>
        <p:sp>
          <p:nvSpPr>
            <p:cNvPr id="4140" name="Line 124"/>
            <p:cNvSpPr>
              <a:spLocks noChangeShapeType="1"/>
            </p:cNvSpPr>
            <p:nvPr/>
          </p:nvSpPr>
          <p:spPr bwMode="auto">
            <a:xfrm flipV="1">
              <a:off x="1972" y="2432"/>
              <a:ext cx="0" cy="1538"/>
            </a:xfrm>
            <a:prstGeom prst="line">
              <a:avLst/>
            </a:prstGeom>
            <a:noFill/>
            <a:ln w="9525">
              <a:solidFill>
                <a:schemeClr val="tx1"/>
              </a:solidFill>
              <a:round/>
              <a:headEnd/>
              <a:tailEnd/>
            </a:ln>
          </p:spPr>
          <p:txBody>
            <a:bodyPr/>
            <a:lstStyle/>
            <a:p>
              <a:endParaRPr lang="zh-CN" altLang="en-US"/>
            </a:p>
          </p:txBody>
        </p:sp>
      </p:grpSp>
      <p:grpSp>
        <p:nvGrpSpPr>
          <p:cNvPr id="5" name="Group 140"/>
          <p:cNvGrpSpPr>
            <a:grpSpLocks/>
          </p:cNvGrpSpPr>
          <p:nvPr/>
        </p:nvGrpSpPr>
        <p:grpSpPr bwMode="auto">
          <a:xfrm>
            <a:off x="357188" y="3748088"/>
            <a:ext cx="3743325" cy="2273300"/>
            <a:chOff x="703" y="2478"/>
            <a:chExt cx="2358" cy="1432"/>
          </a:xfrm>
        </p:grpSpPr>
        <p:sp>
          <p:nvSpPr>
            <p:cNvPr id="4128" name="Line 114"/>
            <p:cNvSpPr>
              <a:spLocks noChangeShapeType="1"/>
            </p:cNvSpPr>
            <p:nvPr/>
          </p:nvSpPr>
          <p:spPr bwMode="auto">
            <a:xfrm>
              <a:off x="975" y="3521"/>
              <a:ext cx="2086" cy="0"/>
            </a:xfrm>
            <a:prstGeom prst="line">
              <a:avLst/>
            </a:prstGeom>
            <a:noFill/>
            <a:ln w="9525">
              <a:solidFill>
                <a:schemeClr val="tx1"/>
              </a:solidFill>
              <a:round/>
              <a:headEnd/>
              <a:tailEnd/>
            </a:ln>
          </p:spPr>
          <p:txBody>
            <a:bodyPr/>
            <a:lstStyle/>
            <a:p>
              <a:endParaRPr lang="zh-CN" altLang="en-US"/>
            </a:p>
          </p:txBody>
        </p:sp>
        <p:sp>
          <p:nvSpPr>
            <p:cNvPr id="4129" name="Line 115"/>
            <p:cNvSpPr>
              <a:spLocks noChangeShapeType="1"/>
            </p:cNvSpPr>
            <p:nvPr/>
          </p:nvSpPr>
          <p:spPr bwMode="auto">
            <a:xfrm>
              <a:off x="975" y="3294"/>
              <a:ext cx="2086" cy="0"/>
            </a:xfrm>
            <a:prstGeom prst="line">
              <a:avLst/>
            </a:prstGeom>
            <a:noFill/>
            <a:ln w="9525">
              <a:solidFill>
                <a:schemeClr val="tx1"/>
              </a:solidFill>
              <a:round/>
              <a:headEnd/>
              <a:tailEnd/>
            </a:ln>
          </p:spPr>
          <p:txBody>
            <a:bodyPr/>
            <a:lstStyle/>
            <a:p>
              <a:endParaRPr lang="zh-CN" altLang="en-US"/>
            </a:p>
          </p:txBody>
        </p:sp>
        <p:sp>
          <p:nvSpPr>
            <p:cNvPr id="4130" name="Line 117"/>
            <p:cNvSpPr>
              <a:spLocks noChangeShapeType="1"/>
            </p:cNvSpPr>
            <p:nvPr/>
          </p:nvSpPr>
          <p:spPr bwMode="auto">
            <a:xfrm>
              <a:off x="975" y="3748"/>
              <a:ext cx="2086" cy="0"/>
            </a:xfrm>
            <a:prstGeom prst="line">
              <a:avLst/>
            </a:prstGeom>
            <a:noFill/>
            <a:ln w="9525">
              <a:solidFill>
                <a:schemeClr val="tx1"/>
              </a:solidFill>
              <a:round/>
              <a:headEnd/>
              <a:tailEnd/>
            </a:ln>
          </p:spPr>
          <p:txBody>
            <a:bodyPr/>
            <a:lstStyle/>
            <a:p>
              <a:endParaRPr lang="zh-CN" altLang="en-US"/>
            </a:p>
          </p:txBody>
        </p:sp>
        <p:sp>
          <p:nvSpPr>
            <p:cNvPr id="4131" name="Line 126"/>
            <p:cNvSpPr>
              <a:spLocks noChangeShapeType="1"/>
            </p:cNvSpPr>
            <p:nvPr/>
          </p:nvSpPr>
          <p:spPr bwMode="auto">
            <a:xfrm>
              <a:off x="975" y="3067"/>
              <a:ext cx="2086" cy="0"/>
            </a:xfrm>
            <a:prstGeom prst="line">
              <a:avLst/>
            </a:prstGeom>
            <a:noFill/>
            <a:ln w="9525">
              <a:solidFill>
                <a:schemeClr val="tx1"/>
              </a:solidFill>
              <a:round/>
              <a:headEnd/>
              <a:tailEnd/>
            </a:ln>
          </p:spPr>
          <p:txBody>
            <a:bodyPr/>
            <a:lstStyle/>
            <a:p>
              <a:endParaRPr lang="zh-CN" altLang="en-US"/>
            </a:p>
          </p:txBody>
        </p:sp>
        <p:sp>
          <p:nvSpPr>
            <p:cNvPr id="4132" name="Line 127"/>
            <p:cNvSpPr>
              <a:spLocks noChangeShapeType="1"/>
            </p:cNvSpPr>
            <p:nvPr/>
          </p:nvSpPr>
          <p:spPr bwMode="auto">
            <a:xfrm>
              <a:off x="975" y="2840"/>
              <a:ext cx="2086" cy="0"/>
            </a:xfrm>
            <a:prstGeom prst="line">
              <a:avLst/>
            </a:prstGeom>
            <a:noFill/>
            <a:ln w="9525">
              <a:solidFill>
                <a:schemeClr val="tx1"/>
              </a:solidFill>
              <a:round/>
              <a:headEnd/>
              <a:tailEnd/>
            </a:ln>
          </p:spPr>
          <p:txBody>
            <a:bodyPr/>
            <a:lstStyle/>
            <a:p>
              <a:endParaRPr lang="zh-CN" altLang="en-US"/>
            </a:p>
          </p:txBody>
        </p:sp>
        <p:sp>
          <p:nvSpPr>
            <p:cNvPr id="4133" name="Line 128"/>
            <p:cNvSpPr>
              <a:spLocks noChangeShapeType="1"/>
            </p:cNvSpPr>
            <p:nvPr/>
          </p:nvSpPr>
          <p:spPr bwMode="auto">
            <a:xfrm>
              <a:off x="975" y="2614"/>
              <a:ext cx="2086" cy="0"/>
            </a:xfrm>
            <a:prstGeom prst="line">
              <a:avLst/>
            </a:prstGeom>
            <a:noFill/>
            <a:ln w="9525">
              <a:solidFill>
                <a:schemeClr val="tx1"/>
              </a:solidFill>
              <a:round/>
              <a:headEnd/>
              <a:tailEnd/>
            </a:ln>
          </p:spPr>
          <p:txBody>
            <a:bodyPr/>
            <a:lstStyle/>
            <a:p>
              <a:endParaRPr lang="zh-CN" altLang="en-US"/>
            </a:p>
          </p:txBody>
        </p:sp>
        <p:graphicFrame>
          <p:nvGraphicFramePr>
            <p:cNvPr id="4101" name="Object 129"/>
            <p:cNvGraphicFramePr>
              <a:graphicFrameLocks noChangeAspect="1"/>
            </p:cNvGraphicFramePr>
            <p:nvPr/>
          </p:nvGraphicFramePr>
          <p:xfrm>
            <a:off x="793" y="3657"/>
            <a:ext cx="176" cy="253"/>
          </p:xfrm>
          <a:graphic>
            <a:graphicData uri="http://schemas.openxmlformats.org/presentationml/2006/ole">
              <p:oleObj spid="_x0000_s4101" name="公式" r:id="rId10" imgW="139680" imgH="215640" progId="Equation.3">
                <p:embed/>
              </p:oleObj>
            </a:graphicData>
          </a:graphic>
        </p:graphicFrame>
        <p:graphicFrame>
          <p:nvGraphicFramePr>
            <p:cNvPr id="4102" name="Object 130"/>
            <p:cNvGraphicFramePr>
              <a:graphicFrameLocks noChangeAspect="1"/>
            </p:cNvGraphicFramePr>
            <p:nvPr/>
          </p:nvGraphicFramePr>
          <p:xfrm>
            <a:off x="793" y="3385"/>
            <a:ext cx="170" cy="245"/>
          </p:xfrm>
          <a:graphic>
            <a:graphicData uri="http://schemas.openxmlformats.org/presentationml/2006/ole">
              <p:oleObj spid="_x0000_s4102" name="公式" r:id="rId11" imgW="139680" imgH="215640" progId="Equation.3">
                <p:embed/>
              </p:oleObj>
            </a:graphicData>
          </a:graphic>
        </p:graphicFrame>
        <p:graphicFrame>
          <p:nvGraphicFramePr>
            <p:cNvPr id="4103" name="Object 131"/>
            <p:cNvGraphicFramePr>
              <a:graphicFrameLocks noChangeAspect="1"/>
            </p:cNvGraphicFramePr>
            <p:nvPr/>
          </p:nvGraphicFramePr>
          <p:xfrm>
            <a:off x="793" y="2750"/>
            <a:ext cx="182" cy="254"/>
          </p:xfrm>
          <a:graphic>
            <a:graphicData uri="http://schemas.openxmlformats.org/presentationml/2006/ole">
              <p:oleObj spid="_x0000_s4103" name="公式" r:id="rId12" imgW="152280" imgH="228600" progId="Equation.3">
                <p:embed/>
              </p:oleObj>
            </a:graphicData>
          </a:graphic>
        </p:graphicFrame>
        <p:graphicFrame>
          <p:nvGraphicFramePr>
            <p:cNvPr id="4104" name="Object 132"/>
            <p:cNvGraphicFramePr>
              <a:graphicFrameLocks noChangeAspect="1"/>
            </p:cNvGraphicFramePr>
            <p:nvPr/>
          </p:nvGraphicFramePr>
          <p:xfrm>
            <a:off x="703" y="2478"/>
            <a:ext cx="311" cy="260"/>
          </p:xfrm>
          <a:graphic>
            <a:graphicData uri="http://schemas.openxmlformats.org/presentationml/2006/ole">
              <p:oleObj spid="_x0000_s4104" name="公式" r:id="rId13" imgW="253800" imgH="228600" progId="Equation.3">
                <p:embed/>
              </p:oleObj>
            </a:graphicData>
          </a:graphic>
        </p:graphicFrame>
        <p:graphicFrame>
          <p:nvGraphicFramePr>
            <p:cNvPr id="4105" name="Object 133"/>
            <p:cNvGraphicFramePr>
              <a:graphicFrameLocks noChangeAspect="1"/>
            </p:cNvGraphicFramePr>
            <p:nvPr/>
          </p:nvGraphicFramePr>
          <p:xfrm>
            <a:off x="703" y="2976"/>
            <a:ext cx="272" cy="227"/>
          </p:xfrm>
          <a:graphic>
            <a:graphicData uri="http://schemas.openxmlformats.org/presentationml/2006/ole">
              <p:oleObj spid="_x0000_s4105" name="公式" r:id="rId14" imgW="253800" imgH="228600" progId="Equation.3">
                <p:embed/>
              </p:oleObj>
            </a:graphicData>
          </a:graphic>
        </p:graphicFrame>
      </p:grpSp>
      <p:grpSp>
        <p:nvGrpSpPr>
          <p:cNvPr id="6" name="Group 134"/>
          <p:cNvGrpSpPr>
            <a:grpSpLocks/>
          </p:cNvGrpSpPr>
          <p:nvPr/>
        </p:nvGrpSpPr>
        <p:grpSpPr bwMode="auto">
          <a:xfrm>
            <a:off x="500063" y="3387725"/>
            <a:ext cx="4608512" cy="3184525"/>
            <a:chOff x="1316" y="1071"/>
            <a:chExt cx="2903" cy="2006"/>
          </a:xfrm>
        </p:grpSpPr>
        <p:sp>
          <p:nvSpPr>
            <p:cNvPr id="4123" name="Line 135"/>
            <p:cNvSpPr>
              <a:spLocks noChangeShapeType="1"/>
            </p:cNvSpPr>
            <p:nvPr/>
          </p:nvSpPr>
          <p:spPr bwMode="auto">
            <a:xfrm>
              <a:off x="1365" y="2795"/>
              <a:ext cx="2572" cy="0"/>
            </a:xfrm>
            <a:prstGeom prst="line">
              <a:avLst/>
            </a:prstGeom>
            <a:noFill/>
            <a:ln w="9525">
              <a:solidFill>
                <a:schemeClr val="tx1"/>
              </a:solidFill>
              <a:round/>
              <a:headEnd/>
              <a:tailEnd type="triangle" w="med" len="med"/>
            </a:ln>
          </p:spPr>
          <p:txBody>
            <a:bodyPr/>
            <a:lstStyle/>
            <a:p>
              <a:endParaRPr lang="zh-CN" altLang="en-US"/>
            </a:p>
          </p:txBody>
        </p:sp>
        <p:sp>
          <p:nvSpPr>
            <p:cNvPr id="4124" name="Line 136"/>
            <p:cNvSpPr>
              <a:spLocks noChangeShapeType="1"/>
            </p:cNvSpPr>
            <p:nvPr/>
          </p:nvSpPr>
          <p:spPr bwMode="auto">
            <a:xfrm flipV="1">
              <a:off x="1511" y="1071"/>
              <a:ext cx="8" cy="1902"/>
            </a:xfrm>
            <a:prstGeom prst="line">
              <a:avLst/>
            </a:prstGeom>
            <a:noFill/>
            <a:ln w="9525">
              <a:solidFill>
                <a:schemeClr val="tx1"/>
              </a:solidFill>
              <a:round/>
              <a:headEnd/>
              <a:tailEnd type="triangle" w="med" len="med"/>
            </a:ln>
          </p:spPr>
          <p:txBody>
            <a:bodyPr/>
            <a:lstStyle/>
            <a:p>
              <a:endParaRPr lang="zh-CN" altLang="en-US"/>
            </a:p>
          </p:txBody>
        </p:sp>
        <p:sp>
          <p:nvSpPr>
            <p:cNvPr id="4125" name="Text Box 137"/>
            <p:cNvSpPr txBox="1">
              <a:spLocks noChangeArrowheads="1"/>
            </p:cNvSpPr>
            <p:nvPr/>
          </p:nvSpPr>
          <p:spPr bwMode="auto">
            <a:xfrm>
              <a:off x="3766" y="2750"/>
              <a:ext cx="453" cy="327"/>
            </a:xfrm>
            <a:prstGeom prst="rect">
              <a:avLst/>
            </a:prstGeom>
            <a:noFill/>
            <a:ln w="9525">
              <a:noFill/>
              <a:miter lim="800000"/>
              <a:headEnd/>
              <a:tailEnd/>
            </a:ln>
          </p:spPr>
          <p:txBody>
            <a:bodyPr>
              <a:spAutoFit/>
            </a:bodyPr>
            <a:lstStyle/>
            <a:p>
              <a:pPr eaLnBrk="0" hangingPunct="0"/>
              <a:r>
                <a:rPr lang="en-US" altLang="zh-CN" b="0" i="1">
                  <a:ea typeface="宋体" pitchFamily="2" charset="-122"/>
                </a:rPr>
                <a:t>x</a:t>
              </a:r>
            </a:p>
          </p:txBody>
        </p:sp>
        <p:sp>
          <p:nvSpPr>
            <p:cNvPr id="4126" name="Text Box 138"/>
            <p:cNvSpPr txBox="1">
              <a:spLocks noChangeArrowheads="1"/>
            </p:cNvSpPr>
            <p:nvPr/>
          </p:nvSpPr>
          <p:spPr bwMode="auto">
            <a:xfrm>
              <a:off x="1338" y="1071"/>
              <a:ext cx="169" cy="288"/>
            </a:xfrm>
            <a:prstGeom prst="rect">
              <a:avLst/>
            </a:prstGeom>
            <a:noFill/>
            <a:ln w="9525">
              <a:noFill/>
              <a:miter lim="800000"/>
              <a:headEnd/>
              <a:tailEnd/>
            </a:ln>
          </p:spPr>
          <p:txBody>
            <a:bodyPr wrap="none">
              <a:spAutoFit/>
            </a:bodyPr>
            <a:lstStyle/>
            <a:p>
              <a:pPr eaLnBrk="0" hangingPunct="0"/>
              <a:r>
                <a:rPr lang="en-US" altLang="zh-CN" sz="2400" b="0" i="1">
                  <a:ea typeface="宋体" pitchFamily="2" charset="-122"/>
                </a:rPr>
                <a:t>t</a:t>
              </a:r>
            </a:p>
          </p:txBody>
        </p:sp>
        <p:sp>
          <p:nvSpPr>
            <p:cNvPr id="4127" name="Text Box 139"/>
            <p:cNvSpPr txBox="1">
              <a:spLocks noChangeArrowheads="1"/>
            </p:cNvSpPr>
            <p:nvPr/>
          </p:nvSpPr>
          <p:spPr bwMode="auto">
            <a:xfrm>
              <a:off x="1316" y="2750"/>
              <a:ext cx="220" cy="231"/>
            </a:xfrm>
            <a:prstGeom prst="rect">
              <a:avLst/>
            </a:prstGeom>
            <a:noFill/>
            <a:ln w="9525">
              <a:noFill/>
              <a:miter lim="800000"/>
              <a:headEnd/>
              <a:tailEnd/>
            </a:ln>
          </p:spPr>
          <p:txBody>
            <a:bodyPr wrap="none">
              <a:spAutoFit/>
            </a:bodyPr>
            <a:lstStyle/>
            <a:p>
              <a:pPr eaLnBrk="0" hangingPunct="0"/>
              <a:r>
                <a:rPr lang="en-US" altLang="zh-CN" sz="1800" i="1">
                  <a:ea typeface="宋体" pitchFamily="2" charset="-122"/>
                </a:rPr>
                <a:t>O</a:t>
              </a:r>
            </a:p>
          </p:txBody>
        </p:sp>
      </p:grpSp>
      <p:grpSp>
        <p:nvGrpSpPr>
          <p:cNvPr id="7" name="Group 142"/>
          <p:cNvGrpSpPr>
            <a:grpSpLocks/>
          </p:cNvGrpSpPr>
          <p:nvPr/>
        </p:nvGrpSpPr>
        <p:grpSpPr bwMode="auto">
          <a:xfrm>
            <a:off x="3279775" y="3963988"/>
            <a:ext cx="965200" cy="414337"/>
            <a:chOff x="2517" y="2568"/>
            <a:chExt cx="590" cy="243"/>
          </a:xfrm>
        </p:grpSpPr>
        <p:sp>
          <p:nvSpPr>
            <p:cNvPr id="4122" name="Oval 20"/>
            <p:cNvSpPr>
              <a:spLocks noChangeArrowheads="1"/>
            </p:cNvSpPr>
            <p:nvPr/>
          </p:nvSpPr>
          <p:spPr bwMode="auto">
            <a:xfrm>
              <a:off x="2517" y="2750"/>
              <a:ext cx="48" cy="48"/>
            </a:xfrm>
            <a:prstGeom prst="ellipse">
              <a:avLst/>
            </a:prstGeom>
            <a:solidFill>
              <a:schemeClr val="accent1"/>
            </a:solidFill>
            <a:ln w="9525">
              <a:solidFill>
                <a:schemeClr val="tx1"/>
              </a:solidFill>
              <a:round/>
              <a:headEnd/>
              <a:tailEnd/>
            </a:ln>
          </p:spPr>
          <p:txBody>
            <a:bodyPr wrap="none" anchor="ctr"/>
            <a:lstStyle/>
            <a:p>
              <a:endParaRPr lang="zh-CN" altLang="en-US"/>
            </a:p>
          </p:txBody>
        </p:sp>
        <p:graphicFrame>
          <p:nvGraphicFramePr>
            <p:cNvPr id="4100" name="Object 141"/>
            <p:cNvGraphicFramePr>
              <a:graphicFrameLocks noChangeAspect="1"/>
            </p:cNvGraphicFramePr>
            <p:nvPr/>
          </p:nvGraphicFramePr>
          <p:xfrm>
            <a:off x="2608" y="2568"/>
            <a:ext cx="499" cy="243"/>
          </p:xfrm>
          <a:graphic>
            <a:graphicData uri="http://schemas.openxmlformats.org/presentationml/2006/ole">
              <p:oleObj spid="_x0000_s4100" name="公式" r:id="rId15" imgW="469800" imgH="228600" progId="Equation.3">
                <p:embed/>
              </p:oleObj>
            </a:graphicData>
          </a:graphic>
        </p:graphicFrame>
      </p:grpSp>
      <p:graphicFrame>
        <p:nvGraphicFramePr>
          <p:cNvPr id="5263" name="Object 143"/>
          <p:cNvGraphicFramePr>
            <a:graphicFrameLocks noChangeAspect="1"/>
          </p:cNvGraphicFramePr>
          <p:nvPr/>
        </p:nvGraphicFramePr>
        <p:xfrm>
          <a:off x="5572125" y="4214813"/>
          <a:ext cx="3322638" cy="2051050"/>
        </p:xfrm>
        <a:graphic>
          <a:graphicData uri="http://schemas.openxmlformats.org/presentationml/2006/ole">
            <p:oleObj spid="_x0000_s4099" name="公式" r:id="rId16" imgW="1536480" imgH="965160" progId="Equation.3">
              <p:embed/>
            </p:oleObj>
          </a:graphicData>
        </a:graphic>
      </p:graphicFrame>
      <p:sp>
        <p:nvSpPr>
          <p:cNvPr id="46" name="标题 1"/>
          <p:cNvSpPr txBox="1">
            <a:spLocks/>
          </p:cNvSpPr>
          <p:nvPr/>
        </p:nvSpPr>
        <p:spPr bwMode="auto">
          <a:xfrm>
            <a:off x="214313" y="214313"/>
            <a:ext cx="6929437" cy="571500"/>
          </a:xfrm>
          <a:prstGeom prst="rect">
            <a:avLst/>
          </a:prstGeom>
          <a:noFill/>
          <a:ln w="9525">
            <a:noFill/>
            <a:miter lim="800000"/>
            <a:headEnd/>
            <a:tailEnd/>
          </a:ln>
        </p:spPr>
        <p:txBody>
          <a:bodyPr anchor="ctr"/>
          <a:lstStyle/>
          <a:p>
            <a:pPr eaLnBrk="0" hangingPunct="0">
              <a:defRPr/>
            </a:pPr>
            <a:r>
              <a:rPr lang="zh-CN" altLang="en-US" sz="3200" kern="0" dirty="0">
                <a:solidFill>
                  <a:schemeClr val="tx2"/>
                </a:solidFill>
                <a:latin typeface="+mj-lt"/>
                <a:ea typeface="+mj-ea"/>
                <a:cs typeface="+mj-cs"/>
              </a:rPr>
              <a:t>二、建立差分格式</a:t>
            </a:r>
            <a:r>
              <a:rPr lang="en-US" altLang="zh-CN" sz="3200" kern="0" dirty="0">
                <a:solidFill>
                  <a:schemeClr val="tx2"/>
                </a:solidFill>
                <a:latin typeface="+mj-lt"/>
                <a:ea typeface="+mj-ea"/>
                <a:cs typeface="+mj-cs"/>
              </a:rPr>
              <a:t>——</a:t>
            </a:r>
            <a:r>
              <a:rPr lang="zh-CN" altLang="en-US" sz="3200" kern="0" dirty="0">
                <a:solidFill>
                  <a:schemeClr val="tx2"/>
                </a:solidFill>
                <a:latin typeface="+mj-lt"/>
                <a:ea typeface="+mj-ea"/>
                <a:cs typeface="+mj-cs"/>
              </a:rPr>
              <a:t>向前欧拉方法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wipe(left)">
                                      <p:cBhvr>
                                        <p:cTn id="7" dur="500"/>
                                        <p:tgtEl>
                                          <p:spTgt spid="51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19"/>
                                        </p:tgtEl>
                                        <p:attrNameLst>
                                          <p:attrName>style.visibility</p:attrName>
                                        </p:attrNameLst>
                                      </p:cBhvr>
                                      <p:to>
                                        <p:strVal val="visible"/>
                                      </p:to>
                                    </p:set>
                                    <p:animEffect transition="in" filter="wipe(left)">
                                      <p:cBhvr>
                                        <p:cTn id="17" dur="500"/>
                                        <p:tgtEl>
                                          <p:spTgt spid="52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125"/>
                                        </p:tgtEl>
                                        <p:attrNameLst>
                                          <p:attrName>style.visibility</p:attrName>
                                        </p:attrNameLst>
                                      </p:cBhvr>
                                      <p:to>
                                        <p:strVal val="visible"/>
                                      </p:to>
                                    </p:set>
                                    <p:animEffect transition="in" filter="wipe(left)">
                                      <p:cBhvr>
                                        <p:cTn id="22" dur="500"/>
                                        <p:tgtEl>
                                          <p:spTgt spid="51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220"/>
                                        </p:tgtEl>
                                        <p:attrNameLst>
                                          <p:attrName>style.visibility</p:attrName>
                                        </p:attrNameLst>
                                      </p:cBhvr>
                                      <p:to>
                                        <p:strVal val="visible"/>
                                      </p:to>
                                    </p:set>
                                    <p:animEffect transition="in" filter="wipe(left)">
                                      <p:cBhvr>
                                        <p:cTn id="27" dur="500"/>
                                        <p:tgtEl>
                                          <p:spTgt spid="52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down)">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225"/>
                                        </p:tgtEl>
                                        <p:attrNameLst>
                                          <p:attrName>style.visibility</p:attrName>
                                        </p:attrNameLst>
                                      </p:cBhvr>
                                      <p:to>
                                        <p:strVal val="visible"/>
                                      </p:to>
                                    </p:set>
                                    <p:animEffect transition="in" filter="wipe(left)">
                                      <p:cBhvr>
                                        <p:cTn id="42" dur="500"/>
                                        <p:tgtEl>
                                          <p:spTgt spid="522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left)">
                                      <p:cBhvr>
                                        <p:cTn id="47" dur="50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left)">
                                      <p:cBhvr>
                                        <p:cTn id="52" dur="5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263"/>
                                        </p:tgtEl>
                                        <p:attrNameLst>
                                          <p:attrName>style.visibility</p:attrName>
                                        </p:attrNameLst>
                                      </p:cBhvr>
                                      <p:to>
                                        <p:strVal val="visible"/>
                                      </p:to>
                                    </p:set>
                                    <p:animEffect transition="in" filter="wipe(left)">
                                      <p:cBhvr>
                                        <p:cTn id="57" dur="500"/>
                                        <p:tgtEl>
                                          <p:spTgt spid="5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p:bldP spid="5219" grpId="0"/>
      <p:bldP spid="5220" grpId="0"/>
      <p:bldP spid="52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5"/>
          <p:cNvSpPr>
            <a:spLocks noGrp="1" noChangeArrowheads="1"/>
          </p:cNvSpPr>
          <p:nvPr>
            <p:ph type="title" sz="quarter" idx="4294967295"/>
          </p:nvPr>
        </p:nvSpPr>
        <p:spPr>
          <a:xfrm>
            <a:off x="250825" y="260350"/>
            <a:ext cx="6750050" cy="647700"/>
          </a:xfrm>
        </p:spPr>
        <p:txBody>
          <a:bodyPr/>
          <a:lstStyle/>
          <a:p>
            <a:pPr algn="l" eaLnBrk="1" hangingPunct="1"/>
            <a:r>
              <a:rPr lang="en-US" altLang="zh-CN" sz="2800" b="1" smtClean="0">
                <a:latin typeface="Times New Roman" pitchFamily="18" charset="0"/>
                <a:ea typeface="楷体_GB2312" pitchFamily="49" charset="-122"/>
              </a:rPr>
              <a:t>2.</a:t>
            </a:r>
            <a:r>
              <a:rPr lang="en-US" altLang="zh-CN" sz="2800" b="1" smtClean="0">
                <a:latin typeface="楷体_GB2312" pitchFamily="49" charset="-122"/>
                <a:ea typeface="楷体_GB2312" pitchFamily="49" charset="-122"/>
              </a:rPr>
              <a:t> </a:t>
            </a:r>
            <a:r>
              <a:rPr lang="zh-CN" altLang="en-US" sz="2800" b="1" smtClean="0">
                <a:latin typeface="楷体_GB2312" pitchFamily="49" charset="-122"/>
                <a:ea typeface="楷体_GB2312" pitchFamily="49" charset="-122"/>
              </a:rPr>
              <a:t>原方程弱化为节点处的离散方程</a:t>
            </a:r>
          </a:p>
        </p:txBody>
      </p:sp>
      <p:graphicFrame>
        <p:nvGraphicFramePr>
          <p:cNvPr id="13324" name="Object 12"/>
          <p:cNvGraphicFramePr>
            <a:graphicFrameLocks noChangeAspect="1"/>
          </p:cNvGraphicFramePr>
          <p:nvPr>
            <p:ph sz="quarter" idx="4294967295"/>
          </p:nvPr>
        </p:nvGraphicFramePr>
        <p:xfrm>
          <a:off x="1042988" y="3933825"/>
          <a:ext cx="4751387" cy="1027113"/>
        </p:xfrm>
        <a:graphic>
          <a:graphicData uri="http://schemas.openxmlformats.org/presentationml/2006/ole">
            <p:oleObj spid="_x0000_s5122" name="公式" r:id="rId3" imgW="2349360" imgH="507960" progId="Equation.3">
              <p:embed/>
            </p:oleObj>
          </a:graphicData>
        </a:graphic>
      </p:graphicFrame>
      <p:graphicFrame>
        <p:nvGraphicFramePr>
          <p:cNvPr id="13334" name="Object 22"/>
          <p:cNvGraphicFramePr>
            <a:graphicFrameLocks noChangeAspect="1"/>
          </p:cNvGraphicFramePr>
          <p:nvPr/>
        </p:nvGraphicFramePr>
        <p:xfrm>
          <a:off x="1042988" y="5086350"/>
          <a:ext cx="2246312" cy="487363"/>
        </p:xfrm>
        <a:graphic>
          <a:graphicData uri="http://schemas.openxmlformats.org/presentationml/2006/ole">
            <p:oleObj spid="_x0000_s5123" name="公式" r:id="rId4" imgW="1054080" imgH="228600" progId="Equation.3">
              <p:embed/>
            </p:oleObj>
          </a:graphicData>
        </a:graphic>
      </p:graphicFrame>
      <p:graphicFrame>
        <p:nvGraphicFramePr>
          <p:cNvPr id="13335" name="Object 23"/>
          <p:cNvGraphicFramePr>
            <a:graphicFrameLocks noChangeAspect="1"/>
          </p:cNvGraphicFramePr>
          <p:nvPr/>
        </p:nvGraphicFramePr>
        <p:xfrm>
          <a:off x="944563" y="5734050"/>
          <a:ext cx="4516437" cy="492125"/>
        </p:xfrm>
        <a:graphic>
          <a:graphicData uri="http://schemas.openxmlformats.org/presentationml/2006/ole">
            <p:oleObj spid="_x0000_s5124" name="Equation" r:id="rId5" imgW="2095200" imgH="228600" progId="Equation.DSMT4">
              <p:embed/>
            </p:oleObj>
          </a:graphicData>
        </a:graphic>
      </p:graphicFrame>
      <p:graphicFrame>
        <p:nvGraphicFramePr>
          <p:cNvPr id="13336" name="Object 24"/>
          <p:cNvGraphicFramePr>
            <a:graphicFrameLocks noChangeAspect="1"/>
          </p:cNvGraphicFramePr>
          <p:nvPr>
            <p:ph sz="quarter" idx="4294967295"/>
          </p:nvPr>
        </p:nvGraphicFramePr>
        <p:xfrm>
          <a:off x="5651500" y="4222750"/>
          <a:ext cx="3033713" cy="433388"/>
        </p:xfrm>
        <a:graphic>
          <a:graphicData uri="http://schemas.openxmlformats.org/presentationml/2006/ole">
            <p:oleObj spid="_x0000_s5125" name="公式" r:id="rId6" imgW="1422360" imgH="203040" progId="Equation.3">
              <p:embed/>
            </p:oleObj>
          </a:graphicData>
        </a:graphic>
      </p:graphicFrame>
      <p:graphicFrame>
        <p:nvGraphicFramePr>
          <p:cNvPr id="13338" name="Object 26"/>
          <p:cNvGraphicFramePr>
            <a:graphicFrameLocks noChangeAspect="1"/>
          </p:cNvGraphicFramePr>
          <p:nvPr/>
        </p:nvGraphicFramePr>
        <p:xfrm>
          <a:off x="3924300" y="5084763"/>
          <a:ext cx="1543050" cy="433387"/>
        </p:xfrm>
        <a:graphic>
          <a:graphicData uri="http://schemas.openxmlformats.org/presentationml/2006/ole">
            <p:oleObj spid="_x0000_s5126" name="公式" r:id="rId7" imgW="723600" imgH="203040" progId="Equation.3">
              <p:embed/>
            </p:oleObj>
          </a:graphicData>
        </a:graphic>
      </p:graphicFrame>
      <p:graphicFrame>
        <p:nvGraphicFramePr>
          <p:cNvPr id="13339" name="Object 27"/>
          <p:cNvGraphicFramePr>
            <a:graphicFrameLocks noChangeAspect="1"/>
          </p:cNvGraphicFramePr>
          <p:nvPr/>
        </p:nvGraphicFramePr>
        <p:xfrm>
          <a:off x="5724525" y="5805488"/>
          <a:ext cx="1435100" cy="379412"/>
        </p:xfrm>
        <a:graphic>
          <a:graphicData uri="http://schemas.openxmlformats.org/presentationml/2006/ole">
            <p:oleObj spid="_x0000_s5127" name="公式" r:id="rId8" imgW="672840" imgH="177480" progId="Equation.3">
              <p:embed/>
            </p:oleObj>
          </a:graphicData>
        </a:graphic>
      </p:graphicFrame>
      <p:sp>
        <p:nvSpPr>
          <p:cNvPr id="13352" name="Text Box 40"/>
          <p:cNvSpPr txBox="1">
            <a:spLocks noChangeArrowheads="1"/>
          </p:cNvSpPr>
          <p:nvPr/>
        </p:nvSpPr>
        <p:spPr bwMode="auto">
          <a:xfrm>
            <a:off x="468313" y="1844675"/>
            <a:ext cx="1606550" cy="519113"/>
          </a:xfrm>
          <a:prstGeom prst="rect">
            <a:avLst/>
          </a:prstGeom>
          <a:solidFill>
            <a:srgbClr val="FF3300"/>
          </a:solidFill>
          <a:ln w="9525">
            <a:noFill/>
            <a:miter lim="800000"/>
            <a:headEnd/>
            <a:tailEnd/>
          </a:ln>
        </p:spPr>
        <p:txBody>
          <a:bodyPr wrap="none">
            <a:spAutoFit/>
          </a:bodyPr>
          <a:lstStyle/>
          <a:p>
            <a:r>
              <a:rPr lang="zh-CN" altLang="en-US">
                <a:latin typeface="Symbol" pitchFamily="18" charset="2"/>
              </a:rPr>
              <a:t>连续方程</a:t>
            </a:r>
          </a:p>
        </p:txBody>
      </p:sp>
      <p:sp>
        <p:nvSpPr>
          <p:cNvPr id="13353" name="Text Box 41"/>
          <p:cNvSpPr txBox="1">
            <a:spLocks noChangeArrowheads="1"/>
          </p:cNvSpPr>
          <p:nvPr/>
        </p:nvSpPr>
        <p:spPr bwMode="auto">
          <a:xfrm>
            <a:off x="468313" y="3284538"/>
            <a:ext cx="1606550" cy="519112"/>
          </a:xfrm>
          <a:prstGeom prst="rect">
            <a:avLst/>
          </a:prstGeom>
          <a:solidFill>
            <a:srgbClr val="FF3300"/>
          </a:solidFill>
          <a:ln w="9525">
            <a:noFill/>
            <a:miter lim="800000"/>
            <a:headEnd/>
            <a:tailEnd/>
          </a:ln>
        </p:spPr>
        <p:txBody>
          <a:bodyPr wrap="none">
            <a:spAutoFit/>
          </a:bodyPr>
          <a:lstStyle/>
          <a:p>
            <a:r>
              <a:rPr lang="zh-CN" altLang="en-US">
                <a:latin typeface="Symbol" pitchFamily="18" charset="2"/>
              </a:rPr>
              <a:t>离散方程</a:t>
            </a:r>
          </a:p>
        </p:txBody>
      </p:sp>
      <p:sp>
        <p:nvSpPr>
          <p:cNvPr id="13354" name="AutoShape 42"/>
          <p:cNvSpPr>
            <a:spLocks/>
          </p:cNvSpPr>
          <p:nvPr/>
        </p:nvSpPr>
        <p:spPr bwMode="auto">
          <a:xfrm>
            <a:off x="539750" y="4149725"/>
            <a:ext cx="358775" cy="2016125"/>
          </a:xfrm>
          <a:prstGeom prst="leftBrace">
            <a:avLst>
              <a:gd name="adj1" fmla="val 46829"/>
              <a:gd name="adj2" fmla="val 50000"/>
            </a:avLst>
          </a:prstGeom>
          <a:noFill/>
          <a:ln w="19050">
            <a:solidFill>
              <a:schemeClr val="tx1"/>
            </a:solidFill>
            <a:round/>
            <a:headEnd/>
            <a:tailEnd/>
          </a:ln>
        </p:spPr>
        <p:txBody>
          <a:bodyPr wrap="none" anchor="ctr"/>
          <a:lstStyle/>
          <a:p>
            <a:endParaRPr lang="zh-CN" altLang="en-US"/>
          </a:p>
        </p:txBody>
      </p:sp>
      <p:grpSp>
        <p:nvGrpSpPr>
          <p:cNvPr id="2" name="Group 45"/>
          <p:cNvGrpSpPr>
            <a:grpSpLocks/>
          </p:cNvGrpSpPr>
          <p:nvPr/>
        </p:nvGrpSpPr>
        <p:grpSpPr bwMode="auto">
          <a:xfrm>
            <a:off x="2195513" y="981075"/>
            <a:ext cx="6364287" cy="2305050"/>
            <a:chOff x="1383" y="618"/>
            <a:chExt cx="4009" cy="1452"/>
          </a:xfrm>
        </p:grpSpPr>
        <p:sp>
          <p:nvSpPr>
            <p:cNvPr id="5136" name="AutoShape 31"/>
            <p:cNvSpPr>
              <a:spLocks/>
            </p:cNvSpPr>
            <p:nvPr/>
          </p:nvSpPr>
          <p:spPr bwMode="auto">
            <a:xfrm>
              <a:off x="1383" y="755"/>
              <a:ext cx="181" cy="1315"/>
            </a:xfrm>
            <a:prstGeom prst="leftBrace">
              <a:avLst>
                <a:gd name="adj1" fmla="val 60543"/>
                <a:gd name="adj2" fmla="val 50000"/>
              </a:avLst>
            </a:prstGeom>
            <a:noFill/>
            <a:ln w="9525">
              <a:solidFill>
                <a:schemeClr val="tx1"/>
              </a:solidFill>
              <a:round/>
              <a:headEnd/>
              <a:tailEnd/>
            </a:ln>
          </p:spPr>
          <p:txBody>
            <a:bodyPr wrap="none" anchor="ctr"/>
            <a:lstStyle/>
            <a:p>
              <a:endParaRPr lang="zh-CN" altLang="en-US"/>
            </a:p>
          </p:txBody>
        </p:sp>
        <p:graphicFrame>
          <p:nvGraphicFramePr>
            <p:cNvPr id="5128" name="Object 32"/>
            <p:cNvGraphicFramePr>
              <a:graphicFrameLocks noChangeAspect="1"/>
            </p:cNvGraphicFramePr>
            <p:nvPr/>
          </p:nvGraphicFramePr>
          <p:xfrm>
            <a:off x="1513" y="618"/>
            <a:ext cx="3879" cy="612"/>
          </p:xfrm>
          <a:graphic>
            <a:graphicData uri="http://schemas.openxmlformats.org/presentationml/2006/ole">
              <p:oleObj spid="_x0000_s5128" name="Equation" r:id="rId9" imgW="2819160" imgH="444240" progId="Equation.DSMT4">
                <p:embed/>
              </p:oleObj>
            </a:graphicData>
          </a:graphic>
        </p:graphicFrame>
        <p:graphicFrame>
          <p:nvGraphicFramePr>
            <p:cNvPr id="5129" name="Object 33"/>
            <p:cNvGraphicFramePr>
              <a:graphicFrameLocks noChangeAspect="1"/>
            </p:cNvGraphicFramePr>
            <p:nvPr/>
          </p:nvGraphicFramePr>
          <p:xfrm>
            <a:off x="1546" y="1298"/>
            <a:ext cx="2504" cy="306"/>
          </p:xfrm>
          <a:graphic>
            <a:graphicData uri="http://schemas.openxmlformats.org/presentationml/2006/ole">
              <p:oleObj spid="_x0000_s5129" name="Equation" r:id="rId10" imgW="1663560" imgH="203040" progId="Equation.DSMT4">
                <p:embed/>
              </p:oleObj>
            </a:graphicData>
          </a:graphic>
        </p:graphicFrame>
        <p:graphicFrame>
          <p:nvGraphicFramePr>
            <p:cNvPr id="5130" name="Object 43"/>
            <p:cNvGraphicFramePr>
              <a:graphicFrameLocks noChangeAspect="1"/>
            </p:cNvGraphicFramePr>
            <p:nvPr/>
          </p:nvGraphicFramePr>
          <p:xfrm>
            <a:off x="1537" y="1752"/>
            <a:ext cx="3769" cy="297"/>
          </p:xfrm>
          <a:graphic>
            <a:graphicData uri="http://schemas.openxmlformats.org/presentationml/2006/ole">
              <p:oleObj spid="_x0000_s5130" name="Equation" r:id="rId11" imgW="2577960" imgH="203040" progId="Equation.DSMT4">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wipe(left)">
                                      <p:cBhvr>
                                        <p:cTn id="7" dur="500"/>
                                        <p:tgtEl>
                                          <p:spTgt spid="133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52"/>
                                        </p:tgtEl>
                                        <p:attrNameLst>
                                          <p:attrName>style.visibility</p:attrName>
                                        </p:attrNameLst>
                                      </p:cBhvr>
                                      <p:to>
                                        <p:strVal val="visible"/>
                                      </p:to>
                                    </p:set>
                                    <p:animEffect transition="in" filter="wipe(left)">
                                      <p:cBhvr>
                                        <p:cTn id="12" dur="500"/>
                                        <p:tgtEl>
                                          <p:spTgt spid="133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353"/>
                                        </p:tgtEl>
                                        <p:attrNameLst>
                                          <p:attrName>style.visibility</p:attrName>
                                        </p:attrNameLst>
                                      </p:cBhvr>
                                      <p:to>
                                        <p:strVal val="visible"/>
                                      </p:to>
                                    </p:set>
                                    <p:animEffect transition="in" filter="wipe(left)">
                                      <p:cBhvr>
                                        <p:cTn id="22" dur="500"/>
                                        <p:tgtEl>
                                          <p:spTgt spid="1335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324"/>
                                        </p:tgtEl>
                                        <p:attrNameLst>
                                          <p:attrName>style.visibility</p:attrName>
                                        </p:attrNameLst>
                                      </p:cBhvr>
                                      <p:to>
                                        <p:strVal val="visible"/>
                                      </p:to>
                                    </p:set>
                                    <p:animEffect transition="in" filter="wipe(left)">
                                      <p:cBhvr>
                                        <p:cTn id="27" dur="500"/>
                                        <p:tgtEl>
                                          <p:spTgt spid="133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336"/>
                                        </p:tgtEl>
                                        <p:attrNameLst>
                                          <p:attrName>style.visibility</p:attrName>
                                        </p:attrNameLst>
                                      </p:cBhvr>
                                      <p:to>
                                        <p:strVal val="visible"/>
                                      </p:to>
                                    </p:set>
                                    <p:animEffect transition="in" filter="wipe(left)">
                                      <p:cBhvr>
                                        <p:cTn id="32" dur="500"/>
                                        <p:tgtEl>
                                          <p:spTgt spid="1333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334"/>
                                        </p:tgtEl>
                                        <p:attrNameLst>
                                          <p:attrName>style.visibility</p:attrName>
                                        </p:attrNameLst>
                                      </p:cBhvr>
                                      <p:to>
                                        <p:strVal val="visible"/>
                                      </p:to>
                                    </p:set>
                                    <p:animEffect transition="in" filter="wipe(left)">
                                      <p:cBhvr>
                                        <p:cTn id="37" dur="500"/>
                                        <p:tgtEl>
                                          <p:spTgt spid="1333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3338"/>
                                        </p:tgtEl>
                                        <p:attrNameLst>
                                          <p:attrName>style.visibility</p:attrName>
                                        </p:attrNameLst>
                                      </p:cBhvr>
                                      <p:to>
                                        <p:strVal val="visible"/>
                                      </p:to>
                                    </p:set>
                                    <p:animEffect transition="in" filter="wipe(left)">
                                      <p:cBhvr>
                                        <p:cTn id="42" dur="500"/>
                                        <p:tgtEl>
                                          <p:spTgt spid="1333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3335"/>
                                        </p:tgtEl>
                                        <p:attrNameLst>
                                          <p:attrName>style.visibility</p:attrName>
                                        </p:attrNameLst>
                                      </p:cBhvr>
                                      <p:to>
                                        <p:strVal val="visible"/>
                                      </p:to>
                                    </p:set>
                                    <p:animEffect transition="in" filter="wipe(left)">
                                      <p:cBhvr>
                                        <p:cTn id="47" dur="500"/>
                                        <p:tgtEl>
                                          <p:spTgt spid="1333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3339"/>
                                        </p:tgtEl>
                                        <p:attrNameLst>
                                          <p:attrName>style.visibility</p:attrName>
                                        </p:attrNameLst>
                                      </p:cBhvr>
                                      <p:to>
                                        <p:strVal val="visible"/>
                                      </p:to>
                                    </p:set>
                                    <p:animEffect transition="in" filter="wipe(left)">
                                      <p:cBhvr>
                                        <p:cTn id="52" dur="500"/>
                                        <p:tgtEl>
                                          <p:spTgt spid="1333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3354"/>
                                        </p:tgtEl>
                                        <p:attrNameLst>
                                          <p:attrName>style.visibility</p:attrName>
                                        </p:attrNameLst>
                                      </p:cBhvr>
                                      <p:to>
                                        <p:strVal val="visible"/>
                                      </p:to>
                                    </p:set>
                                    <p:animEffect transition="in" filter="wipe(left)">
                                      <p:cBhvr>
                                        <p:cTn id="57" dur="500"/>
                                        <p:tgtEl>
                                          <p:spTgt spid="13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p:bldP spid="13352" grpId="0" animBg="1"/>
      <p:bldP spid="13353" grpId="0" animBg="1"/>
      <p:bldP spid="13354"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52" name="Rectangle 1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47" name="Object 14"/>
          <p:cNvGraphicFramePr>
            <a:graphicFrameLocks noChangeAspect="1"/>
          </p:cNvGraphicFramePr>
          <p:nvPr/>
        </p:nvGraphicFramePr>
        <p:xfrm>
          <a:off x="1143000" y="2143125"/>
          <a:ext cx="4445000" cy="1100138"/>
        </p:xfrm>
        <a:graphic>
          <a:graphicData uri="http://schemas.openxmlformats.org/presentationml/2006/ole">
            <p:oleObj spid="_x0000_s6147" name="Equation" r:id="rId3" imgW="1955520" imgH="482400" progId="Equation.DSMT4">
              <p:embed/>
            </p:oleObj>
          </a:graphicData>
        </a:graphic>
      </p:graphicFrame>
      <p:sp>
        <p:nvSpPr>
          <p:cNvPr id="6153" name="Rectangle 16"/>
          <p:cNvSpPr>
            <a:spLocks noChangeArrowheads="1"/>
          </p:cNvSpPr>
          <p:nvPr/>
        </p:nvSpPr>
        <p:spPr bwMode="auto">
          <a:xfrm>
            <a:off x="0" y="466725"/>
            <a:ext cx="9144000" cy="0"/>
          </a:xfrm>
          <a:prstGeom prst="rect">
            <a:avLst/>
          </a:prstGeom>
          <a:noFill/>
          <a:ln w="9525">
            <a:noFill/>
            <a:miter lim="800000"/>
            <a:headEnd/>
            <a:tailEnd/>
          </a:ln>
        </p:spPr>
        <p:txBody>
          <a:bodyPr wrap="none" anchor="ctr">
            <a:spAutoFit/>
          </a:bodyPr>
          <a:lstStyle/>
          <a:p>
            <a:pPr eaLnBrk="0" hangingPunct="0"/>
            <a:r>
              <a:rPr lang="en-US" altLang="zh-CN" sz="1000">
                <a:ea typeface="宋体" pitchFamily="2" charset="-122"/>
              </a:rPr>
              <a:t>  </a:t>
            </a:r>
            <a:endParaRPr lang="en-US" altLang="zh-CN"/>
          </a:p>
        </p:txBody>
      </p:sp>
      <p:sp>
        <p:nvSpPr>
          <p:cNvPr id="6154" name="TextBox 16"/>
          <p:cNvSpPr txBox="1">
            <a:spLocks noChangeArrowheads="1"/>
          </p:cNvSpPr>
          <p:nvPr/>
        </p:nvSpPr>
        <p:spPr bwMode="auto">
          <a:xfrm>
            <a:off x="714375" y="1428750"/>
            <a:ext cx="6677025" cy="523875"/>
          </a:xfrm>
          <a:prstGeom prst="rect">
            <a:avLst/>
          </a:prstGeom>
          <a:noFill/>
          <a:ln w="9525">
            <a:noFill/>
            <a:miter lim="800000"/>
            <a:headEnd/>
            <a:tailEnd/>
          </a:ln>
        </p:spPr>
        <p:txBody>
          <a:bodyPr wrap="none">
            <a:spAutoFit/>
          </a:bodyPr>
          <a:lstStyle/>
          <a:p>
            <a:r>
              <a:rPr lang="zh-CN" altLang="en-US"/>
              <a:t>关于时间的一阶偏导数用向前差商近似，</a:t>
            </a:r>
          </a:p>
        </p:txBody>
      </p:sp>
      <p:sp>
        <p:nvSpPr>
          <p:cNvPr id="6155" name="Rectangle 1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pSp>
        <p:nvGrpSpPr>
          <p:cNvPr id="2" name="组合 26"/>
          <p:cNvGrpSpPr>
            <a:grpSpLocks/>
          </p:cNvGrpSpPr>
          <p:nvPr/>
        </p:nvGrpSpPr>
        <p:grpSpPr bwMode="auto">
          <a:xfrm>
            <a:off x="5857875" y="2428875"/>
            <a:ext cx="2143125" cy="528638"/>
            <a:chOff x="5643570" y="2786058"/>
            <a:chExt cx="2143140" cy="528642"/>
          </a:xfrm>
        </p:grpSpPr>
        <p:sp>
          <p:nvSpPr>
            <p:cNvPr id="6161" name="TextBox 17"/>
            <p:cNvSpPr txBox="1">
              <a:spLocks noChangeArrowheads="1"/>
            </p:cNvSpPr>
            <p:nvPr/>
          </p:nvSpPr>
          <p:spPr bwMode="auto">
            <a:xfrm>
              <a:off x="5643570" y="2786058"/>
              <a:ext cx="1266693" cy="523220"/>
            </a:xfrm>
            <a:prstGeom prst="rect">
              <a:avLst/>
            </a:prstGeom>
            <a:noFill/>
            <a:ln w="9525">
              <a:noFill/>
              <a:miter lim="800000"/>
              <a:headEnd/>
              <a:tailEnd/>
            </a:ln>
          </p:spPr>
          <p:txBody>
            <a:bodyPr wrap="none">
              <a:spAutoFit/>
            </a:bodyPr>
            <a:lstStyle/>
            <a:p>
              <a:r>
                <a:rPr lang="zh-CN" altLang="en-US"/>
                <a:t>误差为</a:t>
              </a:r>
            </a:p>
          </p:txBody>
        </p:sp>
        <p:graphicFrame>
          <p:nvGraphicFramePr>
            <p:cNvPr id="6150" name="Object 4"/>
            <p:cNvGraphicFramePr>
              <a:graphicFrameLocks noChangeAspect="1"/>
            </p:cNvGraphicFramePr>
            <p:nvPr/>
          </p:nvGraphicFramePr>
          <p:xfrm>
            <a:off x="6929454" y="2814634"/>
            <a:ext cx="857256" cy="500066"/>
          </p:xfrm>
          <a:graphic>
            <a:graphicData uri="http://schemas.openxmlformats.org/presentationml/2006/ole">
              <p:oleObj spid="_x0000_s6150" name="Equation" r:id="rId4" imgW="342720" imgH="203040" progId="Equation.DSMT4">
                <p:embed/>
              </p:oleObj>
            </a:graphicData>
          </a:graphic>
        </p:graphicFrame>
      </p:grpSp>
      <p:sp>
        <p:nvSpPr>
          <p:cNvPr id="6157" name="TextBox 20"/>
          <p:cNvSpPr txBox="1">
            <a:spLocks noChangeArrowheads="1"/>
          </p:cNvSpPr>
          <p:nvPr/>
        </p:nvSpPr>
        <p:spPr bwMode="auto">
          <a:xfrm>
            <a:off x="714375" y="3429000"/>
            <a:ext cx="6677025" cy="523875"/>
          </a:xfrm>
          <a:prstGeom prst="rect">
            <a:avLst/>
          </a:prstGeom>
          <a:noFill/>
          <a:ln w="9525">
            <a:noFill/>
            <a:miter lim="800000"/>
            <a:headEnd/>
            <a:tailEnd/>
          </a:ln>
        </p:spPr>
        <p:txBody>
          <a:bodyPr wrap="none">
            <a:spAutoFit/>
          </a:bodyPr>
          <a:lstStyle/>
          <a:p>
            <a:r>
              <a:rPr lang="zh-CN" altLang="en-US"/>
              <a:t>关于空间的二阶偏导数用中心差商近似，</a:t>
            </a:r>
          </a:p>
        </p:txBody>
      </p:sp>
      <p:sp>
        <p:nvSpPr>
          <p:cNvPr id="6158" name="Rectangle 2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49" name="Object 19"/>
          <p:cNvGraphicFramePr>
            <a:graphicFrameLocks noChangeAspect="1"/>
          </p:cNvGraphicFramePr>
          <p:nvPr/>
        </p:nvGraphicFramePr>
        <p:xfrm>
          <a:off x="571500" y="4071938"/>
          <a:ext cx="6357938" cy="1116012"/>
        </p:xfrm>
        <a:graphic>
          <a:graphicData uri="http://schemas.openxmlformats.org/presentationml/2006/ole">
            <p:oleObj spid="_x0000_s6148" name="Equation" r:id="rId5" imgW="3060360" imgH="507960" progId="Equation.DSMT4">
              <p:embed/>
            </p:oleObj>
          </a:graphicData>
        </a:graphic>
      </p:graphicFrame>
      <p:grpSp>
        <p:nvGrpSpPr>
          <p:cNvPr id="3" name="组合 25"/>
          <p:cNvGrpSpPr>
            <a:grpSpLocks/>
          </p:cNvGrpSpPr>
          <p:nvPr/>
        </p:nvGrpSpPr>
        <p:grpSpPr bwMode="auto">
          <a:xfrm>
            <a:off x="6643688" y="4256088"/>
            <a:ext cx="2238375" cy="561975"/>
            <a:chOff x="6429388" y="4613276"/>
            <a:chExt cx="2238360" cy="561975"/>
          </a:xfrm>
        </p:grpSpPr>
        <p:sp>
          <p:nvSpPr>
            <p:cNvPr id="6160" name="TextBox 23"/>
            <p:cNvSpPr txBox="1">
              <a:spLocks noChangeArrowheads="1"/>
            </p:cNvSpPr>
            <p:nvPr/>
          </p:nvSpPr>
          <p:spPr bwMode="auto">
            <a:xfrm>
              <a:off x="6429388" y="4643446"/>
              <a:ext cx="1266693" cy="523220"/>
            </a:xfrm>
            <a:prstGeom prst="rect">
              <a:avLst/>
            </a:prstGeom>
            <a:noFill/>
            <a:ln w="9525">
              <a:noFill/>
              <a:miter lim="800000"/>
              <a:headEnd/>
              <a:tailEnd/>
            </a:ln>
          </p:spPr>
          <p:txBody>
            <a:bodyPr wrap="none">
              <a:spAutoFit/>
            </a:bodyPr>
            <a:lstStyle/>
            <a:p>
              <a:r>
                <a:rPr lang="zh-CN" altLang="en-US"/>
                <a:t>误差为</a:t>
              </a:r>
            </a:p>
          </p:txBody>
        </p:sp>
        <p:graphicFrame>
          <p:nvGraphicFramePr>
            <p:cNvPr id="4" name="Object 17"/>
            <p:cNvGraphicFramePr>
              <a:graphicFrameLocks noChangeAspect="1"/>
            </p:cNvGraphicFramePr>
            <p:nvPr/>
          </p:nvGraphicFramePr>
          <p:xfrm>
            <a:off x="7619998" y="4613276"/>
            <a:ext cx="1047750" cy="561975"/>
          </p:xfrm>
          <a:graphic>
            <a:graphicData uri="http://schemas.openxmlformats.org/presentationml/2006/ole">
              <p:oleObj spid="_x0000_s6149" name="Equation" r:id="rId6" imgW="419040" imgH="228600" progId="Equation.DSMT4">
                <p:embed/>
              </p:oleObj>
            </a:graphicData>
          </a:graphic>
        </p:graphicFrame>
      </p:grpSp>
      <p:grpSp>
        <p:nvGrpSpPr>
          <p:cNvPr id="19" name="组合 18"/>
          <p:cNvGrpSpPr/>
          <p:nvPr/>
        </p:nvGrpSpPr>
        <p:grpSpPr>
          <a:xfrm>
            <a:off x="285720" y="214313"/>
            <a:ext cx="8358246" cy="1027112"/>
            <a:chOff x="285720" y="214313"/>
            <a:chExt cx="8358246" cy="1027112"/>
          </a:xfrm>
        </p:grpSpPr>
        <p:graphicFrame>
          <p:nvGraphicFramePr>
            <p:cNvPr id="13324" name="Object 12"/>
            <p:cNvGraphicFramePr>
              <a:graphicFrameLocks noChangeAspect="1"/>
            </p:cNvGraphicFramePr>
            <p:nvPr/>
          </p:nvGraphicFramePr>
          <p:xfrm>
            <a:off x="2214546" y="214313"/>
            <a:ext cx="4365625" cy="1027112"/>
          </p:xfrm>
          <a:graphic>
            <a:graphicData uri="http://schemas.openxmlformats.org/presentationml/2006/ole">
              <p:oleObj spid="_x0000_s6146" name="Equation" r:id="rId7" imgW="2158920" imgH="507960" progId="Equation.DSMT4">
                <p:embed/>
              </p:oleObj>
            </a:graphicData>
          </a:graphic>
        </p:graphicFrame>
        <p:sp>
          <p:nvSpPr>
            <p:cNvPr id="18" name="矩形 17"/>
            <p:cNvSpPr/>
            <p:nvPr/>
          </p:nvSpPr>
          <p:spPr>
            <a:xfrm>
              <a:off x="285720" y="428604"/>
              <a:ext cx="8358246" cy="523220"/>
            </a:xfrm>
            <a:prstGeom prst="rect">
              <a:avLst/>
            </a:prstGeom>
          </p:spPr>
          <p:txBody>
            <a:bodyPr wrap="square">
              <a:spAutoFit/>
            </a:bodyPr>
            <a:lstStyle/>
            <a:p>
              <a:r>
                <a:rPr lang="en-US" altLang="zh-CN" dirty="0" smtClean="0"/>
                <a:t>3.</a:t>
              </a:r>
              <a:r>
                <a:rPr lang="zh-CN" altLang="en-US" dirty="0" smtClean="0"/>
                <a:t>处理方程                                                   中的偏导数</a:t>
              </a:r>
              <a:endParaRPr lang="zh-CN" altLang="en-US" dirty="0"/>
            </a:p>
          </p:txBody>
        </p:sp>
      </p:grpSp>
      <p:sp>
        <p:nvSpPr>
          <p:cNvPr id="20" name="TextBox 19"/>
          <p:cNvSpPr txBox="1"/>
          <p:nvPr/>
        </p:nvSpPr>
        <p:spPr>
          <a:xfrm>
            <a:off x="571472" y="5715016"/>
            <a:ext cx="5594801" cy="523220"/>
          </a:xfrm>
          <a:prstGeom prst="rect">
            <a:avLst/>
          </a:prstGeom>
          <a:noFill/>
        </p:spPr>
        <p:txBody>
          <a:bodyPr wrap="none" rtlCol="0">
            <a:spAutoFit/>
          </a:bodyPr>
          <a:lstStyle/>
          <a:p>
            <a:r>
              <a:rPr lang="zh-CN" altLang="en-US" dirty="0" smtClean="0"/>
              <a:t>将上面的式子代入离散方程，可得</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54"/>
                                        </p:tgtEl>
                                        <p:attrNameLst>
                                          <p:attrName>style.visibility</p:attrName>
                                        </p:attrNameLst>
                                      </p:cBhvr>
                                      <p:to>
                                        <p:strVal val="visible"/>
                                      </p:to>
                                    </p:set>
                                    <p:animEffect transition="in" filter="wipe(left)">
                                      <p:cBhvr>
                                        <p:cTn id="12" dur="500"/>
                                        <p:tgtEl>
                                          <p:spTgt spid="615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147"/>
                                        </p:tgtEl>
                                        <p:attrNameLst>
                                          <p:attrName>style.visibility</p:attrName>
                                        </p:attrNameLst>
                                      </p:cBhvr>
                                      <p:to>
                                        <p:strVal val="visible"/>
                                      </p:to>
                                    </p:set>
                                    <p:animEffect transition="in" filter="wipe(left)">
                                      <p:cBhvr>
                                        <p:cTn id="17" dur="500"/>
                                        <p:tgtEl>
                                          <p:spTgt spid="61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157"/>
                                        </p:tgtEl>
                                        <p:attrNameLst>
                                          <p:attrName>style.visibility</p:attrName>
                                        </p:attrNameLst>
                                      </p:cBhvr>
                                      <p:to>
                                        <p:strVal val="visible"/>
                                      </p:to>
                                    </p:set>
                                    <p:animEffect transition="in" filter="wipe(left)">
                                      <p:cBhvr>
                                        <p:cTn id="27" dur="500"/>
                                        <p:tgtEl>
                                          <p:spTgt spid="615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149"/>
                                        </p:tgtEl>
                                        <p:attrNameLst>
                                          <p:attrName>style.visibility</p:attrName>
                                        </p:attrNameLst>
                                      </p:cBhvr>
                                      <p:to>
                                        <p:strVal val="visible"/>
                                      </p:to>
                                    </p:set>
                                    <p:animEffect transition="in" filter="wipe(left)">
                                      <p:cBhvr>
                                        <p:cTn id="32" dur="500"/>
                                        <p:tgtEl>
                                          <p:spTgt spid="614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left)">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 grpId="0"/>
      <p:bldP spid="6157"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625" name="Object 17"/>
          <p:cNvGraphicFramePr>
            <a:graphicFrameLocks noChangeAspect="1"/>
          </p:cNvGraphicFramePr>
          <p:nvPr/>
        </p:nvGraphicFramePr>
        <p:xfrm>
          <a:off x="214313" y="3929063"/>
          <a:ext cx="8740775" cy="2468562"/>
        </p:xfrm>
        <a:graphic>
          <a:graphicData uri="http://schemas.openxmlformats.org/presentationml/2006/ole">
            <p:oleObj spid="_x0000_s7170" name="Equation" r:id="rId3" imgW="4051080" imgH="1143000" progId="Equation.DSMT4">
              <p:embed/>
            </p:oleObj>
          </a:graphicData>
        </a:graphic>
      </p:graphicFrame>
      <p:graphicFrame>
        <p:nvGraphicFramePr>
          <p:cNvPr id="13334" name="Object 22"/>
          <p:cNvGraphicFramePr>
            <a:graphicFrameLocks noChangeAspect="1"/>
          </p:cNvGraphicFramePr>
          <p:nvPr/>
        </p:nvGraphicFramePr>
        <p:xfrm>
          <a:off x="928688" y="1438275"/>
          <a:ext cx="2246312" cy="487363"/>
        </p:xfrm>
        <a:graphic>
          <a:graphicData uri="http://schemas.openxmlformats.org/presentationml/2006/ole">
            <p:oleObj spid="_x0000_s7172" name="公式" r:id="rId4" imgW="1054080" imgH="228600" progId="Equation.3">
              <p:embed/>
            </p:oleObj>
          </a:graphicData>
        </a:graphic>
      </p:graphicFrame>
      <p:graphicFrame>
        <p:nvGraphicFramePr>
          <p:cNvPr id="13335" name="Object 23"/>
          <p:cNvGraphicFramePr>
            <a:graphicFrameLocks noChangeAspect="1"/>
          </p:cNvGraphicFramePr>
          <p:nvPr/>
        </p:nvGraphicFramePr>
        <p:xfrm>
          <a:off x="830263" y="2085975"/>
          <a:ext cx="4516437" cy="492125"/>
        </p:xfrm>
        <a:graphic>
          <a:graphicData uri="http://schemas.openxmlformats.org/presentationml/2006/ole">
            <p:oleObj spid="_x0000_s7173" name="Equation" r:id="rId5" imgW="2095200" imgH="228600" progId="Equation.DSMT4">
              <p:embed/>
            </p:oleObj>
          </a:graphicData>
        </a:graphic>
      </p:graphicFrame>
      <p:graphicFrame>
        <p:nvGraphicFramePr>
          <p:cNvPr id="13336" name="Object 24"/>
          <p:cNvGraphicFramePr>
            <a:graphicFrameLocks noChangeAspect="1"/>
          </p:cNvGraphicFramePr>
          <p:nvPr/>
        </p:nvGraphicFramePr>
        <p:xfrm>
          <a:off x="857250" y="1000125"/>
          <a:ext cx="3033713" cy="433388"/>
        </p:xfrm>
        <a:graphic>
          <a:graphicData uri="http://schemas.openxmlformats.org/presentationml/2006/ole">
            <p:oleObj spid="_x0000_s7174" name="公式" r:id="rId6" imgW="1422360" imgH="203040" progId="Equation.3">
              <p:embed/>
            </p:oleObj>
          </a:graphicData>
        </a:graphic>
      </p:graphicFrame>
      <p:graphicFrame>
        <p:nvGraphicFramePr>
          <p:cNvPr id="13338" name="Object 26"/>
          <p:cNvGraphicFramePr>
            <a:graphicFrameLocks noChangeAspect="1"/>
          </p:cNvGraphicFramePr>
          <p:nvPr/>
        </p:nvGraphicFramePr>
        <p:xfrm>
          <a:off x="3810000" y="1436688"/>
          <a:ext cx="1543050" cy="433387"/>
        </p:xfrm>
        <a:graphic>
          <a:graphicData uri="http://schemas.openxmlformats.org/presentationml/2006/ole">
            <p:oleObj spid="_x0000_s7175" name="公式" r:id="rId7" imgW="723600" imgH="203040" progId="Equation.3">
              <p:embed/>
            </p:oleObj>
          </a:graphicData>
        </a:graphic>
      </p:graphicFrame>
      <p:graphicFrame>
        <p:nvGraphicFramePr>
          <p:cNvPr id="13339" name="Object 27"/>
          <p:cNvGraphicFramePr>
            <a:graphicFrameLocks noChangeAspect="1"/>
          </p:cNvGraphicFramePr>
          <p:nvPr/>
        </p:nvGraphicFramePr>
        <p:xfrm>
          <a:off x="5610225" y="2157413"/>
          <a:ext cx="1435100" cy="379412"/>
        </p:xfrm>
        <a:graphic>
          <a:graphicData uri="http://schemas.openxmlformats.org/presentationml/2006/ole">
            <p:oleObj spid="_x0000_s7176" name="公式" r:id="rId8" imgW="672840" imgH="177480" progId="Equation.3">
              <p:embed/>
            </p:oleObj>
          </a:graphicData>
        </a:graphic>
      </p:graphicFrame>
      <p:sp>
        <p:nvSpPr>
          <p:cNvPr id="17" name="AutoShape 42"/>
          <p:cNvSpPr>
            <a:spLocks/>
          </p:cNvSpPr>
          <p:nvPr/>
        </p:nvSpPr>
        <p:spPr bwMode="auto">
          <a:xfrm>
            <a:off x="214313" y="500063"/>
            <a:ext cx="358775" cy="2016125"/>
          </a:xfrm>
          <a:prstGeom prst="leftBrace">
            <a:avLst>
              <a:gd name="adj1" fmla="val 46829"/>
              <a:gd name="adj2" fmla="val 50000"/>
            </a:avLst>
          </a:prstGeom>
          <a:noFill/>
          <a:ln w="19050">
            <a:solidFill>
              <a:schemeClr val="tx1"/>
            </a:solidFill>
            <a:round/>
            <a:headEnd/>
            <a:tailEnd/>
          </a:ln>
        </p:spPr>
        <p:txBody>
          <a:bodyPr wrap="none" anchor="ctr"/>
          <a:lstStyle/>
          <a:p>
            <a:endParaRPr lang="zh-CN" altLang="en-US"/>
          </a:p>
        </p:txBody>
      </p:sp>
      <p:sp>
        <p:nvSpPr>
          <p:cNvPr id="7182"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177" name="Object 13"/>
          <p:cNvGraphicFramePr>
            <a:graphicFrameLocks noChangeAspect="1"/>
          </p:cNvGraphicFramePr>
          <p:nvPr/>
        </p:nvGraphicFramePr>
        <p:xfrm>
          <a:off x="508031" y="357166"/>
          <a:ext cx="8493125" cy="682625"/>
        </p:xfrm>
        <a:graphic>
          <a:graphicData uri="http://schemas.openxmlformats.org/presentationml/2006/ole">
            <p:oleObj spid="_x0000_s7177" name="Equation" r:id="rId9" imgW="5067000" imgH="406080" progId="Equation.DSMT4">
              <p:embed/>
            </p:oleObj>
          </a:graphicData>
        </a:graphic>
      </p:graphicFrame>
      <p:grpSp>
        <p:nvGrpSpPr>
          <p:cNvPr id="18" name="组合 17"/>
          <p:cNvGrpSpPr/>
          <p:nvPr/>
        </p:nvGrpSpPr>
        <p:grpSpPr>
          <a:xfrm>
            <a:off x="500063" y="2786063"/>
            <a:ext cx="8140700" cy="1114425"/>
            <a:chOff x="500063" y="2786063"/>
            <a:chExt cx="8140700" cy="1114425"/>
          </a:xfrm>
        </p:grpSpPr>
        <p:sp>
          <p:nvSpPr>
            <p:cNvPr id="7180" name="Text Box 20"/>
            <p:cNvSpPr txBox="1">
              <a:spLocks noChangeArrowheads="1"/>
            </p:cNvSpPr>
            <p:nvPr/>
          </p:nvSpPr>
          <p:spPr bwMode="auto">
            <a:xfrm>
              <a:off x="500063" y="2786063"/>
              <a:ext cx="8140700" cy="1114425"/>
            </a:xfrm>
            <a:prstGeom prst="rect">
              <a:avLst/>
            </a:prstGeom>
            <a:noFill/>
            <a:ln w="9525">
              <a:noFill/>
              <a:miter lim="800000"/>
              <a:headEnd/>
              <a:tailEnd/>
            </a:ln>
          </p:spPr>
          <p:txBody>
            <a:bodyPr>
              <a:spAutoFit/>
            </a:bodyPr>
            <a:lstStyle/>
            <a:p>
              <a:pPr>
                <a:lnSpc>
                  <a:spcPct val="125000"/>
                </a:lnSpc>
              </a:pPr>
              <a:r>
                <a:rPr lang="zh-CN" altLang="en-US" dirty="0"/>
                <a:t>将数值解      代替精确解                并忽略高阶小项，则可以建立以下</a:t>
              </a:r>
              <a:r>
                <a:rPr lang="zh-CN" altLang="en-US" dirty="0">
                  <a:solidFill>
                    <a:schemeClr val="accent2"/>
                  </a:solidFill>
                </a:rPr>
                <a:t>向前欧拉差分格式</a:t>
              </a:r>
              <a:r>
                <a:rPr lang="zh-CN" altLang="en-US" dirty="0"/>
                <a:t>：</a:t>
              </a:r>
            </a:p>
          </p:txBody>
        </p:sp>
        <p:graphicFrame>
          <p:nvGraphicFramePr>
            <p:cNvPr id="7171" name="Object 21"/>
            <p:cNvGraphicFramePr>
              <a:graphicFrameLocks noChangeAspect="1"/>
            </p:cNvGraphicFramePr>
            <p:nvPr/>
          </p:nvGraphicFramePr>
          <p:xfrm>
            <a:off x="4343400" y="2857500"/>
            <a:ext cx="1277938" cy="523875"/>
          </p:xfrm>
          <a:graphic>
            <a:graphicData uri="http://schemas.openxmlformats.org/presentationml/2006/ole">
              <p:oleObj spid="_x0000_s7171" name="Equation" r:id="rId10" imgW="558720" imgH="228600" progId="Equation.DSMT4">
                <p:embed/>
              </p:oleObj>
            </a:graphicData>
          </a:graphic>
        </p:graphicFrame>
        <p:graphicFrame>
          <p:nvGraphicFramePr>
            <p:cNvPr id="7178" name="Object 15"/>
            <p:cNvGraphicFramePr>
              <a:graphicFrameLocks noChangeAspect="1"/>
            </p:cNvGraphicFramePr>
            <p:nvPr/>
          </p:nvGraphicFramePr>
          <p:xfrm>
            <a:off x="2071688" y="2816225"/>
            <a:ext cx="436562" cy="552450"/>
          </p:xfrm>
          <a:graphic>
            <a:graphicData uri="http://schemas.openxmlformats.org/presentationml/2006/ole">
              <p:oleObj spid="_x0000_s7178" name="Equation" r:id="rId11" imgW="190440" imgH="241200" progId="Equation.DSMT4">
                <p:embed/>
              </p:oleObj>
            </a:graphicData>
          </a:graphic>
        </p:graphicFrame>
      </p:grpSp>
      <p:grpSp>
        <p:nvGrpSpPr>
          <p:cNvPr id="2" name="组合 24"/>
          <p:cNvGrpSpPr>
            <a:grpSpLocks/>
          </p:cNvGrpSpPr>
          <p:nvPr/>
        </p:nvGrpSpPr>
        <p:grpSpPr bwMode="auto">
          <a:xfrm>
            <a:off x="642938" y="6130925"/>
            <a:ext cx="6802437" cy="561975"/>
            <a:chOff x="642910" y="6131198"/>
            <a:chExt cx="6802474" cy="561975"/>
          </a:xfrm>
        </p:grpSpPr>
        <p:sp>
          <p:nvSpPr>
            <p:cNvPr id="7184" name="TextBox 20"/>
            <p:cNvSpPr txBox="1">
              <a:spLocks noChangeArrowheads="1"/>
            </p:cNvSpPr>
            <p:nvPr/>
          </p:nvSpPr>
          <p:spPr bwMode="auto">
            <a:xfrm>
              <a:off x="642910" y="6143644"/>
              <a:ext cx="5234125" cy="523220"/>
            </a:xfrm>
            <a:prstGeom prst="rect">
              <a:avLst/>
            </a:prstGeom>
            <a:noFill/>
            <a:ln w="9525">
              <a:noFill/>
              <a:miter lim="800000"/>
              <a:headEnd/>
              <a:tailEnd/>
            </a:ln>
          </p:spPr>
          <p:txBody>
            <a:bodyPr wrap="none">
              <a:spAutoFit/>
            </a:bodyPr>
            <a:lstStyle/>
            <a:p>
              <a:r>
                <a:rPr lang="zh-CN" altLang="en-US"/>
                <a:t>可见上述格式的局部截断误差为</a:t>
              </a:r>
            </a:p>
          </p:txBody>
        </p:sp>
        <p:graphicFrame>
          <p:nvGraphicFramePr>
            <p:cNvPr id="7179" name="Object 16"/>
            <p:cNvGraphicFramePr>
              <a:graphicFrameLocks noChangeAspect="1"/>
            </p:cNvGraphicFramePr>
            <p:nvPr/>
          </p:nvGraphicFramePr>
          <p:xfrm>
            <a:off x="5857884" y="6131198"/>
            <a:ext cx="1587500" cy="561975"/>
          </p:xfrm>
          <a:graphic>
            <a:graphicData uri="http://schemas.openxmlformats.org/presentationml/2006/ole">
              <p:oleObj spid="_x0000_s7179" name="Equation" r:id="rId12" imgW="634680" imgH="228600" progId="Equation.DSMT4">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77"/>
                                        </p:tgtEl>
                                        <p:attrNameLst>
                                          <p:attrName>style.visibility</p:attrName>
                                        </p:attrNameLst>
                                      </p:cBhvr>
                                      <p:to>
                                        <p:strVal val="visible"/>
                                      </p:to>
                                    </p:set>
                                    <p:animEffect transition="in" filter="wipe(left)">
                                      <p:cBhvr>
                                        <p:cTn id="7" dur="500"/>
                                        <p:tgtEl>
                                          <p:spTgt spid="717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336"/>
                                        </p:tgtEl>
                                        <p:attrNameLst>
                                          <p:attrName>style.visibility</p:attrName>
                                        </p:attrNameLst>
                                      </p:cBhvr>
                                      <p:to>
                                        <p:strVal val="visible"/>
                                      </p:to>
                                    </p:set>
                                    <p:animEffect transition="in" filter="wipe(left)">
                                      <p:cBhvr>
                                        <p:cTn id="17" dur="500"/>
                                        <p:tgtEl>
                                          <p:spTgt spid="133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334"/>
                                        </p:tgtEl>
                                        <p:attrNameLst>
                                          <p:attrName>style.visibility</p:attrName>
                                        </p:attrNameLst>
                                      </p:cBhvr>
                                      <p:to>
                                        <p:strVal val="visible"/>
                                      </p:to>
                                    </p:set>
                                    <p:animEffect transition="in" filter="wipe(left)">
                                      <p:cBhvr>
                                        <p:cTn id="22" dur="500"/>
                                        <p:tgtEl>
                                          <p:spTgt spid="133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338"/>
                                        </p:tgtEl>
                                        <p:attrNameLst>
                                          <p:attrName>style.visibility</p:attrName>
                                        </p:attrNameLst>
                                      </p:cBhvr>
                                      <p:to>
                                        <p:strVal val="visible"/>
                                      </p:to>
                                    </p:set>
                                    <p:animEffect transition="in" filter="wipe(left)">
                                      <p:cBhvr>
                                        <p:cTn id="27" dur="500"/>
                                        <p:tgtEl>
                                          <p:spTgt spid="1333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335"/>
                                        </p:tgtEl>
                                        <p:attrNameLst>
                                          <p:attrName>style.visibility</p:attrName>
                                        </p:attrNameLst>
                                      </p:cBhvr>
                                      <p:to>
                                        <p:strVal val="visible"/>
                                      </p:to>
                                    </p:set>
                                    <p:animEffect transition="in" filter="wipe(left)">
                                      <p:cBhvr>
                                        <p:cTn id="32" dur="500"/>
                                        <p:tgtEl>
                                          <p:spTgt spid="1333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339"/>
                                        </p:tgtEl>
                                        <p:attrNameLst>
                                          <p:attrName>style.visibility</p:attrName>
                                        </p:attrNameLst>
                                      </p:cBhvr>
                                      <p:to>
                                        <p:strVal val="visible"/>
                                      </p:to>
                                    </p:set>
                                    <p:animEffect transition="in" filter="wipe(left)">
                                      <p:cBhvr>
                                        <p:cTn id="37" dur="500"/>
                                        <p:tgtEl>
                                          <p:spTgt spid="1333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8625"/>
                                        </p:tgtEl>
                                        <p:attrNameLst>
                                          <p:attrName>style.visibility</p:attrName>
                                        </p:attrNameLst>
                                      </p:cBhvr>
                                      <p:to>
                                        <p:strVal val="visible"/>
                                      </p:to>
                                    </p:set>
                                    <p:animEffect transition="in" filter="wipe(left)">
                                      <p:cBhvr>
                                        <p:cTn id="47" dur="500"/>
                                        <p:tgtEl>
                                          <p:spTgt spid="6862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wipe(left)">
                                      <p:cBhvr>
                                        <p:cTn id="5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0" name="Rectangle 2"/>
          <p:cNvSpPr>
            <a:spLocks noGrp="1" noChangeArrowheads="1"/>
          </p:cNvSpPr>
          <p:nvPr>
            <p:ph type="title"/>
          </p:nvPr>
        </p:nvSpPr>
        <p:spPr>
          <a:xfrm>
            <a:off x="250825" y="188913"/>
            <a:ext cx="3097213" cy="647700"/>
          </a:xfrm>
        </p:spPr>
        <p:txBody>
          <a:bodyPr/>
          <a:lstStyle/>
          <a:p>
            <a:pPr algn="l" eaLnBrk="1" hangingPunct="1"/>
            <a:r>
              <a:rPr lang="en-US" altLang="zh-CN" sz="2800" b="1" smtClean="0">
                <a:latin typeface="Times New Roman" pitchFamily="18" charset="0"/>
                <a:ea typeface="楷体_GB2312" pitchFamily="49" charset="-122"/>
              </a:rPr>
              <a:t>4</a:t>
            </a:r>
            <a:r>
              <a:rPr lang="en-US" altLang="zh-CN" sz="2800" b="1" smtClean="0">
                <a:latin typeface="楷体_GB2312" pitchFamily="49" charset="-122"/>
                <a:ea typeface="楷体_GB2312" pitchFamily="49" charset="-122"/>
              </a:rPr>
              <a:t>.</a:t>
            </a:r>
            <a:r>
              <a:rPr lang="zh-CN" altLang="en-US" sz="2800" b="1" smtClean="0">
                <a:latin typeface="楷体_GB2312" pitchFamily="49" charset="-122"/>
                <a:ea typeface="楷体_GB2312" pitchFamily="49" charset="-122"/>
              </a:rPr>
              <a:t>差分格式的求解</a:t>
            </a:r>
          </a:p>
        </p:txBody>
      </p:sp>
      <p:sp>
        <p:nvSpPr>
          <p:cNvPr id="49158" name="AutoShape 6"/>
          <p:cNvSpPr>
            <a:spLocks noChangeArrowheads="1"/>
          </p:cNvSpPr>
          <p:nvPr/>
        </p:nvSpPr>
        <p:spPr bwMode="auto">
          <a:xfrm>
            <a:off x="250825" y="2708275"/>
            <a:ext cx="719138" cy="360363"/>
          </a:xfrm>
          <a:prstGeom prst="rightArrow">
            <a:avLst>
              <a:gd name="adj1" fmla="val 50000"/>
              <a:gd name="adj2" fmla="val 49890"/>
            </a:avLst>
          </a:prstGeom>
          <a:solidFill>
            <a:schemeClr val="accent1"/>
          </a:solidFill>
          <a:ln w="9525">
            <a:solidFill>
              <a:schemeClr val="tx1"/>
            </a:solidFill>
            <a:miter lim="800000"/>
            <a:headEnd/>
            <a:tailEnd/>
          </a:ln>
        </p:spPr>
        <p:txBody>
          <a:bodyPr wrap="none" anchor="ctr"/>
          <a:lstStyle/>
          <a:p>
            <a:endParaRPr lang="zh-CN" altLang="en-US"/>
          </a:p>
        </p:txBody>
      </p:sp>
      <p:graphicFrame>
        <p:nvGraphicFramePr>
          <p:cNvPr id="49159" name="Object 7"/>
          <p:cNvGraphicFramePr>
            <a:graphicFrameLocks noChangeAspect="1"/>
          </p:cNvGraphicFramePr>
          <p:nvPr>
            <p:ph sz="half" idx="2"/>
          </p:nvPr>
        </p:nvGraphicFramePr>
        <p:xfrm>
          <a:off x="1346200" y="2420938"/>
          <a:ext cx="6810375" cy="838200"/>
        </p:xfrm>
        <a:graphic>
          <a:graphicData uri="http://schemas.openxmlformats.org/presentationml/2006/ole">
            <p:oleObj spid="_x0000_s8194" name="Equation" r:id="rId3" imgW="3301920" imgH="406080" progId="Equation.DSMT4">
              <p:embed/>
            </p:oleObj>
          </a:graphicData>
        </a:graphic>
      </p:graphicFrame>
      <p:sp>
        <p:nvSpPr>
          <p:cNvPr id="49229" name="Text Box 77"/>
          <p:cNvSpPr txBox="1">
            <a:spLocks noChangeArrowheads="1"/>
          </p:cNvSpPr>
          <p:nvPr/>
        </p:nvSpPr>
        <p:spPr bwMode="auto">
          <a:xfrm>
            <a:off x="539750" y="4652963"/>
            <a:ext cx="2592388" cy="519112"/>
          </a:xfrm>
          <a:prstGeom prst="rect">
            <a:avLst/>
          </a:prstGeom>
          <a:noFill/>
          <a:ln w="9525">
            <a:noFill/>
            <a:miter lim="800000"/>
            <a:headEnd/>
            <a:tailEnd/>
          </a:ln>
        </p:spPr>
        <p:txBody>
          <a:bodyPr>
            <a:spAutoFit/>
          </a:bodyPr>
          <a:lstStyle/>
          <a:p>
            <a:r>
              <a:rPr lang="en-US" altLang="zh-CN" sz="2000">
                <a:solidFill>
                  <a:srgbClr val="FF0000"/>
                </a:solidFill>
                <a:sym typeface="Symbol" pitchFamily="18" charset="2"/>
              </a:rPr>
              <a:t></a:t>
            </a:r>
            <a:r>
              <a:rPr lang="en-US" altLang="zh-CN" sz="2000">
                <a:sym typeface="Symbol" pitchFamily="18" charset="2"/>
              </a:rPr>
              <a:t>  </a:t>
            </a:r>
            <a:r>
              <a:rPr lang="en-US" altLang="zh-CN">
                <a:sym typeface="Symbol" pitchFamily="18" charset="2"/>
              </a:rPr>
              <a:t>— </a:t>
            </a:r>
            <a:r>
              <a:rPr lang="zh-CN" altLang="en-US">
                <a:sym typeface="Symbol" pitchFamily="18" charset="2"/>
              </a:rPr>
              <a:t>已知结点</a:t>
            </a:r>
          </a:p>
        </p:txBody>
      </p:sp>
      <p:sp>
        <p:nvSpPr>
          <p:cNvPr id="49257" name="Text Box 105"/>
          <p:cNvSpPr txBox="1">
            <a:spLocks noChangeArrowheads="1"/>
          </p:cNvSpPr>
          <p:nvPr/>
        </p:nvSpPr>
        <p:spPr bwMode="auto">
          <a:xfrm>
            <a:off x="539750" y="3357563"/>
            <a:ext cx="2684463" cy="519112"/>
          </a:xfrm>
          <a:prstGeom prst="rect">
            <a:avLst/>
          </a:prstGeom>
          <a:noFill/>
          <a:ln w="9525">
            <a:noFill/>
            <a:miter lim="800000"/>
            <a:headEnd/>
            <a:tailEnd/>
          </a:ln>
        </p:spPr>
        <p:txBody>
          <a:bodyPr wrap="none">
            <a:spAutoFit/>
          </a:bodyPr>
          <a:lstStyle/>
          <a:p>
            <a:r>
              <a:rPr lang="zh-CN" altLang="en-US"/>
              <a:t>时间渐进显格式</a:t>
            </a:r>
          </a:p>
        </p:txBody>
      </p:sp>
      <p:grpSp>
        <p:nvGrpSpPr>
          <p:cNvPr id="2" name="Group 187"/>
          <p:cNvGrpSpPr>
            <a:grpSpLocks/>
          </p:cNvGrpSpPr>
          <p:nvPr/>
        </p:nvGrpSpPr>
        <p:grpSpPr bwMode="auto">
          <a:xfrm>
            <a:off x="114300" y="857232"/>
            <a:ext cx="9042400" cy="1466850"/>
            <a:chOff x="113" y="572"/>
            <a:chExt cx="5696" cy="924"/>
          </a:xfrm>
        </p:grpSpPr>
        <p:graphicFrame>
          <p:nvGraphicFramePr>
            <p:cNvPr id="8206" name="Object 179"/>
            <p:cNvGraphicFramePr>
              <a:graphicFrameLocks noChangeAspect="1"/>
            </p:cNvGraphicFramePr>
            <p:nvPr/>
          </p:nvGraphicFramePr>
          <p:xfrm>
            <a:off x="295" y="1162"/>
            <a:ext cx="3237" cy="334"/>
          </p:xfrm>
          <a:graphic>
            <a:graphicData uri="http://schemas.openxmlformats.org/presentationml/2006/ole">
              <p:oleObj spid="_x0000_s8206" name="公式" r:id="rId4" imgW="2336760" imgH="241200" progId="Equation.3">
                <p:embed/>
              </p:oleObj>
            </a:graphicData>
          </a:graphic>
        </p:graphicFrame>
        <p:graphicFrame>
          <p:nvGraphicFramePr>
            <p:cNvPr id="8207" name="Object 180"/>
            <p:cNvGraphicFramePr>
              <a:graphicFrameLocks noChangeAspect="1"/>
            </p:cNvGraphicFramePr>
            <p:nvPr/>
          </p:nvGraphicFramePr>
          <p:xfrm>
            <a:off x="3608" y="1207"/>
            <a:ext cx="1901" cy="257"/>
          </p:xfrm>
          <a:graphic>
            <a:graphicData uri="http://schemas.openxmlformats.org/presentationml/2006/ole">
              <p:oleObj spid="_x0000_s8207" name="Equation" r:id="rId5" imgW="1498320" imgH="203040" progId="Equation.DSMT4">
                <p:embed/>
              </p:oleObj>
            </a:graphicData>
          </a:graphic>
        </p:graphicFrame>
        <p:graphicFrame>
          <p:nvGraphicFramePr>
            <p:cNvPr id="8208" name="Object 181"/>
            <p:cNvGraphicFramePr>
              <a:graphicFrameLocks noChangeAspect="1"/>
            </p:cNvGraphicFramePr>
            <p:nvPr/>
          </p:nvGraphicFramePr>
          <p:xfrm>
            <a:off x="3641" y="754"/>
            <a:ext cx="2168" cy="273"/>
          </p:xfrm>
          <a:graphic>
            <a:graphicData uri="http://schemas.openxmlformats.org/presentationml/2006/ole">
              <p:oleObj spid="_x0000_s8208" name="Equation" r:id="rId6" imgW="1612800" imgH="203040" progId="Equation.DSMT4">
                <p:embed/>
              </p:oleObj>
            </a:graphicData>
          </a:graphic>
        </p:graphicFrame>
        <p:graphicFrame>
          <p:nvGraphicFramePr>
            <p:cNvPr id="8209" name="Object 182"/>
            <p:cNvGraphicFramePr>
              <a:graphicFrameLocks noChangeAspect="1"/>
            </p:cNvGraphicFramePr>
            <p:nvPr/>
          </p:nvGraphicFramePr>
          <p:xfrm>
            <a:off x="221" y="572"/>
            <a:ext cx="3504" cy="570"/>
          </p:xfrm>
          <a:graphic>
            <a:graphicData uri="http://schemas.openxmlformats.org/presentationml/2006/ole">
              <p:oleObj spid="_x0000_s8209" name="Equation" r:id="rId7" imgW="2577960" imgH="419040" progId="Equation.DSMT4">
                <p:embed/>
              </p:oleObj>
            </a:graphicData>
          </a:graphic>
        </p:graphicFrame>
        <p:sp>
          <p:nvSpPr>
            <p:cNvPr id="8270" name="AutoShape 183"/>
            <p:cNvSpPr>
              <a:spLocks/>
            </p:cNvSpPr>
            <p:nvPr/>
          </p:nvSpPr>
          <p:spPr bwMode="auto">
            <a:xfrm>
              <a:off x="113" y="754"/>
              <a:ext cx="136" cy="680"/>
            </a:xfrm>
            <a:prstGeom prst="leftBrace">
              <a:avLst>
                <a:gd name="adj1" fmla="val 41667"/>
                <a:gd name="adj2" fmla="val 50000"/>
              </a:avLst>
            </a:prstGeom>
            <a:noFill/>
            <a:ln w="9525">
              <a:solidFill>
                <a:schemeClr val="tx1"/>
              </a:solidFill>
              <a:round/>
              <a:headEnd/>
              <a:tailEnd/>
            </a:ln>
          </p:spPr>
          <p:txBody>
            <a:bodyPr wrap="none" anchor="ctr"/>
            <a:lstStyle/>
            <a:p>
              <a:endParaRPr lang="zh-CN" altLang="en-US"/>
            </a:p>
          </p:txBody>
        </p:sp>
      </p:grpSp>
      <p:grpSp>
        <p:nvGrpSpPr>
          <p:cNvPr id="3" name="Group 218"/>
          <p:cNvGrpSpPr>
            <a:grpSpLocks/>
          </p:cNvGrpSpPr>
          <p:nvPr/>
        </p:nvGrpSpPr>
        <p:grpSpPr bwMode="auto">
          <a:xfrm>
            <a:off x="3924300" y="3068638"/>
            <a:ext cx="4895850" cy="3471862"/>
            <a:chOff x="1292" y="1525"/>
            <a:chExt cx="3084" cy="2187"/>
          </a:xfrm>
        </p:grpSpPr>
        <p:graphicFrame>
          <p:nvGraphicFramePr>
            <p:cNvPr id="8195" name="Object 219"/>
            <p:cNvGraphicFramePr>
              <a:graphicFrameLocks noChangeAspect="1"/>
            </p:cNvGraphicFramePr>
            <p:nvPr/>
          </p:nvGraphicFramePr>
          <p:xfrm>
            <a:off x="1791" y="3385"/>
            <a:ext cx="187" cy="227"/>
          </p:xfrm>
          <a:graphic>
            <a:graphicData uri="http://schemas.openxmlformats.org/presentationml/2006/ole">
              <p:oleObj spid="_x0000_s8195" name="公式" r:id="rId8" imgW="177480" imgH="215640" progId="Equation.3">
                <p:embed/>
              </p:oleObj>
            </a:graphicData>
          </a:graphic>
        </p:graphicFrame>
        <p:graphicFrame>
          <p:nvGraphicFramePr>
            <p:cNvPr id="8196" name="Object 220"/>
            <p:cNvGraphicFramePr>
              <a:graphicFrameLocks noChangeAspect="1"/>
            </p:cNvGraphicFramePr>
            <p:nvPr/>
          </p:nvGraphicFramePr>
          <p:xfrm>
            <a:off x="2108" y="3385"/>
            <a:ext cx="200" cy="226"/>
          </p:xfrm>
          <a:graphic>
            <a:graphicData uri="http://schemas.openxmlformats.org/presentationml/2006/ole">
              <p:oleObj spid="_x0000_s8196" name="公式" r:id="rId9" imgW="190440" imgH="215640" progId="Equation.3">
                <p:embed/>
              </p:oleObj>
            </a:graphicData>
          </a:graphic>
        </p:graphicFrame>
        <p:graphicFrame>
          <p:nvGraphicFramePr>
            <p:cNvPr id="8197" name="Object 221"/>
            <p:cNvGraphicFramePr>
              <a:graphicFrameLocks noChangeAspect="1"/>
            </p:cNvGraphicFramePr>
            <p:nvPr/>
          </p:nvGraphicFramePr>
          <p:xfrm>
            <a:off x="3378" y="3385"/>
            <a:ext cx="317" cy="272"/>
          </p:xfrm>
          <a:graphic>
            <a:graphicData uri="http://schemas.openxmlformats.org/presentationml/2006/ole">
              <p:oleObj spid="_x0000_s8197" name="公式" r:id="rId10" imgW="266400" imgH="228600" progId="Equation.3">
                <p:embed/>
              </p:oleObj>
            </a:graphicData>
          </a:graphic>
        </p:graphicFrame>
        <p:graphicFrame>
          <p:nvGraphicFramePr>
            <p:cNvPr id="8198" name="Object 222"/>
            <p:cNvGraphicFramePr>
              <a:graphicFrameLocks noChangeAspect="1"/>
            </p:cNvGraphicFramePr>
            <p:nvPr/>
          </p:nvGraphicFramePr>
          <p:xfrm>
            <a:off x="2698" y="3385"/>
            <a:ext cx="317" cy="272"/>
          </p:xfrm>
          <a:graphic>
            <a:graphicData uri="http://schemas.openxmlformats.org/presentationml/2006/ole">
              <p:oleObj spid="_x0000_s8198" name="公式" r:id="rId11" imgW="266400" imgH="228600" progId="Equation.3">
                <p:embed/>
              </p:oleObj>
            </a:graphicData>
          </a:graphic>
        </p:graphicFrame>
        <p:graphicFrame>
          <p:nvGraphicFramePr>
            <p:cNvPr id="8199" name="Object 223"/>
            <p:cNvGraphicFramePr>
              <a:graphicFrameLocks noChangeAspect="1"/>
            </p:cNvGraphicFramePr>
            <p:nvPr/>
          </p:nvGraphicFramePr>
          <p:xfrm>
            <a:off x="3061" y="3385"/>
            <a:ext cx="199" cy="255"/>
          </p:xfrm>
          <a:graphic>
            <a:graphicData uri="http://schemas.openxmlformats.org/presentationml/2006/ole">
              <p:oleObj spid="_x0000_s8199" name="公式" r:id="rId12" imgW="177480" imgH="228600" progId="Equation.3">
                <p:embed/>
              </p:oleObj>
            </a:graphicData>
          </a:graphic>
        </p:graphicFrame>
        <p:sp>
          <p:nvSpPr>
            <p:cNvPr id="8252" name="Line 224"/>
            <p:cNvSpPr>
              <a:spLocks noChangeShapeType="1"/>
            </p:cNvSpPr>
            <p:nvPr/>
          </p:nvSpPr>
          <p:spPr bwMode="auto">
            <a:xfrm flipV="1">
              <a:off x="1881" y="1888"/>
              <a:ext cx="0" cy="1538"/>
            </a:xfrm>
            <a:prstGeom prst="line">
              <a:avLst/>
            </a:prstGeom>
            <a:noFill/>
            <a:ln w="9525">
              <a:solidFill>
                <a:schemeClr val="tx1"/>
              </a:solidFill>
              <a:round/>
              <a:headEnd/>
              <a:tailEnd/>
            </a:ln>
          </p:spPr>
          <p:txBody>
            <a:bodyPr/>
            <a:lstStyle/>
            <a:p>
              <a:endParaRPr lang="zh-CN" altLang="en-US"/>
            </a:p>
          </p:txBody>
        </p:sp>
        <p:sp>
          <p:nvSpPr>
            <p:cNvPr id="8253" name="Line 225"/>
            <p:cNvSpPr>
              <a:spLocks noChangeShapeType="1"/>
            </p:cNvSpPr>
            <p:nvPr/>
          </p:nvSpPr>
          <p:spPr bwMode="auto">
            <a:xfrm flipV="1">
              <a:off x="2199" y="1888"/>
              <a:ext cx="0" cy="1538"/>
            </a:xfrm>
            <a:prstGeom prst="line">
              <a:avLst/>
            </a:prstGeom>
            <a:noFill/>
            <a:ln w="9525">
              <a:solidFill>
                <a:schemeClr val="tx1"/>
              </a:solidFill>
              <a:round/>
              <a:headEnd/>
              <a:tailEnd/>
            </a:ln>
          </p:spPr>
          <p:txBody>
            <a:bodyPr/>
            <a:lstStyle/>
            <a:p>
              <a:endParaRPr lang="zh-CN" altLang="en-US"/>
            </a:p>
          </p:txBody>
        </p:sp>
        <p:sp>
          <p:nvSpPr>
            <p:cNvPr id="8254" name="Line 226"/>
            <p:cNvSpPr>
              <a:spLocks noChangeShapeType="1"/>
            </p:cNvSpPr>
            <p:nvPr/>
          </p:nvSpPr>
          <p:spPr bwMode="auto">
            <a:xfrm flipV="1">
              <a:off x="2834" y="1888"/>
              <a:ext cx="0" cy="1538"/>
            </a:xfrm>
            <a:prstGeom prst="line">
              <a:avLst/>
            </a:prstGeom>
            <a:noFill/>
            <a:ln w="9525">
              <a:solidFill>
                <a:schemeClr val="tx1"/>
              </a:solidFill>
              <a:round/>
              <a:headEnd/>
              <a:tailEnd/>
            </a:ln>
          </p:spPr>
          <p:txBody>
            <a:bodyPr/>
            <a:lstStyle/>
            <a:p>
              <a:endParaRPr lang="zh-CN" altLang="en-US"/>
            </a:p>
          </p:txBody>
        </p:sp>
        <p:sp>
          <p:nvSpPr>
            <p:cNvPr id="8255" name="Line 227"/>
            <p:cNvSpPr>
              <a:spLocks noChangeShapeType="1"/>
            </p:cNvSpPr>
            <p:nvPr/>
          </p:nvSpPr>
          <p:spPr bwMode="auto">
            <a:xfrm flipV="1">
              <a:off x="3151" y="1888"/>
              <a:ext cx="0" cy="1538"/>
            </a:xfrm>
            <a:prstGeom prst="line">
              <a:avLst/>
            </a:prstGeom>
            <a:noFill/>
            <a:ln w="9525">
              <a:solidFill>
                <a:schemeClr val="tx1"/>
              </a:solidFill>
              <a:round/>
              <a:headEnd/>
              <a:tailEnd/>
            </a:ln>
          </p:spPr>
          <p:txBody>
            <a:bodyPr/>
            <a:lstStyle/>
            <a:p>
              <a:endParaRPr lang="zh-CN" altLang="en-US"/>
            </a:p>
          </p:txBody>
        </p:sp>
        <p:sp>
          <p:nvSpPr>
            <p:cNvPr id="8256" name="Line 228"/>
            <p:cNvSpPr>
              <a:spLocks noChangeShapeType="1"/>
            </p:cNvSpPr>
            <p:nvPr/>
          </p:nvSpPr>
          <p:spPr bwMode="auto">
            <a:xfrm flipV="1">
              <a:off x="3469" y="1888"/>
              <a:ext cx="0" cy="1538"/>
            </a:xfrm>
            <a:prstGeom prst="line">
              <a:avLst/>
            </a:prstGeom>
            <a:noFill/>
            <a:ln w="9525">
              <a:solidFill>
                <a:schemeClr val="tx1"/>
              </a:solidFill>
              <a:round/>
              <a:headEnd/>
              <a:tailEnd/>
            </a:ln>
          </p:spPr>
          <p:txBody>
            <a:bodyPr/>
            <a:lstStyle/>
            <a:p>
              <a:endParaRPr lang="zh-CN" altLang="en-US"/>
            </a:p>
          </p:txBody>
        </p:sp>
        <p:sp>
          <p:nvSpPr>
            <p:cNvPr id="8257" name="Line 229"/>
            <p:cNvSpPr>
              <a:spLocks noChangeShapeType="1"/>
            </p:cNvSpPr>
            <p:nvPr/>
          </p:nvSpPr>
          <p:spPr bwMode="auto">
            <a:xfrm flipV="1">
              <a:off x="2516" y="1888"/>
              <a:ext cx="0" cy="1538"/>
            </a:xfrm>
            <a:prstGeom prst="line">
              <a:avLst/>
            </a:prstGeom>
            <a:noFill/>
            <a:ln w="9525">
              <a:solidFill>
                <a:schemeClr val="tx1"/>
              </a:solidFill>
              <a:round/>
              <a:headEnd/>
              <a:tailEnd/>
            </a:ln>
          </p:spPr>
          <p:txBody>
            <a:bodyPr/>
            <a:lstStyle/>
            <a:p>
              <a:endParaRPr lang="zh-CN" altLang="en-US"/>
            </a:p>
          </p:txBody>
        </p:sp>
        <p:sp>
          <p:nvSpPr>
            <p:cNvPr id="8258" name="Line 230"/>
            <p:cNvSpPr>
              <a:spLocks noChangeShapeType="1"/>
            </p:cNvSpPr>
            <p:nvPr/>
          </p:nvSpPr>
          <p:spPr bwMode="auto">
            <a:xfrm>
              <a:off x="1564" y="2977"/>
              <a:ext cx="2449" cy="1"/>
            </a:xfrm>
            <a:prstGeom prst="line">
              <a:avLst/>
            </a:prstGeom>
            <a:noFill/>
            <a:ln w="9525">
              <a:solidFill>
                <a:schemeClr val="tx1"/>
              </a:solidFill>
              <a:round/>
              <a:headEnd/>
              <a:tailEnd/>
            </a:ln>
          </p:spPr>
          <p:txBody>
            <a:bodyPr/>
            <a:lstStyle/>
            <a:p>
              <a:endParaRPr lang="zh-CN" altLang="en-US"/>
            </a:p>
          </p:txBody>
        </p:sp>
        <p:sp>
          <p:nvSpPr>
            <p:cNvPr id="8259" name="Line 231"/>
            <p:cNvSpPr>
              <a:spLocks noChangeShapeType="1"/>
            </p:cNvSpPr>
            <p:nvPr/>
          </p:nvSpPr>
          <p:spPr bwMode="auto">
            <a:xfrm>
              <a:off x="1564" y="2750"/>
              <a:ext cx="2449" cy="0"/>
            </a:xfrm>
            <a:prstGeom prst="line">
              <a:avLst/>
            </a:prstGeom>
            <a:noFill/>
            <a:ln w="9525">
              <a:solidFill>
                <a:schemeClr val="tx1"/>
              </a:solidFill>
              <a:round/>
              <a:headEnd/>
              <a:tailEnd/>
            </a:ln>
          </p:spPr>
          <p:txBody>
            <a:bodyPr/>
            <a:lstStyle/>
            <a:p>
              <a:endParaRPr lang="zh-CN" altLang="en-US"/>
            </a:p>
          </p:txBody>
        </p:sp>
        <p:sp>
          <p:nvSpPr>
            <p:cNvPr id="8260" name="Line 232"/>
            <p:cNvSpPr>
              <a:spLocks noChangeShapeType="1"/>
            </p:cNvSpPr>
            <p:nvPr/>
          </p:nvSpPr>
          <p:spPr bwMode="auto">
            <a:xfrm>
              <a:off x="1564" y="3204"/>
              <a:ext cx="2449" cy="0"/>
            </a:xfrm>
            <a:prstGeom prst="line">
              <a:avLst/>
            </a:prstGeom>
            <a:noFill/>
            <a:ln w="9525">
              <a:solidFill>
                <a:schemeClr val="tx1"/>
              </a:solidFill>
              <a:round/>
              <a:headEnd/>
              <a:tailEnd/>
            </a:ln>
          </p:spPr>
          <p:txBody>
            <a:bodyPr/>
            <a:lstStyle/>
            <a:p>
              <a:endParaRPr lang="zh-CN" altLang="en-US"/>
            </a:p>
          </p:txBody>
        </p:sp>
        <p:sp>
          <p:nvSpPr>
            <p:cNvPr id="8261" name="Line 233"/>
            <p:cNvSpPr>
              <a:spLocks noChangeShapeType="1"/>
            </p:cNvSpPr>
            <p:nvPr/>
          </p:nvSpPr>
          <p:spPr bwMode="auto">
            <a:xfrm>
              <a:off x="1564" y="2522"/>
              <a:ext cx="2404" cy="1"/>
            </a:xfrm>
            <a:prstGeom prst="line">
              <a:avLst/>
            </a:prstGeom>
            <a:noFill/>
            <a:ln w="9525">
              <a:solidFill>
                <a:schemeClr val="tx1"/>
              </a:solidFill>
              <a:round/>
              <a:headEnd/>
              <a:tailEnd/>
            </a:ln>
          </p:spPr>
          <p:txBody>
            <a:bodyPr/>
            <a:lstStyle/>
            <a:p>
              <a:endParaRPr lang="zh-CN" altLang="en-US"/>
            </a:p>
          </p:txBody>
        </p:sp>
        <p:sp>
          <p:nvSpPr>
            <p:cNvPr id="8262" name="Line 234"/>
            <p:cNvSpPr>
              <a:spLocks noChangeShapeType="1"/>
            </p:cNvSpPr>
            <p:nvPr/>
          </p:nvSpPr>
          <p:spPr bwMode="auto">
            <a:xfrm>
              <a:off x="1564" y="2295"/>
              <a:ext cx="2404" cy="1"/>
            </a:xfrm>
            <a:prstGeom prst="line">
              <a:avLst/>
            </a:prstGeom>
            <a:noFill/>
            <a:ln w="9525">
              <a:solidFill>
                <a:schemeClr val="tx1"/>
              </a:solidFill>
              <a:round/>
              <a:headEnd/>
              <a:tailEnd/>
            </a:ln>
          </p:spPr>
          <p:txBody>
            <a:bodyPr/>
            <a:lstStyle/>
            <a:p>
              <a:endParaRPr lang="zh-CN" altLang="en-US"/>
            </a:p>
          </p:txBody>
        </p:sp>
        <p:sp>
          <p:nvSpPr>
            <p:cNvPr id="8263" name="Line 235"/>
            <p:cNvSpPr>
              <a:spLocks noChangeShapeType="1"/>
            </p:cNvSpPr>
            <p:nvPr/>
          </p:nvSpPr>
          <p:spPr bwMode="auto">
            <a:xfrm>
              <a:off x="1564" y="2069"/>
              <a:ext cx="2404" cy="1"/>
            </a:xfrm>
            <a:prstGeom prst="line">
              <a:avLst/>
            </a:prstGeom>
            <a:noFill/>
            <a:ln w="9525">
              <a:solidFill>
                <a:schemeClr val="tx1"/>
              </a:solidFill>
              <a:round/>
              <a:headEnd/>
              <a:tailEnd/>
            </a:ln>
          </p:spPr>
          <p:txBody>
            <a:bodyPr/>
            <a:lstStyle/>
            <a:p>
              <a:endParaRPr lang="zh-CN" altLang="en-US"/>
            </a:p>
          </p:txBody>
        </p:sp>
        <p:graphicFrame>
          <p:nvGraphicFramePr>
            <p:cNvPr id="8200" name="Object 236"/>
            <p:cNvGraphicFramePr>
              <a:graphicFrameLocks noChangeAspect="1"/>
            </p:cNvGraphicFramePr>
            <p:nvPr/>
          </p:nvGraphicFramePr>
          <p:xfrm>
            <a:off x="1382" y="3112"/>
            <a:ext cx="176" cy="253"/>
          </p:xfrm>
          <a:graphic>
            <a:graphicData uri="http://schemas.openxmlformats.org/presentationml/2006/ole">
              <p:oleObj spid="_x0000_s8200" name="公式" r:id="rId13" imgW="139680" imgH="215640" progId="Equation.3">
                <p:embed/>
              </p:oleObj>
            </a:graphicData>
          </a:graphic>
        </p:graphicFrame>
        <p:graphicFrame>
          <p:nvGraphicFramePr>
            <p:cNvPr id="8201" name="Object 237"/>
            <p:cNvGraphicFramePr>
              <a:graphicFrameLocks noChangeAspect="1"/>
            </p:cNvGraphicFramePr>
            <p:nvPr/>
          </p:nvGraphicFramePr>
          <p:xfrm>
            <a:off x="1382" y="2840"/>
            <a:ext cx="170" cy="245"/>
          </p:xfrm>
          <a:graphic>
            <a:graphicData uri="http://schemas.openxmlformats.org/presentationml/2006/ole">
              <p:oleObj spid="_x0000_s8201" name="公式" r:id="rId14" imgW="139680" imgH="215640" progId="Equation.3">
                <p:embed/>
              </p:oleObj>
            </a:graphicData>
          </a:graphic>
        </p:graphicFrame>
        <p:graphicFrame>
          <p:nvGraphicFramePr>
            <p:cNvPr id="8202" name="Object 238"/>
            <p:cNvGraphicFramePr>
              <a:graphicFrameLocks noChangeAspect="1"/>
            </p:cNvGraphicFramePr>
            <p:nvPr/>
          </p:nvGraphicFramePr>
          <p:xfrm>
            <a:off x="1382" y="2205"/>
            <a:ext cx="182" cy="254"/>
          </p:xfrm>
          <a:graphic>
            <a:graphicData uri="http://schemas.openxmlformats.org/presentationml/2006/ole">
              <p:oleObj spid="_x0000_s8202" name="公式" r:id="rId15" imgW="152280" imgH="228600" progId="Equation.3">
                <p:embed/>
              </p:oleObj>
            </a:graphicData>
          </a:graphic>
        </p:graphicFrame>
        <p:graphicFrame>
          <p:nvGraphicFramePr>
            <p:cNvPr id="8203" name="Object 239"/>
            <p:cNvGraphicFramePr>
              <a:graphicFrameLocks noChangeAspect="1"/>
            </p:cNvGraphicFramePr>
            <p:nvPr/>
          </p:nvGraphicFramePr>
          <p:xfrm>
            <a:off x="1292" y="1933"/>
            <a:ext cx="311" cy="260"/>
          </p:xfrm>
          <a:graphic>
            <a:graphicData uri="http://schemas.openxmlformats.org/presentationml/2006/ole">
              <p:oleObj spid="_x0000_s8203" name="公式" r:id="rId16" imgW="253800" imgH="228600" progId="Equation.3">
                <p:embed/>
              </p:oleObj>
            </a:graphicData>
          </a:graphic>
        </p:graphicFrame>
        <p:graphicFrame>
          <p:nvGraphicFramePr>
            <p:cNvPr id="8204" name="Object 240"/>
            <p:cNvGraphicFramePr>
              <a:graphicFrameLocks noChangeAspect="1"/>
            </p:cNvGraphicFramePr>
            <p:nvPr/>
          </p:nvGraphicFramePr>
          <p:xfrm>
            <a:off x="1292" y="2393"/>
            <a:ext cx="317" cy="265"/>
          </p:xfrm>
          <a:graphic>
            <a:graphicData uri="http://schemas.openxmlformats.org/presentationml/2006/ole">
              <p:oleObj spid="_x0000_s8204" name="公式" r:id="rId17" imgW="253800" imgH="228600" progId="Equation.3">
                <p:embed/>
              </p:oleObj>
            </a:graphicData>
          </a:graphic>
        </p:graphicFrame>
        <p:sp>
          <p:nvSpPr>
            <p:cNvPr id="8264" name="Line 241"/>
            <p:cNvSpPr>
              <a:spLocks noChangeShapeType="1"/>
            </p:cNvSpPr>
            <p:nvPr/>
          </p:nvSpPr>
          <p:spPr bwMode="auto">
            <a:xfrm>
              <a:off x="1436" y="3430"/>
              <a:ext cx="2833" cy="0"/>
            </a:xfrm>
            <a:prstGeom prst="line">
              <a:avLst/>
            </a:prstGeom>
            <a:noFill/>
            <a:ln w="9525">
              <a:solidFill>
                <a:schemeClr val="tx1"/>
              </a:solidFill>
              <a:round/>
              <a:headEnd/>
              <a:tailEnd type="triangle" w="med" len="med"/>
            </a:ln>
          </p:spPr>
          <p:txBody>
            <a:bodyPr/>
            <a:lstStyle/>
            <a:p>
              <a:endParaRPr lang="zh-CN" altLang="en-US"/>
            </a:p>
          </p:txBody>
        </p:sp>
        <p:sp>
          <p:nvSpPr>
            <p:cNvPr id="8265" name="Line 242"/>
            <p:cNvSpPr>
              <a:spLocks noChangeShapeType="1"/>
            </p:cNvSpPr>
            <p:nvPr/>
          </p:nvSpPr>
          <p:spPr bwMode="auto">
            <a:xfrm flipV="1">
              <a:off x="1597" y="1525"/>
              <a:ext cx="13" cy="2083"/>
            </a:xfrm>
            <a:prstGeom prst="line">
              <a:avLst/>
            </a:prstGeom>
            <a:noFill/>
            <a:ln w="9525">
              <a:solidFill>
                <a:schemeClr val="tx1"/>
              </a:solidFill>
              <a:round/>
              <a:headEnd/>
              <a:tailEnd type="triangle" w="med" len="med"/>
            </a:ln>
          </p:spPr>
          <p:txBody>
            <a:bodyPr/>
            <a:lstStyle/>
            <a:p>
              <a:endParaRPr lang="zh-CN" altLang="en-US"/>
            </a:p>
          </p:txBody>
        </p:sp>
        <p:sp>
          <p:nvSpPr>
            <p:cNvPr id="8266" name="Text Box 243"/>
            <p:cNvSpPr txBox="1">
              <a:spLocks noChangeArrowheads="1"/>
            </p:cNvSpPr>
            <p:nvPr/>
          </p:nvSpPr>
          <p:spPr bwMode="auto">
            <a:xfrm>
              <a:off x="4081" y="3385"/>
              <a:ext cx="295" cy="327"/>
            </a:xfrm>
            <a:prstGeom prst="rect">
              <a:avLst/>
            </a:prstGeom>
            <a:noFill/>
            <a:ln w="9525">
              <a:noFill/>
              <a:miter lim="800000"/>
              <a:headEnd/>
              <a:tailEnd/>
            </a:ln>
          </p:spPr>
          <p:txBody>
            <a:bodyPr>
              <a:spAutoFit/>
            </a:bodyPr>
            <a:lstStyle/>
            <a:p>
              <a:pPr eaLnBrk="0" hangingPunct="0"/>
              <a:r>
                <a:rPr lang="en-US" altLang="zh-CN" i="1">
                  <a:ea typeface="宋体" pitchFamily="2" charset="-122"/>
                </a:rPr>
                <a:t>x</a:t>
              </a:r>
            </a:p>
          </p:txBody>
        </p:sp>
        <p:sp>
          <p:nvSpPr>
            <p:cNvPr id="8267" name="Text Box 244"/>
            <p:cNvSpPr txBox="1">
              <a:spLocks noChangeArrowheads="1"/>
            </p:cNvSpPr>
            <p:nvPr/>
          </p:nvSpPr>
          <p:spPr bwMode="auto">
            <a:xfrm>
              <a:off x="1383" y="1525"/>
              <a:ext cx="169" cy="288"/>
            </a:xfrm>
            <a:prstGeom prst="rect">
              <a:avLst/>
            </a:prstGeom>
            <a:noFill/>
            <a:ln w="9525">
              <a:noFill/>
              <a:miter lim="800000"/>
              <a:headEnd/>
              <a:tailEnd/>
            </a:ln>
          </p:spPr>
          <p:txBody>
            <a:bodyPr wrap="none">
              <a:spAutoFit/>
            </a:bodyPr>
            <a:lstStyle/>
            <a:p>
              <a:pPr eaLnBrk="0" hangingPunct="0"/>
              <a:r>
                <a:rPr lang="en-US" altLang="zh-CN" sz="2400" i="1">
                  <a:ea typeface="宋体" pitchFamily="2" charset="-122"/>
                </a:rPr>
                <a:t>t</a:t>
              </a:r>
            </a:p>
          </p:txBody>
        </p:sp>
        <p:sp>
          <p:nvSpPr>
            <p:cNvPr id="8268" name="Text Box 245"/>
            <p:cNvSpPr txBox="1">
              <a:spLocks noChangeArrowheads="1"/>
            </p:cNvSpPr>
            <p:nvPr/>
          </p:nvSpPr>
          <p:spPr bwMode="auto">
            <a:xfrm>
              <a:off x="1382" y="3385"/>
              <a:ext cx="220" cy="231"/>
            </a:xfrm>
            <a:prstGeom prst="rect">
              <a:avLst/>
            </a:prstGeom>
            <a:noFill/>
            <a:ln w="9525">
              <a:noFill/>
              <a:miter lim="800000"/>
              <a:headEnd/>
              <a:tailEnd/>
            </a:ln>
          </p:spPr>
          <p:txBody>
            <a:bodyPr wrap="none">
              <a:spAutoFit/>
            </a:bodyPr>
            <a:lstStyle/>
            <a:p>
              <a:pPr eaLnBrk="0" hangingPunct="0"/>
              <a:r>
                <a:rPr lang="en-US" altLang="zh-CN" sz="1800" i="1">
                  <a:ea typeface="宋体" pitchFamily="2" charset="-122"/>
                </a:rPr>
                <a:t>O</a:t>
              </a:r>
            </a:p>
          </p:txBody>
        </p:sp>
        <p:sp>
          <p:nvSpPr>
            <p:cNvPr id="8269" name="Line 246"/>
            <p:cNvSpPr>
              <a:spLocks noChangeShapeType="1"/>
            </p:cNvSpPr>
            <p:nvPr/>
          </p:nvSpPr>
          <p:spPr bwMode="auto">
            <a:xfrm flipV="1">
              <a:off x="3787" y="1888"/>
              <a:ext cx="0" cy="1538"/>
            </a:xfrm>
            <a:prstGeom prst="line">
              <a:avLst/>
            </a:prstGeom>
            <a:noFill/>
            <a:ln w="9525">
              <a:solidFill>
                <a:schemeClr val="tx1"/>
              </a:solidFill>
              <a:round/>
              <a:headEnd/>
              <a:tailEnd/>
            </a:ln>
          </p:spPr>
          <p:txBody>
            <a:bodyPr/>
            <a:lstStyle/>
            <a:p>
              <a:endParaRPr lang="zh-CN" altLang="en-US"/>
            </a:p>
          </p:txBody>
        </p:sp>
        <p:graphicFrame>
          <p:nvGraphicFramePr>
            <p:cNvPr id="8205" name="Object 247"/>
            <p:cNvGraphicFramePr>
              <a:graphicFrameLocks noChangeAspect="1"/>
            </p:cNvGraphicFramePr>
            <p:nvPr/>
          </p:nvGraphicFramePr>
          <p:xfrm>
            <a:off x="3748" y="3423"/>
            <a:ext cx="114" cy="198"/>
          </p:xfrm>
          <a:graphic>
            <a:graphicData uri="http://schemas.openxmlformats.org/presentationml/2006/ole">
              <p:oleObj spid="_x0000_s8205" name="公式" r:id="rId18" imgW="101520" imgH="177480" progId="Equation.3">
                <p:embed/>
              </p:oleObj>
            </a:graphicData>
          </a:graphic>
        </p:graphicFrame>
      </p:grpSp>
      <p:grpSp>
        <p:nvGrpSpPr>
          <p:cNvPr id="4" name="Group 248"/>
          <p:cNvGrpSpPr>
            <a:grpSpLocks/>
          </p:cNvGrpSpPr>
          <p:nvPr/>
        </p:nvGrpSpPr>
        <p:grpSpPr bwMode="auto">
          <a:xfrm>
            <a:off x="4259263" y="3716338"/>
            <a:ext cx="3773487" cy="2557462"/>
            <a:chOff x="1628" y="1979"/>
            <a:chExt cx="2377" cy="1611"/>
          </a:xfrm>
        </p:grpSpPr>
        <p:sp>
          <p:nvSpPr>
            <p:cNvPr id="8232" name="Rectangle 249"/>
            <p:cNvSpPr>
              <a:spLocks noChangeArrowheads="1"/>
            </p:cNvSpPr>
            <p:nvPr/>
          </p:nvSpPr>
          <p:spPr bwMode="auto">
            <a:xfrm>
              <a:off x="1628" y="3340"/>
              <a:ext cx="190" cy="250"/>
            </a:xfrm>
            <a:prstGeom prst="rect">
              <a:avLst/>
            </a:prstGeom>
            <a:noFill/>
            <a:ln w="9525">
              <a:noFill/>
              <a:miter lim="800000"/>
              <a:headEnd/>
              <a:tailEnd/>
            </a:ln>
          </p:spPr>
          <p:txBody>
            <a:bodyPr wrap="none">
              <a:spAutoFit/>
            </a:bodyPr>
            <a:lstStyle/>
            <a:p>
              <a:r>
                <a:rPr lang="en-US" altLang="zh-CN" sz="2000">
                  <a:solidFill>
                    <a:srgbClr val="FF0000"/>
                  </a:solidFill>
                  <a:sym typeface="Symbol" pitchFamily="18" charset="2"/>
                </a:rPr>
                <a:t></a:t>
              </a:r>
            </a:p>
          </p:txBody>
        </p:sp>
        <p:sp>
          <p:nvSpPr>
            <p:cNvPr id="8233" name="Rectangle 250"/>
            <p:cNvSpPr>
              <a:spLocks noChangeArrowheads="1"/>
            </p:cNvSpPr>
            <p:nvPr/>
          </p:nvSpPr>
          <p:spPr bwMode="auto">
            <a:xfrm>
              <a:off x="3815" y="3340"/>
              <a:ext cx="190" cy="250"/>
            </a:xfrm>
            <a:prstGeom prst="rect">
              <a:avLst/>
            </a:prstGeom>
            <a:noFill/>
            <a:ln w="9525">
              <a:noFill/>
              <a:miter lim="800000"/>
              <a:headEnd/>
              <a:tailEnd/>
            </a:ln>
          </p:spPr>
          <p:txBody>
            <a:bodyPr wrap="none">
              <a:spAutoFit/>
            </a:bodyPr>
            <a:lstStyle/>
            <a:p>
              <a:r>
                <a:rPr lang="en-US" altLang="zh-CN" sz="2000">
                  <a:solidFill>
                    <a:srgbClr val="FF0000"/>
                  </a:solidFill>
                  <a:sym typeface="Symbol" pitchFamily="18" charset="2"/>
                </a:rPr>
                <a:t></a:t>
              </a:r>
            </a:p>
          </p:txBody>
        </p:sp>
        <p:sp>
          <p:nvSpPr>
            <p:cNvPr id="8234" name="Rectangle 251"/>
            <p:cNvSpPr>
              <a:spLocks noChangeArrowheads="1"/>
            </p:cNvSpPr>
            <p:nvPr/>
          </p:nvSpPr>
          <p:spPr bwMode="auto">
            <a:xfrm>
              <a:off x="2563" y="3340"/>
              <a:ext cx="190" cy="250"/>
            </a:xfrm>
            <a:prstGeom prst="rect">
              <a:avLst/>
            </a:prstGeom>
            <a:noFill/>
            <a:ln w="9525">
              <a:noFill/>
              <a:miter lim="800000"/>
              <a:headEnd/>
              <a:tailEnd/>
            </a:ln>
          </p:spPr>
          <p:txBody>
            <a:bodyPr wrap="none">
              <a:spAutoFit/>
            </a:bodyPr>
            <a:lstStyle/>
            <a:p>
              <a:r>
                <a:rPr lang="en-US" altLang="zh-CN" sz="2000">
                  <a:solidFill>
                    <a:srgbClr val="FF0000"/>
                  </a:solidFill>
                  <a:sym typeface="Symbol" pitchFamily="18" charset="2"/>
                </a:rPr>
                <a:t></a:t>
              </a:r>
            </a:p>
          </p:txBody>
        </p:sp>
        <p:sp>
          <p:nvSpPr>
            <p:cNvPr id="8235" name="Rectangle 252"/>
            <p:cNvSpPr>
              <a:spLocks noChangeArrowheads="1"/>
            </p:cNvSpPr>
            <p:nvPr/>
          </p:nvSpPr>
          <p:spPr bwMode="auto">
            <a:xfrm>
              <a:off x="2245" y="3340"/>
              <a:ext cx="190" cy="250"/>
            </a:xfrm>
            <a:prstGeom prst="rect">
              <a:avLst/>
            </a:prstGeom>
            <a:noFill/>
            <a:ln w="9525">
              <a:noFill/>
              <a:miter lim="800000"/>
              <a:headEnd/>
              <a:tailEnd/>
            </a:ln>
          </p:spPr>
          <p:txBody>
            <a:bodyPr wrap="none">
              <a:spAutoFit/>
            </a:bodyPr>
            <a:lstStyle/>
            <a:p>
              <a:r>
                <a:rPr lang="en-US" altLang="zh-CN" sz="2000">
                  <a:solidFill>
                    <a:srgbClr val="FF0000"/>
                  </a:solidFill>
                  <a:sym typeface="Symbol" pitchFamily="18" charset="2"/>
                </a:rPr>
                <a:t></a:t>
              </a:r>
            </a:p>
          </p:txBody>
        </p:sp>
        <p:sp>
          <p:nvSpPr>
            <p:cNvPr id="8236" name="Rectangle 253"/>
            <p:cNvSpPr>
              <a:spLocks noChangeArrowheads="1"/>
            </p:cNvSpPr>
            <p:nvPr/>
          </p:nvSpPr>
          <p:spPr bwMode="auto">
            <a:xfrm>
              <a:off x="1928" y="3340"/>
              <a:ext cx="190" cy="250"/>
            </a:xfrm>
            <a:prstGeom prst="rect">
              <a:avLst/>
            </a:prstGeom>
            <a:noFill/>
            <a:ln w="9525">
              <a:noFill/>
              <a:miter lim="800000"/>
              <a:headEnd/>
              <a:tailEnd/>
            </a:ln>
          </p:spPr>
          <p:txBody>
            <a:bodyPr wrap="none">
              <a:spAutoFit/>
            </a:bodyPr>
            <a:lstStyle/>
            <a:p>
              <a:r>
                <a:rPr lang="en-US" altLang="zh-CN" sz="2000">
                  <a:solidFill>
                    <a:srgbClr val="FF0000"/>
                  </a:solidFill>
                  <a:sym typeface="Symbol" pitchFamily="18" charset="2"/>
                </a:rPr>
                <a:t></a:t>
              </a:r>
            </a:p>
          </p:txBody>
        </p:sp>
        <p:sp>
          <p:nvSpPr>
            <p:cNvPr id="8237" name="Rectangle 254"/>
            <p:cNvSpPr>
              <a:spLocks noChangeArrowheads="1"/>
            </p:cNvSpPr>
            <p:nvPr/>
          </p:nvSpPr>
          <p:spPr bwMode="auto">
            <a:xfrm>
              <a:off x="3515" y="3340"/>
              <a:ext cx="190" cy="250"/>
            </a:xfrm>
            <a:prstGeom prst="rect">
              <a:avLst/>
            </a:prstGeom>
            <a:noFill/>
            <a:ln w="9525">
              <a:noFill/>
              <a:miter lim="800000"/>
              <a:headEnd/>
              <a:tailEnd/>
            </a:ln>
          </p:spPr>
          <p:txBody>
            <a:bodyPr wrap="none">
              <a:spAutoFit/>
            </a:bodyPr>
            <a:lstStyle/>
            <a:p>
              <a:r>
                <a:rPr lang="en-US" altLang="zh-CN" sz="2000">
                  <a:solidFill>
                    <a:srgbClr val="FF0000"/>
                  </a:solidFill>
                  <a:sym typeface="Symbol" pitchFamily="18" charset="2"/>
                </a:rPr>
                <a:t></a:t>
              </a:r>
            </a:p>
          </p:txBody>
        </p:sp>
        <p:sp>
          <p:nvSpPr>
            <p:cNvPr id="8238" name="Rectangle 255"/>
            <p:cNvSpPr>
              <a:spLocks noChangeArrowheads="1"/>
            </p:cNvSpPr>
            <p:nvPr/>
          </p:nvSpPr>
          <p:spPr bwMode="auto">
            <a:xfrm>
              <a:off x="3198" y="3340"/>
              <a:ext cx="190" cy="250"/>
            </a:xfrm>
            <a:prstGeom prst="rect">
              <a:avLst/>
            </a:prstGeom>
            <a:noFill/>
            <a:ln w="9525">
              <a:noFill/>
              <a:miter lim="800000"/>
              <a:headEnd/>
              <a:tailEnd/>
            </a:ln>
          </p:spPr>
          <p:txBody>
            <a:bodyPr wrap="none">
              <a:spAutoFit/>
            </a:bodyPr>
            <a:lstStyle/>
            <a:p>
              <a:r>
                <a:rPr lang="en-US" altLang="zh-CN" sz="2000">
                  <a:solidFill>
                    <a:srgbClr val="FF0000"/>
                  </a:solidFill>
                  <a:sym typeface="Symbol" pitchFamily="18" charset="2"/>
                </a:rPr>
                <a:t></a:t>
              </a:r>
            </a:p>
          </p:txBody>
        </p:sp>
        <p:sp>
          <p:nvSpPr>
            <p:cNvPr id="8239" name="Rectangle 256"/>
            <p:cNvSpPr>
              <a:spLocks noChangeArrowheads="1"/>
            </p:cNvSpPr>
            <p:nvPr/>
          </p:nvSpPr>
          <p:spPr bwMode="auto">
            <a:xfrm>
              <a:off x="2880" y="3340"/>
              <a:ext cx="190" cy="250"/>
            </a:xfrm>
            <a:prstGeom prst="rect">
              <a:avLst/>
            </a:prstGeom>
            <a:noFill/>
            <a:ln w="9525">
              <a:noFill/>
              <a:miter lim="800000"/>
              <a:headEnd/>
              <a:tailEnd/>
            </a:ln>
          </p:spPr>
          <p:txBody>
            <a:bodyPr wrap="none">
              <a:spAutoFit/>
            </a:bodyPr>
            <a:lstStyle/>
            <a:p>
              <a:r>
                <a:rPr lang="en-US" altLang="zh-CN" sz="2000">
                  <a:solidFill>
                    <a:srgbClr val="FF0000"/>
                  </a:solidFill>
                  <a:sym typeface="Symbol" pitchFamily="18" charset="2"/>
                </a:rPr>
                <a:t></a:t>
              </a:r>
            </a:p>
          </p:txBody>
        </p:sp>
        <p:sp>
          <p:nvSpPr>
            <p:cNvPr id="8240" name="Rectangle 257"/>
            <p:cNvSpPr>
              <a:spLocks noChangeArrowheads="1"/>
            </p:cNvSpPr>
            <p:nvPr/>
          </p:nvSpPr>
          <p:spPr bwMode="auto">
            <a:xfrm>
              <a:off x="1628" y="2206"/>
              <a:ext cx="190" cy="250"/>
            </a:xfrm>
            <a:prstGeom prst="rect">
              <a:avLst/>
            </a:prstGeom>
            <a:noFill/>
            <a:ln w="9525">
              <a:noFill/>
              <a:miter lim="800000"/>
              <a:headEnd/>
              <a:tailEnd/>
            </a:ln>
          </p:spPr>
          <p:txBody>
            <a:bodyPr wrap="none">
              <a:spAutoFit/>
            </a:bodyPr>
            <a:lstStyle/>
            <a:p>
              <a:r>
                <a:rPr lang="en-US" altLang="zh-CN" sz="2000">
                  <a:solidFill>
                    <a:srgbClr val="FF0000"/>
                  </a:solidFill>
                  <a:sym typeface="Symbol" pitchFamily="18" charset="2"/>
                </a:rPr>
                <a:t></a:t>
              </a:r>
            </a:p>
          </p:txBody>
        </p:sp>
        <p:sp>
          <p:nvSpPr>
            <p:cNvPr id="8241" name="Rectangle 258"/>
            <p:cNvSpPr>
              <a:spLocks noChangeArrowheads="1"/>
            </p:cNvSpPr>
            <p:nvPr/>
          </p:nvSpPr>
          <p:spPr bwMode="auto">
            <a:xfrm>
              <a:off x="1628" y="2660"/>
              <a:ext cx="190" cy="250"/>
            </a:xfrm>
            <a:prstGeom prst="rect">
              <a:avLst/>
            </a:prstGeom>
            <a:noFill/>
            <a:ln w="9525">
              <a:noFill/>
              <a:miter lim="800000"/>
              <a:headEnd/>
              <a:tailEnd/>
            </a:ln>
          </p:spPr>
          <p:txBody>
            <a:bodyPr wrap="none">
              <a:spAutoFit/>
            </a:bodyPr>
            <a:lstStyle/>
            <a:p>
              <a:r>
                <a:rPr lang="en-US" altLang="zh-CN" sz="2000">
                  <a:solidFill>
                    <a:srgbClr val="FF0000"/>
                  </a:solidFill>
                  <a:sym typeface="Symbol" pitchFamily="18" charset="2"/>
                </a:rPr>
                <a:t></a:t>
              </a:r>
            </a:p>
          </p:txBody>
        </p:sp>
        <p:sp>
          <p:nvSpPr>
            <p:cNvPr id="8242" name="Rectangle 259"/>
            <p:cNvSpPr>
              <a:spLocks noChangeArrowheads="1"/>
            </p:cNvSpPr>
            <p:nvPr/>
          </p:nvSpPr>
          <p:spPr bwMode="auto">
            <a:xfrm>
              <a:off x="1628" y="2887"/>
              <a:ext cx="190" cy="250"/>
            </a:xfrm>
            <a:prstGeom prst="rect">
              <a:avLst/>
            </a:prstGeom>
            <a:noFill/>
            <a:ln w="9525">
              <a:noFill/>
              <a:miter lim="800000"/>
              <a:headEnd/>
              <a:tailEnd/>
            </a:ln>
          </p:spPr>
          <p:txBody>
            <a:bodyPr wrap="none">
              <a:spAutoFit/>
            </a:bodyPr>
            <a:lstStyle/>
            <a:p>
              <a:r>
                <a:rPr lang="en-US" altLang="zh-CN" sz="2000">
                  <a:solidFill>
                    <a:srgbClr val="FF0000"/>
                  </a:solidFill>
                  <a:sym typeface="Symbol" pitchFamily="18" charset="2"/>
                </a:rPr>
                <a:t></a:t>
              </a:r>
            </a:p>
          </p:txBody>
        </p:sp>
        <p:sp>
          <p:nvSpPr>
            <p:cNvPr id="8243" name="Rectangle 260"/>
            <p:cNvSpPr>
              <a:spLocks noChangeArrowheads="1"/>
            </p:cNvSpPr>
            <p:nvPr/>
          </p:nvSpPr>
          <p:spPr bwMode="auto">
            <a:xfrm>
              <a:off x="1628" y="2433"/>
              <a:ext cx="190" cy="250"/>
            </a:xfrm>
            <a:prstGeom prst="rect">
              <a:avLst/>
            </a:prstGeom>
            <a:noFill/>
            <a:ln w="9525">
              <a:noFill/>
              <a:miter lim="800000"/>
              <a:headEnd/>
              <a:tailEnd/>
            </a:ln>
          </p:spPr>
          <p:txBody>
            <a:bodyPr wrap="none">
              <a:spAutoFit/>
            </a:bodyPr>
            <a:lstStyle/>
            <a:p>
              <a:r>
                <a:rPr lang="en-US" altLang="zh-CN" sz="2000">
                  <a:solidFill>
                    <a:srgbClr val="FF0000"/>
                  </a:solidFill>
                  <a:sym typeface="Symbol" pitchFamily="18" charset="2"/>
                </a:rPr>
                <a:t></a:t>
              </a:r>
            </a:p>
          </p:txBody>
        </p:sp>
        <p:sp>
          <p:nvSpPr>
            <p:cNvPr id="8244" name="Rectangle 261"/>
            <p:cNvSpPr>
              <a:spLocks noChangeArrowheads="1"/>
            </p:cNvSpPr>
            <p:nvPr/>
          </p:nvSpPr>
          <p:spPr bwMode="auto">
            <a:xfrm>
              <a:off x="1628" y="3113"/>
              <a:ext cx="190" cy="250"/>
            </a:xfrm>
            <a:prstGeom prst="rect">
              <a:avLst/>
            </a:prstGeom>
            <a:noFill/>
            <a:ln w="9525">
              <a:noFill/>
              <a:miter lim="800000"/>
              <a:headEnd/>
              <a:tailEnd/>
            </a:ln>
          </p:spPr>
          <p:txBody>
            <a:bodyPr wrap="none">
              <a:spAutoFit/>
            </a:bodyPr>
            <a:lstStyle/>
            <a:p>
              <a:r>
                <a:rPr lang="en-US" altLang="zh-CN" sz="2000">
                  <a:solidFill>
                    <a:srgbClr val="FF0000"/>
                  </a:solidFill>
                  <a:sym typeface="Symbol" pitchFamily="18" charset="2"/>
                </a:rPr>
                <a:t></a:t>
              </a:r>
            </a:p>
          </p:txBody>
        </p:sp>
        <p:sp>
          <p:nvSpPr>
            <p:cNvPr id="8245" name="Rectangle 262"/>
            <p:cNvSpPr>
              <a:spLocks noChangeArrowheads="1"/>
            </p:cNvSpPr>
            <p:nvPr/>
          </p:nvSpPr>
          <p:spPr bwMode="auto">
            <a:xfrm>
              <a:off x="3815" y="2887"/>
              <a:ext cx="190" cy="250"/>
            </a:xfrm>
            <a:prstGeom prst="rect">
              <a:avLst/>
            </a:prstGeom>
            <a:noFill/>
            <a:ln w="9525">
              <a:noFill/>
              <a:miter lim="800000"/>
              <a:headEnd/>
              <a:tailEnd/>
            </a:ln>
          </p:spPr>
          <p:txBody>
            <a:bodyPr wrap="none">
              <a:spAutoFit/>
            </a:bodyPr>
            <a:lstStyle/>
            <a:p>
              <a:r>
                <a:rPr lang="en-US" altLang="zh-CN" sz="2000">
                  <a:solidFill>
                    <a:srgbClr val="FF0000"/>
                  </a:solidFill>
                  <a:sym typeface="Symbol" pitchFamily="18" charset="2"/>
                </a:rPr>
                <a:t></a:t>
              </a:r>
            </a:p>
          </p:txBody>
        </p:sp>
        <p:sp>
          <p:nvSpPr>
            <p:cNvPr id="8246" name="Rectangle 263"/>
            <p:cNvSpPr>
              <a:spLocks noChangeArrowheads="1"/>
            </p:cNvSpPr>
            <p:nvPr/>
          </p:nvSpPr>
          <p:spPr bwMode="auto">
            <a:xfrm>
              <a:off x="3815" y="3113"/>
              <a:ext cx="190" cy="250"/>
            </a:xfrm>
            <a:prstGeom prst="rect">
              <a:avLst/>
            </a:prstGeom>
            <a:noFill/>
            <a:ln w="9525">
              <a:noFill/>
              <a:miter lim="800000"/>
              <a:headEnd/>
              <a:tailEnd/>
            </a:ln>
          </p:spPr>
          <p:txBody>
            <a:bodyPr wrap="none">
              <a:spAutoFit/>
            </a:bodyPr>
            <a:lstStyle/>
            <a:p>
              <a:r>
                <a:rPr lang="en-US" altLang="zh-CN" sz="2000">
                  <a:solidFill>
                    <a:srgbClr val="FF0000"/>
                  </a:solidFill>
                  <a:sym typeface="Symbol" pitchFamily="18" charset="2"/>
                </a:rPr>
                <a:t></a:t>
              </a:r>
            </a:p>
          </p:txBody>
        </p:sp>
        <p:sp>
          <p:nvSpPr>
            <p:cNvPr id="8247" name="Rectangle 264"/>
            <p:cNvSpPr>
              <a:spLocks noChangeArrowheads="1"/>
            </p:cNvSpPr>
            <p:nvPr/>
          </p:nvSpPr>
          <p:spPr bwMode="auto">
            <a:xfrm>
              <a:off x="1628" y="1979"/>
              <a:ext cx="190" cy="250"/>
            </a:xfrm>
            <a:prstGeom prst="rect">
              <a:avLst/>
            </a:prstGeom>
            <a:noFill/>
            <a:ln w="9525">
              <a:noFill/>
              <a:miter lim="800000"/>
              <a:headEnd/>
              <a:tailEnd/>
            </a:ln>
          </p:spPr>
          <p:txBody>
            <a:bodyPr wrap="none">
              <a:spAutoFit/>
            </a:bodyPr>
            <a:lstStyle/>
            <a:p>
              <a:r>
                <a:rPr lang="en-US" altLang="zh-CN" sz="2000">
                  <a:solidFill>
                    <a:srgbClr val="FF0000"/>
                  </a:solidFill>
                  <a:sym typeface="Symbol" pitchFamily="18" charset="2"/>
                </a:rPr>
                <a:t></a:t>
              </a:r>
            </a:p>
          </p:txBody>
        </p:sp>
        <p:sp>
          <p:nvSpPr>
            <p:cNvPr id="8248" name="Rectangle 265"/>
            <p:cNvSpPr>
              <a:spLocks noChangeArrowheads="1"/>
            </p:cNvSpPr>
            <p:nvPr/>
          </p:nvSpPr>
          <p:spPr bwMode="auto">
            <a:xfrm>
              <a:off x="3815" y="2206"/>
              <a:ext cx="190" cy="250"/>
            </a:xfrm>
            <a:prstGeom prst="rect">
              <a:avLst/>
            </a:prstGeom>
            <a:noFill/>
            <a:ln w="9525">
              <a:noFill/>
              <a:miter lim="800000"/>
              <a:headEnd/>
              <a:tailEnd/>
            </a:ln>
          </p:spPr>
          <p:txBody>
            <a:bodyPr wrap="none">
              <a:spAutoFit/>
            </a:bodyPr>
            <a:lstStyle/>
            <a:p>
              <a:r>
                <a:rPr lang="en-US" altLang="zh-CN" sz="2000">
                  <a:solidFill>
                    <a:srgbClr val="FF0000"/>
                  </a:solidFill>
                  <a:sym typeface="Symbol" pitchFamily="18" charset="2"/>
                </a:rPr>
                <a:t></a:t>
              </a:r>
            </a:p>
          </p:txBody>
        </p:sp>
        <p:sp>
          <p:nvSpPr>
            <p:cNvPr id="8249" name="Rectangle 266"/>
            <p:cNvSpPr>
              <a:spLocks noChangeArrowheads="1"/>
            </p:cNvSpPr>
            <p:nvPr/>
          </p:nvSpPr>
          <p:spPr bwMode="auto">
            <a:xfrm>
              <a:off x="3815" y="2433"/>
              <a:ext cx="190" cy="250"/>
            </a:xfrm>
            <a:prstGeom prst="rect">
              <a:avLst/>
            </a:prstGeom>
            <a:noFill/>
            <a:ln w="9525">
              <a:noFill/>
              <a:miter lim="800000"/>
              <a:headEnd/>
              <a:tailEnd/>
            </a:ln>
          </p:spPr>
          <p:txBody>
            <a:bodyPr wrap="none">
              <a:spAutoFit/>
            </a:bodyPr>
            <a:lstStyle/>
            <a:p>
              <a:r>
                <a:rPr lang="en-US" altLang="zh-CN" sz="2000">
                  <a:solidFill>
                    <a:srgbClr val="FF0000"/>
                  </a:solidFill>
                  <a:sym typeface="Symbol" pitchFamily="18" charset="2"/>
                </a:rPr>
                <a:t></a:t>
              </a:r>
            </a:p>
          </p:txBody>
        </p:sp>
        <p:sp>
          <p:nvSpPr>
            <p:cNvPr id="8250" name="Rectangle 267"/>
            <p:cNvSpPr>
              <a:spLocks noChangeArrowheads="1"/>
            </p:cNvSpPr>
            <p:nvPr/>
          </p:nvSpPr>
          <p:spPr bwMode="auto">
            <a:xfrm>
              <a:off x="3815" y="2660"/>
              <a:ext cx="190" cy="250"/>
            </a:xfrm>
            <a:prstGeom prst="rect">
              <a:avLst/>
            </a:prstGeom>
            <a:noFill/>
            <a:ln w="9525">
              <a:noFill/>
              <a:miter lim="800000"/>
              <a:headEnd/>
              <a:tailEnd/>
            </a:ln>
          </p:spPr>
          <p:txBody>
            <a:bodyPr wrap="none">
              <a:spAutoFit/>
            </a:bodyPr>
            <a:lstStyle/>
            <a:p>
              <a:r>
                <a:rPr lang="en-US" altLang="zh-CN" sz="2000">
                  <a:solidFill>
                    <a:srgbClr val="FF0000"/>
                  </a:solidFill>
                  <a:sym typeface="Symbol" pitchFamily="18" charset="2"/>
                </a:rPr>
                <a:t></a:t>
              </a:r>
            </a:p>
          </p:txBody>
        </p:sp>
        <p:sp>
          <p:nvSpPr>
            <p:cNvPr id="8251" name="Rectangle 268"/>
            <p:cNvSpPr>
              <a:spLocks noChangeArrowheads="1"/>
            </p:cNvSpPr>
            <p:nvPr/>
          </p:nvSpPr>
          <p:spPr bwMode="auto">
            <a:xfrm>
              <a:off x="3815" y="1979"/>
              <a:ext cx="190" cy="250"/>
            </a:xfrm>
            <a:prstGeom prst="rect">
              <a:avLst/>
            </a:prstGeom>
            <a:noFill/>
            <a:ln w="9525">
              <a:noFill/>
              <a:miter lim="800000"/>
              <a:headEnd/>
              <a:tailEnd/>
            </a:ln>
          </p:spPr>
          <p:txBody>
            <a:bodyPr wrap="none">
              <a:spAutoFit/>
            </a:bodyPr>
            <a:lstStyle/>
            <a:p>
              <a:r>
                <a:rPr lang="en-US" altLang="zh-CN" sz="2000">
                  <a:solidFill>
                    <a:srgbClr val="FF0000"/>
                  </a:solidFill>
                  <a:sym typeface="Symbol" pitchFamily="18" charset="2"/>
                </a:rPr>
                <a:t></a:t>
              </a:r>
            </a:p>
          </p:txBody>
        </p:sp>
      </p:grpSp>
      <p:sp>
        <p:nvSpPr>
          <p:cNvPr id="49421" name="Line 269"/>
          <p:cNvSpPr>
            <a:spLocks noChangeShapeType="1"/>
          </p:cNvSpPr>
          <p:nvPr/>
        </p:nvSpPr>
        <p:spPr bwMode="auto">
          <a:xfrm flipV="1">
            <a:off x="4427538" y="5734050"/>
            <a:ext cx="431800" cy="358775"/>
          </a:xfrm>
          <a:prstGeom prst="line">
            <a:avLst/>
          </a:prstGeom>
          <a:noFill/>
          <a:ln w="9525">
            <a:solidFill>
              <a:srgbClr val="009900"/>
            </a:solidFill>
            <a:round/>
            <a:headEnd/>
            <a:tailEnd type="triangle" w="med" len="med"/>
          </a:ln>
        </p:spPr>
        <p:txBody>
          <a:bodyPr/>
          <a:lstStyle/>
          <a:p>
            <a:endParaRPr lang="zh-CN" altLang="en-US"/>
          </a:p>
        </p:txBody>
      </p:sp>
      <p:sp>
        <p:nvSpPr>
          <p:cNvPr id="49422" name="Line 270"/>
          <p:cNvSpPr>
            <a:spLocks noChangeShapeType="1"/>
          </p:cNvSpPr>
          <p:nvPr/>
        </p:nvSpPr>
        <p:spPr bwMode="auto">
          <a:xfrm flipV="1">
            <a:off x="4859338" y="5734050"/>
            <a:ext cx="0" cy="358775"/>
          </a:xfrm>
          <a:prstGeom prst="line">
            <a:avLst/>
          </a:prstGeom>
          <a:noFill/>
          <a:ln w="9525">
            <a:solidFill>
              <a:srgbClr val="009900"/>
            </a:solidFill>
            <a:round/>
            <a:headEnd/>
            <a:tailEnd type="triangle" w="med" len="med"/>
          </a:ln>
        </p:spPr>
        <p:txBody>
          <a:bodyPr/>
          <a:lstStyle/>
          <a:p>
            <a:endParaRPr lang="zh-CN" altLang="en-US"/>
          </a:p>
        </p:txBody>
      </p:sp>
      <p:sp>
        <p:nvSpPr>
          <p:cNvPr id="49423" name="Line 271"/>
          <p:cNvSpPr>
            <a:spLocks noChangeShapeType="1"/>
          </p:cNvSpPr>
          <p:nvPr/>
        </p:nvSpPr>
        <p:spPr bwMode="auto">
          <a:xfrm flipH="1" flipV="1">
            <a:off x="4859338" y="5734050"/>
            <a:ext cx="504825" cy="358775"/>
          </a:xfrm>
          <a:prstGeom prst="line">
            <a:avLst/>
          </a:prstGeom>
          <a:noFill/>
          <a:ln w="9525">
            <a:solidFill>
              <a:srgbClr val="009900"/>
            </a:solidFill>
            <a:round/>
            <a:headEnd/>
            <a:tailEnd type="triangle" w="med" len="med"/>
          </a:ln>
        </p:spPr>
        <p:txBody>
          <a:bodyPr/>
          <a:lstStyle/>
          <a:p>
            <a:endParaRPr lang="zh-CN" altLang="en-US"/>
          </a:p>
        </p:txBody>
      </p:sp>
      <p:grpSp>
        <p:nvGrpSpPr>
          <p:cNvPr id="5" name="Group 272"/>
          <p:cNvGrpSpPr>
            <a:grpSpLocks/>
          </p:cNvGrpSpPr>
          <p:nvPr/>
        </p:nvGrpSpPr>
        <p:grpSpPr bwMode="auto">
          <a:xfrm>
            <a:off x="4859338" y="5734050"/>
            <a:ext cx="1008062" cy="358775"/>
            <a:chOff x="3061" y="3612"/>
            <a:chExt cx="635" cy="226"/>
          </a:xfrm>
        </p:grpSpPr>
        <p:sp>
          <p:nvSpPr>
            <p:cNvPr id="8229" name="Line 273"/>
            <p:cNvSpPr>
              <a:spLocks noChangeShapeType="1"/>
            </p:cNvSpPr>
            <p:nvPr/>
          </p:nvSpPr>
          <p:spPr bwMode="auto">
            <a:xfrm flipV="1">
              <a:off x="3061" y="3612"/>
              <a:ext cx="318" cy="226"/>
            </a:xfrm>
            <a:prstGeom prst="line">
              <a:avLst/>
            </a:prstGeom>
            <a:noFill/>
            <a:ln w="9525">
              <a:solidFill>
                <a:schemeClr val="accent2"/>
              </a:solidFill>
              <a:round/>
              <a:headEnd/>
              <a:tailEnd type="triangle" w="med" len="med"/>
            </a:ln>
          </p:spPr>
          <p:txBody>
            <a:bodyPr/>
            <a:lstStyle/>
            <a:p>
              <a:endParaRPr lang="zh-CN" altLang="en-US"/>
            </a:p>
          </p:txBody>
        </p:sp>
        <p:sp>
          <p:nvSpPr>
            <p:cNvPr id="8230" name="Line 274"/>
            <p:cNvSpPr>
              <a:spLocks noChangeShapeType="1"/>
            </p:cNvSpPr>
            <p:nvPr/>
          </p:nvSpPr>
          <p:spPr bwMode="auto">
            <a:xfrm flipV="1">
              <a:off x="3379" y="3612"/>
              <a:ext cx="0" cy="226"/>
            </a:xfrm>
            <a:prstGeom prst="line">
              <a:avLst/>
            </a:prstGeom>
            <a:noFill/>
            <a:ln w="9525">
              <a:solidFill>
                <a:schemeClr val="accent2"/>
              </a:solidFill>
              <a:round/>
              <a:headEnd/>
              <a:tailEnd type="triangle" w="med" len="med"/>
            </a:ln>
          </p:spPr>
          <p:txBody>
            <a:bodyPr/>
            <a:lstStyle/>
            <a:p>
              <a:endParaRPr lang="zh-CN" altLang="en-US"/>
            </a:p>
          </p:txBody>
        </p:sp>
        <p:sp>
          <p:nvSpPr>
            <p:cNvPr id="8231" name="Line 275"/>
            <p:cNvSpPr>
              <a:spLocks noChangeShapeType="1"/>
            </p:cNvSpPr>
            <p:nvPr/>
          </p:nvSpPr>
          <p:spPr bwMode="auto">
            <a:xfrm flipH="1" flipV="1">
              <a:off x="3379" y="3612"/>
              <a:ext cx="317" cy="226"/>
            </a:xfrm>
            <a:prstGeom prst="line">
              <a:avLst/>
            </a:prstGeom>
            <a:noFill/>
            <a:ln w="9525">
              <a:solidFill>
                <a:schemeClr val="accent2"/>
              </a:solidFill>
              <a:round/>
              <a:headEnd/>
              <a:tailEnd type="triangle" w="med" len="med"/>
            </a:ln>
          </p:spPr>
          <p:txBody>
            <a:bodyPr/>
            <a:lstStyle/>
            <a:p>
              <a:endParaRPr lang="zh-CN" altLang="en-US"/>
            </a:p>
          </p:txBody>
        </p:sp>
      </p:grpSp>
      <p:grpSp>
        <p:nvGrpSpPr>
          <p:cNvPr id="6" name="Group 276"/>
          <p:cNvGrpSpPr>
            <a:grpSpLocks/>
          </p:cNvGrpSpPr>
          <p:nvPr/>
        </p:nvGrpSpPr>
        <p:grpSpPr bwMode="auto">
          <a:xfrm>
            <a:off x="6372225" y="5734050"/>
            <a:ext cx="1008063" cy="358775"/>
            <a:chOff x="4014" y="3612"/>
            <a:chExt cx="635" cy="226"/>
          </a:xfrm>
        </p:grpSpPr>
        <p:sp>
          <p:nvSpPr>
            <p:cNvPr id="8226" name="Line 277"/>
            <p:cNvSpPr>
              <a:spLocks noChangeShapeType="1"/>
            </p:cNvSpPr>
            <p:nvPr/>
          </p:nvSpPr>
          <p:spPr bwMode="auto">
            <a:xfrm flipV="1">
              <a:off x="4014" y="3612"/>
              <a:ext cx="318" cy="226"/>
            </a:xfrm>
            <a:prstGeom prst="line">
              <a:avLst/>
            </a:prstGeom>
            <a:noFill/>
            <a:ln w="9525">
              <a:solidFill>
                <a:srgbClr val="00FF00"/>
              </a:solidFill>
              <a:round/>
              <a:headEnd/>
              <a:tailEnd type="triangle" w="med" len="med"/>
            </a:ln>
          </p:spPr>
          <p:txBody>
            <a:bodyPr/>
            <a:lstStyle/>
            <a:p>
              <a:endParaRPr lang="zh-CN" altLang="en-US"/>
            </a:p>
          </p:txBody>
        </p:sp>
        <p:sp>
          <p:nvSpPr>
            <p:cNvPr id="8227" name="Line 278"/>
            <p:cNvSpPr>
              <a:spLocks noChangeShapeType="1"/>
            </p:cNvSpPr>
            <p:nvPr/>
          </p:nvSpPr>
          <p:spPr bwMode="auto">
            <a:xfrm flipV="1">
              <a:off x="4332" y="3612"/>
              <a:ext cx="0" cy="226"/>
            </a:xfrm>
            <a:prstGeom prst="line">
              <a:avLst/>
            </a:prstGeom>
            <a:noFill/>
            <a:ln w="9525">
              <a:solidFill>
                <a:srgbClr val="00FF00"/>
              </a:solidFill>
              <a:round/>
              <a:headEnd/>
              <a:tailEnd type="triangle" w="med" len="med"/>
            </a:ln>
          </p:spPr>
          <p:txBody>
            <a:bodyPr/>
            <a:lstStyle/>
            <a:p>
              <a:endParaRPr lang="zh-CN" altLang="en-US"/>
            </a:p>
          </p:txBody>
        </p:sp>
        <p:sp>
          <p:nvSpPr>
            <p:cNvPr id="8228" name="Line 279"/>
            <p:cNvSpPr>
              <a:spLocks noChangeShapeType="1"/>
            </p:cNvSpPr>
            <p:nvPr/>
          </p:nvSpPr>
          <p:spPr bwMode="auto">
            <a:xfrm flipH="1" flipV="1">
              <a:off x="4332" y="3612"/>
              <a:ext cx="317" cy="226"/>
            </a:xfrm>
            <a:prstGeom prst="line">
              <a:avLst/>
            </a:prstGeom>
            <a:noFill/>
            <a:ln w="9525">
              <a:solidFill>
                <a:srgbClr val="00FF00"/>
              </a:solidFill>
              <a:round/>
              <a:headEnd/>
              <a:tailEnd type="triangle" w="med" len="med"/>
            </a:ln>
          </p:spPr>
          <p:txBody>
            <a:bodyPr/>
            <a:lstStyle/>
            <a:p>
              <a:endParaRPr lang="zh-CN" altLang="en-US"/>
            </a:p>
          </p:txBody>
        </p:sp>
      </p:grpSp>
      <p:grpSp>
        <p:nvGrpSpPr>
          <p:cNvPr id="7" name="Group 280"/>
          <p:cNvGrpSpPr>
            <a:grpSpLocks/>
          </p:cNvGrpSpPr>
          <p:nvPr/>
        </p:nvGrpSpPr>
        <p:grpSpPr bwMode="auto">
          <a:xfrm>
            <a:off x="6372225" y="3933825"/>
            <a:ext cx="1008063" cy="358775"/>
            <a:chOff x="4014" y="2478"/>
            <a:chExt cx="635" cy="226"/>
          </a:xfrm>
        </p:grpSpPr>
        <p:sp>
          <p:nvSpPr>
            <p:cNvPr id="8223" name="Line 281"/>
            <p:cNvSpPr>
              <a:spLocks noChangeShapeType="1"/>
            </p:cNvSpPr>
            <p:nvPr/>
          </p:nvSpPr>
          <p:spPr bwMode="auto">
            <a:xfrm flipV="1">
              <a:off x="4014" y="2478"/>
              <a:ext cx="318" cy="226"/>
            </a:xfrm>
            <a:prstGeom prst="line">
              <a:avLst/>
            </a:prstGeom>
            <a:noFill/>
            <a:ln w="9525">
              <a:solidFill>
                <a:srgbClr val="FF00FF"/>
              </a:solidFill>
              <a:round/>
              <a:headEnd/>
              <a:tailEnd type="triangle" w="med" len="med"/>
            </a:ln>
          </p:spPr>
          <p:txBody>
            <a:bodyPr/>
            <a:lstStyle/>
            <a:p>
              <a:endParaRPr lang="zh-CN" altLang="en-US"/>
            </a:p>
          </p:txBody>
        </p:sp>
        <p:sp>
          <p:nvSpPr>
            <p:cNvPr id="8224" name="Line 282"/>
            <p:cNvSpPr>
              <a:spLocks noChangeShapeType="1"/>
            </p:cNvSpPr>
            <p:nvPr/>
          </p:nvSpPr>
          <p:spPr bwMode="auto">
            <a:xfrm flipV="1">
              <a:off x="4332" y="2478"/>
              <a:ext cx="0" cy="226"/>
            </a:xfrm>
            <a:prstGeom prst="line">
              <a:avLst/>
            </a:prstGeom>
            <a:noFill/>
            <a:ln w="9525">
              <a:solidFill>
                <a:srgbClr val="FF00FF"/>
              </a:solidFill>
              <a:round/>
              <a:headEnd/>
              <a:tailEnd type="triangle" w="med" len="med"/>
            </a:ln>
          </p:spPr>
          <p:txBody>
            <a:bodyPr/>
            <a:lstStyle/>
            <a:p>
              <a:endParaRPr lang="zh-CN" altLang="en-US"/>
            </a:p>
          </p:txBody>
        </p:sp>
        <p:sp>
          <p:nvSpPr>
            <p:cNvPr id="8225" name="Line 283"/>
            <p:cNvSpPr>
              <a:spLocks noChangeShapeType="1"/>
            </p:cNvSpPr>
            <p:nvPr/>
          </p:nvSpPr>
          <p:spPr bwMode="auto">
            <a:xfrm flipH="1" flipV="1">
              <a:off x="4332" y="2478"/>
              <a:ext cx="317" cy="226"/>
            </a:xfrm>
            <a:prstGeom prst="line">
              <a:avLst/>
            </a:prstGeom>
            <a:noFill/>
            <a:ln w="9525">
              <a:solidFill>
                <a:srgbClr val="FF00FF"/>
              </a:solidFill>
              <a:round/>
              <a:headEnd/>
              <a:tailEnd type="triangle"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10"/>
                                        </p:tgtEl>
                                        <p:attrNameLst>
                                          <p:attrName>style.visibility</p:attrName>
                                        </p:attrNameLst>
                                      </p:cBhvr>
                                      <p:to>
                                        <p:strVal val="visible"/>
                                      </p:to>
                                    </p:set>
                                    <p:animEffect transition="in" filter="wipe(left)">
                                      <p:cBhvr>
                                        <p:cTn id="7" dur="500"/>
                                        <p:tgtEl>
                                          <p:spTgt spid="82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158"/>
                                        </p:tgtEl>
                                        <p:attrNameLst>
                                          <p:attrName>style.visibility</p:attrName>
                                        </p:attrNameLst>
                                      </p:cBhvr>
                                      <p:to>
                                        <p:strVal val="visible"/>
                                      </p:to>
                                    </p:set>
                                    <p:animEffect transition="in" filter="wipe(left)">
                                      <p:cBhvr>
                                        <p:cTn id="17" dur="500"/>
                                        <p:tgtEl>
                                          <p:spTgt spid="491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9159"/>
                                        </p:tgtEl>
                                        <p:attrNameLst>
                                          <p:attrName>style.visibility</p:attrName>
                                        </p:attrNameLst>
                                      </p:cBhvr>
                                      <p:to>
                                        <p:strVal val="visible"/>
                                      </p:to>
                                    </p:set>
                                    <p:animEffect transition="in" filter="wipe(left)">
                                      <p:cBhvr>
                                        <p:cTn id="22" dur="500"/>
                                        <p:tgtEl>
                                          <p:spTgt spid="4915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9257"/>
                                        </p:tgtEl>
                                        <p:attrNameLst>
                                          <p:attrName>style.visibility</p:attrName>
                                        </p:attrNameLst>
                                      </p:cBhvr>
                                      <p:to>
                                        <p:strVal val="visible"/>
                                      </p:to>
                                    </p:set>
                                    <p:animEffect transition="in" filter="wipe(left)">
                                      <p:cBhvr>
                                        <p:cTn id="27" dur="500"/>
                                        <p:tgtEl>
                                          <p:spTgt spid="4925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9229"/>
                                        </p:tgtEl>
                                        <p:attrNameLst>
                                          <p:attrName>style.visibility</p:attrName>
                                        </p:attrNameLst>
                                      </p:cBhvr>
                                      <p:to>
                                        <p:strVal val="visible"/>
                                      </p:to>
                                    </p:set>
                                    <p:animEffect transition="in" filter="wipe(left)">
                                      <p:cBhvr>
                                        <p:cTn id="37" dur="500"/>
                                        <p:tgtEl>
                                          <p:spTgt spid="4922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left)">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9421"/>
                                        </p:tgtEl>
                                        <p:attrNameLst>
                                          <p:attrName>style.visibility</p:attrName>
                                        </p:attrNameLst>
                                      </p:cBhvr>
                                      <p:to>
                                        <p:strVal val="visible"/>
                                      </p:to>
                                    </p:set>
                                    <p:animEffect transition="in" filter="wipe(down)">
                                      <p:cBhvr>
                                        <p:cTn id="47" dur="500"/>
                                        <p:tgtEl>
                                          <p:spTgt spid="4942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49422"/>
                                        </p:tgtEl>
                                        <p:attrNameLst>
                                          <p:attrName>style.visibility</p:attrName>
                                        </p:attrNameLst>
                                      </p:cBhvr>
                                      <p:to>
                                        <p:strVal val="visible"/>
                                      </p:to>
                                    </p:set>
                                    <p:animEffect transition="in" filter="wipe(down)">
                                      <p:cBhvr>
                                        <p:cTn id="52" dur="500"/>
                                        <p:tgtEl>
                                          <p:spTgt spid="4942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49423"/>
                                        </p:tgtEl>
                                        <p:attrNameLst>
                                          <p:attrName>style.visibility</p:attrName>
                                        </p:attrNameLst>
                                      </p:cBhvr>
                                      <p:to>
                                        <p:strVal val="visible"/>
                                      </p:to>
                                    </p:set>
                                    <p:animEffect transition="in" filter="wipe(down)">
                                      <p:cBhvr>
                                        <p:cTn id="57" dur="500"/>
                                        <p:tgtEl>
                                          <p:spTgt spid="4942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wipe(down)">
                                      <p:cBhvr>
                                        <p:cTn id="62" dur="500"/>
                                        <p:tgtEl>
                                          <p:spTgt spid="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wipe(down)">
                                      <p:cBhvr>
                                        <p:cTn id="67" dur="500"/>
                                        <p:tgtEl>
                                          <p:spTgt spid="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wipe(down)">
                                      <p:cBhvr>
                                        <p:cTn id="7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0" grpId="0"/>
      <p:bldP spid="49158" grpId="0" animBg="1"/>
      <p:bldP spid="49229" grpId="0"/>
      <p:bldP spid="49257" grpId="0"/>
      <p:bldP spid="49421" grpId="0" animBg="1"/>
      <p:bldP spid="49422" grpId="0" animBg="1"/>
      <p:bldP spid="494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395288" y="260350"/>
            <a:ext cx="3889375" cy="706438"/>
          </a:xfrm>
        </p:spPr>
        <p:txBody>
          <a:bodyPr/>
          <a:lstStyle/>
          <a:p>
            <a:pPr algn="l" eaLnBrk="1" hangingPunct="1"/>
            <a:r>
              <a:rPr lang="en-US" altLang="zh-CN" sz="2800" b="1" smtClean="0">
                <a:latin typeface="Times New Roman" pitchFamily="18" charset="0"/>
                <a:ea typeface="楷体_GB2312" pitchFamily="49" charset="-122"/>
              </a:rPr>
              <a:t>5</a:t>
            </a:r>
            <a:r>
              <a:rPr lang="en-US" altLang="zh-CN" sz="2800" b="1" smtClean="0">
                <a:latin typeface="楷体_GB2312" pitchFamily="49" charset="-122"/>
                <a:ea typeface="楷体_GB2312" pitchFamily="49" charset="-122"/>
              </a:rPr>
              <a:t>.</a:t>
            </a:r>
            <a:r>
              <a:rPr lang="zh-CN" altLang="en-US" sz="2800" b="1" smtClean="0">
                <a:latin typeface="楷体_GB2312" pitchFamily="49" charset="-122"/>
                <a:ea typeface="楷体_GB2312" pitchFamily="49" charset="-122"/>
              </a:rPr>
              <a:t>编程实现</a:t>
            </a:r>
            <a:r>
              <a:rPr lang="zh-CN" altLang="en-US" sz="2800" b="1" smtClean="0">
                <a:solidFill>
                  <a:schemeClr val="tx1"/>
                </a:solidFill>
                <a:latin typeface="楷体_GB2312" pitchFamily="49" charset="-122"/>
                <a:ea typeface="楷体_GB2312" pitchFamily="49" charset="-122"/>
              </a:rPr>
              <a:t>的基本环节</a:t>
            </a:r>
            <a:r>
              <a:rPr lang="zh-CN" altLang="en-US" sz="3200" b="1" smtClean="0">
                <a:solidFill>
                  <a:schemeClr val="tx1"/>
                </a:solidFill>
                <a:latin typeface="楷体_GB2312" pitchFamily="49" charset="-122"/>
                <a:ea typeface="楷体_GB2312" pitchFamily="49" charset="-122"/>
              </a:rPr>
              <a:t> </a:t>
            </a:r>
          </a:p>
        </p:txBody>
      </p:sp>
      <p:sp>
        <p:nvSpPr>
          <p:cNvPr id="52229" name="Text Box 5"/>
          <p:cNvSpPr txBox="1">
            <a:spLocks noChangeArrowheads="1"/>
          </p:cNvSpPr>
          <p:nvPr/>
        </p:nvSpPr>
        <p:spPr bwMode="auto">
          <a:xfrm>
            <a:off x="250825" y="1196975"/>
            <a:ext cx="8569325" cy="1117600"/>
          </a:xfrm>
          <a:prstGeom prst="rect">
            <a:avLst/>
          </a:prstGeom>
          <a:noFill/>
          <a:ln w="9525">
            <a:noFill/>
            <a:miter lim="800000"/>
            <a:headEnd/>
            <a:tailEnd/>
          </a:ln>
        </p:spPr>
        <p:txBody>
          <a:bodyPr>
            <a:spAutoFit/>
          </a:bodyPr>
          <a:lstStyle/>
          <a:p>
            <a:pPr marL="342900" indent="-342900">
              <a:lnSpc>
                <a:spcPct val="120000"/>
              </a:lnSpc>
            </a:pPr>
            <a:r>
              <a:rPr lang="zh-CN" altLang="en-US" dirty="0"/>
              <a:t>第一步，参数设置，如剖分数</a:t>
            </a:r>
            <a:r>
              <a:rPr lang="zh-CN" altLang="en-US" dirty="0" smtClean="0"/>
              <a:t>，节点</a:t>
            </a:r>
            <a:r>
              <a:rPr lang="zh-CN" altLang="en-US" dirty="0"/>
              <a:t>坐标，</a:t>
            </a:r>
            <a:r>
              <a:rPr lang="en-US" altLang="zh-CN" i="1" dirty="0"/>
              <a:t>a</a:t>
            </a:r>
            <a:r>
              <a:rPr lang="en-US" altLang="zh-CN" dirty="0"/>
              <a:t>,  </a:t>
            </a:r>
            <a:r>
              <a:rPr lang="zh-CN" altLang="en-US" dirty="0"/>
              <a:t>已知函</a:t>
            </a:r>
          </a:p>
          <a:p>
            <a:pPr marL="342900" indent="-342900">
              <a:lnSpc>
                <a:spcPct val="120000"/>
              </a:lnSpc>
            </a:pPr>
            <a:r>
              <a:rPr lang="zh-CN" altLang="en-US" dirty="0"/>
              <a:t>                数 </a:t>
            </a:r>
            <a:r>
              <a:rPr lang="zh-CN" altLang="en-US" i="1" dirty="0">
                <a:sym typeface="Symbol" pitchFamily="18" charset="2"/>
              </a:rPr>
              <a:t> </a:t>
            </a:r>
            <a:r>
              <a:rPr lang="en-US" altLang="zh-CN" dirty="0">
                <a:sym typeface="Symbol" pitchFamily="18" charset="2"/>
              </a:rPr>
              <a:t>(</a:t>
            </a:r>
            <a:r>
              <a:rPr lang="en-US" altLang="zh-CN" i="1" dirty="0">
                <a:sym typeface="Symbol" pitchFamily="18" charset="2"/>
              </a:rPr>
              <a:t>x</a:t>
            </a:r>
            <a:r>
              <a:rPr lang="en-US" altLang="zh-CN" dirty="0">
                <a:sym typeface="Symbol" pitchFamily="18" charset="2"/>
              </a:rPr>
              <a:t>),  </a:t>
            </a:r>
            <a:r>
              <a:rPr lang="en-US" altLang="zh-CN" i="1" dirty="0">
                <a:sym typeface="Symbol" pitchFamily="18" charset="2"/>
              </a:rPr>
              <a:t>f </a:t>
            </a:r>
            <a:r>
              <a:rPr lang="en-US" altLang="zh-CN" dirty="0">
                <a:sym typeface="Symbol" pitchFamily="18" charset="2"/>
              </a:rPr>
              <a:t>(</a:t>
            </a:r>
            <a:r>
              <a:rPr lang="en-US" altLang="zh-CN" i="1" dirty="0">
                <a:sym typeface="Symbol" pitchFamily="18" charset="2"/>
              </a:rPr>
              <a:t>x</a:t>
            </a:r>
            <a:r>
              <a:rPr lang="en-US" altLang="zh-CN" dirty="0">
                <a:sym typeface="Symbol" pitchFamily="18" charset="2"/>
              </a:rPr>
              <a:t>, </a:t>
            </a:r>
            <a:r>
              <a:rPr lang="en-US" altLang="zh-CN" i="1" dirty="0">
                <a:sym typeface="Symbol" pitchFamily="18" charset="2"/>
              </a:rPr>
              <a:t>t </a:t>
            </a:r>
            <a:r>
              <a:rPr lang="en-US" altLang="zh-CN" dirty="0">
                <a:sym typeface="Symbol" pitchFamily="18" charset="2"/>
              </a:rPr>
              <a:t>),  </a:t>
            </a:r>
            <a:r>
              <a:rPr lang="zh-CN" altLang="en-US" dirty="0"/>
              <a:t>时间、空间步长等。</a:t>
            </a:r>
          </a:p>
        </p:txBody>
      </p:sp>
      <p:sp>
        <p:nvSpPr>
          <p:cNvPr id="52230" name="Text Box 6"/>
          <p:cNvSpPr txBox="1">
            <a:spLocks noChangeArrowheads="1"/>
          </p:cNvSpPr>
          <p:nvPr/>
        </p:nvSpPr>
        <p:spPr bwMode="auto">
          <a:xfrm>
            <a:off x="250825" y="2565400"/>
            <a:ext cx="5473700" cy="519113"/>
          </a:xfrm>
          <a:prstGeom prst="rect">
            <a:avLst/>
          </a:prstGeom>
          <a:noFill/>
          <a:ln w="9525">
            <a:noFill/>
            <a:miter lim="800000"/>
            <a:headEnd/>
            <a:tailEnd/>
          </a:ln>
        </p:spPr>
        <p:txBody>
          <a:bodyPr>
            <a:spAutoFit/>
          </a:bodyPr>
          <a:lstStyle/>
          <a:p>
            <a:r>
              <a:rPr lang="zh-CN" altLang="en-US"/>
              <a:t>第二步，  初始和边界条件确定</a:t>
            </a:r>
          </a:p>
        </p:txBody>
      </p:sp>
      <p:graphicFrame>
        <p:nvGraphicFramePr>
          <p:cNvPr id="52232" name="Object 8"/>
          <p:cNvGraphicFramePr>
            <a:graphicFrameLocks noChangeAspect="1"/>
          </p:cNvGraphicFramePr>
          <p:nvPr>
            <p:ph sz="half" idx="1"/>
          </p:nvPr>
        </p:nvGraphicFramePr>
        <p:xfrm>
          <a:off x="2947988" y="3502025"/>
          <a:ext cx="5694362" cy="512763"/>
        </p:xfrm>
        <a:graphic>
          <a:graphicData uri="http://schemas.openxmlformats.org/presentationml/2006/ole">
            <p:oleObj spid="_x0000_s9218" name="Equation" r:id="rId3" imgW="2679480" imgH="241200" progId="Equation.DSMT4">
              <p:embed/>
            </p:oleObj>
          </a:graphicData>
        </a:graphic>
      </p:graphicFrame>
      <p:sp>
        <p:nvSpPr>
          <p:cNvPr id="52231" name="Text Box 7"/>
          <p:cNvSpPr txBox="1">
            <a:spLocks noChangeArrowheads="1"/>
          </p:cNvSpPr>
          <p:nvPr/>
        </p:nvSpPr>
        <p:spPr bwMode="auto">
          <a:xfrm>
            <a:off x="250825" y="3500438"/>
            <a:ext cx="2952750" cy="519112"/>
          </a:xfrm>
          <a:prstGeom prst="rect">
            <a:avLst/>
          </a:prstGeom>
          <a:noFill/>
          <a:ln w="9525">
            <a:noFill/>
            <a:miter lim="800000"/>
            <a:headEnd/>
            <a:tailEnd/>
          </a:ln>
        </p:spPr>
        <p:txBody>
          <a:bodyPr>
            <a:spAutoFit/>
          </a:bodyPr>
          <a:lstStyle/>
          <a:p>
            <a:r>
              <a:rPr lang="zh-CN" altLang="en-US"/>
              <a:t>第三步， 循环：</a:t>
            </a:r>
          </a:p>
        </p:txBody>
      </p:sp>
      <p:sp>
        <p:nvSpPr>
          <p:cNvPr id="52234" name="Text Box 10"/>
          <p:cNvSpPr txBox="1">
            <a:spLocks noChangeArrowheads="1"/>
          </p:cNvSpPr>
          <p:nvPr/>
        </p:nvSpPr>
        <p:spPr bwMode="auto">
          <a:xfrm>
            <a:off x="1763713" y="4005263"/>
            <a:ext cx="7056437" cy="523220"/>
          </a:xfrm>
          <a:prstGeom prst="rect">
            <a:avLst/>
          </a:prstGeom>
          <a:noFill/>
          <a:ln w="9525">
            <a:noFill/>
            <a:miter lim="800000"/>
            <a:headEnd/>
            <a:tailEnd/>
          </a:ln>
        </p:spPr>
        <p:txBody>
          <a:bodyPr>
            <a:spAutoFit/>
          </a:bodyPr>
          <a:lstStyle/>
          <a:p>
            <a:r>
              <a:rPr lang="zh-CN" altLang="en-US" dirty="0" smtClean="0"/>
              <a:t>用</a:t>
            </a:r>
            <a:r>
              <a:rPr lang="zh-CN" altLang="en-US" dirty="0"/>
              <a:t>时间渐进显格式求解时间层</a:t>
            </a:r>
            <a:r>
              <a:rPr lang="zh-CN" altLang="en-US" dirty="0" smtClean="0"/>
              <a:t>上的温度分布</a:t>
            </a:r>
            <a:endParaRPr lang="zh-CN" altLang="en-US" dirty="0"/>
          </a:p>
        </p:txBody>
      </p:sp>
      <p:sp>
        <p:nvSpPr>
          <p:cNvPr id="52236" name="Text Box 12"/>
          <p:cNvSpPr txBox="1">
            <a:spLocks noChangeArrowheads="1"/>
          </p:cNvSpPr>
          <p:nvPr/>
        </p:nvSpPr>
        <p:spPr bwMode="auto">
          <a:xfrm>
            <a:off x="357158" y="4643446"/>
            <a:ext cx="2736850" cy="519113"/>
          </a:xfrm>
          <a:prstGeom prst="rect">
            <a:avLst/>
          </a:prstGeom>
          <a:noFill/>
          <a:ln w="9525">
            <a:noFill/>
            <a:miter lim="800000"/>
            <a:headEnd/>
            <a:tailEnd/>
          </a:ln>
        </p:spPr>
        <p:txBody>
          <a:bodyPr>
            <a:spAutoFit/>
          </a:bodyPr>
          <a:lstStyle/>
          <a:p>
            <a:r>
              <a:rPr lang="zh-CN" altLang="en-US" dirty="0"/>
              <a:t>第四步， 输出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29"/>
                                        </p:tgtEl>
                                        <p:attrNameLst>
                                          <p:attrName>style.visibility</p:attrName>
                                        </p:attrNameLst>
                                      </p:cBhvr>
                                      <p:to>
                                        <p:strVal val="visible"/>
                                      </p:to>
                                    </p:set>
                                    <p:animEffect transition="in" filter="wipe(left)">
                                      <p:cBhvr>
                                        <p:cTn id="7" dur="500"/>
                                        <p:tgtEl>
                                          <p:spTgt spid="522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230"/>
                                        </p:tgtEl>
                                        <p:attrNameLst>
                                          <p:attrName>style.visibility</p:attrName>
                                        </p:attrNameLst>
                                      </p:cBhvr>
                                      <p:to>
                                        <p:strVal val="visible"/>
                                      </p:to>
                                    </p:set>
                                    <p:animEffect transition="in" filter="wipe(left)">
                                      <p:cBhvr>
                                        <p:cTn id="12" dur="500"/>
                                        <p:tgtEl>
                                          <p:spTgt spid="522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231"/>
                                        </p:tgtEl>
                                        <p:attrNameLst>
                                          <p:attrName>style.visibility</p:attrName>
                                        </p:attrNameLst>
                                      </p:cBhvr>
                                      <p:to>
                                        <p:strVal val="visible"/>
                                      </p:to>
                                    </p:set>
                                    <p:animEffect transition="in" filter="wipe(left)">
                                      <p:cBhvr>
                                        <p:cTn id="17" dur="500"/>
                                        <p:tgtEl>
                                          <p:spTgt spid="522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2232"/>
                                        </p:tgtEl>
                                        <p:attrNameLst>
                                          <p:attrName>style.visibility</p:attrName>
                                        </p:attrNameLst>
                                      </p:cBhvr>
                                      <p:to>
                                        <p:strVal val="visible"/>
                                      </p:to>
                                    </p:set>
                                    <p:animEffect transition="in" filter="wipe(left)">
                                      <p:cBhvr>
                                        <p:cTn id="22" dur="500"/>
                                        <p:tgtEl>
                                          <p:spTgt spid="5223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2234"/>
                                        </p:tgtEl>
                                        <p:attrNameLst>
                                          <p:attrName>style.visibility</p:attrName>
                                        </p:attrNameLst>
                                      </p:cBhvr>
                                      <p:to>
                                        <p:strVal val="visible"/>
                                      </p:to>
                                    </p:set>
                                    <p:animEffect transition="in" filter="wipe(left)">
                                      <p:cBhvr>
                                        <p:cTn id="27" dur="500"/>
                                        <p:tgtEl>
                                          <p:spTgt spid="522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2236"/>
                                        </p:tgtEl>
                                        <p:attrNameLst>
                                          <p:attrName>style.visibility</p:attrName>
                                        </p:attrNameLst>
                                      </p:cBhvr>
                                      <p:to>
                                        <p:strVal val="visible"/>
                                      </p:to>
                                    </p:set>
                                    <p:animEffect transition="in" filter="wipe(left)">
                                      <p:cBhvr>
                                        <p:cTn id="32" dur="500"/>
                                        <p:tgtEl>
                                          <p:spTgt spid="52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 grpId="0"/>
      <p:bldP spid="52230" grpId="0"/>
      <p:bldP spid="52231" grpId="0"/>
      <p:bldP spid="52234" grpId="0"/>
      <p:bldP spid="52236"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Times New Roman" pitchFamily="18" charset="0"/>
            <a:ea typeface="楷体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913</TotalTime>
  <Words>1442</Words>
  <Application>Microsoft Office PowerPoint</Application>
  <PresentationFormat>全屏显示(4:3)</PresentationFormat>
  <Paragraphs>190</Paragraphs>
  <Slides>39</Slides>
  <Notes>1</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39</vt:i4>
      </vt:variant>
    </vt:vector>
  </HeadingPairs>
  <TitlesOfParts>
    <vt:vector size="42" baseType="lpstr">
      <vt:lpstr>默认设计模板</vt:lpstr>
      <vt:lpstr>公式</vt:lpstr>
      <vt:lpstr>Equation</vt:lpstr>
      <vt:lpstr>抛物型方程差分法</vt:lpstr>
      <vt:lpstr>一、研究对象</vt:lpstr>
      <vt:lpstr>幻灯片 3</vt:lpstr>
      <vt:lpstr>1. 区域剖分(区域离散） </vt:lpstr>
      <vt:lpstr>2. 原方程弱化为节点处的离散方程</vt:lpstr>
      <vt:lpstr>幻灯片 6</vt:lpstr>
      <vt:lpstr>幻灯片 7</vt:lpstr>
      <vt:lpstr>4.差分格式的求解</vt:lpstr>
      <vt:lpstr>5.编程实现的基本环节 </vt:lpstr>
      <vt:lpstr>三、数值算例（向前欧拉方法）</vt:lpstr>
      <vt:lpstr>四、数值格式的理论分析</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四、数值算例（向后欧拉方法）</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vector>
  </TitlesOfParts>
  <Company>番茄花园</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抛物型方程差分法</dc:title>
  <dc:creator>番茄花园</dc:creator>
  <cp:lastModifiedBy>huady</cp:lastModifiedBy>
  <cp:revision>184</cp:revision>
  <dcterms:created xsi:type="dcterms:W3CDTF">2009-11-26T11:49:36Z</dcterms:created>
  <dcterms:modified xsi:type="dcterms:W3CDTF">2014-11-27T03:32:03Z</dcterms:modified>
</cp:coreProperties>
</file>