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0" r:id="rId3"/>
    <p:sldId id="259" r:id="rId4"/>
    <p:sldId id="262" r:id="rId5"/>
    <p:sldId id="275" r:id="rId6"/>
    <p:sldId id="310" r:id="rId7"/>
    <p:sldId id="281" r:id="rId8"/>
    <p:sldId id="311" r:id="rId9"/>
    <p:sldId id="312" r:id="rId10"/>
    <p:sldId id="267" r:id="rId11"/>
    <p:sldId id="322" r:id="rId12"/>
    <p:sldId id="273" r:id="rId13"/>
    <p:sldId id="282" r:id="rId14"/>
    <p:sldId id="313" r:id="rId15"/>
    <p:sldId id="290" r:id="rId16"/>
    <p:sldId id="314" r:id="rId17"/>
    <p:sldId id="317" r:id="rId18"/>
    <p:sldId id="316" r:id="rId19"/>
    <p:sldId id="315" r:id="rId20"/>
    <p:sldId id="321" r:id="rId21"/>
    <p:sldId id="323" r:id="rId22"/>
    <p:sldId id="320" r:id="rId23"/>
    <p:sldId id="319" r:id="rId24"/>
    <p:sldId id="318" r:id="rId25"/>
    <p:sldId id="291" r:id="rId26"/>
    <p:sldId id="292" r:id="rId27"/>
    <p:sldId id="293" r:id="rId28"/>
    <p:sldId id="324" r:id="rId29"/>
    <p:sldId id="294" r:id="rId30"/>
    <p:sldId id="296" r:id="rId31"/>
    <p:sldId id="297" r:id="rId32"/>
    <p:sldId id="326" r:id="rId33"/>
    <p:sldId id="327" r:id="rId34"/>
    <p:sldId id="298" r:id="rId35"/>
    <p:sldId id="32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6600FF"/>
    <a:srgbClr val="000066"/>
    <a:srgbClr val="FF00FF"/>
    <a:srgbClr val="00FF00"/>
    <a:srgbClr val="0099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31" autoAdjust="0"/>
  </p:normalViewPr>
  <p:slideViewPr>
    <p:cSldViewPr>
      <p:cViewPr varScale="1">
        <p:scale>
          <a:sx n="67" d="100"/>
          <a:sy n="67" d="100"/>
        </p:scale>
        <p:origin x="-6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7.wmf"/><Relationship Id="rId1" Type="http://schemas.openxmlformats.org/officeDocument/2006/relationships/image" Target="../media/image68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9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39.wmf"/><Relationship Id="rId1" Type="http://schemas.openxmlformats.org/officeDocument/2006/relationships/image" Target="../media/image37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22.wmf"/><Relationship Id="rId5" Type="http://schemas.openxmlformats.org/officeDocument/2006/relationships/image" Target="../media/image38.wmf"/><Relationship Id="rId10" Type="http://schemas.openxmlformats.org/officeDocument/2006/relationships/image" Target="../media/image41.wmf"/><Relationship Id="rId4" Type="http://schemas.openxmlformats.org/officeDocument/2006/relationships/image" Target="../media/image20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927FA5-E418-44A2-B5E5-20A67F6F4FC2}" type="datetimeFigureOut">
              <a:rPr lang="zh-CN" altLang="en-US"/>
              <a:pPr>
                <a:defRPr/>
              </a:pPr>
              <a:t>2014/12/4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AD18BE-71CF-424A-BC3F-67820C241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DDA8-7EAB-4B5E-A682-CBF678C07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38993-427B-4C7A-9211-48D3BB749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53612-E683-4BBB-BD6F-BD3E4FA4F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86CCB-7106-4B08-974F-3923B840F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301BA-409A-4CFF-AC47-C5975DEC9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907C-4C2E-4F62-8845-47AF56CB4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E58A-482C-4DC8-8584-AF8F020EA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2460-00DD-45DD-BDD2-DD340CBB9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7159-C52C-4888-8240-8AB0EFB04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A1F0-BECA-4F45-A13A-06BF3EA16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006-80A3-4C9E-B835-951997C75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B76F-DFD8-4D37-BF9F-E10464948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D133BB8-CE0C-4456-83F4-1B71C8F1D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1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3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2133600"/>
            <a:ext cx="64817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抛物型方程差分法（续）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0" y="1830388"/>
          <a:ext cx="2151063" cy="4064000"/>
        </p:xfrm>
        <a:graphic>
          <a:graphicData uri="http://schemas.openxmlformats.org/presentationml/2006/ole">
            <p:oleObj spid="_x0000_s1026" name="公式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3889375" cy="706438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编程实现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的基本环节</a:t>
            </a:r>
            <a:r>
              <a:rPr lang="zh-CN" altLang="en-US" sz="32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5693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dirty="0"/>
              <a:t>第一步，参数设置，如剖分数</a:t>
            </a:r>
            <a:r>
              <a:rPr lang="zh-CN" altLang="en-US" dirty="0" smtClean="0"/>
              <a:t>，节点</a:t>
            </a:r>
            <a:r>
              <a:rPr lang="zh-CN" altLang="en-US" dirty="0"/>
              <a:t>坐标，</a:t>
            </a:r>
            <a:r>
              <a:rPr lang="en-US" altLang="zh-CN" i="1" dirty="0"/>
              <a:t>a</a:t>
            </a:r>
            <a:r>
              <a:rPr lang="en-US" altLang="zh-CN" dirty="0"/>
              <a:t>,  </a:t>
            </a:r>
            <a:r>
              <a:rPr lang="zh-CN" altLang="en-US" dirty="0"/>
              <a:t>已知函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dirty="0"/>
              <a:t>                数 </a:t>
            </a:r>
            <a:r>
              <a:rPr lang="zh-CN" altLang="en-US" i="1" dirty="0">
                <a:sym typeface="Symbol" pitchFamily="18" charset="2"/>
              </a:rPr>
              <a:t> 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),  </a:t>
            </a:r>
            <a:r>
              <a:rPr lang="en-US" altLang="zh-CN" i="1" dirty="0">
                <a:sym typeface="Symbol" pitchFamily="18" charset="2"/>
              </a:rPr>
              <a:t>f 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t </a:t>
            </a:r>
            <a:r>
              <a:rPr lang="en-US" altLang="zh-CN" dirty="0">
                <a:sym typeface="Symbol" pitchFamily="18" charset="2"/>
              </a:rPr>
              <a:t>),  </a:t>
            </a:r>
            <a:r>
              <a:rPr lang="zh-CN" altLang="en-US" dirty="0"/>
              <a:t>时间、空间</a:t>
            </a:r>
            <a:r>
              <a:rPr lang="zh-CN" altLang="en-US" dirty="0" smtClean="0"/>
              <a:t>步长，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50825" y="2565400"/>
            <a:ext cx="547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第二步，  初始和边界条件确定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50824" y="3500438"/>
            <a:ext cx="7964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第三步， </a:t>
            </a:r>
            <a:r>
              <a:rPr lang="zh-CN" altLang="en-US" dirty="0" smtClean="0"/>
              <a:t>追赶法求解各个时间层上的数值解</a:t>
            </a:r>
            <a:endParaRPr lang="zh-CN" altLang="en-US" dirty="0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85720" y="4643446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第四步， 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1" grpId="0"/>
      <p:bldP spid="522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56197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三、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数值算例（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Crank-Nicolson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格式）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84213" y="1052513"/>
            <a:ext cx="5738812" cy="2778125"/>
            <a:chOff x="431" y="663"/>
            <a:chExt cx="3615" cy="1750"/>
          </a:xfrm>
        </p:grpSpPr>
        <p:sp>
          <p:nvSpPr>
            <p:cNvPr id="10254" name="Text Box 4"/>
            <p:cNvSpPr txBox="1">
              <a:spLocks noChangeArrowheads="1"/>
            </p:cNvSpPr>
            <p:nvPr/>
          </p:nvSpPr>
          <p:spPr bwMode="auto">
            <a:xfrm>
              <a:off x="1233" y="803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1800" b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55" name="AutoShape 5"/>
            <p:cNvSpPr>
              <a:spLocks/>
            </p:cNvSpPr>
            <p:nvPr/>
          </p:nvSpPr>
          <p:spPr bwMode="auto">
            <a:xfrm>
              <a:off x="439" y="709"/>
              <a:ext cx="181" cy="1315"/>
            </a:xfrm>
            <a:prstGeom prst="leftBrace">
              <a:avLst>
                <a:gd name="adj1" fmla="val 605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682" y="663"/>
            <a:ext cx="3179" cy="612"/>
          </p:xfrm>
          <a:graphic>
            <a:graphicData uri="http://schemas.openxmlformats.org/presentationml/2006/ole">
              <p:oleObj spid="_x0000_s76802" name="公式" r:id="rId3" imgW="2311200" imgH="444240" progId="Equation.3">
                <p:embed/>
              </p:oleObj>
            </a:graphicData>
          </a:graphic>
        </p:graphicFrame>
        <p:graphicFrame>
          <p:nvGraphicFramePr>
            <p:cNvPr id="10246" name="Object 7"/>
            <p:cNvGraphicFramePr>
              <a:graphicFrameLocks noChangeAspect="1"/>
            </p:cNvGraphicFramePr>
            <p:nvPr/>
          </p:nvGraphicFramePr>
          <p:xfrm>
            <a:off x="657" y="1253"/>
            <a:ext cx="2447" cy="344"/>
          </p:xfrm>
          <a:graphic>
            <a:graphicData uri="http://schemas.openxmlformats.org/presentationml/2006/ole">
              <p:oleObj spid="_x0000_s76803" name="公式" r:id="rId4" imgW="1625400" imgH="228600" progId="Equation.3">
                <p:embed/>
              </p:oleObj>
            </a:graphicData>
          </a:graphic>
        </p:graphicFrame>
        <p:graphicFrame>
          <p:nvGraphicFramePr>
            <p:cNvPr id="10247" name="Object 8"/>
            <p:cNvGraphicFramePr>
              <a:graphicFrameLocks noChangeAspect="1"/>
            </p:cNvGraphicFramePr>
            <p:nvPr/>
          </p:nvGraphicFramePr>
          <p:xfrm>
            <a:off x="612" y="1661"/>
            <a:ext cx="3434" cy="334"/>
          </p:xfrm>
          <a:graphic>
            <a:graphicData uri="http://schemas.openxmlformats.org/presentationml/2006/ole">
              <p:oleObj spid="_x0000_s76804" name="公式" r:id="rId5" imgW="2349360" imgH="228600" progId="Equation.3">
                <p:embed/>
              </p:oleObj>
            </a:graphicData>
          </a:graphic>
        </p:graphicFrame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431" y="2069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原方程的真解为</a:t>
              </a:r>
            </a:p>
          </p:txBody>
        </p:sp>
        <p:graphicFrame>
          <p:nvGraphicFramePr>
            <p:cNvPr id="10248" name="Object 14"/>
            <p:cNvGraphicFramePr>
              <a:graphicFrameLocks noChangeAspect="1"/>
            </p:cNvGraphicFramePr>
            <p:nvPr/>
          </p:nvGraphicFramePr>
          <p:xfrm>
            <a:off x="2109" y="2069"/>
            <a:ext cx="1452" cy="344"/>
          </p:xfrm>
          <a:graphic>
            <a:graphicData uri="http://schemas.openxmlformats.org/presentationml/2006/ole">
              <p:oleObj spid="_x0000_s76805" name="公式" r:id="rId6" imgW="876240" imgH="228600" progId="Equation.3">
                <p:embed/>
              </p:oleObj>
            </a:graphicData>
          </a:graphic>
        </p:graphicFrame>
      </p:grpSp>
      <p:sp>
        <p:nvSpPr>
          <p:cNvPr id="10252" name="TextBox 15"/>
          <p:cNvSpPr txBox="1">
            <a:spLocks noChangeArrowheads="1"/>
          </p:cNvSpPr>
          <p:nvPr/>
        </p:nvSpPr>
        <p:spPr bwMode="auto">
          <a:xfrm>
            <a:off x="6500826" y="2071678"/>
            <a:ext cx="2348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课堂上完成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85720" y="4000504"/>
          <a:ext cx="8566150" cy="2500313"/>
        </p:xfrm>
        <a:graphic>
          <a:graphicData uri="http://schemas.openxmlformats.org/presentationml/2006/ole">
            <p:oleObj spid="_x0000_s76806" name="Equation" r:id="rId7" imgW="7162560" imgH="1879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60350"/>
            <a:ext cx="5521345" cy="633413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楷体_GB2312" pitchFamily="49" charset="-122"/>
              </a:rPr>
              <a:t>四、数值格式的理论分析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071538" y="2000240"/>
            <a:ext cx="1266693" cy="52322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</a:rPr>
              <a:t>相容性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2428860" y="200024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2786050" y="2000240"/>
            <a:ext cx="1266693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稳定性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1714480" y="2571744"/>
            <a:ext cx="0" cy="3603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214810" y="2000240"/>
            <a:ext cx="2195387" cy="523220"/>
            <a:chOff x="6429388" y="2000240"/>
            <a:chExt cx="2195387" cy="523220"/>
          </a:xfrm>
        </p:grpSpPr>
        <p:sp>
          <p:nvSpPr>
            <p:cNvPr id="14" name="右箭头 13"/>
            <p:cNvSpPr/>
            <p:nvPr/>
          </p:nvSpPr>
          <p:spPr bwMode="auto">
            <a:xfrm>
              <a:off x="6429388" y="2100254"/>
              <a:ext cx="785818" cy="28575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358082" y="2000240"/>
              <a:ext cx="1266693" cy="52322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收敛性</a:t>
              </a:r>
              <a:endPara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928662" y="2928934"/>
          <a:ext cx="1746250" cy="561975"/>
        </p:xfrm>
        <a:graphic>
          <a:graphicData uri="http://schemas.openxmlformats.org/presentationml/2006/ole">
            <p:oleObj spid="_x0000_s44034" name="Equation" r:id="rId3" imgW="698400" imgH="228600" progId="Equation.DSMT4">
              <p:embed/>
            </p:oleObj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214282" y="857232"/>
            <a:ext cx="87153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－</a:t>
            </a:r>
            <a:r>
              <a:rPr lang="en-US" altLang="zh-CN" dirty="0" smtClean="0"/>
              <a:t>N</a:t>
            </a:r>
            <a:r>
              <a:rPr lang="zh-CN" altLang="en-US" dirty="0" smtClean="0"/>
              <a:t>差分格式的系数矩阵是三对角矩阵，对角占优，则</a:t>
            </a:r>
            <a:r>
              <a:rPr lang="zh-CN" altLang="en-US" dirty="0"/>
              <a:t>对于任意网比</a:t>
            </a:r>
            <a:r>
              <a:rPr lang="en-US" dirty="0"/>
              <a:t> </a:t>
            </a:r>
            <a:r>
              <a:rPr lang="en-US" altLang="zh-CN" i="1" dirty="0"/>
              <a:t>r </a:t>
            </a:r>
            <a:r>
              <a:rPr lang="zh-CN" altLang="en-US" dirty="0"/>
              <a:t>，均唯一可解的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714612" y="2957510"/>
            <a:ext cx="5214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相容性可由局部截断误差保证。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7224" y="3714752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在稳定性条件下，就可以得到二阶收敛性。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2910" y="4643446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接下来考察差分格式的稳定性。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71" grpId="0" animBg="1"/>
      <p:bldP spid="62476" grpId="0"/>
      <p:bldP spid="62477" grpId="0" animBg="1"/>
      <p:bldP spid="62479" grpId="0" animBg="1"/>
      <p:bldP spid="20" grpId="0"/>
      <p:bldP spid="21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Box 13"/>
          <p:cNvSpPr txBox="1">
            <a:spLocks noChangeArrowheads="1"/>
          </p:cNvSpPr>
          <p:nvPr/>
        </p:nvSpPr>
        <p:spPr bwMode="auto">
          <a:xfrm>
            <a:off x="214282" y="285728"/>
            <a:ext cx="8429684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这里</a:t>
            </a:r>
            <a:r>
              <a:rPr lang="zh-CN" altLang="en-US" dirty="0" smtClean="0"/>
              <a:t>，我们先只考察</a:t>
            </a:r>
            <a:r>
              <a:rPr lang="zh-CN" altLang="en-US" dirty="0" smtClean="0"/>
              <a:t>齐次</a:t>
            </a:r>
            <a:r>
              <a:rPr lang="zh-CN" altLang="en-US" dirty="0"/>
              <a:t>方程、零边界条件的情形。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85720" y="1071546"/>
          <a:ext cx="8566150" cy="2500313"/>
        </p:xfrm>
        <a:graphic>
          <a:graphicData uri="http://schemas.openxmlformats.org/presentationml/2006/ole">
            <p:oleObj spid="_x0000_s11269" name="Equation" r:id="rId3" imgW="7162560" imgH="1879560" progId="Equation.DSMT4">
              <p:embed/>
            </p:oleObj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285720" y="4143380"/>
            <a:ext cx="857256" cy="2143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357290" y="3929066"/>
          <a:ext cx="6075363" cy="2500312"/>
        </p:xfrm>
        <a:graphic>
          <a:graphicData uri="http://schemas.openxmlformats.org/presentationml/2006/ole">
            <p:oleObj spid="_x0000_s11270" name="Equation" r:id="rId4" imgW="5079960" imgH="1879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571472" y="285727"/>
          <a:ext cx="8001056" cy="2766935"/>
        </p:xfrm>
        <a:graphic>
          <a:graphicData uri="http://schemas.openxmlformats.org/presentationml/2006/ole">
            <p:oleObj spid="_x0000_s59393" name="Equation" r:id="rId3" imgW="5803560" imgH="19047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35716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</a:t>
            </a:r>
            <a:endParaRPr lang="zh-CN" altLang="en-U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85720" y="3286124"/>
            <a:ext cx="8106706" cy="523220"/>
            <a:chOff x="285720" y="3286124"/>
            <a:chExt cx="8106706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285720" y="3286124"/>
              <a:ext cx="8106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则                     。只需要研究矩阵           的特征值。</a:t>
              </a:r>
              <a:endParaRPr lang="zh-CN" altLang="en-US" dirty="0"/>
            </a:p>
          </p:txBody>
        </p:sp>
        <p:graphicFrame>
          <p:nvGraphicFramePr>
            <p:cNvPr id="59395" name="Object 3"/>
            <p:cNvGraphicFramePr>
              <a:graphicFrameLocks noChangeAspect="1"/>
            </p:cNvGraphicFramePr>
            <p:nvPr/>
          </p:nvGraphicFramePr>
          <p:xfrm>
            <a:off x="785786" y="3357562"/>
            <a:ext cx="1690606" cy="428604"/>
          </p:xfrm>
          <a:graphic>
            <a:graphicData uri="http://schemas.openxmlformats.org/presentationml/2006/ole">
              <p:oleObj spid="_x0000_s59395" name="Equation" r:id="rId4" imgW="825480" imgH="203040" progId="Equation.DSMT4">
                <p:embed/>
              </p:oleObj>
            </a:graphicData>
          </a:graphic>
        </p:graphicFrame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5500694" y="3328986"/>
            <a:ext cx="788961" cy="410120"/>
          </p:xfrm>
          <a:graphic>
            <a:graphicData uri="http://schemas.openxmlformats.org/presentationml/2006/ole">
              <p:oleObj spid="_x0000_s59397" name="Equation" r:id="rId5" imgW="368280" imgH="190440" progId="Equation.DSMT4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357158" y="4071942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易见三对角矩阵 </a:t>
            </a:r>
            <a:r>
              <a:rPr lang="en-US" altLang="zh-CN" i="1" dirty="0" smtClean="0"/>
              <a:t>A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的特征值分别为</a:t>
            </a:r>
            <a:endParaRPr lang="zh-CN" altLang="en-US" dirty="0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500166" y="4714884"/>
          <a:ext cx="6379925" cy="785818"/>
        </p:xfrm>
        <a:graphic>
          <a:graphicData uri="http://schemas.openxmlformats.org/presentationml/2006/ole">
            <p:oleObj spid="_x0000_s59399" name="Equation" r:id="rId6" imgW="3301920" imgH="406080" progId="Equation.DSMT4">
              <p:embed/>
            </p:oleObj>
          </a:graphicData>
        </a:graphic>
      </p:graphicFrame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571604" y="5590944"/>
          <a:ext cx="6286544" cy="827439"/>
        </p:xfrm>
        <a:graphic>
          <a:graphicData uri="http://schemas.openxmlformats.org/presentationml/2006/ole">
            <p:oleObj spid="_x0000_s59401" name="Equation" r:id="rId7" imgW="330192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9" name="TextBox 10"/>
          <p:cNvSpPr txBox="1">
            <a:spLocks noChangeArrowheads="1"/>
          </p:cNvSpPr>
          <p:nvPr/>
        </p:nvSpPr>
        <p:spPr bwMode="auto">
          <a:xfrm>
            <a:off x="214313" y="2762272"/>
            <a:ext cx="40543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这样，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－</a:t>
            </a:r>
            <a:r>
              <a:rPr lang="en-US" altLang="zh-CN" dirty="0" smtClean="0"/>
              <a:t>N</a:t>
            </a:r>
            <a:r>
              <a:rPr lang="zh-CN" altLang="en-US" dirty="0" smtClean="0"/>
              <a:t>格式</a:t>
            </a:r>
            <a:r>
              <a:rPr lang="zh-CN" altLang="en-US" dirty="0"/>
              <a:t>稳定</a:t>
            </a:r>
            <a:r>
              <a:rPr lang="zh-CN" altLang="en-US" dirty="0">
                <a:sym typeface="Symbol" pitchFamily="18" charset="2"/>
              </a:rPr>
              <a:t> </a:t>
            </a:r>
            <a:endParaRPr lang="zh-CN" altLang="en-US" dirty="0"/>
          </a:p>
        </p:txBody>
      </p:sp>
      <p:sp>
        <p:nvSpPr>
          <p:cNvPr id="174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4214810" y="2714620"/>
          <a:ext cx="1255712" cy="630238"/>
        </p:xfrm>
        <a:graphic>
          <a:graphicData uri="http://schemas.openxmlformats.org/presentationml/2006/ole">
            <p:oleObj spid="_x0000_s17410" name="Equation" r:id="rId3" imgW="507960" imgH="253800" progId="Equation.DSMT4">
              <p:embed/>
            </p:oleObj>
          </a:graphicData>
        </a:graphic>
      </p:graphicFrame>
      <p:sp>
        <p:nvSpPr>
          <p:cNvPr id="17421" name="TextBox 13"/>
          <p:cNvSpPr txBox="1">
            <a:spLocks noChangeArrowheads="1"/>
          </p:cNvSpPr>
          <p:nvPr/>
        </p:nvSpPr>
        <p:spPr bwMode="auto">
          <a:xfrm>
            <a:off x="6000750" y="2762272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即，</a:t>
            </a:r>
          </a:p>
        </p:txBody>
      </p:sp>
      <p:sp>
        <p:nvSpPr>
          <p:cNvPr id="174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428596" y="4643446"/>
            <a:ext cx="6401111" cy="862012"/>
            <a:chOff x="500063" y="2857492"/>
            <a:chExt cx="6401111" cy="862012"/>
          </a:xfrm>
        </p:grpSpPr>
        <p:sp>
          <p:nvSpPr>
            <p:cNvPr id="17433" name="TextBox 19"/>
            <p:cNvSpPr txBox="1">
              <a:spLocks noChangeArrowheads="1"/>
            </p:cNvSpPr>
            <p:nvPr/>
          </p:nvSpPr>
          <p:spPr bwMode="auto">
            <a:xfrm>
              <a:off x="500063" y="3071813"/>
              <a:ext cx="64011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易见</a:t>
              </a:r>
              <a:r>
                <a:rPr lang="zh-CN" altLang="en-US" dirty="0" smtClean="0"/>
                <a:t>，对任意网比             上式均成立。</a:t>
              </a:r>
              <a:endParaRPr lang="zh-CN" altLang="en-US" dirty="0"/>
            </a:p>
          </p:txBody>
        </p:sp>
        <p:graphicFrame>
          <p:nvGraphicFramePr>
            <p:cNvPr id="17413" name="Object 11"/>
            <p:cNvGraphicFramePr>
              <a:graphicFrameLocks noChangeAspect="1"/>
            </p:cNvGraphicFramePr>
            <p:nvPr/>
          </p:nvGraphicFramePr>
          <p:xfrm>
            <a:off x="3571897" y="2857492"/>
            <a:ext cx="1003300" cy="862012"/>
          </p:xfrm>
          <a:graphic>
            <a:graphicData uri="http://schemas.openxmlformats.org/presentationml/2006/ole">
              <p:oleObj spid="_x0000_s17413" name="Equation" r:id="rId4" imgW="457200" imgH="406080" progId="Equation.DSMT4">
                <p:embed/>
              </p:oleObj>
            </a:graphicData>
          </a:graphic>
        </p:graphicFrame>
      </p:grpSp>
      <p:sp>
        <p:nvSpPr>
          <p:cNvPr id="17428" name="TextBox 24"/>
          <p:cNvSpPr txBox="1">
            <a:spLocks noChangeArrowheads="1"/>
          </p:cNvSpPr>
          <p:nvPr/>
        </p:nvSpPr>
        <p:spPr bwMode="auto">
          <a:xfrm>
            <a:off x="642910" y="5643578"/>
            <a:ext cx="4761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从而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－</a:t>
            </a:r>
            <a:r>
              <a:rPr lang="en-US" altLang="zh-CN" dirty="0" smtClean="0"/>
              <a:t>N</a:t>
            </a:r>
            <a:r>
              <a:rPr lang="zh-CN" altLang="en-US" dirty="0" smtClean="0"/>
              <a:t>格式无条件稳定。</a:t>
            </a:r>
            <a:endParaRPr lang="zh-CN" altLang="en-US" dirty="0"/>
          </a:p>
        </p:txBody>
      </p:sp>
      <p:sp>
        <p:nvSpPr>
          <p:cNvPr id="174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14282" y="357166"/>
            <a:ext cx="5500224" cy="523220"/>
            <a:chOff x="214282" y="357166"/>
            <a:chExt cx="5500224" cy="523220"/>
          </a:xfrm>
        </p:grpSpPr>
        <p:sp>
          <p:nvSpPr>
            <p:cNvPr id="26" name="TextBox 25"/>
            <p:cNvSpPr txBox="1"/>
            <p:nvPr/>
          </p:nvSpPr>
          <p:spPr>
            <a:xfrm>
              <a:off x="214282" y="357166"/>
              <a:ext cx="55002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于是，扩张矩阵           的特征值为</a:t>
              </a:r>
              <a:endParaRPr lang="zh-CN" altLang="en-US" dirty="0"/>
            </a:p>
          </p:txBody>
        </p:sp>
        <p:graphicFrame>
          <p:nvGraphicFramePr>
            <p:cNvPr id="4" name="Object 8"/>
            <p:cNvGraphicFramePr>
              <a:graphicFrameLocks noChangeAspect="1"/>
            </p:cNvGraphicFramePr>
            <p:nvPr/>
          </p:nvGraphicFramePr>
          <p:xfrm>
            <a:off x="2857488" y="364590"/>
            <a:ext cx="857256" cy="445014"/>
          </p:xfrm>
          <a:graphic>
            <a:graphicData uri="http://schemas.openxmlformats.org/presentationml/2006/ole">
              <p:oleObj spid="_x0000_s17416" name="Equation" r:id="rId5" imgW="368280" imgH="190440" progId="Equation.DSMT4">
                <p:embed/>
              </p:oleObj>
            </a:graphicData>
          </a:graphic>
        </p:graphicFrame>
      </p:grp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000232" y="1000108"/>
          <a:ext cx="3429024" cy="1649314"/>
        </p:xfrm>
        <a:graphic>
          <a:graphicData uri="http://schemas.openxmlformats.org/presentationml/2006/ole">
            <p:oleObj spid="_x0000_s17417" name="Equation" r:id="rId6" imgW="1562040" imgH="761760" progId="Equation.DSMT4">
              <p:embed/>
            </p:oleObj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285852" y="3500438"/>
          <a:ext cx="7049298" cy="928694"/>
        </p:xfrm>
        <a:graphic>
          <a:graphicData uri="http://schemas.openxmlformats.org/presentationml/2006/ole">
            <p:oleObj spid="_x0000_s17419" name="Equation" r:id="rId7" imgW="30603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utoUpdateAnimBg="0"/>
      <p:bldP spid="17421" grpId="0" autoUpdateAnimBg="0"/>
      <p:bldP spid="174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714356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抛物型方程的高精度算法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071678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Richardson</a:t>
            </a:r>
            <a:r>
              <a:rPr lang="zh-CN" altLang="en-US" dirty="0" smtClean="0"/>
              <a:t>外推法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123" y="292893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紧差分方法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385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 Richardson</a:t>
            </a:r>
            <a:r>
              <a:rPr lang="zh-CN" altLang="en-US" dirty="0" smtClean="0"/>
              <a:t>外推法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928670"/>
            <a:ext cx="8451353" cy="107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  先简单叙述一下</a:t>
            </a:r>
            <a:r>
              <a:rPr lang="en-US" dirty="0" smtClean="0"/>
              <a:t>Richardson</a:t>
            </a:r>
            <a:r>
              <a:rPr lang="zh-CN" altLang="en-US" dirty="0" smtClean="0"/>
              <a:t>外推法在偏微分方程数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值求解中的基本思路。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28596" y="2143116"/>
            <a:ext cx="7662675" cy="523220"/>
            <a:chOff x="428596" y="2143116"/>
            <a:chExt cx="7662675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428596" y="2143116"/>
              <a:ext cx="7662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设某</a:t>
              </a:r>
              <a:r>
                <a:rPr lang="zh-CN" altLang="en-US" dirty="0" smtClean="0"/>
                <a:t>偏微分方程初</a:t>
              </a:r>
              <a:r>
                <a:rPr lang="zh-CN" altLang="en-US" dirty="0" smtClean="0"/>
                <a:t>边值问题的精确解为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68610" name="Object 2"/>
            <p:cNvGraphicFramePr>
              <a:graphicFrameLocks noChangeAspect="1"/>
            </p:cNvGraphicFramePr>
            <p:nvPr/>
          </p:nvGraphicFramePr>
          <p:xfrm>
            <a:off x="6643702" y="2185980"/>
            <a:ext cx="1035050" cy="474662"/>
          </p:xfrm>
          <a:graphic>
            <a:graphicData uri="http://schemas.openxmlformats.org/presentationml/2006/ole">
              <p:oleObj spid="_x0000_s68610" name="Equation" r:id="rId3" imgW="444240" imgH="203040" progId="Equation.DSMT4">
                <p:embed/>
              </p:oleObj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285720" y="2786058"/>
            <a:ext cx="8429684" cy="1126462"/>
            <a:chOff x="285720" y="2786058"/>
            <a:chExt cx="8429684" cy="1126462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2786058"/>
              <a:ext cx="8429684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/>
                <a:t>      某数值格式下用时间步长 </a:t>
              </a:r>
              <a:r>
                <a:rPr lang="zh-CN" altLang="en-US" i="1" dirty="0" smtClean="0">
                  <a:sym typeface="Symbol"/>
                </a:rPr>
                <a:t></a:t>
              </a:r>
              <a:r>
                <a:rPr lang="zh-CN" altLang="en-US" dirty="0" smtClean="0">
                  <a:sym typeface="Symbol"/>
                </a:rPr>
                <a:t> </a:t>
              </a:r>
              <a:r>
                <a:rPr lang="zh-CN" altLang="en-US" dirty="0" smtClean="0"/>
                <a:t>和空间步长 </a:t>
              </a:r>
              <a:r>
                <a:rPr lang="en-US" altLang="zh-CN" i="1" dirty="0" smtClean="0"/>
                <a:t>h</a:t>
              </a:r>
              <a:r>
                <a:rPr lang="zh-CN" altLang="en-US" i="1" dirty="0" smtClean="0"/>
                <a:t> </a:t>
              </a:r>
              <a:r>
                <a:rPr lang="zh-CN" altLang="en-US" dirty="0" smtClean="0"/>
                <a:t>求解</a:t>
              </a:r>
              <a:r>
                <a:rPr lang="en-US" altLang="zh-CN" dirty="0" smtClean="0"/>
                <a:t>,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 smtClean="0"/>
                <a:t>得到数值解记为        （只在网格节点有意义）  </a:t>
              </a:r>
              <a:r>
                <a:rPr lang="en-US" altLang="zh-CN" dirty="0" smtClean="0"/>
                <a:t>.  </a:t>
              </a:r>
              <a:endParaRPr lang="zh-CN" altLang="en-US" dirty="0"/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3000364" y="3343276"/>
            <a:ext cx="592138" cy="563563"/>
          </p:xfrm>
          <a:graphic>
            <a:graphicData uri="http://schemas.openxmlformats.org/presentationml/2006/ole">
              <p:oleObj spid="_x0000_s68611" name="Equation" r:id="rId4" imgW="253800" imgH="241200" progId="Equation.DSMT4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214282" y="3857628"/>
            <a:ext cx="8480207" cy="107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如果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阶的数值解（关于时间的精度必须与空间的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精度一致）与精确解在每个离散节点满足以下关系：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928662" y="5072074"/>
          <a:ext cx="6338749" cy="642942"/>
        </p:xfrm>
        <a:graphic>
          <a:graphicData uri="http://schemas.openxmlformats.org/presentationml/2006/ole">
            <p:oleObj spid="_x0000_s68615" name="Equation" r:id="rId5" imgW="2438280" imgH="2538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034" y="578645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式中的常数与步长无关。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5720" y="1000108"/>
            <a:ext cx="8292655" cy="1126462"/>
            <a:chOff x="285720" y="1000108"/>
            <a:chExt cx="8292655" cy="1126462"/>
          </a:xfrm>
        </p:grpSpPr>
        <p:sp>
          <p:nvSpPr>
            <p:cNvPr id="2" name="TextBox 1"/>
            <p:cNvSpPr txBox="1"/>
            <p:nvPr/>
          </p:nvSpPr>
          <p:spPr>
            <a:xfrm>
              <a:off x="285720" y="1000108"/>
              <a:ext cx="8292655" cy="1126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/>
                <a:t>则，用同样的数值格式，但换取新的步长时间 </a:t>
              </a:r>
              <a:r>
                <a:rPr lang="zh-CN" altLang="en-US" i="1" dirty="0" smtClean="0">
                  <a:sym typeface="Symbol"/>
                </a:rPr>
                <a:t></a:t>
              </a:r>
              <a:r>
                <a:rPr lang="zh-CN" altLang="en-US" dirty="0" smtClean="0">
                  <a:sym typeface="Symbol"/>
                </a:rPr>
                <a:t> </a:t>
              </a:r>
              <a:r>
                <a:rPr lang="zh-CN" altLang="en-US" dirty="0" smtClean="0"/>
                <a:t>和</a:t>
              </a:r>
              <a:endParaRPr lang="en-US" altLang="zh-CN" dirty="0" smtClean="0"/>
            </a:p>
            <a:p>
              <a:pPr>
                <a:lnSpc>
                  <a:spcPct val="120000"/>
                </a:lnSpc>
              </a:pPr>
              <a:r>
                <a:rPr lang="zh-CN" altLang="en-US" dirty="0" smtClean="0"/>
                <a:t>空间步长 </a:t>
              </a:r>
              <a:r>
                <a:rPr lang="zh-CN" altLang="en-US" i="1" dirty="0" smtClean="0">
                  <a:sym typeface="Symbol"/>
                </a:rPr>
                <a:t></a:t>
              </a:r>
              <a:r>
                <a:rPr lang="en-US" altLang="zh-CN" i="1" dirty="0" smtClean="0"/>
                <a:t>h</a:t>
              </a:r>
              <a:r>
                <a:rPr lang="zh-CN" altLang="en-US" i="1" dirty="0" smtClean="0"/>
                <a:t> </a:t>
              </a:r>
              <a:r>
                <a:rPr lang="zh-CN" altLang="en-US" dirty="0" smtClean="0"/>
                <a:t>求解</a:t>
              </a:r>
              <a:r>
                <a:rPr lang="en-US" altLang="zh-CN" dirty="0" smtClean="0"/>
                <a:t>,  </a:t>
              </a:r>
              <a:r>
                <a:rPr lang="zh-CN" altLang="en-US" dirty="0" smtClean="0"/>
                <a:t>得到新数值解记为            ，就有</a:t>
              </a:r>
            </a:p>
          </p:txBody>
        </p:sp>
        <p:graphicFrame>
          <p:nvGraphicFramePr>
            <p:cNvPr id="69633" name="Object 2"/>
            <p:cNvGraphicFramePr>
              <a:graphicFrameLocks noChangeAspect="1"/>
            </p:cNvGraphicFramePr>
            <p:nvPr/>
          </p:nvGraphicFramePr>
          <p:xfrm>
            <a:off x="6286512" y="1557326"/>
            <a:ext cx="857250" cy="563563"/>
          </p:xfrm>
          <a:graphic>
            <a:graphicData uri="http://schemas.openxmlformats.org/presentationml/2006/ole">
              <p:oleObj spid="_x0000_s69633" name="Equation" r:id="rId3" imgW="368280" imgH="241200" progId="Equation.DSMT4">
                <p:embed/>
              </p:oleObj>
            </a:graphicData>
          </a:graphic>
        </p:graphicFrame>
      </p:grp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857224" y="2214554"/>
          <a:ext cx="7327891" cy="642942"/>
        </p:xfrm>
        <a:graphic>
          <a:graphicData uri="http://schemas.openxmlformats.org/presentationml/2006/ole">
            <p:oleObj spid="_x0000_s69634" name="Equation" r:id="rId4" imgW="2819160" imgH="253800" progId="Equation.DSMT4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071538" y="214290"/>
          <a:ext cx="6338887" cy="642937"/>
        </p:xfrm>
        <a:graphic>
          <a:graphicData uri="http://schemas.openxmlformats.org/presentationml/2006/ole">
            <p:oleObj spid="_x0000_s69636" name="Equation" r:id="rId5" imgW="2438280" imgH="253800" progId="Equation.DSMT4">
              <p:embed/>
            </p:oleObj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0" y="857232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5720" y="3071810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于是，将上面两式作线性组合就有</a:t>
            </a:r>
            <a:endParaRPr lang="zh-CN" altLang="en-US" dirty="0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428728" y="3643314"/>
          <a:ext cx="5500726" cy="1085670"/>
        </p:xfrm>
        <a:graphic>
          <a:graphicData uri="http://schemas.openxmlformats.org/presentationml/2006/ole">
            <p:oleObj spid="_x0000_s69637" name="Equation" r:id="rId6" imgW="2171520" imgH="431640" progId="Equation.DSMT4">
              <p:embed/>
            </p:oleObj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44496" y="4714884"/>
            <a:ext cx="8013732" cy="1142984"/>
            <a:chOff x="444496" y="4714884"/>
            <a:chExt cx="8013732" cy="1142984"/>
          </a:xfrm>
        </p:grpSpPr>
        <p:sp>
          <p:nvSpPr>
            <p:cNvPr id="12" name="TextBox 11"/>
            <p:cNvSpPr txBox="1"/>
            <p:nvPr/>
          </p:nvSpPr>
          <p:spPr>
            <a:xfrm>
              <a:off x="444496" y="5043045"/>
              <a:ext cx="8013732" cy="559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/>
                <a:t>从而取                                       作为精确解的近似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</p:txBody>
        </p:sp>
        <p:graphicFrame>
          <p:nvGraphicFramePr>
            <p:cNvPr id="69639" name="Object 7"/>
            <p:cNvGraphicFramePr>
              <a:graphicFrameLocks noChangeAspect="1"/>
            </p:cNvGraphicFramePr>
            <p:nvPr/>
          </p:nvGraphicFramePr>
          <p:xfrm>
            <a:off x="1714480" y="4714884"/>
            <a:ext cx="3107223" cy="1142984"/>
          </p:xfrm>
          <a:graphic>
            <a:graphicData uri="http://schemas.openxmlformats.org/presentationml/2006/ole">
              <p:oleObj spid="_x0000_s69639" name="Equation" r:id="rId7" imgW="1168200" imgH="431640" progId="Equation.DSMT4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428596" y="5929330"/>
            <a:ext cx="6336991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就</a:t>
            </a:r>
            <a:r>
              <a:rPr lang="zh-CN" altLang="en-US" dirty="0" smtClean="0"/>
              <a:t>将原来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阶的数值解提高至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+1</a:t>
            </a:r>
            <a:r>
              <a:rPr lang="zh-CN" altLang="en-US" dirty="0" smtClean="0"/>
              <a:t>阶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特别地，若有</a:t>
            </a:r>
            <a:endParaRPr lang="zh-CN" alt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2571736" y="214290"/>
          <a:ext cx="6371720" cy="642942"/>
        </p:xfrm>
        <a:graphic>
          <a:graphicData uri="http://schemas.openxmlformats.org/presentationml/2006/ole">
            <p:oleObj spid="_x0000_s70657" name="Equation" r:id="rId3" imgW="2450880" imgH="2538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121442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则</a:t>
            </a:r>
            <a:endParaRPr lang="zh-CN" altLang="en-US" dirty="0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857224" y="857232"/>
          <a:ext cx="3106738" cy="1143000"/>
        </p:xfrm>
        <a:graphic>
          <a:graphicData uri="http://schemas.openxmlformats.org/presentationml/2006/ole">
            <p:oleObj spid="_x0000_s70659" name="Equation" r:id="rId4" imgW="116820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596" y="2285992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可解数值解的精度从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阶提高至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+2 </a:t>
            </a:r>
            <a:r>
              <a:rPr lang="zh-CN" altLang="en-US" dirty="0" smtClean="0"/>
              <a:t>阶。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2786058"/>
            <a:ext cx="8659743" cy="107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  以下就讨论如何将二阶</a:t>
            </a:r>
            <a:r>
              <a:rPr lang="en-US" dirty="0" smtClean="0"/>
              <a:t>Crank-Nicolson</a:t>
            </a:r>
            <a:r>
              <a:rPr lang="zh-CN" altLang="en-US" dirty="0" smtClean="0"/>
              <a:t>格式所获得的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数值解通过组合构造出四阶精度的数值解。</a:t>
            </a:r>
            <a:endParaRPr lang="zh-CN" altLang="en-US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4282" y="4000504"/>
            <a:ext cx="7758855" cy="1657360"/>
            <a:chOff x="214282" y="4000504"/>
            <a:chExt cx="7758855" cy="1657360"/>
          </a:xfrm>
        </p:grpSpPr>
        <p:sp>
          <p:nvSpPr>
            <p:cNvPr id="11" name="TextBox 10"/>
            <p:cNvSpPr txBox="1"/>
            <p:nvPr/>
          </p:nvSpPr>
          <p:spPr>
            <a:xfrm>
              <a:off x="214282" y="4000504"/>
              <a:ext cx="7758855" cy="1594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/>
                <a:t>定理：对原抛物型方程初边值问题，其精确解为</a:t>
              </a:r>
              <a:endParaRPr lang="en-US" altLang="zh-CN" dirty="0" smtClean="0"/>
            </a:p>
            <a:p>
              <a:pPr>
                <a:lnSpc>
                  <a:spcPct val="120000"/>
                </a:lnSpc>
              </a:pPr>
              <a:r>
                <a:rPr lang="en-US" altLang="zh-CN" i="1" dirty="0" smtClean="0"/>
                <a:t>u</a:t>
              </a:r>
              <a:r>
                <a:rPr lang="en-US" altLang="zh-CN" dirty="0" smtClean="0"/>
                <a:t>(</a:t>
              </a:r>
              <a:r>
                <a:rPr lang="en-US" altLang="zh-CN" i="1" dirty="0" smtClean="0"/>
                <a:t>x</a:t>
              </a:r>
              <a:r>
                <a:rPr lang="en-US" altLang="zh-CN" dirty="0" smtClean="0"/>
                <a:t>, </a:t>
              </a:r>
              <a:r>
                <a:rPr lang="en-US" altLang="zh-CN" i="1" dirty="0" smtClean="0"/>
                <a:t>t</a:t>
              </a:r>
              <a:r>
                <a:rPr lang="en-US" altLang="zh-CN" dirty="0" smtClean="0"/>
                <a:t>), </a:t>
              </a:r>
              <a:r>
                <a:rPr lang="zh-CN" altLang="en-US" dirty="0" smtClean="0"/>
                <a:t>利用</a:t>
              </a:r>
              <a:r>
                <a:rPr lang="en-US" dirty="0" smtClean="0"/>
                <a:t>Crank-Nicolson</a:t>
              </a:r>
              <a:r>
                <a:rPr lang="zh-CN" altLang="en-US" dirty="0" smtClean="0"/>
                <a:t>格式得到的数值解为</a:t>
              </a:r>
              <a:endParaRPr lang="en-US" altLang="zh-CN" dirty="0" smtClean="0"/>
            </a:p>
            <a:p>
              <a:pPr>
                <a:lnSpc>
                  <a:spcPct val="120000"/>
                </a:lnSpc>
              </a:pPr>
              <a:r>
                <a:rPr lang="en-US" dirty="0" smtClean="0"/>
                <a:t>                                          , </a:t>
              </a:r>
              <a:r>
                <a:rPr lang="zh-CN" altLang="en-US" dirty="0" smtClean="0"/>
                <a:t>则</a:t>
              </a:r>
              <a:r>
                <a:rPr lang="en-US" dirty="0" smtClean="0"/>
                <a:t> </a:t>
              </a:r>
              <a:endParaRPr lang="zh-CN" altLang="en-US" dirty="0"/>
            </a:p>
          </p:txBody>
        </p:sp>
        <p:graphicFrame>
          <p:nvGraphicFramePr>
            <p:cNvPr id="70660" name="Object 4"/>
            <p:cNvGraphicFramePr>
              <a:graphicFrameLocks noChangeAspect="1"/>
            </p:cNvGraphicFramePr>
            <p:nvPr/>
          </p:nvGraphicFramePr>
          <p:xfrm>
            <a:off x="357158" y="5086360"/>
            <a:ext cx="3604286" cy="571504"/>
          </p:xfrm>
          <a:graphic>
            <a:graphicData uri="http://schemas.openxmlformats.org/presentationml/2006/ole">
              <p:oleObj spid="_x0000_s70660" name="Equation" r:id="rId5" imgW="1498320" imgH="241200" progId="Equation.DSMT4">
                <p:embed/>
              </p:oleObj>
            </a:graphicData>
          </a:graphic>
        </p:graphicFrame>
      </p:grp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338263" y="5857875"/>
          <a:ext cx="6162675" cy="571500"/>
        </p:xfrm>
        <a:graphic>
          <a:graphicData uri="http://schemas.openxmlformats.org/presentationml/2006/ole">
            <p:oleObj spid="_x0000_s70662" name="Equation" r:id="rId6" imgW="25653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79388" y="188913"/>
            <a:ext cx="2952750" cy="6524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一、研究对象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95288" y="1120775"/>
            <a:ext cx="732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>
                <a:latin typeface="Arial" charset="0"/>
              </a:rPr>
              <a:t>研究的对象</a:t>
            </a:r>
            <a:r>
              <a:rPr lang="en-US" altLang="zh-CN" dirty="0">
                <a:latin typeface="Arial" charset="0"/>
              </a:rPr>
              <a:t>——  </a:t>
            </a:r>
            <a:r>
              <a:rPr lang="zh-CN" altLang="en-US" dirty="0">
                <a:latin typeface="Symbol" pitchFamily="18" charset="2"/>
              </a:rPr>
              <a:t>抛物型</a:t>
            </a:r>
            <a:r>
              <a:rPr lang="zh-CN" altLang="en-US" dirty="0" smtClean="0">
                <a:latin typeface="Symbol" pitchFamily="18" charset="2"/>
              </a:rPr>
              <a:t>方程初边值问题：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40597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向前欧拉显格式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512035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向后欧拉隐格式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763300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Richardson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8992" y="4405978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精度低，稳定性有要求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5048920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精度低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8992" y="5786454"/>
            <a:ext cx="496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完全不稳定（三层格式）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2600" y="1785926"/>
            <a:ext cx="6448425" cy="2271712"/>
            <a:chOff x="482600" y="1785926"/>
            <a:chExt cx="6448425" cy="2271712"/>
          </a:xfrm>
        </p:grpSpPr>
        <p:sp>
          <p:nvSpPr>
            <p:cNvPr id="25" name="AutoShape 10"/>
            <p:cNvSpPr>
              <a:spLocks/>
            </p:cNvSpPr>
            <p:nvPr/>
          </p:nvSpPr>
          <p:spPr bwMode="auto">
            <a:xfrm>
              <a:off x="482600" y="1930388"/>
              <a:ext cx="287337" cy="2087563"/>
            </a:xfrm>
            <a:prstGeom prst="leftBrace">
              <a:avLst>
                <a:gd name="adj1" fmla="val 605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" name="Object 11"/>
            <p:cNvGraphicFramePr>
              <a:graphicFrameLocks noChangeAspect="1"/>
            </p:cNvGraphicFramePr>
            <p:nvPr/>
          </p:nvGraphicFramePr>
          <p:xfrm>
            <a:off x="715962" y="1785926"/>
            <a:ext cx="6215063" cy="971550"/>
          </p:xfrm>
          <a:graphic>
            <a:graphicData uri="http://schemas.openxmlformats.org/presentationml/2006/ole">
              <p:oleObj spid="_x0000_s2055" name="Equation" r:id="rId3" imgW="2844720" imgH="444240" progId="Equation.DSMT4">
                <p:embed/>
              </p:oleObj>
            </a:graphicData>
          </a:graphic>
        </p:graphicFrame>
        <p:graphicFrame>
          <p:nvGraphicFramePr>
            <p:cNvPr id="27" name="Object 12"/>
            <p:cNvGraphicFramePr>
              <a:graphicFrameLocks noChangeAspect="1"/>
            </p:cNvGraphicFramePr>
            <p:nvPr/>
          </p:nvGraphicFramePr>
          <p:xfrm>
            <a:off x="723900" y="2865426"/>
            <a:ext cx="4340225" cy="485775"/>
          </p:xfrm>
          <a:graphic>
            <a:graphicData uri="http://schemas.openxmlformats.org/presentationml/2006/ole">
              <p:oleObj spid="_x0000_s2056" name="Equation" r:id="rId4" imgW="1815840" imgH="203040" progId="Equation.DSMT4">
                <p:embed/>
              </p:oleObj>
            </a:graphicData>
          </a:graphic>
        </p:graphicFrame>
        <p:graphicFrame>
          <p:nvGraphicFramePr>
            <p:cNvPr id="28" name="Object 13"/>
            <p:cNvGraphicFramePr>
              <a:graphicFrameLocks noChangeAspect="1"/>
            </p:cNvGraphicFramePr>
            <p:nvPr/>
          </p:nvGraphicFramePr>
          <p:xfrm>
            <a:off x="709612" y="3586151"/>
            <a:ext cx="5983288" cy="471487"/>
          </p:xfrm>
          <a:graphic>
            <a:graphicData uri="http://schemas.openxmlformats.org/presentationml/2006/ole">
              <p:oleObj spid="_x0000_s2057" name="Equation" r:id="rId5" imgW="257796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1190625" y="271463"/>
          <a:ext cx="6315075" cy="601662"/>
        </p:xfrm>
        <a:graphic>
          <a:graphicData uri="http://schemas.openxmlformats.org/presentationml/2006/ole">
            <p:oleObj spid="_x0000_s72705" name="Equation" r:id="rId3" imgW="2628720" imgH="25380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28794" y="1071546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从 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阶提高至 </a:t>
            </a:r>
            <a:r>
              <a:rPr lang="en-US" altLang="zh-CN" dirty="0" smtClean="0"/>
              <a:t>4 </a:t>
            </a:r>
            <a:r>
              <a:rPr lang="zh-CN" altLang="en-US" dirty="0" smtClean="0"/>
              <a:t>阶</a:t>
            </a:r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785786" y="2357430"/>
          <a:ext cx="7259637" cy="958850"/>
        </p:xfrm>
        <a:graphic>
          <a:graphicData uri="http://schemas.openxmlformats.org/presentationml/2006/ole">
            <p:oleObj spid="_x0000_s72707" name="Equation" r:id="rId4" imgW="3022560" imgH="4060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178592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将时间、空间步长都减半，则</a:t>
            </a:r>
            <a:endParaRPr lang="zh-CN" altLang="en-US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57158" y="3214688"/>
            <a:ext cx="5400837" cy="935020"/>
            <a:chOff x="357158" y="3214688"/>
            <a:chExt cx="5400837" cy="935020"/>
          </a:xfrm>
        </p:grpSpPr>
        <p:sp>
          <p:nvSpPr>
            <p:cNvPr id="7" name="TextBox 6"/>
            <p:cNvSpPr txBox="1"/>
            <p:nvPr/>
          </p:nvSpPr>
          <p:spPr>
            <a:xfrm>
              <a:off x="357158" y="3429000"/>
              <a:ext cx="5400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于是，取                                  就有</a:t>
              </a:r>
              <a:endParaRPr lang="zh-CN" altLang="en-US" dirty="0"/>
            </a:p>
          </p:txBody>
        </p:sp>
        <p:graphicFrame>
          <p:nvGraphicFramePr>
            <p:cNvPr id="72708" name="Object 4"/>
            <p:cNvGraphicFramePr>
              <a:graphicFrameLocks noChangeAspect="1"/>
            </p:cNvGraphicFramePr>
            <p:nvPr/>
          </p:nvGraphicFramePr>
          <p:xfrm>
            <a:off x="2000232" y="3214688"/>
            <a:ext cx="2574901" cy="935020"/>
          </p:xfrm>
          <a:graphic>
            <a:graphicData uri="http://schemas.openxmlformats.org/presentationml/2006/ole">
              <p:oleObj spid="_x0000_s72708" name="Equation" r:id="rId5" imgW="1143000" imgH="419040" progId="Equation.DSMT4">
                <p:embed/>
              </p:oleObj>
            </a:graphicData>
          </a:graphic>
        </p:graphicFrame>
      </p:grp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714481" y="4261214"/>
          <a:ext cx="3929090" cy="596522"/>
        </p:xfrm>
        <a:graphic>
          <a:graphicData uri="http://schemas.openxmlformats.org/presentationml/2006/ole">
            <p:oleObj spid="_x0000_s72710" name="Equation" r:id="rId6" imgW="1574640" imgH="241200" progId="Equation.DSMT4">
              <p:embed/>
            </p:oleObj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85720" y="5214950"/>
            <a:ext cx="5772734" cy="523220"/>
            <a:chOff x="285720" y="5214950"/>
            <a:chExt cx="5772734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285720" y="5214950"/>
              <a:ext cx="5772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从而新的数值解 </a:t>
              </a:r>
              <a:r>
                <a:rPr lang="en-US" dirty="0" smtClean="0"/>
                <a:t>     </a:t>
              </a:r>
              <a:r>
                <a:rPr lang="zh-CN" altLang="en-US" dirty="0" smtClean="0"/>
                <a:t>具有四阶精度。</a:t>
              </a:r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3000364" y="5272100"/>
            <a:ext cx="285750" cy="396875"/>
          </p:xfrm>
          <a:graphic>
            <a:graphicData uri="http://schemas.openxmlformats.org/presentationml/2006/ole">
              <p:oleObj spid="_x0000_s72715" name="Equation" r:id="rId7" imgW="12672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56197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二、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数值算例（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Richardson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外推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84213" y="1052513"/>
            <a:ext cx="5738812" cy="2778125"/>
            <a:chOff x="431" y="663"/>
            <a:chExt cx="3615" cy="1750"/>
          </a:xfrm>
        </p:grpSpPr>
        <p:sp>
          <p:nvSpPr>
            <p:cNvPr id="10254" name="Text Box 4"/>
            <p:cNvSpPr txBox="1">
              <a:spLocks noChangeArrowheads="1"/>
            </p:cNvSpPr>
            <p:nvPr/>
          </p:nvSpPr>
          <p:spPr bwMode="auto">
            <a:xfrm>
              <a:off x="1233" y="803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1800" b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55" name="AutoShape 5"/>
            <p:cNvSpPr>
              <a:spLocks/>
            </p:cNvSpPr>
            <p:nvPr/>
          </p:nvSpPr>
          <p:spPr bwMode="auto">
            <a:xfrm>
              <a:off x="439" y="709"/>
              <a:ext cx="181" cy="1315"/>
            </a:xfrm>
            <a:prstGeom prst="leftBrace">
              <a:avLst>
                <a:gd name="adj1" fmla="val 605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682" y="663"/>
            <a:ext cx="3179" cy="612"/>
          </p:xfrm>
          <a:graphic>
            <a:graphicData uri="http://schemas.openxmlformats.org/presentationml/2006/ole">
              <p:oleObj spid="_x0000_s77826" name="公式" r:id="rId3" imgW="2311200" imgH="444240" progId="Equation.3">
                <p:embed/>
              </p:oleObj>
            </a:graphicData>
          </a:graphic>
        </p:graphicFrame>
        <p:graphicFrame>
          <p:nvGraphicFramePr>
            <p:cNvPr id="10246" name="Object 7"/>
            <p:cNvGraphicFramePr>
              <a:graphicFrameLocks noChangeAspect="1"/>
            </p:cNvGraphicFramePr>
            <p:nvPr/>
          </p:nvGraphicFramePr>
          <p:xfrm>
            <a:off x="657" y="1253"/>
            <a:ext cx="2447" cy="344"/>
          </p:xfrm>
          <a:graphic>
            <a:graphicData uri="http://schemas.openxmlformats.org/presentationml/2006/ole">
              <p:oleObj spid="_x0000_s77827" name="公式" r:id="rId4" imgW="1625400" imgH="228600" progId="Equation.3">
                <p:embed/>
              </p:oleObj>
            </a:graphicData>
          </a:graphic>
        </p:graphicFrame>
        <p:graphicFrame>
          <p:nvGraphicFramePr>
            <p:cNvPr id="10247" name="Object 8"/>
            <p:cNvGraphicFramePr>
              <a:graphicFrameLocks noChangeAspect="1"/>
            </p:cNvGraphicFramePr>
            <p:nvPr/>
          </p:nvGraphicFramePr>
          <p:xfrm>
            <a:off x="612" y="1661"/>
            <a:ext cx="3434" cy="334"/>
          </p:xfrm>
          <a:graphic>
            <a:graphicData uri="http://schemas.openxmlformats.org/presentationml/2006/ole">
              <p:oleObj spid="_x0000_s77828" name="公式" r:id="rId5" imgW="2349360" imgH="228600" progId="Equation.3">
                <p:embed/>
              </p:oleObj>
            </a:graphicData>
          </a:graphic>
        </p:graphicFrame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431" y="2069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原方程的真解为</a:t>
              </a:r>
            </a:p>
          </p:txBody>
        </p:sp>
        <p:graphicFrame>
          <p:nvGraphicFramePr>
            <p:cNvPr id="10248" name="Object 14"/>
            <p:cNvGraphicFramePr>
              <a:graphicFrameLocks noChangeAspect="1"/>
            </p:cNvGraphicFramePr>
            <p:nvPr/>
          </p:nvGraphicFramePr>
          <p:xfrm>
            <a:off x="2109" y="2069"/>
            <a:ext cx="1452" cy="344"/>
          </p:xfrm>
          <a:graphic>
            <a:graphicData uri="http://schemas.openxmlformats.org/presentationml/2006/ole">
              <p:oleObj spid="_x0000_s77829" name="公式" r:id="rId6" imgW="876240" imgH="228600" progId="Equation.3">
                <p:embed/>
              </p:oleObj>
            </a:graphicData>
          </a:graphic>
        </p:graphicFrame>
      </p:grpSp>
      <p:sp>
        <p:nvSpPr>
          <p:cNvPr id="10252" name="TextBox 15"/>
          <p:cNvSpPr txBox="1">
            <a:spLocks noChangeArrowheads="1"/>
          </p:cNvSpPr>
          <p:nvPr/>
        </p:nvSpPr>
        <p:spPr bwMode="auto">
          <a:xfrm>
            <a:off x="303118" y="4000504"/>
            <a:ext cx="8278228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利用前面</a:t>
            </a:r>
            <a:r>
              <a:rPr lang="en-US" altLang="zh-CN" dirty="0" smtClean="0"/>
              <a:t>C</a:t>
            </a:r>
            <a:r>
              <a:rPr lang="zh-CN" altLang="en-US" dirty="0" smtClean="0"/>
              <a:t>－</a:t>
            </a:r>
            <a:r>
              <a:rPr lang="en-US" altLang="zh-CN" dirty="0" smtClean="0"/>
              <a:t>N</a:t>
            </a:r>
            <a:r>
              <a:rPr lang="zh-CN" altLang="en-US" dirty="0" smtClean="0"/>
              <a:t>格式获取的数据进行数据文件的存储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及读取，然后再独立写外推后处理程序。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1472" y="528638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课堂上完成。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三、紧差分方法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14298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注意到由泰勒公式，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357158" y="1785926"/>
          <a:ext cx="8286808" cy="887274"/>
        </p:xfrm>
        <a:graphic>
          <a:graphicData uri="http://schemas.openxmlformats.org/presentationml/2006/ole">
            <p:oleObj spid="_x0000_s73734" name="Equation" r:id="rId3" imgW="4711680" imgH="507960" progId="Equation.DSMT4">
              <p:embed/>
            </p:oleObj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57158" y="2786058"/>
          <a:ext cx="8358246" cy="893119"/>
        </p:xfrm>
        <a:graphic>
          <a:graphicData uri="http://schemas.openxmlformats.org/presentationml/2006/ole">
            <p:oleObj spid="_x0000_s73732" name="Equation" r:id="rId4" imgW="4724280" imgH="507960" progId="Equation.DSMT4">
              <p:embed/>
            </p:oleObj>
          </a:graphicData>
        </a:graphic>
      </p:graphicFrame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282" y="38576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于是，</a:t>
            </a:r>
            <a:endParaRPr lang="zh-CN" altLang="en-US" dirty="0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500034" y="4643446"/>
          <a:ext cx="7779104" cy="985560"/>
        </p:xfrm>
        <a:graphic>
          <a:graphicData uri="http://schemas.openxmlformats.org/presentationml/2006/ole">
            <p:oleObj spid="_x0000_s73739" name="Equation" r:id="rId5" imgW="398772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28596" y="1546342"/>
            <a:ext cx="3692036" cy="925189"/>
            <a:chOff x="428596" y="1546342"/>
            <a:chExt cx="3692036" cy="925189"/>
          </a:xfrm>
        </p:grpSpPr>
        <p:sp>
          <p:nvSpPr>
            <p:cNvPr id="2" name="TextBox 1"/>
            <p:cNvSpPr txBox="1"/>
            <p:nvPr/>
          </p:nvSpPr>
          <p:spPr>
            <a:xfrm>
              <a:off x="428596" y="1774944"/>
              <a:ext cx="3692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令                       ，就有</a:t>
              </a:r>
              <a:endParaRPr lang="zh-CN" altLang="en-US" dirty="0"/>
            </a:p>
          </p:txBody>
        </p:sp>
        <p:graphicFrame>
          <p:nvGraphicFramePr>
            <p:cNvPr id="74753" name="Object 1"/>
            <p:cNvGraphicFramePr>
              <a:graphicFrameLocks noChangeAspect="1"/>
            </p:cNvGraphicFramePr>
            <p:nvPr/>
          </p:nvGraphicFramePr>
          <p:xfrm>
            <a:off x="928662" y="1546342"/>
            <a:ext cx="1857388" cy="925189"/>
          </p:xfrm>
          <a:graphic>
            <a:graphicData uri="http://schemas.openxmlformats.org/presentationml/2006/ole">
              <p:oleObj spid="_x0000_s74753" name="Equation" r:id="rId3" imgW="838080" imgH="419040" progId="Equation.DSMT4">
                <p:embed/>
              </p:oleObj>
            </a:graphicData>
          </a:graphic>
        </p:graphicFrame>
      </p:grp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357158" y="2643182"/>
          <a:ext cx="8304212" cy="1868488"/>
        </p:xfrm>
        <a:graphic>
          <a:graphicData uri="http://schemas.openxmlformats.org/presentationml/2006/ole">
            <p:oleObj spid="_x0000_s74755" name="Equation" r:id="rId4" imgW="4190760" imgH="939600" progId="Equation.DSMT4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500034" y="214290"/>
          <a:ext cx="7778750" cy="985837"/>
        </p:xfrm>
        <a:graphic>
          <a:graphicData uri="http://schemas.openxmlformats.org/presentationml/2006/ole">
            <p:oleObj spid="_x0000_s74757" name="Equation" r:id="rId5" imgW="3987720" imgH="507960" progId="Equation.DSMT4">
              <p:embed/>
            </p:oleObj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0" y="1285860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143108" y="4714884"/>
          <a:ext cx="6072231" cy="816921"/>
        </p:xfrm>
        <a:graphic>
          <a:graphicData uri="http://schemas.openxmlformats.org/presentationml/2006/ole">
            <p:oleObj spid="_x0000_s74758" name="Equation" r:id="rId6" imgW="2997000" imgH="406080" progId="Equation.DSMT4">
              <p:embed/>
            </p:oleObj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28596" y="5857892"/>
            <a:ext cx="3424335" cy="724928"/>
            <a:chOff x="428596" y="6000768"/>
            <a:chExt cx="3424335" cy="724928"/>
          </a:xfrm>
        </p:grpSpPr>
        <p:sp>
          <p:nvSpPr>
            <p:cNvPr id="13" name="TextBox 12"/>
            <p:cNvSpPr txBox="1"/>
            <p:nvPr/>
          </p:nvSpPr>
          <p:spPr>
            <a:xfrm>
              <a:off x="428596" y="6000768"/>
              <a:ext cx="34243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再取定                ，得</a:t>
              </a:r>
              <a:endParaRPr lang="zh-CN" altLang="en-US" dirty="0"/>
            </a:p>
          </p:txBody>
        </p:sp>
        <p:graphicFrame>
          <p:nvGraphicFramePr>
            <p:cNvPr id="74760" name="Object 8"/>
            <p:cNvGraphicFramePr>
              <a:graphicFrameLocks noChangeAspect="1"/>
            </p:cNvGraphicFramePr>
            <p:nvPr/>
          </p:nvGraphicFramePr>
          <p:xfrm>
            <a:off x="1643042" y="6000768"/>
            <a:ext cx="1285884" cy="724928"/>
          </p:xfrm>
          <a:graphic>
            <a:graphicData uri="http://schemas.openxmlformats.org/presentationml/2006/ole">
              <p:oleObj spid="_x0000_s74760" name="Equation" r:id="rId7" imgW="469800" imgH="2664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196850" y="428625"/>
          <a:ext cx="5110994" cy="928673"/>
        </p:xfrm>
        <a:graphic>
          <a:graphicData uri="http://schemas.openxmlformats.org/presentationml/2006/ole">
            <p:oleObj spid="_x0000_s75777" name="Equation" r:id="rId3" imgW="2463480" imgH="444240" progId="Equation.DSMT4">
              <p:embed/>
            </p:oleObj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214414" y="1428736"/>
          <a:ext cx="6572296" cy="775726"/>
        </p:xfrm>
        <a:graphic>
          <a:graphicData uri="http://schemas.openxmlformats.org/presentationml/2006/ole">
            <p:oleObj spid="_x0000_s75779" name="Equation" r:id="rId4" imgW="3416040" imgH="406080" progId="Equation.DSMT4">
              <p:embed/>
            </p:oleObj>
          </a:graphicData>
        </a:graphic>
      </p:graphicFrame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7158" y="2285992"/>
            <a:ext cx="6120586" cy="873513"/>
            <a:chOff x="357158" y="2285992"/>
            <a:chExt cx="6120586" cy="873513"/>
          </a:xfrm>
        </p:grpSpPr>
        <p:sp>
          <p:nvSpPr>
            <p:cNvPr id="6" name="TextBox 5"/>
            <p:cNvSpPr txBox="1"/>
            <p:nvPr/>
          </p:nvSpPr>
          <p:spPr>
            <a:xfrm>
              <a:off x="357158" y="2500306"/>
              <a:ext cx="6120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再利用原方程得                                      </a:t>
              </a:r>
              <a:endParaRPr lang="zh-CN" altLang="en-US" dirty="0"/>
            </a:p>
          </p:txBody>
        </p:sp>
        <p:graphicFrame>
          <p:nvGraphicFramePr>
            <p:cNvPr id="75781" name="Object 5"/>
            <p:cNvGraphicFramePr>
              <a:graphicFrameLocks noChangeAspect="1"/>
            </p:cNvGraphicFramePr>
            <p:nvPr/>
          </p:nvGraphicFramePr>
          <p:xfrm>
            <a:off x="3071802" y="2285992"/>
            <a:ext cx="3143272" cy="873513"/>
          </p:xfrm>
          <a:graphic>
            <a:graphicData uri="http://schemas.openxmlformats.org/presentationml/2006/ole">
              <p:oleObj spid="_x0000_s75781" name="Equation" r:id="rId5" imgW="1447560" imgH="406080" progId="Equation.DSMT4">
                <p:embed/>
              </p:oleObj>
            </a:graphicData>
          </a:graphic>
        </p:graphicFrame>
      </p:grp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57158" y="3200400"/>
            <a:ext cx="4214842" cy="985775"/>
            <a:chOff x="357158" y="3200400"/>
            <a:chExt cx="4214842" cy="985775"/>
          </a:xfrm>
        </p:grpSpPr>
        <p:sp>
          <p:nvSpPr>
            <p:cNvPr id="9" name="TextBox 8"/>
            <p:cNvSpPr txBox="1"/>
            <p:nvPr/>
          </p:nvSpPr>
          <p:spPr>
            <a:xfrm>
              <a:off x="357158" y="3429000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也就是</a:t>
              </a:r>
              <a:endParaRPr lang="zh-CN" altLang="en-US" dirty="0"/>
            </a:p>
          </p:txBody>
        </p:sp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1643042" y="3200400"/>
            <a:ext cx="2928958" cy="985775"/>
          </p:xfrm>
          <a:graphic>
            <a:graphicData uri="http://schemas.openxmlformats.org/presentationml/2006/ole">
              <p:oleObj spid="_x0000_s75783" name="Equation" r:id="rId6" imgW="1307880" imgH="444240" progId="Equation.DSMT4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786314" y="34290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这样就得</a:t>
            </a:r>
            <a:endParaRPr lang="zh-CN" altLang="en-US" dirty="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40428" y="4214818"/>
          <a:ext cx="8860728" cy="1084246"/>
        </p:xfrm>
        <a:graphic>
          <a:graphicData uri="http://schemas.openxmlformats.org/presentationml/2006/ole">
            <p:oleObj spid="_x0000_s75785" name="Equation" r:id="rId7" imgW="5422680" imgH="660240" progId="Equation.DSMT4">
              <p:embed/>
            </p:oleObj>
          </a:graphicData>
        </a:graphic>
      </p:graphicFrame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357290" y="5500702"/>
          <a:ext cx="5715040" cy="888385"/>
        </p:xfrm>
        <a:graphic>
          <a:graphicData uri="http://schemas.openxmlformats.org/presentationml/2006/ole">
            <p:oleObj spid="_x0000_s75786" name="Equation" r:id="rId8" imgW="2590560" imgH="40608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7158" y="57150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又，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14282" y="2071678"/>
          <a:ext cx="8608364" cy="2143140"/>
        </p:xfrm>
        <a:graphic>
          <a:graphicData uri="http://schemas.openxmlformats.org/presentationml/2006/ole">
            <p:oleObj spid="_x0000_s19468" name="Equation" r:id="rId3" imgW="5346360" imgH="1333440" progId="Equation.DSMT4">
              <p:embed/>
            </p:oleObj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68264" y="214297"/>
          <a:ext cx="5111750" cy="928688"/>
        </p:xfrm>
        <a:graphic>
          <a:graphicData uri="http://schemas.openxmlformats.org/presentationml/2006/ole">
            <p:oleObj spid="_x0000_s19470" name="Equation" r:id="rId4" imgW="2463480" imgH="444240" progId="Equation.DSMT4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1928794" y="1142984"/>
          <a:ext cx="6572250" cy="776288"/>
        </p:xfrm>
        <a:graphic>
          <a:graphicData uri="http://schemas.openxmlformats.org/presentationml/2006/ole">
            <p:oleObj spid="_x0000_s19471" name="Equation" r:id="rId5" imgW="3416040" imgH="406080" progId="Equation.DSMT4">
              <p:embed/>
            </p:oleObj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357158" y="4643446"/>
          <a:ext cx="8286808" cy="1863516"/>
        </p:xfrm>
        <a:graphic>
          <a:graphicData uri="http://schemas.openxmlformats.org/presentationml/2006/ole">
            <p:oleObj spid="_x0000_s19472" name="Equation" r:id="rId6" imgW="5181480" imgH="116820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5720" y="41433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即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0" y="1928802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282" y="2297992"/>
            <a:ext cx="8786842" cy="630942"/>
            <a:chOff x="357188" y="2714625"/>
            <a:chExt cx="8414306" cy="630942"/>
          </a:xfrm>
        </p:grpSpPr>
        <p:sp>
          <p:nvSpPr>
            <p:cNvPr id="20492" name="Text Box 20"/>
            <p:cNvSpPr txBox="1">
              <a:spLocks noChangeArrowheads="1"/>
            </p:cNvSpPr>
            <p:nvPr/>
          </p:nvSpPr>
          <p:spPr bwMode="auto">
            <a:xfrm>
              <a:off x="357188" y="2714625"/>
              <a:ext cx="8414306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</a:t>
              </a:r>
              <a:r>
                <a:rPr lang="zh-CN" altLang="en-US" dirty="0" smtClean="0"/>
                <a:t>小项，则</a:t>
              </a:r>
              <a:endParaRPr lang="zh-CN" altLang="en-US" dirty="0"/>
            </a:p>
          </p:txBody>
        </p:sp>
        <p:graphicFrame>
          <p:nvGraphicFramePr>
            <p:cNvPr id="20483" name="Object 21"/>
            <p:cNvGraphicFramePr>
              <a:graphicFrameLocks noChangeAspect="1"/>
            </p:cNvGraphicFramePr>
            <p:nvPr/>
          </p:nvGraphicFramePr>
          <p:xfrm>
            <a:off x="4073126" y="2771775"/>
            <a:ext cx="1277937" cy="523875"/>
          </p:xfrm>
          <a:graphic>
            <a:graphicData uri="http://schemas.openxmlformats.org/presentationml/2006/ole">
              <p:oleObj spid="_x0000_s20483" name="Equation" r:id="rId3" imgW="558720" imgH="228600" progId="Equation.DSMT4">
                <p:embed/>
              </p:oleObj>
            </a:graphicData>
          </a:graphic>
        </p:graphicFrame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1928813" y="2786063"/>
            <a:ext cx="436562" cy="552450"/>
          </p:xfrm>
          <a:graphic>
            <a:graphicData uri="http://schemas.openxmlformats.org/presentationml/2006/ole">
              <p:oleObj spid="_x0000_s20490" name="Equation" r:id="rId4" imgW="190440" imgH="241200" progId="Equation.DSMT4">
                <p:embed/>
              </p:oleObj>
            </a:graphicData>
          </a:graphic>
        </p:graphicFrame>
      </p:grp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14282" y="214290"/>
          <a:ext cx="8643998" cy="1944072"/>
        </p:xfrm>
        <a:graphic>
          <a:graphicData uri="http://schemas.openxmlformats.org/presentationml/2006/ole">
            <p:oleObj spid="_x0000_s20492" name="Equation" r:id="rId5" imgW="5181480" imgH="1168200" progId="Equation.DSMT4">
              <p:embed/>
            </p:oleObj>
          </a:graphicData>
        </a:graphic>
      </p:graphicFrame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98488" y="3000375"/>
          <a:ext cx="6445250" cy="2646363"/>
        </p:xfrm>
        <a:graphic>
          <a:graphicData uri="http://schemas.openxmlformats.org/presentationml/2006/ole">
            <p:oleObj spid="_x0000_s20493" name="Equation" r:id="rId6" imgW="2958840" imgH="1218960" progId="Equation.DSMT4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7572396" y="3000372"/>
          <a:ext cx="942975" cy="838200"/>
        </p:xfrm>
        <a:graphic>
          <a:graphicData uri="http://schemas.openxmlformats.org/presentationml/2006/ole">
            <p:oleObj spid="_x0000_s20495" name="Equation" r:id="rId7" imgW="4572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500034" y="4143380"/>
            <a:ext cx="6961196" cy="561975"/>
            <a:chOff x="642910" y="6131198"/>
            <a:chExt cx="6961245" cy="561975"/>
          </a:xfrm>
        </p:grpSpPr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</a:t>
              </a:r>
              <a:r>
                <a:rPr lang="zh-CN" altLang="en-US" dirty="0" smtClean="0"/>
                <a:t>截断误差为</a:t>
              </a:r>
              <a:endParaRPr lang="zh-CN" altLang="en-US" dirty="0"/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5857893" y="6131198"/>
            <a:ext cx="1746262" cy="561975"/>
          </p:xfrm>
          <a:graphic>
            <a:graphicData uri="http://schemas.openxmlformats.org/presentationml/2006/ole">
              <p:oleObj spid="_x0000_s21509" name="Equation" r:id="rId3" imgW="698400" imgH="228600" progId="Equation.DSMT4">
                <p:embed/>
              </p:oleObj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357158" y="714356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联合初边值条件整理可得以下</a:t>
            </a:r>
            <a:r>
              <a:rPr lang="zh-CN" altLang="en-US" dirty="0" smtClean="0">
                <a:solidFill>
                  <a:schemeClr val="accent6"/>
                </a:solidFill>
              </a:rPr>
              <a:t>紧差分格式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57158" y="1571612"/>
          <a:ext cx="8583146" cy="2143140"/>
        </p:xfrm>
        <a:graphic>
          <a:graphicData uri="http://schemas.openxmlformats.org/presentationml/2006/ole">
            <p:oleObj spid="_x0000_s21511" name="Equation" r:id="rId4" imgW="5384520" imgH="13460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5000636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上述格式写成矩阵形式即为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71406" y="49801"/>
          <a:ext cx="5643602" cy="3164885"/>
        </p:xfrm>
        <a:graphic>
          <a:graphicData uri="http://schemas.openxmlformats.org/presentationml/2006/ole">
            <p:oleObj spid="_x0000_s87041" name="Equation" r:id="rId3" imgW="3377880" imgH="1892160" progId="Equation.DSMT4">
              <p:embed/>
            </p:oleObj>
          </a:graphicData>
        </a:graphic>
      </p:graphicFrame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357290" y="3429000"/>
          <a:ext cx="5715040" cy="3204947"/>
        </p:xfrm>
        <a:graphic>
          <a:graphicData uri="http://schemas.openxmlformats.org/presentationml/2006/ole">
            <p:oleObj spid="_x0000_s87043" name="Equation" r:id="rId4" imgW="3377880" imgH="1892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28596" y="357166"/>
          <a:ext cx="6858048" cy="3552240"/>
        </p:xfrm>
        <a:graphic>
          <a:graphicData uri="http://schemas.openxmlformats.org/presentationml/2006/ole">
            <p:oleObj spid="_x0000_s22532" name="Equation" r:id="rId3" imgW="3619440" imgH="18795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118" y="4286256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上述系数为三对角矩阵的线性方程组可用追赶法求解。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4282" y="785794"/>
            <a:ext cx="4546600" cy="581025"/>
          </a:xfrm>
          <a:noFill/>
        </p:spPr>
        <p:txBody>
          <a:bodyPr anchor="b"/>
          <a:lstStyle/>
          <a:p>
            <a:pPr eaLnBrk="1" hangingPunct="1"/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区域剖分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区域离散）</a:t>
            </a:r>
            <a:r>
              <a:rPr lang="zh-CN" altLang="en-US" sz="2800" dirty="0" smtClean="0"/>
              <a:t>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786063" y="1368425"/>
          <a:ext cx="4430712" cy="1060450"/>
        </p:xfrm>
        <a:graphic>
          <a:graphicData uri="http://schemas.openxmlformats.org/presentationml/2006/ole">
            <p:oleObj spid="_x0000_s4098" name="Equation" r:id="rId3" imgW="2044440" imgH="482400" progId="Equation.DSMT4">
              <p:embed/>
            </p:oleObj>
          </a:graphicData>
        </a:graphic>
      </p:graphicFrame>
      <p:sp>
        <p:nvSpPr>
          <p:cNvPr id="5219" name="Text Box 99"/>
          <p:cNvSpPr txBox="1">
            <a:spLocks noChangeArrowheads="1"/>
          </p:cNvSpPr>
          <p:nvPr/>
        </p:nvSpPr>
        <p:spPr bwMode="auto">
          <a:xfrm>
            <a:off x="357158" y="1643050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用两族平行线</a:t>
            </a:r>
          </a:p>
        </p:txBody>
      </p:sp>
      <p:sp>
        <p:nvSpPr>
          <p:cNvPr id="5220" name="Text Box 100"/>
          <p:cNvSpPr txBox="1">
            <a:spLocks noChangeArrowheads="1"/>
          </p:cNvSpPr>
          <p:nvPr/>
        </p:nvSpPr>
        <p:spPr bwMode="auto">
          <a:xfrm>
            <a:off x="285720" y="2571744"/>
            <a:ext cx="697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将原方程的求解区域分割成矩形一致网格。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5214942" y="4429132"/>
            <a:ext cx="3094037" cy="519113"/>
            <a:chOff x="3606" y="1616"/>
            <a:chExt cx="1949" cy="327"/>
          </a:xfrm>
        </p:grpSpPr>
        <p:sp>
          <p:nvSpPr>
            <p:cNvPr id="4141" name="Text Box 103"/>
            <p:cNvSpPr txBox="1">
              <a:spLocks noChangeArrowheads="1"/>
            </p:cNvSpPr>
            <p:nvPr/>
          </p:nvSpPr>
          <p:spPr bwMode="auto">
            <a:xfrm>
              <a:off x="4195" y="1616"/>
              <a:ext cx="1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— </a:t>
              </a:r>
              <a:r>
                <a:rPr lang="zh-CN" altLang="en-US"/>
                <a:t>网格节点</a:t>
              </a:r>
            </a:p>
          </p:txBody>
        </p:sp>
        <p:graphicFrame>
          <p:nvGraphicFramePr>
            <p:cNvPr id="4111" name="Object 104"/>
            <p:cNvGraphicFramePr>
              <a:graphicFrameLocks noChangeAspect="1"/>
            </p:cNvGraphicFramePr>
            <p:nvPr/>
          </p:nvGraphicFramePr>
          <p:xfrm>
            <a:off x="3606" y="1616"/>
            <a:ext cx="635" cy="309"/>
          </p:xfrm>
          <a:graphic>
            <a:graphicData uri="http://schemas.openxmlformats.org/presentationml/2006/ole">
              <p:oleObj spid="_x0000_s4111" name="公式" r:id="rId4" imgW="469800" imgH="228600" progId="Equation.3">
                <p:embed/>
              </p:oleObj>
            </a:graphicData>
          </a:graphic>
        </p:graphicFrame>
      </p:grpSp>
      <p:sp>
        <p:nvSpPr>
          <p:cNvPr id="5225" name="Text Box 105"/>
          <p:cNvSpPr txBox="1">
            <a:spLocks noChangeArrowheads="1"/>
          </p:cNvSpPr>
          <p:nvPr/>
        </p:nvSpPr>
        <p:spPr bwMode="auto">
          <a:xfrm>
            <a:off x="5072066" y="3429000"/>
            <a:ext cx="29065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>
                <a:sym typeface="Symbol" pitchFamily="18" charset="2"/>
              </a:rPr>
              <a:t>h </a:t>
            </a:r>
            <a:r>
              <a:rPr lang="en-US" altLang="zh-CN" dirty="0"/>
              <a:t>— </a:t>
            </a:r>
            <a:r>
              <a:rPr lang="zh-CN" altLang="en-US" dirty="0"/>
              <a:t>空间步长，</a:t>
            </a:r>
            <a:r>
              <a:rPr lang="zh-CN" altLang="en-US" i="1" dirty="0">
                <a:sym typeface="Symbol" pitchFamily="18" charset="2"/>
              </a:rPr>
              <a:t> </a:t>
            </a:r>
            <a:endParaRPr lang="en-US" altLang="zh-CN" i="1" dirty="0" smtClean="0">
              <a:sym typeface="Symbol" pitchFamily="18" charset="2"/>
            </a:endParaRPr>
          </a:p>
          <a:p>
            <a:r>
              <a:rPr lang="zh-CN" altLang="en-US" i="1" dirty="0" smtClean="0">
                <a:latin typeface="Symbol" pitchFamily="18" charset="2"/>
                <a:sym typeface="Symbol" pitchFamily="18" charset="2"/>
              </a:rPr>
              <a:t> 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  </a:t>
            </a:r>
            <a:r>
              <a:rPr lang="en-US" altLang="zh-CN" dirty="0" smtClean="0"/>
              <a:t>— </a:t>
            </a:r>
            <a:r>
              <a:rPr lang="zh-CN" altLang="en-US" dirty="0"/>
              <a:t>时间步长，</a:t>
            </a:r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1169988" y="3673475"/>
            <a:ext cx="3022600" cy="2808288"/>
            <a:chOff x="1247" y="2432"/>
            <a:chExt cx="1904" cy="1769"/>
          </a:xfrm>
        </p:grpSpPr>
        <p:grpSp>
          <p:nvGrpSpPr>
            <p:cNvPr id="4134" name="Group 111"/>
            <p:cNvGrpSpPr>
              <a:grpSpLocks/>
            </p:cNvGrpSpPr>
            <p:nvPr/>
          </p:nvGrpSpPr>
          <p:grpSpPr bwMode="auto">
            <a:xfrm>
              <a:off x="1247" y="3929"/>
              <a:ext cx="1904" cy="272"/>
              <a:chOff x="1202" y="3929"/>
              <a:chExt cx="1904" cy="272"/>
            </a:xfrm>
          </p:grpSpPr>
          <p:graphicFrame>
            <p:nvGraphicFramePr>
              <p:cNvPr id="4106" name="Object 93"/>
              <p:cNvGraphicFramePr>
                <a:graphicFrameLocks noChangeAspect="1"/>
              </p:cNvGraphicFramePr>
              <p:nvPr/>
            </p:nvGraphicFramePr>
            <p:xfrm>
              <a:off x="1202" y="3929"/>
              <a:ext cx="187" cy="227"/>
            </p:xfrm>
            <a:graphic>
              <a:graphicData uri="http://schemas.openxmlformats.org/presentationml/2006/ole">
                <p:oleObj spid="_x0000_s4106" name="公式" r:id="rId5" imgW="177480" imgH="215640" progId="Equation.3">
                  <p:embed/>
                </p:oleObj>
              </a:graphicData>
            </a:graphic>
          </p:graphicFrame>
          <p:graphicFrame>
            <p:nvGraphicFramePr>
              <p:cNvPr id="4107" name="Object 95"/>
              <p:cNvGraphicFramePr>
                <a:graphicFrameLocks noChangeAspect="1"/>
              </p:cNvGraphicFramePr>
              <p:nvPr/>
            </p:nvGraphicFramePr>
            <p:xfrm>
              <a:off x="1519" y="3929"/>
              <a:ext cx="200" cy="226"/>
            </p:xfrm>
            <a:graphic>
              <a:graphicData uri="http://schemas.openxmlformats.org/presentationml/2006/ole">
                <p:oleObj spid="_x0000_s4107" name="公式" r:id="rId6" imgW="190440" imgH="215640" progId="Equation.3">
                  <p:embed/>
                </p:oleObj>
              </a:graphicData>
            </a:graphic>
          </p:graphicFrame>
          <p:graphicFrame>
            <p:nvGraphicFramePr>
              <p:cNvPr id="4108" name="Object 97"/>
              <p:cNvGraphicFramePr>
                <a:graphicFrameLocks noChangeAspect="1"/>
              </p:cNvGraphicFramePr>
              <p:nvPr/>
            </p:nvGraphicFramePr>
            <p:xfrm>
              <a:off x="2789" y="3929"/>
              <a:ext cx="317" cy="272"/>
            </p:xfrm>
            <a:graphic>
              <a:graphicData uri="http://schemas.openxmlformats.org/presentationml/2006/ole">
                <p:oleObj spid="_x0000_s4108" name="公式" r:id="rId7" imgW="266400" imgH="228600" progId="Equation.3">
                  <p:embed/>
                </p:oleObj>
              </a:graphicData>
            </a:graphic>
          </p:graphicFrame>
          <p:graphicFrame>
            <p:nvGraphicFramePr>
              <p:cNvPr id="4109" name="Object 108"/>
              <p:cNvGraphicFramePr>
                <a:graphicFrameLocks noChangeAspect="1"/>
              </p:cNvGraphicFramePr>
              <p:nvPr/>
            </p:nvGraphicFramePr>
            <p:xfrm>
              <a:off x="2109" y="3929"/>
              <a:ext cx="317" cy="272"/>
            </p:xfrm>
            <a:graphic>
              <a:graphicData uri="http://schemas.openxmlformats.org/presentationml/2006/ole">
                <p:oleObj spid="_x0000_s4109" name="公式" r:id="rId8" imgW="266400" imgH="228600" progId="Equation.3">
                  <p:embed/>
                </p:oleObj>
              </a:graphicData>
            </a:graphic>
          </p:graphicFrame>
          <p:graphicFrame>
            <p:nvGraphicFramePr>
              <p:cNvPr id="4110" name="Object 110"/>
              <p:cNvGraphicFramePr>
                <a:graphicFrameLocks noChangeAspect="1"/>
              </p:cNvGraphicFramePr>
              <p:nvPr/>
            </p:nvGraphicFramePr>
            <p:xfrm>
              <a:off x="2472" y="3929"/>
              <a:ext cx="199" cy="255"/>
            </p:xfrm>
            <a:graphic>
              <a:graphicData uri="http://schemas.openxmlformats.org/presentationml/2006/ole">
                <p:oleObj spid="_x0000_s4110" name="公式" r:id="rId9" imgW="177480" imgH="228600" progId="Equation.3">
                  <p:embed/>
                </p:oleObj>
              </a:graphicData>
            </a:graphic>
          </p:graphicFrame>
        </p:grpSp>
        <p:sp>
          <p:nvSpPr>
            <p:cNvPr id="4135" name="Line 119"/>
            <p:cNvSpPr>
              <a:spLocks noChangeShapeType="1"/>
            </p:cNvSpPr>
            <p:nvPr/>
          </p:nvSpPr>
          <p:spPr bwMode="auto">
            <a:xfrm flipV="1">
              <a:off x="1337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20"/>
            <p:cNvSpPr>
              <a:spLocks noChangeShapeType="1"/>
            </p:cNvSpPr>
            <p:nvPr/>
          </p:nvSpPr>
          <p:spPr bwMode="auto">
            <a:xfrm flipV="1">
              <a:off x="1655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121"/>
            <p:cNvSpPr>
              <a:spLocks noChangeShapeType="1"/>
            </p:cNvSpPr>
            <p:nvPr/>
          </p:nvSpPr>
          <p:spPr bwMode="auto">
            <a:xfrm flipV="1">
              <a:off x="2290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22"/>
            <p:cNvSpPr>
              <a:spLocks noChangeShapeType="1"/>
            </p:cNvSpPr>
            <p:nvPr/>
          </p:nvSpPr>
          <p:spPr bwMode="auto">
            <a:xfrm flipV="1">
              <a:off x="2607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123"/>
            <p:cNvSpPr>
              <a:spLocks noChangeShapeType="1"/>
            </p:cNvSpPr>
            <p:nvPr/>
          </p:nvSpPr>
          <p:spPr bwMode="auto">
            <a:xfrm flipV="1">
              <a:off x="2925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124"/>
            <p:cNvSpPr>
              <a:spLocks noChangeShapeType="1"/>
            </p:cNvSpPr>
            <p:nvPr/>
          </p:nvSpPr>
          <p:spPr bwMode="auto">
            <a:xfrm flipV="1">
              <a:off x="1972" y="2432"/>
              <a:ext cx="0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357188" y="3748088"/>
            <a:ext cx="3743325" cy="2273300"/>
            <a:chOff x="703" y="2478"/>
            <a:chExt cx="2358" cy="1432"/>
          </a:xfrm>
        </p:grpSpPr>
        <p:sp>
          <p:nvSpPr>
            <p:cNvPr id="4128" name="Line 114"/>
            <p:cNvSpPr>
              <a:spLocks noChangeShapeType="1"/>
            </p:cNvSpPr>
            <p:nvPr/>
          </p:nvSpPr>
          <p:spPr bwMode="auto">
            <a:xfrm>
              <a:off x="975" y="352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15"/>
            <p:cNvSpPr>
              <a:spLocks noChangeShapeType="1"/>
            </p:cNvSpPr>
            <p:nvPr/>
          </p:nvSpPr>
          <p:spPr bwMode="auto">
            <a:xfrm>
              <a:off x="975" y="3294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117"/>
            <p:cNvSpPr>
              <a:spLocks noChangeShapeType="1"/>
            </p:cNvSpPr>
            <p:nvPr/>
          </p:nvSpPr>
          <p:spPr bwMode="auto">
            <a:xfrm>
              <a:off x="975" y="3748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126"/>
            <p:cNvSpPr>
              <a:spLocks noChangeShapeType="1"/>
            </p:cNvSpPr>
            <p:nvPr/>
          </p:nvSpPr>
          <p:spPr bwMode="auto">
            <a:xfrm>
              <a:off x="975" y="3067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127"/>
            <p:cNvSpPr>
              <a:spLocks noChangeShapeType="1"/>
            </p:cNvSpPr>
            <p:nvPr/>
          </p:nvSpPr>
          <p:spPr bwMode="auto">
            <a:xfrm>
              <a:off x="975" y="2840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128"/>
            <p:cNvSpPr>
              <a:spLocks noChangeShapeType="1"/>
            </p:cNvSpPr>
            <p:nvPr/>
          </p:nvSpPr>
          <p:spPr bwMode="auto">
            <a:xfrm>
              <a:off x="975" y="2614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1" name="Object 129"/>
            <p:cNvGraphicFramePr>
              <a:graphicFrameLocks noChangeAspect="1"/>
            </p:cNvGraphicFramePr>
            <p:nvPr/>
          </p:nvGraphicFramePr>
          <p:xfrm>
            <a:off x="793" y="3657"/>
            <a:ext cx="176" cy="253"/>
          </p:xfrm>
          <a:graphic>
            <a:graphicData uri="http://schemas.openxmlformats.org/presentationml/2006/ole">
              <p:oleObj spid="_x0000_s4101" name="公式" r:id="rId10" imgW="139680" imgH="215640" progId="Equation.3">
                <p:embed/>
              </p:oleObj>
            </a:graphicData>
          </a:graphic>
        </p:graphicFrame>
        <p:graphicFrame>
          <p:nvGraphicFramePr>
            <p:cNvPr id="4102" name="Object 130"/>
            <p:cNvGraphicFramePr>
              <a:graphicFrameLocks noChangeAspect="1"/>
            </p:cNvGraphicFramePr>
            <p:nvPr/>
          </p:nvGraphicFramePr>
          <p:xfrm>
            <a:off x="793" y="3385"/>
            <a:ext cx="170" cy="245"/>
          </p:xfrm>
          <a:graphic>
            <a:graphicData uri="http://schemas.openxmlformats.org/presentationml/2006/ole">
              <p:oleObj spid="_x0000_s4102" name="公式" r:id="rId11" imgW="139680" imgH="215640" progId="Equation.3">
                <p:embed/>
              </p:oleObj>
            </a:graphicData>
          </a:graphic>
        </p:graphicFrame>
        <p:graphicFrame>
          <p:nvGraphicFramePr>
            <p:cNvPr id="4103" name="Object 131"/>
            <p:cNvGraphicFramePr>
              <a:graphicFrameLocks noChangeAspect="1"/>
            </p:cNvGraphicFramePr>
            <p:nvPr/>
          </p:nvGraphicFramePr>
          <p:xfrm>
            <a:off x="793" y="2750"/>
            <a:ext cx="182" cy="254"/>
          </p:xfrm>
          <a:graphic>
            <a:graphicData uri="http://schemas.openxmlformats.org/presentationml/2006/ole">
              <p:oleObj spid="_x0000_s4103" name="公式" r:id="rId12" imgW="152280" imgH="228600" progId="Equation.3">
                <p:embed/>
              </p:oleObj>
            </a:graphicData>
          </a:graphic>
        </p:graphicFrame>
        <p:graphicFrame>
          <p:nvGraphicFramePr>
            <p:cNvPr id="4104" name="Object 132"/>
            <p:cNvGraphicFramePr>
              <a:graphicFrameLocks noChangeAspect="1"/>
            </p:cNvGraphicFramePr>
            <p:nvPr/>
          </p:nvGraphicFramePr>
          <p:xfrm>
            <a:off x="703" y="2478"/>
            <a:ext cx="311" cy="260"/>
          </p:xfrm>
          <a:graphic>
            <a:graphicData uri="http://schemas.openxmlformats.org/presentationml/2006/ole">
              <p:oleObj spid="_x0000_s4104" name="公式" r:id="rId13" imgW="253800" imgH="228600" progId="Equation.3">
                <p:embed/>
              </p:oleObj>
            </a:graphicData>
          </a:graphic>
        </p:graphicFrame>
        <p:graphicFrame>
          <p:nvGraphicFramePr>
            <p:cNvPr id="4105" name="Object 133"/>
            <p:cNvGraphicFramePr>
              <a:graphicFrameLocks noChangeAspect="1"/>
            </p:cNvGraphicFramePr>
            <p:nvPr/>
          </p:nvGraphicFramePr>
          <p:xfrm>
            <a:off x="703" y="2976"/>
            <a:ext cx="272" cy="227"/>
          </p:xfrm>
          <a:graphic>
            <a:graphicData uri="http://schemas.openxmlformats.org/presentationml/2006/ole">
              <p:oleObj spid="_x0000_s4105" name="公式" r:id="rId14" imgW="253800" imgH="228600" progId="Equation.3">
                <p:embed/>
              </p:oleObj>
            </a:graphicData>
          </a:graphic>
        </p:graphicFrame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500063" y="3387725"/>
            <a:ext cx="4608512" cy="3184525"/>
            <a:chOff x="1316" y="1071"/>
            <a:chExt cx="2903" cy="2006"/>
          </a:xfrm>
        </p:grpSpPr>
        <p:sp>
          <p:nvSpPr>
            <p:cNvPr id="4123" name="Line 135"/>
            <p:cNvSpPr>
              <a:spLocks noChangeShapeType="1"/>
            </p:cNvSpPr>
            <p:nvPr/>
          </p:nvSpPr>
          <p:spPr bwMode="auto">
            <a:xfrm>
              <a:off x="1365" y="2795"/>
              <a:ext cx="25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136"/>
            <p:cNvSpPr>
              <a:spLocks noChangeShapeType="1"/>
            </p:cNvSpPr>
            <p:nvPr/>
          </p:nvSpPr>
          <p:spPr bwMode="auto">
            <a:xfrm flipV="1">
              <a:off x="1511" y="1071"/>
              <a:ext cx="8" cy="1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Text Box 137"/>
            <p:cNvSpPr txBox="1">
              <a:spLocks noChangeArrowheads="1"/>
            </p:cNvSpPr>
            <p:nvPr/>
          </p:nvSpPr>
          <p:spPr bwMode="auto">
            <a:xfrm>
              <a:off x="3766" y="2750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0" i="1">
                  <a:ea typeface="宋体" pitchFamily="2" charset="-122"/>
                </a:rPr>
                <a:t>x</a:t>
              </a:r>
            </a:p>
          </p:txBody>
        </p:sp>
        <p:sp>
          <p:nvSpPr>
            <p:cNvPr id="4126" name="Text Box 138"/>
            <p:cNvSpPr txBox="1">
              <a:spLocks noChangeArrowheads="1"/>
            </p:cNvSpPr>
            <p:nvPr/>
          </p:nvSpPr>
          <p:spPr bwMode="auto">
            <a:xfrm>
              <a:off x="1338" y="107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 i="1">
                  <a:ea typeface="宋体" pitchFamily="2" charset="-122"/>
                </a:rPr>
                <a:t>t</a:t>
              </a:r>
            </a:p>
          </p:txBody>
        </p:sp>
        <p:sp>
          <p:nvSpPr>
            <p:cNvPr id="4127" name="Text Box 139"/>
            <p:cNvSpPr txBox="1">
              <a:spLocks noChangeArrowheads="1"/>
            </p:cNvSpPr>
            <p:nvPr/>
          </p:nvSpPr>
          <p:spPr bwMode="auto">
            <a:xfrm>
              <a:off x="1316" y="275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i="1">
                  <a:ea typeface="宋体" pitchFamily="2" charset="-122"/>
                </a:rPr>
                <a:t>O</a:t>
              </a:r>
            </a:p>
          </p:txBody>
        </p:sp>
      </p:grp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3279775" y="3963988"/>
            <a:ext cx="965200" cy="414337"/>
            <a:chOff x="2517" y="2568"/>
            <a:chExt cx="590" cy="243"/>
          </a:xfrm>
        </p:grpSpPr>
        <p:sp>
          <p:nvSpPr>
            <p:cNvPr id="4122" name="Oval 20"/>
            <p:cNvSpPr>
              <a:spLocks noChangeArrowheads="1"/>
            </p:cNvSpPr>
            <p:nvPr/>
          </p:nvSpPr>
          <p:spPr bwMode="auto">
            <a:xfrm>
              <a:off x="2517" y="275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0" name="Object 141"/>
            <p:cNvGraphicFramePr>
              <a:graphicFrameLocks noChangeAspect="1"/>
            </p:cNvGraphicFramePr>
            <p:nvPr/>
          </p:nvGraphicFramePr>
          <p:xfrm>
            <a:off x="2608" y="2568"/>
            <a:ext cx="499" cy="243"/>
          </p:xfrm>
          <a:graphic>
            <a:graphicData uri="http://schemas.openxmlformats.org/presentationml/2006/ole">
              <p:oleObj spid="_x0000_s4100" name="公式" r:id="rId15" imgW="469800" imgH="228600" progId="Equation.3">
                <p:embed/>
              </p:oleObj>
            </a:graphicData>
          </a:graphic>
        </p:graphicFrame>
      </p:grpSp>
      <p:sp>
        <p:nvSpPr>
          <p:cNvPr id="46" name="标题 1"/>
          <p:cNvSpPr txBox="1">
            <a:spLocks/>
          </p:cNvSpPr>
          <p:nvPr/>
        </p:nvSpPr>
        <p:spPr bwMode="auto">
          <a:xfrm>
            <a:off x="214313" y="214313"/>
            <a:ext cx="86439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二、建立差分格式</a:t>
            </a:r>
            <a:r>
              <a:rPr lang="en-US" altLang="zh-CN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—— </a:t>
            </a:r>
            <a:r>
              <a:rPr lang="en-US" altLang="zh-CN" sz="3200" kern="0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Crank-Nicolson</a:t>
            </a:r>
            <a:r>
              <a:rPr lang="zh-CN" alt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格式</a:t>
            </a:r>
            <a:endParaRPr lang="zh-CN" alt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219" grpId="0"/>
      <p:bldP spid="5220" grpId="0"/>
      <p:bldP spid="52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3213" y="285750"/>
            <a:ext cx="81195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稳定性</a:t>
            </a:r>
            <a:r>
              <a:rPr lang="zh-CN" altLang="en-US" dirty="0" smtClean="0"/>
              <a:t>。仍只</a:t>
            </a:r>
            <a:r>
              <a:rPr lang="zh-CN" altLang="en-US" dirty="0"/>
              <a:t>考虑齐次方程、零边界的情况。</a:t>
            </a:r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14282" y="4143380"/>
            <a:ext cx="3421105" cy="1646233"/>
            <a:chOff x="500034" y="6072206"/>
            <a:chExt cx="3421129" cy="1646405"/>
          </a:xfrm>
        </p:grpSpPr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>
              <a:off x="500034" y="6076091"/>
              <a:ext cx="342112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记作                        即</a:t>
              </a:r>
            </a:p>
          </p:txBody>
        </p:sp>
        <p:graphicFrame>
          <p:nvGraphicFramePr>
            <p:cNvPr id="23556" name="Object 3"/>
            <p:cNvGraphicFramePr>
              <a:graphicFrameLocks noChangeAspect="1"/>
            </p:cNvGraphicFramePr>
            <p:nvPr/>
          </p:nvGraphicFramePr>
          <p:xfrm>
            <a:off x="1357264" y="6072206"/>
            <a:ext cx="2117740" cy="514404"/>
          </p:xfrm>
          <a:graphic>
            <a:graphicData uri="http://schemas.openxmlformats.org/presentationml/2006/ole">
              <p:oleObj spid="_x0000_s23556" name="Equation" r:id="rId3" imgW="825480" imgH="203040" progId="Equation.DSMT4">
                <p:embed/>
              </p:oleObj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1087444" y="7215320"/>
            <a:ext cx="2327291" cy="503291"/>
          </p:xfrm>
          <a:graphic>
            <a:graphicData uri="http://schemas.openxmlformats.org/presentationml/2006/ole">
              <p:oleObj spid="_x0000_s23557" name="Equation" r:id="rId4" imgW="927000" imgH="203040" progId="Equation.DSMT4">
                <p:embed/>
              </p:oleObj>
            </a:graphicData>
          </a:graphic>
        </p:graphicFrame>
      </p:grp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14282" y="857232"/>
          <a:ext cx="5000660" cy="2804871"/>
        </p:xfrm>
        <a:graphic>
          <a:graphicData uri="http://schemas.openxmlformats.org/presentationml/2006/ole">
            <p:oleObj spid="_x0000_s23558" name="Equation" r:id="rId5" imgW="3377880" imgH="1892160" progId="Equation.DSMT4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929058" y="3786190"/>
          <a:ext cx="4929222" cy="2861443"/>
        </p:xfrm>
        <a:graphic>
          <a:graphicData uri="http://schemas.openxmlformats.org/presentationml/2006/ole">
            <p:oleObj spid="_x0000_s23559" name="Equation" r:id="rId6" imgW="3263760" imgH="1892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357158" y="285728"/>
            <a:ext cx="6785832" cy="537523"/>
            <a:chOff x="500034" y="985822"/>
            <a:chExt cx="6785667" cy="536868"/>
          </a:xfrm>
        </p:grpSpPr>
        <p:sp>
          <p:nvSpPr>
            <p:cNvPr id="24591" name="TextBox 3"/>
            <p:cNvSpPr txBox="1">
              <a:spLocks noChangeArrowheads="1"/>
            </p:cNvSpPr>
            <p:nvPr/>
          </p:nvSpPr>
          <p:spPr bwMode="auto">
            <a:xfrm>
              <a:off x="500034" y="1000108"/>
              <a:ext cx="6785667" cy="52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只需要考虑 </a:t>
              </a:r>
              <a:r>
                <a:rPr lang="en-US" altLang="zh-CN" i="1" dirty="0"/>
                <a:t>m</a:t>
              </a:r>
              <a:r>
                <a:rPr lang="en-US" altLang="zh-CN" dirty="0"/>
                <a:t> </a:t>
              </a:r>
              <a:r>
                <a:rPr lang="en-US" altLang="zh-CN" dirty="0">
                  <a:sym typeface="Symbol" pitchFamily="18" charset="2"/>
                </a:rPr>
                <a:t>1 </a:t>
              </a:r>
              <a:r>
                <a:rPr lang="zh-CN" altLang="en-US" dirty="0"/>
                <a:t>阶矩阵        </a:t>
              </a:r>
              <a:r>
                <a:rPr lang="zh-CN" altLang="en-US" dirty="0" smtClean="0"/>
                <a:t>   的</a:t>
              </a:r>
              <a:r>
                <a:rPr lang="zh-CN" altLang="en-US" dirty="0"/>
                <a:t>特征值。</a:t>
              </a:r>
            </a:p>
          </p:txBody>
        </p:sp>
        <p:graphicFrame>
          <p:nvGraphicFramePr>
            <p:cNvPr id="24579" name="Object 2"/>
            <p:cNvGraphicFramePr>
              <a:graphicFrameLocks noChangeAspect="1"/>
            </p:cNvGraphicFramePr>
            <p:nvPr/>
          </p:nvGraphicFramePr>
          <p:xfrm>
            <a:off x="4360745" y="985822"/>
            <a:ext cx="925489" cy="470912"/>
          </p:xfrm>
          <a:graphic>
            <a:graphicData uri="http://schemas.openxmlformats.org/presentationml/2006/ole">
              <p:oleObj spid="_x0000_s24579" name="Equation" r:id="rId3" imgW="368280" imgH="190440" progId="Equation.DSMT4">
                <p:embed/>
              </p:oleObj>
            </a:graphicData>
          </a:graphic>
        </p:graphicFrame>
      </p:grpSp>
      <p:sp>
        <p:nvSpPr>
          <p:cNvPr id="245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282" y="4500570"/>
            <a:ext cx="2386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 </a:t>
            </a:r>
            <a:r>
              <a:rPr lang="zh-CN" altLang="en-US" dirty="0"/>
              <a:t>的特征值为 </a:t>
            </a:r>
          </a:p>
        </p:txBody>
      </p:sp>
      <p:sp>
        <p:nvSpPr>
          <p:cNvPr id="245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714348" y="1000108"/>
          <a:ext cx="5857916" cy="3140235"/>
        </p:xfrm>
        <a:graphic>
          <a:graphicData uri="http://schemas.openxmlformats.org/presentationml/2006/ole">
            <p:oleObj spid="_x0000_s24584" name="Equation" r:id="rId4" imgW="3581280" imgH="1917360" progId="Equation.DSMT4">
              <p:embed/>
            </p:oleObj>
          </a:graphicData>
        </a:graphic>
      </p:graphicFrame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571736" y="4286256"/>
          <a:ext cx="6175532" cy="952718"/>
        </p:xfrm>
        <a:graphic>
          <a:graphicData uri="http://schemas.openxmlformats.org/presentationml/2006/ole">
            <p:oleObj spid="_x0000_s24585" name="Equation" r:id="rId5" imgW="285732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000100" y="4214818"/>
          <a:ext cx="6019808" cy="928694"/>
        </p:xfrm>
        <a:graphic>
          <a:graphicData uri="http://schemas.openxmlformats.org/presentationml/2006/ole">
            <p:oleObj spid="_x0000_s89089" name="Equation" r:id="rId3" imgW="2857320" imgH="444240" progId="Equation.DSMT4">
              <p:embed/>
            </p:oleObj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596" y="3714752"/>
            <a:ext cx="2496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i="1" dirty="0" smtClean="0"/>
              <a:t>B </a:t>
            </a:r>
            <a:r>
              <a:rPr lang="zh-CN" altLang="en-US" dirty="0"/>
              <a:t>的特征值为 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42910" y="285728"/>
          <a:ext cx="5286412" cy="3245954"/>
        </p:xfrm>
        <a:graphic>
          <a:graphicData uri="http://schemas.openxmlformats.org/presentationml/2006/ole">
            <p:oleObj spid="_x0000_s89090" name="Equation" r:id="rId4" imgW="3085920" imgH="1892160" progId="Equation.DSMT4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00034" y="5243524"/>
            <a:ext cx="3786614" cy="566084"/>
            <a:chOff x="500034" y="5243524"/>
            <a:chExt cx="3786614" cy="566084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5286388"/>
              <a:ext cx="3786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于是            的特征值为</a:t>
              </a:r>
              <a:endParaRPr lang="zh-CN" altLang="en-US" dirty="0"/>
            </a:p>
          </p:txBody>
        </p:sp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1357290" y="5243524"/>
            <a:ext cx="925512" cy="471487"/>
          </p:xfrm>
          <a:graphic>
            <a:graphicData uri="http://schemas.openxmlformats.org/presentationml/2006/ole">
              <p:oleObj spid="_x0000_s89092" name="Equation" r:id="rId5" imgW="368280" imgH="1904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1571604" y="285728"/>
          <a:ext cx="5072098" cy="1950246"/>
        </p:xfrm>
        <a:graphic>
          <a:graphicData uri="http://schemas.openxmlformats.org/presentationml/2006/ole">
            <p:oleObj spid="_x0000_s92161" name="Equation" r:id="rId3" imgW="2209680" imgH="8506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264318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稳定性条件</a:t>
            </a:r>
            <a:endParaRPr lang="zh-CN" altLang="en-US" dirty="0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428596" y="3357561"/>
          <a:ext cx="7929618" cy="2002229"/>
        </p:xfrm>
        <a:graphic>
          <a:graphicData uri="http://schemas.openxmlformats.org/presentationml/2006/ole">
            <p:oleObj spid="_x0000_s92163" name="Equation" r:id="rId4" imgW="3809880" imgH="96516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910" y="5643578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说明紧差分格式是无条件稳定的。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>
            <a:grpSpLocks/>
          </p:cNvGrpSpPr>
          <p:nvPr/>
        </p:nvGrpSpPr>
        <p:grpSpPr bwMode="auto">
          <a:xfrm>
            <a:off x="214282" y="214290"/>
            <a:ext cx="8651727" cy="1643527"/>
            <a:chOff x="214282" y="4214818"/>
            <a:chExt cx="8651888" cy="1643992"/>
          </a:xfrm>
        </p:grpSpPr>
        <p:sp>
          <p:nvSpPr>
            <p:cNvPr id="25611" name="TextBox 7"/>
            <p:cNvSpPr txBox="1">
              <a:spLocks noChangeArrowheads="1"/>
            </p:cNvSpPr>
            <p:nvPr/>
          </p:nvSpPr>
          <p:spPr bwMode="auto">
            <a:xfrm>
              <a:off x="214282" y="4214818"/>
              <a:ext cx="8651888" cy="1643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/>
                <a:t>    最后，</a:t>
              </a:r>
              <a:r>
                <a:rPr lang="zh-CN" altLang="en-US" dirty="0" smtClean="0"/>
                <a:t>因紧差分格式</a:t>
              </a:r>
              <a:r>
                <a:rPr lang="zh-CN" altLang="en-US" dirty="0"/>
                <a:t>的局部截断误差为                 </a:t>
              </a:r>
              <a:r>
                <a:rPr lang="en-US" dirty="0"/>
                <a:t> </a:t>
              </a:r>
              <a:r>
                <a:rPr lang="zh-CN" altLang="en-US" dirty="0"/>
                <a:t>，</a:t>
              </a:r>
              <a:endParaRPr lang="en-US" altLang="zh-CN" dirty="0"/>
            </a:p>
            <a:p>
              <a:pPr>
                <a:lnSpc>
                  <a:spcPct val="120000"/>
                </a:lnSpc>
              </a:pPr>
              <a:r>
                <a:rPr lang="zh-CN" altLang="en-US" dirty="0"/>
                <a:t>从而此数值格式与原问题是相容的，且它又是无条件</a:t>
              </a:r>
              <a:endParaRPr lang="en-US" altLang="zh-CN" dirty="0"/>
            </a:p>
            <a:p>
              <a:pPr>
                <a:lnSpc>
                  <a:spcPct val="120000"/>
                </a:lnSpc>
              </a:pPr>
              <a:r>
                <a:rPr lang="zh-CN" altLang="en-US" dirty="0"/>
                <a:t>稳定的，所以数值解收敛到精确解，且</a:t>
              </a:r>
              <a:r>
                <a:rPr lang="en-US" dirty="0"/>
                <a:t> </a:t>
              </a:r>
              <a:endParaRPr lang="zh-CN" altLang="en-US" dirty="0"/>
            </a:p>
          </p:txBody>
        </p:sp>
        <p:graphicFrame>
          <p:nvGraphicFramePr>
            <p:cNvPr id="25604" name="Object 11"/>
            <p:cNvGraphicFramePr>
              <a:graphicFrameLocks noChangeAspect="1"/>
            </p:cNvGraphicFramePr>
            <p:nvPr/>
          </p:nvGraphicFramePr>
          <p:xfrm>
            <a:off x="6778716" y="4214818"/>
            <a:ext cx="1746282" cy="562134"/>
          </p:xfrm>
          <a:graphic>
            <a:graphicData uri="http://schemas.openxmlformats.org/presentationml/2006/ole">
              <p:oleObj spid="_x0000_s25604" name="Equation" r:id="rId3" imgW="698400" imgH="228600" progId="Equation.DSMT4">
                <p:embed/>
              </p:oleObj>
            </a:graphicData>
          </a:graphic>
        </p:graphicFrame>
      </p:grp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03238" y="2071688"/>
          <a:ext cx="7546975" cy="642937"/>
        </p:xfrm>
        <a:graphic>
          <a:graphicData uri="http://schemas.openxmlformats.org/presentationml/2006/ole">
            <p:oleObj spid="_x0000_s25605" name="Equation" r:id="rId4" imgW="3479760" imgH="29196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357158" y="2857496"/>
            <a:ext cx="8072494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 从而当时间、空间步长分别减为原来的</a:t>
            </a:r>
            <a:r>
              <a:rPr lang="en-US" dirty="0" smtClean="0"/>
              <a:t>1/4</a:t>
            </a:r>
            <a:r>
              <a:rPr lang="zh-CN" altLang="en-US" dirty="0" smtClean="0"/>
              <a:t>、</a:t>
            </a:r>
            <a:r>
              <a:rPr lang="en-US" dirty="0" smtClean="0"/>
              <a:t>1/2</a:t>
            </a:r>
            <a:r>
              <a:rPr lang="zh-CN" altLang="en-US" dirty="0" smtClean="0"/>
              <a:t>时，数值解的误差将有效地减为原来误差的</a:t>
            </a:r>
            <a:r>
              <a:rPr lang="en-US" dirty="0" smtClean="0"/>
              <a:t>1/16 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15328" cy="56197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四、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数值算例（紧差分方法）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84213" y="1052513"/>
            <a:ext cx="5738812" cy="2778125"/>
            <a:chOff x="431" y="663"/>
            <a:chExt cx="3615" cy="1750"/>
          </a:xfrm>
        </p:grpSpPr>
        <p:sp>
          <p:nvSpPr>
            <p:cNvPr id="10254" name="Text Box 4"/>
            <p:cNvSpPr txBox="1">
              <a:spLocks noChangeArrowheads="1"/>
            </p:cNvSpPr>
            <p:nvPr/>
          </p:nvSpPr>
          <p:spPr bwMode="auto">
            <a:xfrm>
              <a:off x="1233" y="803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1800" b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55" name="AutoShape 5"/>
            <p:cNvSpPr>
              <a:spLocks/>
            </p:cNvSpPr>
            <p:nvPr/>
          </p:nvSpPr>
          <p:spPr bwMode="auto">
            <a:xfrm>
              <a:off x="439" y="709"/>
              <a:ext cx="181" cy="1315"/>
            </a:xfrm>
            <a:prstGeom prst="leftBrace">
              <a:avLst>
                <a:gd name="adj1" fmla="val 605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682" y="663"/>
            <a:ext cx="3179" cy="612"/>
          </p:xfrm>
          <a:graphic>
            <a:graphicData uri="http://schemas.openxmlformats.org/presentationml/2006/ole">
              <p:oleObj spid="_x0000_s93186" name="公式" r:id="rId3" imgW="2311200" imgH="444240" progId="Equation.3">
                <p:embed/>
              </p:oleObj>
            </a:graphicData>
          </a:graphic>
        </p:graphicFrame>
        <p:graphicFrame>
          <p:nvGraphicFramePr>
            <p:cNvPr id="10246" name="Object 7"/>
            <p:cNvGraphicFramePr>
              <a:graphicFrameLocks noChangeAspect="1"/>
            </p:cNvGraphicFramePr>
            <p:nvPr/>
          </p:nvGraphicFramePr>
          <p:xfrm>
            <a:off x="657" y="1253"/>
            <a:ext cx="2447" cy="344"/>
          </p:xfrm>
          <a:graphic>
            <a:graphicData uri="http://schemas.openxmlformats.org/presentationml/2006/ole">
              <p:oleObj spid="_x0000_s93187" name="公式" r:id="rId4" imgW="1625400" imgH="228600" progId="Equation.3">
                <p:embed/>
              </p:oleObj>
            </a:graphicData>
          </a:graphic>
        </p:graphicFrame>
        <p:graphicFrame>
          <p:nvGraphicFramePr>
            <p:cNvPr id="10247" name="Object 8"/>
            <p:cNvGraphicFramePr>
              <a:graphicFrameLocks noChangeAspect="1"/>
            </p:cNvGraphicFramePr>
            <p:nvPr/>
          </p:nvGraphicFramePr>
          <p:xfrm>
            <a:off x="612" y="1661"/>
            <a:ext cx="3434" cy="334"/>
          </p:xfrm>
          <a:graphic>
            <a:graphicData uri="http://schemas.openxmlformats.org/presentationml/2006/ole">
              <p:oleObj spid="_x0000_s93188" name="公式" r:id="rId5" imgW="2349360" imgH="228600" progId="Equation.3">
                <p:embed/>
              </p:oleObj>
            </a:graphicData>
          </a:graphic>
        </p:graphicFrame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431" y="2069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原方程的真解为</a:t>
              </a:r>
            </a:p>
          </p:txBody>
        </p:sp>
        <p:graphicFrame>
          <p:nvGraphicFramePr>
            <p:cNvPr id="10248" name="Object 14"/>
            <p:cNvGraphicFramePr>
              <a:graphicFrameLocks noChangeAspect="1"/>
            </p:cNvGraphicFramePr>
            <p:nvPr/>
          </p:nvGraphicFramePr>
          <p:xfrm>
            <a:off x="2109" y="2069"/>
            <a:ext cx="1452" cy="344"/>
          </p:xfrm>
          <a:graphic>
            <a:graphicData uri="http://schemas.openxmlformats.org/presentationml/2006/ole">
              <p:oleObj spid="_x0000_s93189" name="公式" r:id="rId6" imgW="876240" imgH="228600" progId="Equation.3">
                <p:embed/>
              </p:oleObj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428596" y="4071942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课堂上完成。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250825" y="260350"/>
            <a:ext cx="6750050" cy="6477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原方程弱化为节点处的离散方程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28662" y="3857628"/>
          <a:ext cx="5052993" cy="1098551"/>
        </p:xfrm>
        <a:graphic>
          <a:graphicData uri="http://schemas.openxmlformats.org/presentationml/2006/ole">
            <p:oleObj spid="_x0000_s5122" name="Equation" r:id="rId3" imgW="2628720" imgH="571320" progId="Equation.DSMT4">
              <p:embed/>
            </p:oleObj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1042988" y="5086350"/>
          <a:ext cx="2246312" cy="487363"/>
        </p:xfrm>
        <a:graphic>
          <a:graphicData uri="http://schemas.openxmlformats.org/presentationml/2006/ole">
            <p:oleObj spid="_x0000_s5123" name="公式" r:id="rId4" imgW="1054080" imgH="228600" progId="Equation.3">
              <p:embed/>
            </p:oleObj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944563" y="5734050"/>
          <a:ext cx="4516437" cy="492125"/>
        </p:xfrm>
        <a:graphic>
          <a:graphicData uri="http://schemas.openxmlformats.org/presentationml/2006/ole">
            <p:oleObj spid="_x0000_s5124" name="Equation" r:id="rId5" imgW="2095200" imgH="228600" progId="Equation.DSMT4">
              <p:embed/>
            </p:oleObj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786446" y="4143380"/>
          <a:ext cx="3033713" cy="433388"/>
        </p:xfrm>
        <a:graphic>
          <a:graphicData uri="http://schemas.openxmlformats.org/presentationml/2006/ole">
            <p:oleObj spid="_x0000_s5125" name="公式" r:id="rId6" imgW="1422360" imgH="203040" progId="Equation.3">
              <p:embed/>
            </p:oleObj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3924300" y="5084763"/>
          <a:ext cx="1543050" cy="433387"/>
        </p:xfrm>
        <a:graphic>
          <a:graphicData uri="http://schemas.openxmlformats.org/presentationml/2006/ole">
            <p:oleObj spid="_x0000_s5126" name="公式" r:id="rId7" imgW="723600" imgH="203040" progId="Equation.3">
              <p:embed/>
            </p:oleObj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5724525" y="5805488"/>
          <a:ext cx="1435100" cy="379412"/>
        </p:xfrm>
        <a:graphic>
          <a:graphicData uri="http://schemas.openxmlformats.org/presentationml/2006/ole">
            <p:oleObj spid="_x0000_s5127" name="公式" r:id="rId8" imgW="672840" imgH="177480" progId="Equation.3">
              <p:embed/>
            </p:oleObj>
          </a:graphicData>
        </a:graphic>
      </p:graphicFrame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468313" y="1844675"/>
            <a:ext cx="1606550" cy="51911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Symbol" pitchFamily="18" charset="2"/>
              </a:rPr>
              <a:t>连续方程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468313" y="3284538"/>
            <a:ext cx="1606550" cy="519112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Symbol" pitchFamily="18" charset="2"/>
              </a:rPr>
              <a:t>离散方程</a:t>
            </a:r>
          </a:p>
        </p:txBody>
      </p:sp>
      <p:sp>
        <p:nvSpPr>
          <p:cNvPr id="13354" name="AutoShape 42"/>
          <p:cNvSpPr>
            <a:spLocks/>
          </p:cNvSpPr>
          <p:nvPr/>
        </p:nvSpPr>
        <p:spPr bwMode="auto">
          <a:xfrm>
            <a:off x="539750" y="4149725"/>
            <a:ext cx="358775" cy="2016125"/>
          </a:xfrm>
          <a:prstGeom prst="leftBrace">
            <a:avLst>
              <a:gd name="adj1" fmla="val 468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95513" y="981075"/>
            <a:ext cx="6364287" cy="2305050"/>
            <a:chOff x="1383" y="618"/>
            <a:chExt cx="4009" cy="1452"/>
          </a:xfrm>
        </p:grpSpPr>
        <p:sp>
          <p:nvSpPr>
            <p:cNvPr id="5136" name="AutoShape 31"/>
            <p:cNvSpPr>
              <a:spLocks/>
            </p:cNvSpPr>
            <p:nvPr/>
          </p:nvSpPr>
          <p:spPr bwMode="auto">
            <a:xfrm>
              <a:off x="1383" y="755"/>
              <a:ext cx="181" cy="1315"/>
            </a:xfrm>
            <a:prstGeom prst="leftBrace">
              <a:avLst>
                <a:gd name="adj1" fmla="val 605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8" name="Object 32"/>
            <p:cNvGraphicFramePr>
              <a:graphicFrameLocks noChangeAspect="1"/>
            </p:cNvGraphicFramePr>
            <p:nvPr/>
          </p:nvGraphicFramePr>
          <p:xfrm>
            <a:off x="1513" y="618"/>
            <a:ext cx="3879" cy="612"/>
          </p:xfrm>
          <a:graphic>
            <a:graphicData uri="http://schemas.openxmlformats.org/presentationml/2006/ole">
              <p:oleObj spid="_x0000_s5128" name="Equation" r:id="rId9" imgW="2819160" imgH="444240" progId="Equation.DSMT4">
                <p:embed/>
              </p:oleObj>
            </a:graphicData>
          </a:graphic>
        </p:graphicFrame>
        <p:graphicFrame>
          <p:nvGraphicFramePr>
            <p:cNvPr id="5129" name="Object 33"/>
            <p:cNvGraphicFramePr>
              <a:graphicFrameLocks noChangeAspect="1"/>
            </p:cNvGraphicFramePr>
            <p:nvPr/>
          </p:nvGraphicFramePr>
          <p:xfrm>
            <a:off x="1546" y="1298"/>
            <a:ext cx="2504" cy="306"/>
          </p:xfrm>
          <a:graphic>
            <a:graphicData uri="http://schemas.openxmlformats.org/presentationml/2006/ole">
              <p:oleObj spid="_x0000_s5129" name="Equation" r:id="rId10" imgW="1663560" imgH="203040" progId="Equation.DSMT4">
                <p:embed/>
              </p:oleObj>
            </a:graphicData>
          </a:graphic>
        </p:graphicFrame>
        <p:graphicFrame>
          <p:nvGraphicFramePr>
            <p:cNvPr id="5130" name="Object 43"/>
            <p:cNvGraphicFramePr>
              <a:graphicFrameLocks noChangeAspect="1"/>
            </p:cNvGraphicFramePr>
            <p:nvPr/>
          </p:nvGraphicFramePr>
          <p:xfrm>
            <a:off x="1537" y="1752"/>
            <a:ext cx="3769" cy="297"/>
          </p:xfrm>
          <a:graphic>
            <a:graphicData uri="http://schemas.openxmlformats.org/presentationml/2006/ole">
              <p:oleObj spid="_x0000_s5130" name="Equation" r:id="rId11" imgW="257796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52" grpId="0" animBg="1"/>
      <p:bldP spid="13353" grpId="0" animBg="1"/>
      <p:bldP spid="133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14"/>
          <p:cNvGraphicFramePr>
            <a:graphicFrameLocks noChangeAspect="1"/>
          </p:cNvGraphicFramePr>
          <p:nvPr/>
        </p:nvGraphicFramePr>
        <p:xfrm>
          <a:off x="1042988" y="2071688"/>
          <a:ext cx="4646612" cy="1244600"/>
        </p:xfrm>
        <a:graphic>
          <a:graphicData uri="http://schemas.openxmlformats.org/presentationml/2006/ole">
            <p:oleObj spid="_x0000_s6147" name="Equation" r:id="rId3" imgW="2044440" imgH="545760" progId="Equation.DSMT4">
              <p:embed/>
            </p:oleObj>
          </a:graphicData>
        </a:graphic>
      </p:graphicFrame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466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ea typeface="宋体" pitchFamily="2" charset="-122"/>
              </a:rPr>
              <a:t>  </a:t>
            </a:r>
            <a:endParaRPr lang="en-US" altLang="zh-CN"/>
          </a:p>
        </p:txBody>
      </p:sp>
      <p:sp>
        <p:nvSpPr>
          <p:cNvPr id="6154" name="TextBox 16"/>
          <p:cNvSpPr txBox="1">
            <a:spLocks noChangeArrowheads="1"/>
          </p:cNvSpPr>
          <p:nvPr/>
        </p:nvSpPr>
        <p:spPr bwMode="auto">
          <a:xfrm>
            <a:off x="714375" y="1428750"/>
            <a:ext cx="667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关于时间的一阶偏导数</a:t>
            </a:r>
            <a:r>
              <a:rPr lang="zh-CN" altLang="en-US" dirty="0" smtClean="0"/>
              <a:t>用中心差商</a:t>
            </a:r>
            <a:r>
              <a:rPr lang="zh-CN" altLang="en-US" dirty="0"/>
              <a:t>近似，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5857874" y="2427289"/>
            <a:ext cx="2222499" cy="561975"/>
            <a:chOff x="5643570" y="2784471"/>
            <a:chExt cx="2222515" cy="561979"/>
          </a:xfrm>
        </p:grpSpPr>
        <p:sp>
          <p:nvSpPr>
            <p:cNvPr id="6161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误差为</a:t>
              </a:r>
            </a:p>
          </p:txBody>
        </p:sp>
        <p:graphicFrame>
          <p:nvGraphicFramePr>
            <p:cNvPr id="6150" name="Object 4"/>
            <p:cNvGraphicFramePr>
              <a:graphicFrameLocks noChangeAspect="1"/>
            </p:cNvGraphicFramePr>
            <p:nvPr/>
          </p:nvGraphicFramePr>
          <p:xfrm>
            <a:off x="6850078" y="2784471"/>
            <a:ext cx="1016007" cy="561979"/>
          </p:xfrm>
          <a:graphic>
            <a:graphicData uri="http://schemas.openxmlformats.org/presentationml/2006/ole">
              <p:oleObj spid="_x0000_s6150" name="Equation" r:id="rId4" imgW="406080" imgH="228600" progId="Equation.DSMT4">
                <p:embed/>
              </p:oleObj>
            </a:graphicData>
          </a:graphic>
        </p:graphicFrame>
      </p:grpSp>
      <p:sp>
        <p:nvSpPr>
          <p:cNvPr id="6157" name="TextBox 20"/>
          <p:cNvSpPr txBox="1">
            <a:spLocks noChangeArrowheads="1"/>
          </p:cNvSpPr>
          <p:nvPr/>
        </p:nvSpPr>
        <p:spPr bwMode="auto">
          <a:xfrm>
            <a:off x="214282" y="3357562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注意到</a:t>
            </a:r>
            <a:endParaRPr lang="zh-CN" altLang="en-US" dirty="0"/>
          </a:p>
        </p:txBody>
      </p: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85720" y="214290"/>
            <a:ext cx="8358246" cy="1098550"/>
            <a:chOff x="285720" y="214290"/>
            <a:chExt cx="8358246" cy="1098550"/>
          </a:xfrm>
        </p:grpSpPr>
        <p:sp>
          <p:nvSpPr>
            <p:cNvPr id="18" name="矩形 17"/>
            <p:cNvSpPr/>
            <p:nvPr/>
          </p:nvSpPr>
          <p:spPr>
            <a:xfrm>
              <a:off x="285720" y="428604"/>
              <a:ext cx="83582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3.</a:t>
              </a:r>
              <a:r>
                <a:rPr lang="zh-CN" altLang="en-US" dirty="0" smtClean="0"/>
                <a:t>处理                                                      中的偏导数</a:t>
              </a:r>
              <a:endParaRPr lang="zh-CN" altLang="en-US" dirty="0"/>
            </a:p>
          </p:txBody>
        </p:sp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1500165" y="214290"/>
            <a:ext cx="4686243" cy="1098550"/>
          </p:xfrm>
          <a:graphic>
            <a:graphicData uri="http://schemas.openxmlformats.org/presentationml/2006/ole">
              <p:oleObj spid="_x0000_s6151" name="Equation" r:id="rId5" imgW="2438280" imgH="571320" progId="Equation.DSMT4">
                <p:embed/>
              </p:oleObj>
            </a:graphicData>
          </a:graphic>
        </p:graphicFrame>
      </p:grpSp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1071538" y="3786190"/>
          <a:ext cx="7099300" cy="2779713"/>
        </p:xfrm>
        <a:graphic>
          <a:graphicData uri="http://schemas.openxmlformats.org/presentationml/2006/ole">
            <p:oleObj spid="_x0000_s6152" name="Equation" r:id="rId6" imgW="3124080" imgH="1218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6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9" name="Object 19"/>
          <p:cNvGraphicFramePr>
            <a:graphicFrameLocks noChangeAspect="1"/>
          </p:cNvGraphicFramePr>
          <p:nvPr/>
        </p:nvGraphicFramePr>
        <p:xfrm>
          <a:off x="1857356" y="2714620"/>
          <a:ext cx="5327650" cy="1785937"/>
        </p:xfrm>
        <a:graphic>
          <a:graphicData uri="http://schemas.openxmlformats.org/presentationml/2006/ole">
            <p:oleObj spid="_x0000_s55298" name="Equation" r:id="rId3" imgW="2565360" imgH="81252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7158" y="5500702"/>
            <a:ext cx="8119530" cy="1114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将上面的一阶、二阶偏导数用差商近似的式子代入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离散方程，可得</a:t>
            </a:r>
            <a:endParaRPr lang="zh-CN" altLang="en-US" dirty="0"/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428596" y="1428742"/>
          <a:ext cx="5038725" cy="1338263"/>
        </p:xfrm>
        <a:graphic>
          <a:graphicData uri="http://schemas.openxmlformats.org/presentationml/2006/ole">
            <p:oleObj spid="_x0000_s55299" name="Equation" r:id="rId4" imgW="2425680" imgH="609480" progId="Equation.DSMT4">
              <p:embed/>
            </p:oleObj>
          </a:graphicData>
        </a:graphic>
      </p:graphicFrame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5857884" y="1643050"/>
            <a:ext cx="2222491" cy="561975"/>
            <a:chOff x="6429388" y="4613261"/>
            <a:chExt cx="2222507" cy="561975"/>
          </a:xfrm>
        </p:grpSpPr>
        <p:sp>
          <p:nvSpPr>
            <p:cNvPr id="6" name="TextBox 23"/>
            <p:cNvSpPr txBox="1">
              <a:spLocks noChangeArrowheads="1"/>
            </p:cNvSpPr>
            <p:nvPr/>
          </p:nvSpPr>
          <p:spPr bwMode="auto">
            <a:xfrm>
              <a:off x="6429388" y="4643446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7635902" y="4613261"/>
            <a:ext cx="1015993" cy="561975"/>
          </p:xfrm>
          <a:graphic>
            <a:graphicData uri="http://schemas.openxmlformats.org/presentationml/2006/ole">
              <p:oleObj spid="_x0000_s55300" name="Equation" r:id="rId5" imgW="406080" imgH="228600" progId="Equation.DSMT4">
                <p:embed/>
              </p:oleObj>
            </a:graphicData>
          </a:graphic>
        </p:graphicFrame>
      </p:grp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28728" y="214290"/>
          <a:ext cx="6291262" cy="927100"/>
        </p:xfrm>
        <a:graphic>
          <a:graphicData uri="http://schemas.openxmlformats.org/presentationml/2006/ole">
            <p:oleObj spid="_x0000_s55301" name="Equation" r:id="rId6" imgW="2768400" imgH="406080" progId="Equation.DSMT4">
              <p:embed/>
            </p:oleObj>
          </a:graphicData>
        </a:graphic>
      </p:graphicFrame>
      <p:grpSp>
        <p:nvGrpSpPr>
          <p:cNvPr id="9" name="组合 25"/>
          <p:cNvGrpSpPr>
            <a:grpSpLocks/>
          </p:cNvGrpSpPr>
          <p:nvPr/>
        </p:nvGrpSpPr>
        <p:grpSpPr bwMode="auto">
          <a:xfrm>
            <a:off x="1785916" y="4714884"/>
            <a:ext cx="2960697" cy="561975"/>
            <a:chOff x="6429388" y="4613261"/>
            <a:chExt cx="2960719" cy="561975"/>
          </a:xfrm>
        </p:grpSpPr>
        <p:sp>
          <p:nvSpPr>
            <p:cNvPr id="10" name="TextBox 23"/>
            <p:cNvSpPr txBox="1">
              <a:spLocks noChangeArrowheads="1"/>
            </p:cNvSpPr>
            <p:nvPr/>
          </p:nvSpPr>
          <p:spPr bwMode="auto">
            <a:xfrm>
              <a:off x="6429388" y="4643446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11" name="Object 17"/>
            <p:cNvGraphicFramePr>
              <a:graphicFrameLocks noChangeAspect="1"/>
            </p:cNvGraphicFramePr>
            <p:nvPr/>
          </p:nvGraphicFramePr>
          <p:xfrm>
            <a:off x="7643844" y="4613261"/>
            <a:ext cx="1746263" cy="561975"/>
          </p:xfrm>
          <a:graphic>
            <a:graphicData uri="http://schemas.openxmlformats.org/presentationml/2006/ole">
              <p:oleObj spid="_x0000_s55302" name="Equation" r:id="rId7" imgW="698400" imgH="228600" progId="Equation.DSMT4">
                <p:embed/>
              </p:oleObj>
            </a:graphicData>
          </a:graphic>
        </p:graphicFrame>
      </p:grpSp>
      <p:cxnSp>
        <p:nvCxnSpPr>
          <p:cNvPr id="13" name="直接连接符 12"/>
          <p:cNvCxnSpPr/>
          <p:nvPr/>
        </p:nvCxnSpPr>
        <p:spPr bwMode="auto">
          <a:xfrm>
            <a:off x="0" y="1142984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160338" y="3957638"/>
          <a:ext cx="8848725" cy="2413000"/>
        </p:xfrm>
        <a:graphic>
          <a:graphicData uri="http://schemas.openxmlformats.org/presentationml/2006/ole">
            <p:oleObj spid="_x0000_s7170" name="Equation" r:id="rId3" imgW="4101840" imgH="1117440" progId="Equation.DSMT4">
              <p:embed/>
            </p:oleObj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928688" y="1438275"/>
          <a:ext cx="2246312" cy="487363"/>
        </p:xfrm>
        <a:graphic>
          <a:graphicData uri="http://schemas.openxmlformats.org/presentationml/2006/ole">
            <p:oleObj spid="_x0000_s7172" name="公式" r:id="rId4" imgW="1054080" imgH="228600" progId="Equation.3">
              <p:embed/>
            </p:oleObj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830263" y="2085975"/>
          <a:ext cx="4516437" cy="492125"/>
        </p:xfrm>
        <a:graphic>
          <a:graphicData uri="http://schemas.openxmlformats.org/presentationml/2006/ole">
            <p:oleObj spid="_x0000_s7173" name="Equation" r:id="rId5" imgW="2095200" imgH="228600" progId="Equation.DSMT4">
              <p:embed/>
            </p:oleObj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5316538" y="1428750"/>
          <a:ext cx="3116262" cy="433388"/>
        </p:xfrm>
        <a:graphic>
          <a:graphicData uri="http://schemas.openxmlformats.org/presentationml/2006/ole">
            <p:oleObj spid="_x0000_s7174" name="Equation" r:id="rId6" imgW="1460160" imgH="203040" progId="Equation.DSMT4">
              <p:embed/>
            </p:oleObj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3357554" y="1500174"/>
          <a:ext cx="1543050" cy="433387"/>
        </p:xfrm>
        <a:graphic>
          <a:graphicData uri="http://schemas.openxmlformats.org/presentationml/2006/ole">
            <p:oleObj spid="_x0000_s7175" name="公式" r:id="rId7" imgW="723600" imgH="203040" progId="Equation.3">
              <p:embed/>
            </p:oleObj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5610225" y="2157413"/>
          <a:ext cx="1435100" cy="379412"/>
        </p:xfrm>
        <a:graphic>
          <a:graphicData uri="http://schemas.openxmlformats.org/presentationml/2006/ole">
            <p:oleObj spid="_x0000_s7176" name="公式" r:id="rId8" imgW="672840" imgH="177480" progId="Equation.3">
              <p:embed/>
            </p:oleObj>
          </a:graphicData>
        </a:graphic>
      </p:graphicFrame>
      <p:sp>
        <p:nvSpPr>
          <p:cNvPr id="17" name="AutoShape 42"/>
          <p:cNvSpPr>
            <a:spLocks/>
          </p:cNvSpPr>
          <p:nvPr/>
        </p:nvSpPr>
        <p:spPr bwMode="auto">
          <a:xfrm>
            <a:off x="214313" y="500063"/>
            <a:ext cx="358775" cy="2016125"/>
          </a:xfrm>
          <a:prstGeom prst="leftBrace">
            <a:avLst>
              <a:gd name="adj1" fmla="val 468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0063" y="2786063"/>
            <a:ext cx="8140700" cy="1169551"/>
            <a:chOff x="500063" y="2786063"/>
            <a:chExt cx="8140700" cy="1169551"/>
          </a:xfrm>
        </p:grpSpPr>
        <p:sp>
          <p:nvSpPr>
            <p:cNvPr id="7180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Crank-Nicolson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7171" name="Object 21"/>
            <p:cNvGraphicFramePr>
              <a:graphicFrameLocks noChangeAspect="1"/>
            </p:cNvGraphicFramePr>
            <p:nvPr/>
          </p:nvGraphicFramePr>
          <p:xfrm>
            <a:off x="4343400" y="2857500"/>
            <a:ext cx="1277938" cy="523875"/>
          </p:xfrm>
          <a:graphic>
            <a:graphicData uri="http://schemas.openxmlformats.org/presentationml/2006/ole">
              <p:oleObj spid="_x0000_s7171" name="Equation" r:id="rId9" imgW="558720" imgH="228600" progId="Equation.DSMT4">
                <p:embed/>
              </p:oleObj>
            </a:graphicData>
          </a:graphic>
        </p:graphicFrame>
        <p:graphicFrame>
          <p:nvGraphicFramePr>
            <p:cNvPr id="7178" name="Object 15"/>
            <p:cNvGraphicFramePr>
              <a:graphicFrameLocks noChangeAspect="1"/>
            </p:cNvGraphicFramePr>
            <p:nvPr/>
          </p:nvGraphicFramePr>
          <p:xfrm>
            <a:off x="2071688" y="2816225"/>
            <a:ext cx="436562" cy="552450"/>
          </p:xfrm>
          <a:graphic>
            <a:graphicData uri="http://schemas.openxmlformats.org/presentationml/2006/ole">
              <p:oleObj spid="_x0000_s7178" name="Equation" r:id="rId10" imgW="190440" imgH="241200" progId="Equation.DSMT4">
                <p:embed/>
              </p:oleObj>
            </a:graphicData>
          </a:graphic>
        </p:graphicFrame>
      </p:grp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714348" y="6072206"/>
            <a:ext cx="6881840" cy="561975"/>
            <a:chOff x="642910" y="6131198"/>
            <a:chExt cx="6881877" cy="561975"/>
          </a:xfrm>
        </p:grpSpPr>
        <p:sp>
          <p:nvSpPr>
            <p:cNvPr id="7184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7179" name="Object 16"/>
            <p:cNvGraphicFramePr>
              <a:graphicFrameLocks noChangeAspect="1"/>
            </p:cNvGraphicFramePr>
            <p:nvPr/>
          </p:nvGraphicFramePr>
          <p:xfrm>
            <a:off x="5778528" y="6131198"/>
            <a:ext cx="1746259" cy="561975"/>
          </p:xfrm>
          <a:graphic>
            <a:graphicData uri="http://schemas.openxmlformats.org/presentationml/2006/ole">
              <p:oleObj spid="_x0000_s7179" name="Equation" r:id="rId11" imgW="698400" imgH="228600" progId="Equation.DSMT4">
                <p:embed/>
              </p:oleObj>
            </a:graphicData>
          </a:graphic>
        </p:graphicFrame>
      </p:grp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630238" y="82550"/>
          <a:ext cx="7669212" cy="1322388"/>
        </p:xfrm>
        <a:graphic>
          <a:graphicData uri="http://schemas.openxmlformats.org/presentationml/2006/ole">
            <p:oleObj spid="_x0000_s7180" name="Equation" r:id="rId12" imgW="403848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>
                                            <p:subSp spid="_x0000_s717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6">
                                            <p:subSp spid="_x0000_s717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subSp spid="_x0000_s717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4">
                                            <p:subSp spid="_x0000_s7172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subSp spid="_x0000_s717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8">
                                            <p:subSp spid="_x0000_s717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subSp spid="_x0000_s717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5">
                                            <p:subSp spid="_x0000_s7173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>
                                            <p:subSp spid="_x0000_s717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9">
                                            <p:subSp spid="_x0000_s717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>
                                            <p:subSp spid="_x0000_s717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25">
                                            <p:subSp spid="_x0000_s717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161925" y="285750"/>
          <a:ext cx="8523288" cy="904875"/>
        </p:xfrm>
        <a:graphic>
          <a:graphicData uri="http://schemas.openxmlformats.org/presentationml/2006/ole">
            <p:oleObj spid="_x0000_s57346" name="Equation" r:id="rId3" imgW="3949560" imgH="419040" progId="Equation.DSMT4">
              <p:embed/>
            </p:oleObj>
          </a:graphicData>
        </a:graphic>
      </p:graphicFrame>
      <p:sp>
        <p:nvSpPr>
          <p:cNvPr id="3" name="右箭头 2"/>
          <p:cNvSpPr/>
          <p:nvPr/>
        </p:nvSpPr>
        <p:spPr bwMode="auto">
          <a:xfrm>
            <a:off x="285720" y="1500174"/>
            <a:ext cx="857256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57158" y="1928802"/>
          <a:ext cx="8619811" cy="857256"/>
        </p:xfrm>
        <a:graphic>
          <a:graphicData uri="http://schemas.openxmlformats.org/presentationml/2006/ole">
            <p:oleObj spid="_x0000_s57347" name="Equation" r:id="rId4" imgW="4051080" imgH="406080" progId="Equation.DSMT4">
              <p:embed/>
            </p:oleObj>
          </a:graphicData>
        </a:graphic>
      </p:graphicFrame>
      <p:sp>
        <p:nvSpPr>
          <p:cNvPr id="6" name="右箭头 5"/>
          <p:cNvSpPr/>
          <p:nvPr/>
        </p:nvSpPr>
        <p:spPr bwMode="auto">
          <a:xfrm>
            <a:off x="285720" y="2786058"/>
            <a:ext cx="857256" cy="285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42844" y="3415633"/>
          <a:ext cx="8715436" cy="815367"/>
        </p:xfrm>
        <a:graphic>
          <a:graphicData uri="http://schemas.openxmlformats.org/presentationml/2006/ole">
            <p:oleObj spid="_x0000_s57349" name="Equation" r:id="rId5" imgW="4356000" imgH="406080" progId="Equation.DSMT4">
              <p:embed/>
            </p:oleObj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500165" y="4357694"/>
          <a:ext cx="3510667" cy="428628"/>
        </p:xfrm>
        <a:graphic>
          <a:graphicData uri="http://schemas.openxmlformats.org/presentationml/2006/ole">
            <p:oleObj spid="_x0000_s57351" name="Equation" r:id="rId6" imgW="1638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>
                                            <p:subSp spid="_x0000_s5734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5">
                                            <p:subSp spid="_x0000_s5734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14282" y="142852"/>
          <a:ext cx="8715375" cy="814388"/>
        </p:xfrm>
        <a:graphic>
          <a:graphicData uri="http://schemas.openxmlformats.org/presentationml/2006/ole">
            <p:oleObj spid="_x0000_s58370" name="Equation" r:id="rId3" imgW="4356000" imgH="406080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571595" y="1084240"/>
          <a:ext cx="3509962" cy="428625"/>
        </p:xfrm>
        <a:graphic>
          <a:graphicData uri="http://schemas.openxmlformats.org/presentationml/2006/ole">
            <p:oleObj spid="_x0000_s58371" name="Equation" r:id="rId4" imgW="1638000" imgH="2030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282" y="1785926"/>
            <a:ext cx="884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写成矩阵形式便于编程求解，也便于进行稳定性分析。</a:t>
            </a:r>
            <a:endParaRPr lang="zh-CN" altLang="en-US" dirty="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85720" y="2571744"/>
          <a:ext cx="8565407" cy="2500330"/>
        </p:xfrm>
        <a:graphic>
          <a:graphicData uri="http://schemas.openxmlformats.org/presentationml/2006/ole">
            <p:oleObj spid="_x0000_s58372" name="Equation" r:id="rId5" imgW="7162560" imgH="187956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5572140"/>
            <a:ext cx="451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求解：可用追赶法求解。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958</Words>
  <Application>Microsoft Office PowerPoint</Application>
  <PresentationFormat>全屏显示(4:3)</PresentationFormat>
  <Paragraphs>126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默认设计模板</vt:lpstr>
      <vt:lpstr>公式</vt:lpstr>
      <vt:lpstr>Equation</vt:lpstr>
      <vt:lpstr>MathType 6.0 Equation</vt:lpstr>
      <vt:lpstr>抛物型方程差分法（续）</vt:lpstr>
      <vt:lpstr>一、研究对象</vt:lpstr>
      <vt:lpstr>1. 区域剖分(区域离散） </vt:lpstr>
      <vt:lpstr>2. 原方程弱化为节点处的离散方程</vt:lpstr>
      <vt:lpstr>幻灯片 5</vt:lpstr>
      <vt:lpstr>幻灯片 6</vt:lpstr>
      <vt:lpstr>幻灯片 7</vt:lpstr>
      <vt:lpstr>幻灯片 8</vt:lpstr>
      <vt:lpstr>幻灯片 9</vt:lpstr>
      <vt:lpstr>5.编程实现的基本环节 </vt:lpstr>
      <vt:lpstr>三、数值算例（Crank-Nicolson格式）</vt:lpstr>
      <vt:lpstr>四、数值格式的理论分析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二、数值算例（Richardson外推）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四、数值算例（紧差分方法）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抛物型方程差分法</dc:title>
  <dc:creator>番茄花园</dc:creator>
  <cp:lastModifiedBy>huady</cp:lastModifiedBy>
  <cp:revision>242</cp:revision>
  <dcterms:created xsi:type="dcterms:W3CDTF">2009-11-26T11:49:36Z</dcterms:created>
  <dcterms:modified xsi:type="dcterms:W3CDTF">2014-12-04T04:05:36Z</dcterms:modified>
</cp:coreProperties>
</file>