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38404800" cy="38404800"/>
  <p:notesSz cx="6858000" cy="9144000"/>
  <p:defaultTextStyle>
    <a:defPPr>
      <a:defRPr lang="en-US"/>
    </a:defPPr>
    <a:lvl1pPr marL="0" algn="l" defTabSz="3686810" rtl="0" eaLnBrk="1" latinLnBrk="0" hangingPunct="1">
      <a:defRPr sz="7260" kern="1200">
        <a:solidFill>
          <a:schemeClr val="tx1"/>
        </a:solidFill>
        <a:latin typeface="+mn-lt"/>
        <a:ea typeface="+mn-ea"/>
        <a:cs typeface="+mn-cs"/>
      </a:defRPr>
    </a:lvl1pPr>
    <a:lvl2pPr marL="1843405" algn="l" defTabSz="3686810" rtl="0" eaLnBrk="1" latinLnBrk="0" hangingPunct="1">
      <a:defRPr sz="7260" kern="1200">
        <a:solidFill>
          <a:schemeClr val="tx1"/>
        </a:solidFill>
        <a:latin typeface="+mn-lt"/>
        <a:ea typeface="+mn-ea"/>
        <a:cs typeface="+mn-cs"/>
      </a:defRPr>
    </a:lvl2pPr>
    <a:lvl3pPr marL="3686810" algn="l" defTabSz="3686810" rtl="0" eaLnBrk="1" latinLnBrk="0" hangingPunct="1">
      <a:defRPr sz="7260" kern="1200">
        <a:solidFill>
          <a:schemeClr val="tx1"/>
        </a:solidFill>
        <a:latin typeface="+mn-lt"/>
        <a:ea typeface="+mn-ea"/>
        <a:cs typeface="+mn-cs"/>
      </a:defRPr>
    </a:lvl3pPr>
    <a:lvl4pPr marL="5530215" algn="l" defTabSz="3686810" rtl="0" eaLnBrk="1" latinLnBrk="0" hangingPunct="1">
      <a:defRPr sz="7260" kern="1200">
        <a:solidFill>
          <a:schemeClr val="tx1"/>
        </a:solidFill>
        <a:latin typeface="+mn-lt"/>
        <a:ea typeface="+mn-ea"/>
        <a:cs typeface="+mn-cs"/>
      </a:defRPr>
    </a:lvl4pPr>
    <a:lvl5pPr marL="7373620" algn="l" defTabSz="3686810" rtl="0" eaLnBrk="1" latinLnBrk="0" hangingPunct="1">
      <a:defRPr sz="7260" kern="1200">
        <a:solidFill>
          <a:schemeClr val="tx1"/>
        </a:solidFill>
        <a:latin typeface="+mn-lt"/>
        <a:ea typeface="+mn-ea"/>
        <a:cs typeface="+mn-cs"/>
      </a:defRPr>
    </a:lvl5pPr>
    <a:lvl6pPr marL="9217025" algn="l" defTabSz="3686810" rtl="0" eaLnBrk="1" latinLnBrk="0" hangingPunct="1">
      <a:defRPr sz="7260" kern="1200">
        <a:solidFill>
          <a:schemeClr val="tx1"/>
        </a:solidFill>
        <a:latin typeface="+mn-lt"/>
        <a:ea typeface="+mn-ea"/>
        <a:cs typeface="+mn-cs"/>
      </a:defRPr>
    </a:lvl6pPr>
    <a:lvl7pPr marL="11060430" algn="l" defTabSz="3686810" rtl="0" eaLnBrk="1" latinLnBrk="0" hangingPunct="1">
      <a:defRPr sz="7260" kern="1200">
        <a:solidFill>
          <a:schemeClr val="tx1"/>
        </a:solidFill>
        <a:latin typeface="+mn-lt"/>
        <a:ea typeface="+mn-ea"/>
        <a:cs typeface="+mn-cs"/>
      </a:defRPr>
    </a:lvl7pPr>
    <a:lvl8pPr marL="12903835" algn="l" defTabSz="3686810" rtl="0" eaLnBrk="1" latinLnBrk="0" hangingPunct="1">
      <a:defRPr sz="7260" kern="1200">
        <a:solidFill>
          <a:schemeClr val="tx1"/>
        </a:solidFill>
        <a:latin typeface="+mn-lt"/>
        <a:ea typeface="+mn-ea"/>
        <a:cs typeface="+mn-cs"/>
      </a:defRPr>
    </a:lvl8pPr>
    <a:lvl9pPr marL="14747240" algn="l" defTabSz="3686810" rtl="0" eaLnBrk="1" latinLnBrk="0" hangingPunct="1">
      <a:defRPr sz="72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6" autoAdjust="0"/>
    <p:restoredTop sz="94660"/>
  </p:normalViewPr>
  <p:slideViewPr>
    <p:cSldViewPr snapToGrid="0">
      <p:cViewPr varScale="1">
        <p:scale>
          <a:sx n="37" d="100"/>
          <a:sy n="37" d="100"/>
        </p:scale>
        <p:origin x="484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3686810" rtl="0" eaLnBrk="1" latinLnBrk="0" hangingPunct="1">
      <a:defRPr sz="4840" kern="1200">
        <a:solidFill>
          <a:schemeClr val="tx1"/>
        </a:solidFill>
        <a:latin typeface="+mn-lt"/>
        <a:ea typeface="+mn-ea"/>
        <a:cs typeface="+mn-cs"/>
      </a:defRPr>
    </a:lvl1pPr>
    <a:lvl2pPr marL="1843405" algn="l" defTabSz="3686810" rtl="0" eaLnBrk="1" latinLnBrk="0" hangingPunct="1">
      <a:defRPr sz="4840" kern="1200">
        <a:solidFill>
          <a:schemeClr val="tx1"/>
        </a:solidFill>
        <a:latin typeface="+mn-lt"/>
        <a:ea typeface="+mn-ea"/>
        <a:cs typeface="+mn-cs"/>
      </a:defRPr>
    </a:lvl2pPr>
    <a:lvl3pPr marL="3686810" algn="l" defTabSz="3686810" rtl="0" eaLnBrk="1" latinLnBrk="0" hangingPunct="1">
      <a:defRPr sz="4840" kern="1200">
        <a:solidFill>
          <a:schemeClr val="tx1"/>
        </a:solidFill>
        <a:latin typeface="+mn-lt"/>
        <a:ea typeface="+mn-ea"/>
        <a:cs typeface="+mn-cs"/>
      </a:defRPr>
    </a:lvl3pPr>
    <a:lvl4pPr marL="5530215" algn="l" defTabSz="3686810" rtl="0" eaLnBrk="1" latinLnBrk="0" hangingPunct="1">
      <a:defRPr sz="4840" kern="1200">
        <a:solidFill>
          <a:schemeClr val="tx1"/>
        </a:solidFill>
        <a:latin typeface="+mn-lt"/>
        <a:ea typeface="+mn-ea"/>
        <a:cs typeface="+mn-cs"/>
      </a:defRPr>
    </a:lvl4pPr>
    <a:lvl5pPr marL="7373620" algn="l" defTabSz="3686810" rtl="0" eaLnBrk="1" latinLnBrk="0" hangingPunct="1">
      <a:defRPr sz="4840" kern="1200">
        <a:solidFill>
          <a:schemeClr val="tx1"/>
        </a:solidFill>
        <a:latin typeface="+mn-lt"/>
        <a:ea typeface="+mn-ea"/>
        <a:cs typeface="+mn-cs"/>
      </a:defRPr>
    </a:lvl5pPr>
    <a:lvl6pPr marL="9217025" algn="l" defTabSz="3686810" rtl="0" eaLnBrk="1" latinLnBrk="0" hangingPunct="1">
      <a:defRPr sz="4840" kern="1200">
        <a:solidFill>
          <a:schemeClr val="tx1"/>
        </a:solidFill>
        <a:latin typeface="+mn-lt"/>
        <a:ea typeface="+mn-ea"/>
        <a:cs typeface="+mn-cs"/>
      </a:defRPr>
    </a:lvl6pPr>
    <a:lvl7pPr marL="11060430" algn="l" defTabSz="3686810" rtl="0" eaLnBrk="1" latinLnBrk="0" hangingPunct="1">
      <a:defRPr sz="4840" kern="1200">
        <a:solidFill>
          <a:schemeClr val="tx1"/>
        </a:solidFill>
        <a:latin typeface="+mn-lt"/>
        <a:ea typeface="+mn-ea"/>
        <a:cs typeface="+mn-cs"/>
      </a:defRPr>
    </a:lvl7pPr>
    <a:lvl8pPr marL="12903835" algn="l" defTabSz="3686810" rtl="0" eaLnBrk="1" latinLnBrk="0" hangingPunct="1">
      <a:defRPr sz="4840" kern="1200">
        <a:solidFill>
          <a:schemeClr val="tx1"/>
        </a:solidFill>
        <a:latin typeface="+mn-lt"/>
        <a:ea typeface="+mn-ea"/>
        <a:cs typeface="+mn-cs"/>
      </a:defRPr>
    </a:lvl8pPr>
    <a:lvl9pPr marL="14747240" algn="l" defTabSz="3686810" rtl="0" eaLnBrk="1" latinLnBrk="0" hangingPunct="1">
      <a:defRPr sz="48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138798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In light of the continuous expansion of technology without any signs of decline, it is imperative to innovate and revolutionize the market. Many people struggle to find the perfect outfit or ideas for their attire. They may wish to explore new styles to customize their wardrobe but may be hesitant to spend money on trying different options. To address these issues, we have developed V-Closet, an online virtual wardrobe.</a:t>
            </a:r>
          </a:p>
          <a:p>
            <a:pPr algn="just"/>
            <a:endParaRPr lang="en-US" sz="3200" dirty="0"/>
          </a:p>
          <a:p>
            <a:pPr algn="just"/>
            <a:r>
              <a:rPr lang="en-US" sz="3200" dirty="0"/>
              <a:t>V-Closet is designed to provide a solution by allowing users to create an account and upload pictures of their clothing items, categorizing them as pants, shirts, hats, and other accessories. The website will have access to up-to-date weather information and will provide recommendations to users on what to wear based on the weather conditions, such as rain, cold or hot weather, and other climate events.</a:t>
            </a:r>
          </a:p>
          <a:p>
            <a:pPr algn="just"/>
            <a:endParaRPr lang="en-US" sz="3200" dirty="0"/>
          </a:p>
          <a:p>
            <a:pPr algn="just"/>
            <a:r>
              <a:rPr lang="en-US" sz="3200" dirty="0"/>
              <a:t>Additionally, V-Closet will serve as a marketplace, offering buying, selling, and trading capabilities. Users will have the option to trade or sell their clothing items to other users, providing a platform for wardrobe customization and exchange.</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sp>
        <p:nvSpPr>
          <p:cNvPr id="9" name="TextBox 8"/>
          <p:cNvSpPr txBox="1"/>
          <p:nvPr/>
        </p:nvSpPr>
        <p:spPr>
          <a:xfrm>
            <a:off x="7772400" y="914400"/>
            <a:ext cx="22860000" cy="1445260"/>
          </a:xfrm>
          <a:prstGeom prst="rect">
            <a:avLst/>
          </a:prstGeom>
          <a:solidFill>
            <a:schemeClr val="bg1"/>
          </a:solidFill>
        </p:spPr>
        <p:txBody>
          <a:bodyPr wrap="square" rtlCol="0">
            <a:spAutoFit/>
          </a:bodyPr>
          <a:lstStyle/>
          <a:p>
            <a:pPr algn="ctr"/>
            <a:r>
              <a:rPr lang="en-US" sz="8800" b="1" dirty="0">
                <a:solidFill>
                  <a:srgbClr val="BB1C3F"/>
                </a:solidFill>
              </a:rPr>
              <a:t>V-Closet</a:t>
            </a:r>
          </a:p>
        </p:txBody>
      </p:sp>
      <p:sp>
        <p:nvSpPr>
          <p:cNvPr id="11" name="TextBox 10"/>
          <p:cNvSpPr txBox="1"/>
          <p:nvPr/>
        </p:nvSpPr>
        <p:spPr>
          <a:xfrm>
            <a:off x="7772400" y="2543144"/>
            <a:ext cx="22860000" cy="922020"/>
          </a:xfrm>
          <a:prstGeom prst="rect">
            <a:avLst/>
          </a:prstGeom>
          <a:noFill/>
        </p:spPr>
        <p:txBody>
          <a:bodyPr wrap="square" rtlCol="0">
            <a:spAutoFit/>
          </a:bodyPr>
          <a:lstStyle/>
          <a:p>
            <a:pPr algn="ctr"/>
            <a:r>
              <a:rPr lang="en-US" sz="5400" dirty="0"/>
              <a:t>Scott Lam, Thomas Simmons, Leo Ras</a:t>
            </a:r>
          </a:p>
        </p:txBody>
      </p:sp>
      <p:sp>
        <p:nvSpPr>
          <p:cNvPr id="33" name="TextBox 32"/>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p:cNvSpPr txBox="1"/>
          <p:nvPr/>
        </p:nvSpPr>
        <p:spPr>
          <a:xfrm>
            <a:off x="10744200" y="7315200"/>
            <a:ext cx="7543800" cy="18312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 majority of our web application has been developed using Firebase, a comprehensive and robust mobile and web application development platform owned by Google. Firebase offers a diverse range of tools and services that enable developers to create high-quality applications with ease.</a:t>
            </a:r>
          </a:p>
          <a:p>
            <a:pPr algn="just"/>
            <a:endParaRPr lang="en-US" sz="3200" dirty="0"/>
          </a:p>
          <a:p>
            <a:pPr algn="just"/>
            <a:r>
              <a:rPr lang="en-US" sz="3200" dirty="0"/>
              <a:t>For efficient management of documents and clothing photos, we have leveraged two Firebase products: Storage and Firestore. Storage facilitates the storage of clothing photos submitted by our users on Google's secure cloud infrastructure, while also providing mechanisms to regulate access to the images. Firestore manages documents that contain information about each clothing item, such as color, category, and links to the corresponding photos stored in Storage.</a:t>
            </a:r>
          </a:p>
          <a:p>
            <a:pPr algn="just"/>
            <a:endParaRPr lang="en-US" sz="3200" dirty="0"/>
          </a:p>
          <a:p>
            <a:pPr algn="just"/>
            <a:r>
              <a:rPr lang="en-US" sz="3200" dirty="0"/>
              <a:t>Firebase Authentication has been employed to handle user sign-up and login processes on our web app. Our current web app setup supports email/password authentication and third-party authentication with Google (as depicted in Figure 3). Each user is granted access only to their own photos and documents, ensuring data privacy.</a:t>
            </a:r>
          </a:p>
          <a:p>
            <a:pPr algn="just"/>
            <a:endParaRPr lang="en-US" sz="3200" dirty="0"/>
          </a:p>
          <a:p>
            <a:pPr algn="just"/>
            <a:r>
              <a:rPr lang="en-US" sz="3200" dirty="0"/>
              <a:t>To make our web app accessible on the internet, we will be utilizing Firebase Hosting for deployment. To ensure secure communication, all traffic to our site will be encrypted through HTTPS, as facilitated by Firebase Hosting</a:t>
            </a:r>
          </a:p>
        </p:txBody>
      </p:sp>
      <p:sp>
        <p:nvSpPr>
          <p:cNvPr id="51" name="TextBox 50"/>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p:cNvSpPr txBox="1"/>
          <p:nvPr/>
        </p:nvSpPr>
        <p:spPr>
          <a:xfrm>
            <a:off x="20116800" y="7315200"/>
            <a:ext cx="7543800" cy="148647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 V-Closet website will feature a minimalistic design with a black-and-white color scheme, consisting of 9-10 pages built using React, a component-based framework for code reusability and easier code management. Key components such as a top navigation bar with Home, Wardrobe, Toggle, and Settings icons will be integrated for seamless navigation. The Toggle icon will change the website's background color based on the theme selected, while the Settings icon will allow users to manage their account. </a:t>
            </a:r>
          </a:p>
          <a:p>
            <a:pPr algn="just"/>
            <a:endParaRPr lang="en-US" sz="3200" dirty="0"/>
          </a:p>
          <a:p>
            <a:pPr algn="just"/>
            <a:r>
              <a:rPr lang="en-US" sz="3200" dirty="0"/>
              <a:t>The landing page will prompt users to login or sign up, with authentication handled by Firebase. The Home Page will use an OpenWeatherMap API to provide weather-based outfit recommendations, with a separate WeatherTracker component for tracking location and weather data. The Wardrobe Page will allow users to manage their clothing inventory, with options for categorization and color sorting. The Add Item Page will allow users to upload photos of their clothes using an ImageUploader component. The website aims to consistently recommend clothes based on weather conditions through the Recommendation component.</a:t>
            </a:r>
          </a:p>
        </p:txBody>
      </p:sp>
      <p:sp>
        <p:nvSpPr>
          <p:cNvPr id="53" name="TextBox 52"/>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8" name="TextBox 57"/>
          <p:cNvSpPr txBox="1"/>
          <p:nvPr/>
        </p:nvSpPr>
        <p:spPr>
          <a:xfrm>
            <a:off x="1371600" y="2291727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a:t>
            </a:r>
          </a:p>
        </p:txBody>
      </p:sp>
      <p:sp>
        <p:nvSpPr>
          <p:cNvPr id="62" name="TextBox 61"/>
          <p:cNvSpPr txBox="1"/>
          <p:nvPr/>
        </p:nvSpPr>
        <p:spPr>
          <a:xfrm>
            <a:off x="1371600" y="23748270"/>
            <a:ext cx="7543800" cy="124033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Closet organization applications currently exist to help users control their wardrobe and plan their outfits. These applications, though, focus mainly on styling, recycling, and finding outfit inspirations. So far, a wardrobe organizer that plans outfits in accordance to weather data does not exist.</a:t>
            </a:r>
          </a:p>
          <a:p>
            <a:pPr algn="just"/>
            <a:endParaRPr lang="en-US" sz="3200" dirty="0"/>
          </a:p>
          <a:p>
            <a:pPr algn="just"/>
            <a:r>
              <a:rPr lang="en-US" sz="3200" dirty="0"/>
              <a:t>In creating V-Closet, we gathered information on various geolocation and weather APIs that would support our intended use. We incorporated these APIs in our project to provide a unique service that we believe many users will benefit from.</a:t>
            </a:r>
          </a:p>
          <a:p>
            <a:pPr algn="just"/>
            <a:endParaRPr lang="en-US" sz="3200" dirty="0"/>
          </a:p>
          <a:p>
            <a:pPr algn="just"/>
            <a:r>
              <a:rPr lang="en-US" sz="3200" dirty="0"/>
              <a:t>By automating daily outfits and ensuring its compliance with forecasted weather conditions, V-closet can help eliminate the difficulty of making outfit decisions, promote the reuse and recycling of clothes, and bring user the confidence of dressing correctly for any occasion, at any time, and during any type of weather.</a:t>
            </a:r>
          </a:p>
          <a:p>
            <a:pPr algn="just"/>
            <a:endParaRPr lang="en-US" sz="3200" dirty="0"/>
          </a:p>
          <a:p>
            <a:pPr algn="just"/>
            <a:endParaRPr lang="en-US" sz="3200" dirty="0"/>
          </a:p>
        </p:txBody>
      </p:sp>
      <p:sp>
        <p:nvSpPr>
          <p:cNvPr id="63" name="TextBox 62"/>
          <p:cNvSpPr txBox="1"/>
          <p:nvPr/>
        </p:nvSpPr>
        <p:spPr>
          <a:xfrm>
            <a:off x="10744200" y="35006280"/>
            <a:ext cx="16921480" cy="20612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The wardrobe page design showcases a sleek monochromatic color scheme, a user-friendly side navigation bar for easy categorization, a top navigation bar for enhanced accessibility, and real-time weather information to provide users with personalized clothing suggestions. Images showcase user-uploaded clothing items.</a:t>
            </a:r>
          </a:p>
        </p:txBody>
      </p:sp>
      <p:sp>
        <p:nvSpPr>
          <p:cNvPr id="66" name="TextBox 65"/>
          <p:cNvSpPr txBox="1"/>
          <p:nvPr/>
        </p:nvSpPr>
        <p:spPr>
          <a:xfrm>
            <a:off x="29477335" y="26516457"/>
            <a:ext cx="7543800" cy="156845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Modernized and Minimalistic Black-and-White Login Form with Dual Login Options - Input or Google</a:t>
            </a:r>
          </a:p>
        </p:txBody>
      </p:sp>
      <p:sp>
        <p:nvSpPr>
          <p:cNvPr id="67" name="TextBox 66"/>
          <p:cNvSpPr txBox="1"/>
          <p:nvPr/>
        </p:nvSpPr>
        <p:spPr>
          <a:xfrm>
            <a:off x="29490035" y="2845828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p:cNvSpPr txBox="1"/>
          <p:nvPr/>
        </p:nvSpPr>
        <p:spPr>
          <a:xfrm>
            <a:off x="29490035" y="29372814"/>
            <a:ext cx="7543800"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 https://react.dev</a:t>
            </a:r>
          </a:p>
          <a:p>
            <a:pPr marL="514350" indent="-514350" algn="just">
              <a:buAutoNum type="arabicPeriod"/>
            </a:pPr>
            <a:r>
              <a:rPr lang="en-US" sz="3200" dirty="0" err="1"/>
              <a:t>Firebase: https://firebase.google.com</a:t>
            </a:r>
            <a:r>
              <a:rPr lang="en-US" sz="3200" dirty="0"/>
              <a:t> </a:t>
            </a:r>
          </a:p>
          <a:p>
            <a:pPr marL="514350" indent="-514350" algn="just">
              <a:buAutoNum type="arabicPeriod"/>
            </a:pPr>
            <a:r>
              <a:rPr lang="en-US" sz="3200" dirty="0" err="1"/>
              <a:t>OpenWeatherMap API:  </a:t>
            </a:r>
          </a:p>
          <a:p>
            <a:pPr marL="971550" lvl="1" indent="-514350" algn="just">
              <a:buFont typeface="Arial" panose="020B0604020202020204" pitchFamily="34" charset="0"/>
              <a:buChar char="•"/>
            </a:pPr>
            <a:r>
              <a:rPr lang="en-US" sz="3200" dirty="0"/>
              <a:t>https://openweathermap.org</a:t>
            </a:r>
          </a:p>
        </p:txBody>
      </p:sp>
      <p:sp>
        <p:nvSpPr>
          <p:cNvPr id="72" name="TextBox 71"/>
          <p:cNvSpPr txBox="1"/>
          <p:nvPr/>
        </p:nvSpPr>
        <p:spPr>
          <a:xfrm>
            <a:off x="29490035" y="3277908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p:cNvSpPr txBox="1"/>
          <p:nvPr/>
        </p:nvSpPr>
        <p:spPr>
          <a:xfrm>
            <a:off x="29490035" y="33693735"/>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and Dr. Leong Lee for his support of students in the Department of Computer Science and Information Technology.</a:t>
            </a:r>
          </a:p>
        </p:txBody>
      </p:sp>
      <p:cxnSp>
        <p:nvCxnSpPr>
          <p:cNvPr id="78" name="Straight Connector 77"/>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descr="Login"/>
          <p:cNvPicPr>
            <a:picLocks noChangeAspect="1"/>
          </p:cNvPicPr>
          <p:nvPr/>
        </p:nvPicPr>
        <p:blipFill>
          <a:blip r:embed="rId4"/>
          <a:stretch>
            <a:fillRect/>
          </a:stretch>
        </p:blipFill>
        <p:spPr>
          <a:xfrm>
            <a:off x="29489400" y="17904460"/>
            <a:ext cx="7536815" cy="8314690"/>
          </a:xfrm>
          <a:prstGeom prst="rect">
            <a:avLst/>
          </a:prstGeom>
        </p:spPr>
      </p:pic>
      <p:sp>
        <p:nvSpPr>
          <p:cNvPr id="12" name="TextBox 62"/>
          <p:cNvSpPr txBox="1"/>
          <p:nvPr/>
        </p:nvSpPr>
        <p:spPr>
          <a:xfrm>
            <a:off x="29477335" y="14814931"/>
            <a:ext cx="7555865"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This Block-Diagram represents our web application and the technology it runs on. It is a simplification of the interaction between our systems and the user. </a:t>
            </a:r>
          </a:p>
        </p:txBody>
      </p:sp>
      <p:pic>
        <p:nvPicPr>
          <p:cNvPr id="13" name="Picture 12" descr="WardrobePage (3)"/>
          <p:cNvPicPr>
            <a:picLocks noChangeAspect="1"/>
          </p:cNvPicPr>
          <p:nvPr/>
        </p:nvPicPr>
        <p:blipFill>
          <a:blip r:embed="rId5"/>
          <a:stretch>
            <a:fillRect/>
          </a:stretch>
        </p:blipFill>
        <p:spPr>
          <a:xfrm>
            <a:off x="10702925" y="26245820"/>
            <a:ext cx="16923385" cy="8456930"/>
          </a:xfrm>
          <a:prstGeom prst="rect">
            <a:avLst/>
          </a:prstGeom>
          <a:ln>
            <a:noFill/>
          </a:ln>
        </p:spPr>
      </p:pic>
      <p:pic>
        <p:nvPicPr>
          <p:cNvPr id="6" name="Picture 5" descr="Diagram&#10;&#10;Description automatically generated">
            <a:extLst>
              <a:ext uri="{FF2B5EF4-FFF2-40B4-BE49-F238E27FC236}">
                <a16:creationId xmlns:a16="http://schemas.microsoft.com/office/drawing/2014/main" id="{46FBD4B4-B6B9-9B6B-428F-8D3499BBC0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65269" y="6502403"/>
            <a:ext cx="7555865" cy="7957187"/>
          </a:xfrm>
          <a:prstGeom prst="rect">
            <a:avLst/>
          </a:prstGeom>
        </p:spPr>
      </p:pic>
      <p:pic>
        <p:nvPicPr>
          <p:cNvPr id="4" name="Picture 3" descr="Logo, company name&#10;&#10;Description automatically generated">
            <a:extLst>
              <a:ext uri="{FF2B5EF4-FFF2-40B4-BE49-F238E27FC236}">
                <a16:creationId xmlns:a16="http://schemas.microsoft.com/office/drawing/2014/main" id="{1C804937-80C3-9CAB-BCFD-7122842D2A9C}"/>
              </a:ext>
            </a:extLst>
          </p:cNvPr>
          <p:cNvPicPr>
            <a:picLocks noChangeAspect="1"/>
          </p:cNvPicPr>
          <p:nvPr/>
        </p:nvPicPr>
        <p:blipFill rotWithShape="1">
          <a:blip r:embed="rId7">
            <a:extLst>
              <a:ext uri="{28A0092B-C50C-407E-A947-70E740481C1C}">
                <a14:useLocalDpi xmlns:a14="http://schemas.microsoft.com/office/drawing/2010/main" val="0"/>
              </a:ext>
            </a:extLst>
          </a:blip>
          <a:srcRect l="15806" t="27009" r="15000" b="45226"/>
          <a:stretch/>
        </p:blipFill>
        <p:spPr>
          <a:xfrm>
            <a:off x="29490035" y="1544532"/>
            <a:ext cx="7543800" cy="30270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930</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Ras, Jan L.</cp:lastModifiedBy>
  <cp:revision>111</cp:revision>
  <cp:lastPrinted>2016-07-13T23:56:00Z</cp:lastPrinted>
  <dcterms:created xsi:type="dcterms:W3CDTF">2016-06-13T20:02:00Z</dcterms:created>
  <dcterms:modified xsi:type="dcterms:W3CDTF">2023-04-11T04:45:18Z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D2AC891DEDCA4DEEBEAEB27BE6DC2DB7</vt:lpwstr>
  </property>
  <property fmtid="{D5CDD505-2E9C-101B-9397-08002B2CF9AE}" pid="3" name="KSOProductBuildVer">
    <vt:lpwstr>1033-11.2.0.11516</vt:lpwstr>
  </property>
</Properties>
</file>