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59"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5"/>
  </p:normalViewPr>
  <p:slideViewPr>
    <p:cSldViewPr snapToGrid="0">
      <p:cViewPr varScale="1">
        <p:scale>
          <a:sx n="111" d="100"/>
          <a:sy n="111" d="100"/>
        </p:scale>
        <p:origin x="7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11/19/24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11/19/24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11/19/24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11/19/24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11/19/24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11/19/24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11/19/24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11/19/24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shiny.posit.co/r/gallery/widgets/widget-galler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osscc.shinyapps.io/Class_Calculator/" TargetMode="External"/><Relationship Id="rId2" Type="http://schemas.openxmlformats.org/officeDocument/2006/relationships/hyperlink" Target="https://scottoatley.shinyapps.io/Youth_In_Transiti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ottoatley.shinyapps.io/trainingap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DE35-88CB-61E6-F5BB-D8CBB3B6603A}"/>
              </a:ext>
            </a:extLst>
          </p:cNvPr>
          <p:cNvSpPr>
            <a:spLocks noGrp="1"/>
          </p:cNvSpPr>
          <p:nvPr>
            <p:ph type="ctrTitle"/>
          </p:nvPr>
        </p:nvSpPr>
        <p:spPr/>
        <p:txBody>
          <a:bodyPr>
            <a:normAutofit fontScale="90000"/>
          </a:bodyPr>
          <a:lstStyle/>
          <a:p>
            <a:r>
              <a:rPr lang="en-GB" b="1" i="0" u="none" strike="noStrike" dirty="0">
                <a:effectLst/>
                <a:latin typeface="var(--tec-font-family-sans-serif)"/>
              </a:rPr>
              <a:t>Survey and Questionnaire Construction: the Shiny Package in R</a:t>
            </a:r>
            <a:endParaRPr lang="en-US" dirty="0"/>
          </a:p>
        </p:txBody>
      </p:sp>
      <p:sp>
        <p:nvSpPr>
          <p:cNvPr id="3" name="Subtitle 2">
            <a:extLst>
              <a:ext uri="{FF2B5EF4-FFF2-40B4-BE49-F238E27FC236}">
                <a16:creationId xmlns:a16="http://schemas.microsoft.com/office/drawing/2014/main" id="{46E35F3C-B073-9A90-AB7E-8A458F5D6C68}"/>
              </a:ext>
            </a:extLst>
          </p:cNvPr>
          <p:cNvSpPr>
            <a:spLocks noGrp="1"/>
          </p:cNvSpPr>
          <p:nvPr>
            <p:ph type="subTitle" idx="1"/>
          </p:nvPr>
        </p:nvSpPr>
        <p:spPr/>
        <p:txBody>
          <a:bodyPr/>
          <a:lstStyle/>
          <a:p>
            <a:r>
              <a:rPr lang="en-US" dirty="0"/>
              <a:t>Scott Oatley</a:t>
            </a:r>
          </a:p>
          <a:p>
            <a:r>
              <a:rPr lang="en-US" dirty="0"/>
              <a:t>S2265605@ed.ac.uk</a:t>
            </a:r>
          </a:p>
        </p:txBody>
      </p:sp>
    </p:spTree>
    <p:extLst>
      <p:ext uri="{BB962C8B-B14F-4D97-AF65-F5344CB8AC3E}">
        <p14:creationId xmlns:p14="http://schemas.microsoft.com/office/powerpoint/2010/main" val="227695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6EEEB-61C3-1CD2-0BB7-06C472AFB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CE168-A5BA-99C0-3E3B-DD05DF58E4BD}"/>
              </a:ext>
            </a:extLst>
          </p:cNvPr>
          <p:cNvSpPr>
            <a:spLocks noGrp="1"/>
          </p:cNvSpPr>
          <p:nvPr>
            <p:ph type="title"/>
          </p:nvPr>
        </p:nvSpPr>
        <p:spPr/>
        <p:txBody>
          <a:bodyPr/>
          <a:lstStyle/>
          <a:p>
            <a:r>
              <a:rPr lang="en-US" dirty="0"/>
              <a:t>Structure of Shiny App</a:t>
            </a:r>
          </a:p>
        </p:txBody>
      </p:sp>
      <p:sp>
        <p:nvSpPr>
          <p:cNvPr id="3" name="Content Placeholder 2">
            <a:extLst>
              <a:ext uri="{FF2B5EF4-FFF2-40B4-BE49-F238E27FC236}">
                <a16:creationId xmlns:a16="http://schemas.microsoft.com/office/drawing/2014/main" id="{E6FF49BB-F66F-B4AF-5522-0F12DE54423F}"/>
              </a:ext>
            </a:extLst>
          </p:cNvPr>
          <p:cNvSpPr>
            <a:spLocks noGrp="1"/>
          </p:cNvSpPr>
          <p:nvPr>
            <p:ph idx="1"/>
          </p:nvPr>
        </p:nvSpPr>
        <p:spPr/>
        <p:txBody>
          <a:bodyPr/>
          <a:lstStyle/>
          <a:p>
            <a:r>
              <a:rPr lang="en-US" dirty="0"/>
              <a:t>User Interface (UI)</a:t>
            </a:r>
          </a:p>
          <a:p>
            <a:endParaRPr lang="en-US" dirty="0"/>
          </a:p>
          <a:p>
            <a:r>
              <a:rPr lang="en-US" dirty="0"/>
              <a:t>Server</a:t>
            </a:r>
          </a:p>
          <a:p>
            <a:endParaRPr lang="en-US" dirty="0"/>
          </a:p>
          <a:p>
            <a:r>
              <a:rPr lang="en-US" dirty="0"/>
              <a:t>Call App Function</a:t>
            </a:r>
          </a:p>
        </p:txBody>
      </p:sp>
    </p:spTree>
    <p:extLst>
      <p:ext uri="{BB962C8B-B14F-4D97-AF65-F5344CB8AC3E}">
        <p14:creationId xmlns:p14="http://schemas.microsoft.com/office/powerpoint/2010/main" val="366486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0D993-7450-111A-179E-7B27D2A86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3E096-E317-3061-5923-D5059CF19215}"/>
              </a:ext>
            </a:extLst>
          </p:cNvPr>
          <p:cNvSpPr>
            <a:spLocks noGrp="1"/>
          </p:cNvSpPr>
          <p:nvPr>
            <p:ph type="title"/>
          </p:nvPr>
        </p:nvSpPr>
        <p:spPr/>
        <p:txBody>
          <a:bodyPr/>
          <a:lstStyle/>
          <a:p>
            <a:r>
              <a:rPr lang="en-US" dirty="0"/>
              <a:t>Structure of Shiny App</a:t>
            </a:r>
          </a:p>
        </p:txBody>
      </p:sp>
      <p:sp>
        <p:nvSpPr>
          <p:cNvPr id="3" name="Content Placeholder 2">
            <a:extLst>
              <a:ext uri="{FF2B5EF4-FFF2-40B4-BE49-F238E27FC236}">
                <a16:creationId xmlns:a16="http://schemas.microsoft.com/office/drawing/2014/main" id="{0F77BE1F-F126-2188-9EB8-9CEC6E9FBC41}"/>
              </a:ext>
            </a:extLst>
          </p:cNvPr>
          <p:cNvSpPr>
            <a:spLocks noGrp="1"/>
          </p:cNvSpPr>
          <p:nvPr>
            <p:ph idx="1"/>
          </p:nvPr>
        </p:nvSpPr>
        <p:spPr/>
        <p:txBody>
          <a:bodyPr/>
          <a:lstStyle/>
          <a:p>
            <a:r>
              <a:rPr lang="en-US" b="1" dirty="0"/>
              <a:t>User Interface (UI)</a:t>
            </a:r>
          </a:p>
          <a:p>
            <a:endParaRPr lang="en-US" dirty="0"/>
          </a:p>
          <a:p>
            <a:r>
              <a:rPr lang="en-US" dirty="0"/>
              <a:t>Server</a:t>
            </a:r>
          </a:p>
          <a:p>
            <a:endParaRPr lang="en-US" dirty="0"/>
          </a:p>
          <a:p>
            <a:r>
              <a:rPr lang="en-US" dirty="0"/>
              <a:t>Call App Function</a:t>
            </a:r>
          </a:p>
        </p:txBody>
      </p:sp>
    </p:spTree>
    <p:extLst>
      <p:ext uri="{BB962C8B-B14F-4D97-AF65-F5344CB8AC3E}">
        <p14:creationId xmlns:p14="http://schemas.microsoft.com/office/powerpoint/2010/main" val="147237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DC64-A0FA-684E-D0C0-0897788E57A4}"/>
              </a:ext>
            </a:extLst>
          </p:cNvPr>
          <p:cNvSpPr>
            <a:spLocks noGrp="1"/>
          </p:cNvSpPr>
          <p:nvPr>
            <p:ph type="title"/>
          </p:nvPr>
        </p:nvSpPr>
        <p:spPr/>
        <p:txBody>
          <a:bodyPr/>
          <a:lstStyle/>
          <a:p>
            <a:r>
              <a:rPr lang="en-US" dirty="0"/>
              <a:t>UI</a:t>
            </a:r>
          </a:p>
        </p:txBody>
      </p:sp>
      <p:sp>
        <p:nvSpPr>
          <p:cNvPr id="5" name="TextBox 4">
            <a:extLst>
              <a:ext uri="{FF2B5EF4-FFF2-40B4-BE49-F238E27FC236}">
                <a16:creationId xmlns:a16="http://schemas.microsoft.com/office/drawing/2014/main" id="{FDDBBD00-928B-2D44-6514-EE1581606FB6}"/>
              </a:ext>
            </a:extLst>
          </p:cNvPr>
          <p:cNvSpPr txBox="1"/>
          <p:nvPr/>
        </p:nvSpPr>
        <p:spPr>
          <a:xfrm>
            <a:off x="5300462" y="334342"/>
            <a:ext cx="6099858" cy="6463308"/>
          </a:xfrm>
          <a:prstGeom prst="rect">
            <a:avLst/>
          </a:prstGeom>
          <a:noFill/>
        </p:spPr>
        <p:txBody>
          <a:bodyPr wrap="square">
            <a:spAutoFit/>
          </a:bodyPr>
          <a:lstStyle/>
          <a:p>
            <a:pPr algn="l"/>
            <a:r>
              <a:rPr lang="en-GB" b="0" i="0" u="none" strike="noStrike" dirty="0">
                <a:solidFill>
                  <a:srgbClr val="000000"/>
                </a:solidFill>
                <a:effectLst/>
              </a:rPr>
              <a:t># Load the Shiny library</a:t>
            </a:r>
          </a:p>
          <a:p>
            <a:pPr algn="l"/>
            <a:r>
              <a:rPr lang="en-GB" b="0" i="0" u="none" strike="noStrike" dirty="0">
                <a:solidFill>
                  <a:srgbClr val="000000"/>
                </a:solidFill>
                <a:effectLst/>
              </a:rPr>
              <a:t>library(shiny)</a:t>
            </a:r>
          </a:p>
          <a:p>
            <a:pPr algn="l"/>
            <a:endParaRPr lang="en-GB" b="0" i="0" u="none" strike="noStrike" dirty="0">
              <a:solidFill>
                <a:srgbClr val="000000"/>
              </a:solidFill>
              <a:effectLst/>
            </a:endParaRPr>
          </a:p>
          <a:p>
            <a:pPr algn="l"/>
            <a:r>
              <a:rPr lang="en-GB" b="0" i="0" u="none" strike="noStrike" dirty="0">
                <a:solidFill>
                  <a:srgbClr val="000000"/>
                </a:solidFill>
                <a:effectLst/>
              </a:rPr>
              <a:t># Define UI</a:t>
            </a:r>
          </a:p>
          <a:p>
            <a:pPr algn="l"/>
            <a:r>
              <a:rPr lang="en-GB" b="0" i="0" u="none" strike="noStrike" dirty="0" err="1">
                <a:solidFill>
                  <a:srgbClr val="000000"/>
                </a:solidFill>
                <a:effectLst/>
              </a:rPr>
              <a:t>ui</a:t>
            </a:r>
            <a:r>
              <a:rPr lang="en-GB" b="0" i="0" u="none" strike="noStrike" dirty="0">
                <a:solidFill>
                  <a:srgbClr val="000000"/>
                </a:solidFill>
                <a:effectLst/>
              </a:rPr>
              <a:t> &lt;- </a:t>
            </a:r>
            <a:r>
              <a:rPr lang="en-GB" b="0" i="0" u="none" strike="noStrike" dirty="0" err="1">
                <a:solidFill>
                  <a:srgbClr val="000000"/>
                </a:solidFill>
                <a:effectLst/>
              </a:rPr>
              <a:t>fluidPage</a:t>
            </a:r>
            <a:r>
              <a:rPr lang="en-GB" b="0" i="0" u="none" strike="noStrike" dirty="0">
                <a:solidFill>
                  <a:srgbClr val="000000"/>
                </a:solidFill>
                <a:effectLst/>
              </a:rPr>
              <a:t>(</a:t>
            </a:r>
          </a:p>
          <a:p>
            <a:pPr algn="l"/>
            <a:r>
              <a:rPr lang="en-GB" b="0" i="0" u="none" strike="noStrike" dirty="0">
                <a:solidFill>
                  <a:srgbClr val="000000"/>
                </a:solidFill>
                <a:effectLst/>
              </a:rPr>
              <a:t># App title</a:t>
            </a:r>
          </a:p>
          <a:p>
            <a:pPr algn="l"/>
            <a:r>
              <a:rPr lang="en-GB" b="0" i="0" u="none" strike="noStrike" dirty="0" err="1">
                <a:solidFill>
                  <a:srgbClr val="000000"/>
                </a:solidFill>
                <a:effectLst/>
              </a:rPr>
              <a:t>titlePanel</a:t>
            </a:r>
            <a:r>
              <a:rPr lang="en-GB" b="0" i="0" u="none" strike="noStrike" dirty="0">
                <a:solidFill>
                  <a:srgbClr val="000000"/>
                </a:solidFill>
                <a:effectLst/>
              </a:rPr>
              <a:t>("Basic Shiny App Example"),</a:t>
            </a:r>
          </a:p>
          <a:p>
            <a:pPr algn="l"/>
            <a:r>
              <a:rPr lang="en-GB" b="0" i="0" u="none" strike="noStrike" dirty="0">
                <a:solidFill>
                  <a:srgbClr val="000000"/>
                </a:solidFill>
                <a:effectLst/>
              </a:rPr>
              <a:t># Sidebar layout with input and output</a:t>
            </a:r>
          </a:p>
          <a:p>
            <a:pPr algn="l"/>
            <a:r>
              <a:rPr lang="en-GB" b="0" i="0" u="none" strike="noStrike" dirty="0" err="1">
                <a:solidFill>
                  <a:srgbClr val="000000"/>
                </a:solidFill>
                <a:effectLst/>
              </a:rPr>
              <a:t>sidebarLayout</a:t>
            </a:r>
            <a:r>
              <a:rPr lang="en-GB" b="0" i="0" u="none" strike="noStrike" dirty="0">
                <a:solidFill>
                  <a:srgbClr val="000000"/>
                </a:solidFill>
                <a:effectLst/>
              </a:rPr>
              <a:t>(</a:t>
            </a:r>
          </a:p>
          <a:p>
            <a:pPr algn="l"/>
            <a:r>
              <a:rPr lang="en-GB" b="0" i="0" u="none" strike="noStrike" dirty="0">
                <a:solidFill>
                  <a:srgbClr val="000000"/>
                </a:solidFill>
                <a:effectLst/>
              </a:rPr>
              <a:t># Sidebar for slider input</a:t>
            </a:r>
          </a:p>
          <a:p>
            <a:pPr algn="l"/>
            <a:r>
              <a:rPr lang="en-GB" b="0" i="0" u="none" strike="noStrike" dirty="0" err="1">
                <a:solidFill>
                  <a:srgbClr val="000000"/>
                </a:solidFill>
                <a:effectLst/>
              </a:rPr>
              <a:t>sidebarPanel</a:t>
            </a:r>
            <a:r>
              <a:rPr lang="en-GB" b="0" i="0" u="none" strike="noStrike" dirty="0">
                <a:solidFill>
                  <a:srgbClr val="000000"/>
                </a:solidFill>
                <a:effectLst/>
              </a:rPr>
              <a:t>(</a:t>
            </a:r>
          </a:p>
          <a:p>
            <a:pPr algn="l"/>
            <a:r>
              <a:rPr lang="en-GB" b="0" i="0" u="none" strike="noStrike" dirty="0" err="1">
                <a:solidFill>
                  <a:srgbClr val="000000"/>
                </a:solidFill>
                <a:effectLst/>
              </a:rPr>
              <a:t>sliderInput</a:t>
            </a:r>
            <a:r>
              <a:rPr lang="en-GB" b="0" i="0" u="none" strike="noStrike" dirty="0">
                <a:solidFill>
                  <a:srgbClr val="000000"/>
                </a:solidFill>
                <a:effectLst/>
              </a:rPr>
              <a:t>("</a:t>
            </a:r>
            <a:r>
              <a:rPr lang="en-GB" b="0" i="0" u="none" strike="noStrike" dirty="0" err="1">
                <a:solidFill>
                  <a:srgbClr val="000000"/>
                </a:solidFill>
                <a:effectLst/>
              </a:rPr>
              <a:t>num</a:t>
            </a:r>
            <a:r>
              <a:rPr lang="en-GB" b="0" i="0" u="none" strike="noStrike" dirty="0">
                <a:solidFill>
                  <a:srgbClr val="000000"/>
                </a:solidFill>
                <a:effectLst/>
              </a:rPr>
              <a:t>", </a:t>
            </a:r>
          </a:p>
          <a:p>
            <a:pPr algn="l"/>
            <a:r>
              <a:rPr lang="en-GB" b="0" i="0" u="none" strike="noStrike" dirty="0">
                <a:solidFill>
                  <a:srgbClr val="000000"/>
                </a:solidFill>
                <a:effectLst/>
              </a:rPr>
              <a:t>"Choose a number:", </a:t>
            </a:r>
          </a:p>
          <a:p>
            <a:pPr algn="l"/>
            <a:r>
              <a:rPr lang="en-GB" b="0" i="0" u="none" strike="noStrike" dirty="0">
                <a:solidFill>
                  <a:srgbClr val="000000"/>
                </a:solidFill>
                <a:effectLst/>
              </a:rPr>
              <a:t>min = 1, </a:t>
            </a:r>
          </a:p>
          <a:p>
            <a:pPr algn="l"/>
            <a:r>
              <a:rPr lang="en-GB" b="0" i="0" u="none" strike="noStrike" dirty="0">
                <a:solidFill>
                  <a:srgbClr val="000000"/>
                </a:solidFill>
                <a:effectLst/>
              </a:rPr>
              <a:t>max = 100, </a:t>
            </a:r>
          </a:p>
          <a:p>
            <a:pPr algn="l"/>
            <a:r>
              <a:rPr lang="en-GB" b="0" i="0" u="none" strike="noStrike" dirty="0">
                <a:solidFill>
                  <a:srgbClr val="000000"/>
                </a:solidFill>
                <a:effectLst/>
              </a:rPr>
              <a:t>value = 50)</a:t>
            </a:r>
          </a:p>
          <a:p>
            <a:pPr algn="l"/>
            <a:r>
              <a:rPr lang="en-GB" b="0" i="0" u="none" strike="noStrike" dirty="0">
                <a:solidFill>
                  <a:srgbClr val="000000"/>
                </a:solidFill>
                <a:effectLst/>
              </a:rPr>
              <a:t>),</a:t>
            </a:r>
          </a:p>
          <a:p>
            <a:pPr algn="l"/>
            <a:r>
              <a:rPr lang="en-GB" b="0" i="0" u="none" strike="noStrike" dirty="0">
                <a:solidFill>
                  <a:srgbClr val="000000"/>
                </a:solidFill>
                <a:effectLst/>
              </a:rPr>
              <a:t># Main panel to display the result</a:t>
            </a:r>
          </a:p>
          <a:p>
            <a:pPr algn="l"/>
            <a:r>
              <a:rPr lang="en-GB" b="0" i="0" u="none" strike="noStrike" dirty="0" err="1">
                <a:solidFill>
                  <a:srgbClr val="000000"/>
                </a:solidFill>
                <a:effectLst/>
              </a:rPr>
              <a:t>mainPanel</a:t>
            </a:r>
            <a:r>
              <a:rPr lang="en-GB" b="0" i="0" u="none" strike="noStrike" dirty="0">
                <a:solidFill>
                  <a:srgbClr val="000000"/>
                </a:solidFill>
                <a:effectLst/>
              </a:rPr>
              <a:t>(</a:t>
            </a:r>
          </a:p>
          <a:p>
            <a:pPr algn="l"/>
            <a:r>
              <a:rPr lang="en-GB" b="0" i="0" u="none" strike="noStrike" dirty="0" err="1">
                <a:solidFill>
                  <a:srgbClr val="000000"/>
                </a:solidFill>
                <a:effectLst/>
              </a:rPr>
              <a:t>textOutput</a:t>
            </a:r>
            <a:r>
              <a:rPr lang="en-GB" b="0" i="0" u="none" strike="noStrike" dirty="0">
                <a:solidFill>
                  <a:srgbClr val="000000"/>
                </a:solidFill>
                <a:effectLst/>
              </a:rPr>
              <a:t>("result")</a:t>
            </a:r>
          </a:p>
          <a:p>
            <a:pPr algn="l"/>
            <a:r>
              <a:rPr lang="en-GB" b="0" i="0" u="none" strike="noStrike" dirty="0">
                <a:solidFill>
                  <a:srgbClr val="000000"/>
                </a:solidFill>
                <a:effectLst/>
              </a:rPr>
              <a:t>)</a:t>
            </a:r>
          </a:p>
          <a:p>
            <a:pPr algn="l"/>
            <a:r>
              <a:rPr lang="en-GB" b="0" i="0" u="none" strike="noStrike" dirty="0">
                <a:solidFill>
                  <a:srgbClr val="000000"/>
                </a:solidFill>
                <a:effectLst/>
              </a:rPr>
              <a:t>)</a:t>
            </a:r>
          </a:p>
          <a:p>
            <a:pPr algn="l"/>
            <a:r>
              <a:rPr lang="en-GB" b="0" i="0" u="none" strike="noStrike" dirty="0">
                <a:solidFill>
                  <a:srgbClr val="000000"/>
                </a:solidFill>
                <a:effectLst/>
              </a:rPr>
              <a:t>)</a:t>
            </a:r>
          </a:p>
        </p:txBody>
      </p:sp>
    </p:spTree>
    <p:extLst>
      <p:ext uri="{BB962C8B-B14F-4D97-AF65-F5344CB8AC3E}">
        <p14:creationId xmlns:p14="http://schemas.microsoft.com/office/powerpoint/2010/main" val="34223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5971-CFC2-A4E0-861F-E30679AD1D60}"/>
              </a:ext>
            </a:extLst>
          </p:cNvPr>
          <p:cNvSpPr>
            <a:spLocks noGrp="1"/>
          </p:cNvSpPr>
          <p:nvPr>
            <p:ph type="title"/>
          </p:nvPr>
        </p:nvSpPr>
        <p:spPr/>
        <p:txBody>
          <a:bodyPr/>
          <a:lstStyle/>
          <a:p>
            <a:r>
              <a:rPr lang="en-US" dirty="0"/>
              <a:t>What is going on here?</a:t>
            </a:r>
          </a:p>
        </p:txBody>
      </p:sp>
      <p:sp>
        <p:nvSpPr>
          <p:cNvPr id="3" name="Content Placeholder 2">
            <a:extLst>
              <a:ext uri="{FF2B5EF4-FFF2-40B4-BE49-F238E27FC236}">
                <a16:creationId xmlns:a16="http://schemas.microsoft.com/office/drawing/2014/main" id="{63FE4D37-DFAA-A564-3C83-D68A2581B2DF}"/>
              </a:ext>
            </a:extLst>
          </p:cNvPr>
          <p:cNvSpPr>
            <a:spLocks noGrp="1"/>
          </p:cNvSpPr>
          <p:nvPr>
            <p:ph idx="1"/>
          </p:nvPr>
        </p:nvSpPr>
        <p:spPr/>
        <p:txBody>
          <a:bodyPr/>
          <a:lstStyle/>
          <a:p>
            <a:r>
              <a:rPr lang="en-US" dirty="0" err="1"/>
              <a:t>ui</a:t>
            </a:r>
            <a:r>
              <a:rPr lang="en-US" dirty="0"/>
              <a:t> &lt;- </a:t>
            </a:r>
            <a:r>
              <a:rPr lang="en-US" dirty="0" err="1"/>
              <a:t>FluidPage</a:t>
            </a:r>
            <a:r>
              <a:rPr lang="en-US" dirty="0"/>
              <a:t>() </a:t>
            </a:r>
          </a:p>
          <a:p>
            <a:pPr lvl="1"/>
            <a:r>
              <a:rPr lang="en-US" dirty="0"/>
              <a:t>This defines the UI section our our App. Everything in here is our UI.</a:t>
            </a:r>
          </a:p>
          <a:p>
            <a:pPr lvl="1"/>
            <a:endParaRPr lang="en-US" dirty="0"/>
          </a:p>
        </p:txBody>
      </p:sp>
    </p:spTree>
    <p:extLst>
      <p:ext uri="{BB962C8B-B14F-4D97-AF65-F5344CB8AC3E}">
        <p14:creationId xmlns:p14="http://schemas.microsoft.com/office/powerpoint/2010/main" val="3965735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7EE66-9415-DC91-BDBD-54685D4BA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BC357-03E8-EB06-9759-FFC3179ADBBA}"/>
              </a:ext>
            </a:extLst>
          </p:cNvPr>
          <p:cNvSpPr>
            <a:spLocks noGrp="1"/>
          </p:cNvSpPr>
          <p:nvPr>
            <p:ph type="title"/>
          </p:nvPr>
        </p:nvSpPr>
        <p:spPr/>
        <p:txBody>
          <a:bodyPr/>
          <a:lstStyle/>
          <a:p>
            <a:r>
              <a:rPr lang="en-US" dirty="0"/>
              <a:t>What is going on here?</a:t>
            </a:r>
          </a:p>
        </p:txBody>
      </p:sp>
      <p:sp>
        <p:nvSpPr>
          <p:cNvPr id="3" name="Content Placeholder 2">
            <a:extLst>
              <a:ext uri="{FF2B5EF4-FFF2-40B4-BE49-F238E27FC236}">
                <a16:creationId xmlns:a16="http://schemas.microsoft.com/office/drawing/2014/main" id="{0FD31862-2A29-8B5D-5CF3-DBAFE812AFAE}"/>
              </a:ext>
            </a:extLst>
          </p:cNvPr>
          <p:cNvSpPr>
            <a:spLocks noGrp="1"/>
          </p:cNvSpPr>
          <p:nvPr>
            <p:ph idx="1"/>
          </p:nvPr>
        </p:nvSpPr>
        <p:spPr/>
        <p:txBody>
          <a:bodyPr/>
          <a:lstStyle/>
          <a:p>
            <a:r>
              <a:rPr lang="en-GB" b="0" i="0" u="none" strike="noStrike" dirty="0" err="1">
                <a:solidFill>
                  <a:srgbClr val="000000"/>
                </a:solidFill>
                <a:effectLst/>
              </a:rPr>
              <a:t>titlePanel</a:t>
            </a:r>
            <a:r>
              <a:rPr lang="en-GB" dirty="0">
                <a:solidFill>
                  <a:srgbClr val="000000"/>
                </a:solidFill>
              </a:rPr>
              <a:t>(</a:t>
            </a:r>
            <a:r>
              <a:rPr lang="en-US" dirty="0"/>
              <a:t>) </a:t>
            </a:r>
          </a:p>
          <a:p>
            <a:pPr lvl="1"/>
            <a:r>
              <a:rPr lang="en-US" dirty="0"/>
              <a:t>This defines a ‘Panel’ (Shiny speak for a specific section of our UI) as a Title section. Basically where our Title will go.</a:t>
            </a:r>
          </a:p>
          <a:p>
            <a:pPr lvl="1"/>
            <a:endParaRPr lang="en-US" dirty="0"/>
          </a:p>
        </p:txBody>
      </p:sp>
    </p:spTree>
    <p:extLst>
      <p:ext uri="{BB962C8B-B14F-4D97-AF65-F5344CB8AC3E}">
        <p14:creationId xmlns:p14="http://schemas.microsoft.com/office/powerpoint/2010/main" val="2168518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16550-28A8-981B-3E46-2E71AC8E9C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F73E85-CA6F-D8B8-3A75-086546EEBF8F}"/>
              </a:ext>
            </a:extLst>
          </p:cNvPr>
          <p:cNvSpPr>
            <a:spLocks noGrp="1"/>
          </p:cNvSpPr>
          <p:nvPr>
            <p:ph type="title"/>
          </p:nvPr>
        </p:nvSpPr>
        <p:spPr/>
        <p:txBody>
          <a:bodyPr/>
          <a:lstStyle/>
          <a:p>
            <a:r>
              <a:rPr lang="en-US" dirty="0"/>
              <a:t>What is going on here?</a:t>
            </a:r>
          </a:p>
        </p:txBody>
      </p:sp>
      <p:sp>
        <p:nvSpPr>
          <p:cNvPr id="3" name="Content Placeholder 2">
            <a:extLst>
              <a:ext uri="{FF2B5EF4-FFF2-40B4-BE49-F238E27FC236}">
                <a16:creationId xmlns:a16="http://schemas.microsoft.com/office/drawing/2014/main" id="{62143BCC-93F5-1B2C-78F6-B224EE08FF10}"/>
              </a:ext>
            </a:extLst>
          </p:cNvPr>
          <p:cNvSpPr>
            <a:spLocks noGrp="1"/>
          </p:cNvSpPr>
          <p:nvPr>
            <p:ph idx="1"/>
          </p:nvPr>
        </p:nvSpPr>
        <p:spPr/>
        <p:txBody>
          <a:bodyPr/>
          <a:lstStyle/>
          <a:p>
            <a:r>
              <a:rPr lang="en-GB" dirty="0" err="1">
                <a:solidFill>
                  <a:srgbClr val="000000"/>
                </a:solidFill>
              </a:rPr>
              <a:t>sidebarPanel</a:t>
            </a:r>
            <a:r>
              <a:rPr lang="en-GB" dirty="0">
                <a:solidFill>
                  <a:srgbClr val="000000"/>
                </a:solidFill>
              </a:rPr>
              <a:t>(</a:t>
            </a:r>
            <a:r>
              <a:rPr lang="en-US" dirty="0"/>
              <a:t>) </a:t>
            </a:r>
          </a:p>
          <a:p>
            <a:pPr lvl="1"/>
            <a:r>
              <a:rPr lang="en-US" dirty="0"/>
              <a:t>This defines a ‘Panel’ (Shiny speak for a specific section of our UI) as a Side section. This is where our slider will go.</a:t>
            </a:r>
          </a:p>
          <a:p>
            <a:pPr lvl="1"/>
            <a:endParaRPr lang="en-US" dirty="0"/>
          </a:p>
        </p:txBody>
      </p:sp>
    </p:spTree>
    <p:extLst>
      <p:ext uri="{BB962C8B-B14F-4D97-AF65-F5344CB8AC3E}">
        <p14:creationId xmlns:p14="http://schemas.microsoft.com/office/powerpoint/2010/main" val="56475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3686A-EFDC-A830-ECA0-E8E125ED4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8A396-2FD8-98EB-BB2B-F324B3C54BAE}"/>
              </a:ext>
            </a:extLst>
          </p:cNvPr>
          <p:cNvSpPr>
            <a:spLocks noGrp="1"/>
          </p:cNvSpPr>
          <p:nvPr>
            <p:ph type="title"/>
          </p:nvPr>
        </p:nvSpPr>
        <p:spPr/>
        <p:txBody>
          <a:bodyPr/>
          <a:lstStyle/>
          <a:p>
            <a:r>
              <a:rPr lang="en-US" dirty="0"/>
              <a:t>What is going on here?</a:t>
            </a:r>
          </a:p>
        </p:txBody>
      </p:sp>
      <p:sp>
        <p:nvSpPr>
          <p:cNvPr id="3" name="Content Placeholder 2">
            <a:extLst>
              <a:ext uri="{FF2B5EF4-FFF2-40B4-BE49-F238E27FC236}">
                <a16:creationId xmlns:a16="http://schemas.microsoft.com/office/drawing/2014/main" id="{3DD89025-7435-5448-31AF-B52CE77DD65F}"/>
              </a:ext>
            </a:extLst>
          </p:cNvPr>
          <p:cNvSpPr>
            <a:spLocks noGrp="1"/>
          </p:cNvSpPr>
          <p:nvPr>
            <p:ph idx="1"/>
          </p:nvPr>
        </p:nvSpPr>
        <p:spPr/>
        <p:txBody>
          <a:bodyPr/>
          <a:lstStyle/>
          <a:p>
            <a:pPr lvl="1"/>
            <a:r>
              <a:rPr lang="en-US" dirty="0"/>
              <a:t>This defines our slider. We first give this specific slider a name in this case ”num”. Then we give it a title that will be seen in the UI – “Choose a number:”. Then we set the slider parameters, for our slider we shall have it start at 1, end at 100. We also want the slider to start in the middle, so we set the value to 50. </a:t>
            </a:r>
          </a:p>
        </p:txBody>
      </p:sp>
      <p:sp>
        <p:nvSpPr>
          <p:cNvPr id="5" name="TextBox 4">
            <a:extLst>
              <a:ext uri="{FF2B5EF4-FFF2-40B4-BE49-F238E27FC236}">
                <a16:creationId xmlns:a16="http://schemas.microsoft.com/office/drawing/2014/main" id="{0DE9944F-0966-9812-B671-E1352839230E}"/>
              </a:ext>
            </a:extLst>
          </p:cNvPr>
          <p:cNvSpPr txBox="1"/>
          <p:nvPr/>
        </p:nvSpPr>
        <p:spPr>
          <a:xfrm>
            <a:off x="5209454" y="1148009"/>
            <a:ext cx="6099858" cy="1477328"/>
          </a:xfrm>
          <a:prstGeom prst="rect">
            <a:avLst/>
          </a:prstGeom>
          <a:noFill/>
        </p:spPr>
        <p:txBody>
          <a:bodyPr wrap="square">
            <a:spAutoFit/>
          </a:bodyPr>
          <a:lstStyle/>
          <a:p>
            <a:pPr algn="l"/>
            <a:r>
              <a:rPr lang="en-GB" b="0" i="0" u="none" strike="noStrike" dirty="0" err="1">
                <a:solidFill>
                  <a:srgbClr val="000000"/>
                </a:solidFill>
                <a:effectLst/>
              </a:rPr>
              <a:t>sliderInput</a:t>
            </a:r>
            <a:r>
              <a:rPr lang="en-GB" b="0" i="0" u="none" strike="noStrike" dirty="0">
                <a:solidFill>
                  <a:srgbClr val="000000"/>
                </a:solidFill>
                <a:effectLst/>
              </a:rPr>
              <a:t>("</a:t>
            </a:r>
            <a:r>
              <a:rPr lang="en-GB" b="0" i="0" u="none" strike="noStrike" dirty="0" err="1">
                <a:solidFill>
                  <a:srgbClr val="000000"/>
                </a:solidFill>
                <a:effectLst/>
              </a:rPr>
              <a:t>num</a:t>
            </a:r>
            <a:r>
              <a:rPr lang="en-GB" b="0" i="0" u="none" strike="noStrike" dirty="0">
                <a:solidFill>
                  <a:srgbClr val="000000"/>
                </a:solidFill>
                <a:effectLst/>
              </a:rPr>
              <a:t>", </a:t>
            </a:r>
          </a:p>
          <a:p>
            <a:pPr algn="l"/>
            <a:r>
              <a:rPr lang="en-GB" b="0" i="0" u="none" strike="noStrike" dirty="0">
                <a:solidFill>
                  <a:srgbClr val="000000"/>
                </a:solidFill>
                <a:effectLst/>
              </a:rPr>
              <a:t>"Choose a number:", </a:t>
            </a:r>
          </a:p>
          <a:p>
            <a:pPr algn="l"/>
            <a:r>
              <a:rPr lang="en-GB" b="0" i="0" u="none" strike="noStrike" dirty="0">
                <a:solidFill>
                  <a:srgbClr val="000000"/>
                </a:solidFill>
                <a:effectLst/>
              </a:rPr>
              <a:t>min = 1, </a:t>
            </a:r>
          </a:p>
          <a:p>
            <a:pPr algn="l"/>
            <a:r>
              <a:rPr lang="en-GB" b="0" i="0" u="none" strike="noStrike" dirty="0">
                <a:solidFill>
                  <a:srgbClr val="000000"/>
                </a:solidFill>
                <a:effectLst/>
              </a:rPr>
              <a:t>max = 100, </a:t>
            </a:r>
          </a:p>
          <a:p>
            <a:pPr algn="l"/>
            <a:r>
              <a:rPr lang="en-GB" b="0" i="0" u="none" strike="noStrike" dirty="0">
                <a:solidFill>
                  <a:srgbClr val="000000"/>
                </a:solidFill>
                <a:effectLst/>
              </a:rPr>
              <a:t>value = 50)</a:t>
            </a:r>
          </a:p>
        </p:txBody>
      </p:sp>
    </p:spTree>
    <p:extLst>
      <p:ext uri="{BB962C8B-B14F-4D97-AF65-F5344CB8AC3E}">
        <p14:creationId xmlns:p14="http://schemas.microsoft.com/office/powerpoint/2010/main" val="159946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B219E-A114-3123-B71B-2941DCA295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A61D8-944C-6E43-D8E0-BC52C3F6588D}"/>
              </a:ext>
            </a:extLst>
          </p:cNvPr>
          <p:cNvSpPr>
            <a:spLocks noGrp="1"/>
          </p:cNvSpPr>
          <p:nvPr>
            <p:ph type="title"/>
          </p:nvPr>
        </p:nvSpPr>
        <p:spPr/>
        <p:txBody>
          <a:bodyPr/>
          <a:lstStyle/>
          <a:p>
            <a:r>
              <a:rPr lang="en-US" dirty="0"/>
              <a:t>What is going on here?</a:t>
            </a:r>
          </a:p>
        </p:txBody>
      </p:sp>
      <p:sp>
        <p:nvSpPr>
          <p:cNvPr id="3" name="Content Placeholder 2">
            <a:extLst>
              <a:ext uri="{FF2B5EF4-FFF2-40B4-BE49-F238E27FC236}">
                <a16:creationId xmlns:a16="http://schemas.microsoft.com/office/drawing/2014/main" id="{E9E65123-1DD4-1439-1734-F0FE2ED207F2}"/>
              </a:ext>
            </a:extLst>
          </p:cNvPr>
          <p:cNvSpPr>
            <a:spLocks noGrp="1"/>
          </p:cNvSpPr>
          <p:nvPr>
            <p:ph idx="1"/>
          </p:nvPr>
        </p:nvSpPr>
        <p:spPr/>
        <p:txBody>
          <a:bodyPr/>
          <a:lstStyle/>
          <a:p>
            <a:pPr lvl="1"/>
            <a:r>
              <a:rPr lang="en-US" dirty="0"/>
              <a:t>This defines our ‘Main’ panel. This is the main section of our App. Not the title, not the side, but the main. </a:t>
            </a:r>
          </a:p>
          <a:p>
            <a:pPr lvl="1"/>
            <a:endParaRPr lang="en-US" dirty="0"/>
          </a:p>
          <a:p>
            <a:pPr lvl="1"/>
            <a:r>
              <a:rPr lang="en-US" dirty="0"/>
              <a:t>We also include the </a:t>
            </a:r>
            <a:r>
              <a:rPr lang="en-US" dirty="0" err="1"/>
              <a:t>textOutput</a:t>
            </a:r>
            <a:r>
              <a:rPr lang="en-US" dirty="0"/>
              <a:t>() of our slider. Remember we want to multiply by 2 but that isn’t done in the UI. All we do here is tell the App where we want the logic to spit out our results.</a:t>
            </a:r>
          </a:p>
        </p:txBody>
      </p:sp>
      <p:sp>
        <p:nvSpPr>
          <p:cNvPr id="5" name="TextBox 4">
            <a:extLst>
              <a:ext uri="{FF2B5EF4-FFF2-40B4-BE49-F238E27FC236}">
                <a16:creationId xmlns:a16="http://schemas.microsoft.com/office/drawing/2014/main" id="{7F2CA7B8-C123-AC1D-324E-D58289889A8F}"/>
              </a:ext>
            </a:extLst>
          </p:cNvPr>
          <p:cNvSpPr txBox="1"/>
          <p:nvPr/>
        </p:nvSpPr>
        <p:spPr>
          <a:xfrm>
            <a:off x="5118447" y="1286112"/>
            <a:ext cx="6099858" cy="923330"/>
          </a:xfrm>
          <a:prstGeom prst="rect">
            <a:avLst/>
          </a:prstGeom>
          <a:noFill/>
        </p:spPr>
        <p:txBody>
          <a:bodyPr wrap="square">
            <a:spAutoFit/>
          </a:bodyPr>
          <a:lstStyle/>
          <a:p>
            <a:pPr algn="l"/>
            <a:r>
              <a:rPr lang="en-GB" b="0" i="0" u="none" strike="noStrike" dirty="0" err="1">
                <a:solidFill>
                  <a:srgbClr val="000000"/>
                </a:solidFill>
                <a:effectLst/>
              </a:rPr>
              <a:t>mainPanel</a:t>
            </a:r>
            <a:r>
              <a:rPr lang="en-GB" b="0" i="0" u="none" strike="noStrike" dirty="0">
                <a:solidFill>
                  <a:srgbClr val="000000"/>
                </a:solidFill>
                <a:effectLst/>
              </a:rPr>
              <a:t>(</a:t>
            </a:r>
          </a:p>
          <a:p>
            <a:pPr algn="l"/>
            <a:r>
              <a:rPr lang="en-GB" b="0" i="0" u="none" strike="noStrike" dirty="0" err="1">
                <a:solidFill>
                  <a:srgbClr val="000000"/>
                </a:solidFill>
                <a:effectLst/>
              </a:rPr>
              <a:t>textOutput</a:t>
            </a:r>
            <a:r>
              <a:rPr lang="en-GB" b="0" i="0" u="none" strike="noStrike" dirty="0">
                <a:solidFill>
                  <a:srgbClr val="000000"/>
                </a:solidFill>
                <a:effectLst/>
              </a:rPr>
              <a:t>("result")</a:t>
            </a:r>
          </a:p>
          <a:p>
            <a:pPr algn="l"/>
            <a:r>
              <a:rPr lang="en-GB" b="0" i="0" u="none" strike="noStrike" dirty="0">
                <a:solidFill>
                  <a:srgbClr val="000000"/>
                </a:solidFill>
                <a:effectLst/>
              </a:rPr>
              <a:t>)</a:t>
            </a:r>
          </a:p>
        </p:txBody>
      </p:sp>
    </p:spTree>
    <p:extLst>
      <p:ext uri="{BB962C8B-B14F-4D97-AF65-F5344CB8AC3E}">
        <p14:creationId xmlns:p14="http://schemas.microsoft.com/office/powerpoint/2010/main" val="4049594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B5E25-1576-59C9-104B-0B9D027D1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1D7CF-25B6-6582-50BF-F6DE2176242A}"/>
              </a:ext>
            </a:extLst>
          </p:cNvPr>
          <p:cNvSpPr>
            <a:spLocks noGrp="1"/>
          </p:cNvSpPr>
          <p:nvPr>
            <p:ph type="title"/>
          </p:nvPr>
        </p:nvSpPr>
        <p:spPr/>
        <p:txBody>
          <a:bodyPr/>
          <a:lstStyle/>
          <a:p>
            <a:r>
              <a:rPr lang="en-US" dirty="0"/>
              <a:t>Structure of Shiny App</a:t>
            </a:r>
          </a:p>
        </p:txBody>
      </p:sp>
      <p:sp>
        <p:nvSpPr>
          <p:cNvPr id="3" name="Content Placeholder 2">
            <a:extLst>
              <a:ext uri="{FF2B5EF4-FFF2-40B4-BE49-F238E27FC236}">
                <a16:creationId xmlns:a16="http://schemas.microsoft.com/office/drawing/2014/main" id="{91434598-110D-7324-F095-5831187BA40A}"/>
              </a:ext>
            </a:extLst>
          </p:cNvPr>
          <p:cNvSpPr>
            <a:spLocks noGrp="1"/>
          </p:cNvSpPr>
          <p:nvPr>
            <p:ph idx="1"/>
          </p:nvPr>
        </p:nvSpPr>
        <p:spPr/>
        <p:txBody>
          <a:bodyPr/>
          <a:lstStyle/>
          <a:p>
            <a:r>
              <a:rPr lang="en-US" dirty="0"/>
              <a:t>User Interface (UI)</a:t>
            </a:r>
          </a:p>
          <a:p>
            <a:endParaRPr lang="en-US" dirty="0"/>
          </a:p>
          <a:p>
            <a:r>
              <a:rPr lang="en-US" b="1" dirty="0"/>
              <a:t>Server</a:t>
            </a:r>
          </a:p>
          <a:p>
            <a:endParaRPr lang="en-US" dirty="0"/>
          </a:p>
          <a:p>
            <a:r>
              <a:rPr lang="en-US" dirty="0"/>
              <a:t>Call App Function</a:t>
            </a:r>
          </a:p>
        </p:txBody>
      </p:sp>
    </p:spTree>
    <p:extLst>
      <p:ext uri="{BB962C8B-B14F-4D97-AF65-F5344CB8AC3E}">
        <p14:creationId xmlns:p14="http://schemas.microsoft.com/office/powerpoint/2010/main" val="283036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B93A9-B207-7076-1CB7-E61219C75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5CA43-5EB5-612A-BC44-FCA4E74B7BB8}"/>
              </a:ext>
            </a:extLst>
          </p:cNvPr>
          <p:cNvSpPr>
            <a:spLocks noGrp="1"/>
          </p:cNvSpPr>
          <p:nvPr>
            <p:ph type="title"/>
          </p:nvPr>
        </p:nvSpPr>
        <p:spPr/>
        <p:txBody>
          <a:bodyPr/>
          <a:lstStyle/>
          <a:p>
            <a:r>
              <a:rPr lang="en-US" dirty="0"/>
              <a:t>What is going on here?</a:t>
            </a:r>
          </a:p>
        </p:txBody>
      </p:sp>
      <p:sp>
        <p:nvSpPr>
          <p:cNvPr id="3" name="Content Placeholder 2">
            <a:extLst>
              <a:ext uri="{FF2B5EF4-FFF2-40B4-BE49-F238E27FC236}">
                <a16:creationId xmlns:a16="http://schemas.microsoft.com/office/drawing/2014/main" id="{23D6ECAB-F6B5-60B3-4C4A-4B539C20E842}"/>
              </a:ext>
            </a:extLst>
          </p:cNvPr>
          <p:cNvSpPr>
            <a:spLocks noGrp="1"/>
          </p:cNvSpPr>
          <p:nvPr>
            <p:ph idx="1"/>
          </p:nvPr>
        </p:nvSpPr>
        <p:spPr/>
        <p:txBody>
          <a:bodyPr/>
          <a:lstStyle/>
          <a:p>
            <a:pPr lvl="1"/>
            <a:r>
              <a:rPr lang="en-US" dirty="0"/>
              <a:t>Server&lt;-function(input, output) {} </a:t>
            </a:r>
          </a:p>
          <a:p>
            <a:pPr lvl="1"/>
            <a:r>
              <a:rPr lang="en-US" dirty="0"/>
              <a:t>Defines our Server section. The addition of function tells our app that there is going to be some input and output relationship here as well.</a:t>
            </a:r>
          </a:p>
          <a:p>
            <a:pPr lvl="1"/>
            <a:endParaRPr lang="en-US" dirty="0"/>
          </a:p>
          <a:p>
            <a:pPr lvl="1"/>
            <a:r>
              <a:rPr lang="en-US" dirty="0"/>
              <a:t>The server is where we have our server logic for multiplying 2. To do this we need to get the output result, or user input. We add some rendered text to tell users what is being output, and then we use the logic </a:t>
            </a:r>
            <a:r>
              <a:rPr lang="en-US" dirty="0" err="1"/>
              <a:t>input$num</a:t>
            </a:r>
            <a:r>
              <a:rPr lang="en-US" dirty="0"/>
              <a:t> – remember that is the name we gave to our slider, and * 2.</a:t>
            </a:r>
          </a:p>
        </p:txBody>
      </p:sp>
      <p:sp>
        <p:nvSpPr>
          <p:cNvPr id="6" name="TextBox 5">
            <a:extLst>
              <a:ext uri="{FF2B5EF4-FFF2-40B4-BE49-F238E27FC236}">
                <a16:creationId xmlns:a16="http://schemas.microsoft.com/office/drawing/2014/main" id="{69D30288-3EAD-4C3B-E38B-688A32412B96}"/>
              </a:ext>
            </a:extLst>
          </p:cNvPr>
          <p:cNvSpPr txBox="1"/>
          <p:nvPr/>
        </p:nvSpPr>
        <p:spPr>
          <a:xfrm>
            <a:off x="5118447" y="131818"/>
            <a:ext cx="6099858" cy="1754326"/>
          </a:xfrm>
          <a:prstGeom prst="rect">
            <a:avLst/>
          </a:prstGeom>
          <a:noFill/>
        </p:spPr>
        <p:txBody>
          <a:bodyPr wrap="square">
            <a:spAutoFit/>
          </a:bodyPr>
          <a:lstStyle/>
          <a:p>
            <a:pPr algn="l"/>
            <a:r>
              <a:rPr lang="en-GB" b="0" i="0" u="none" strike="noStrike" dirty="0">
                <a:solidFill>
                  <a:srgbClr val="000000"/>
                </a:solidFill>
                <a:effectLst/>
              </a:rPr>
              <a:t>server &lt;- function(input, output) {</a:t>
            </a:r>
          </a:p>
          <a:p>
            <a:pPr algn="l"/>
            <a:r>
              <a:rPr lang="en-GB" b="0" i="0" u="none" strike="noStrike" dirty="0">
                <a:solidFill>
                  <a:srgbClr val="000000"/>
                </a:solidFill>
                <a:effectLst/>
              </a:rPr>
              <a:t># Multiply the chosen number by 2 and display it</a:t>
            </a:r>
          </a:p>
          <a:p>
            <a:pPr algn="l"/>
            <a:r>
              <a:rPr lang="en-GB" b="0" i="0" u="none" strike="noStrike" dirty="0" err="1">
                <a:solidFill>
                  <a:srgbClr val="000000"/>
                </a:solidFill>
                <a:effectLst/>
              </a:rPr>
              <a:t>output$result</a:t>
            </a:r>
            <a:r>
              <a:rPr lang="en-GB" b="0" i="0" u="none" strike="noStrike" dirty="0">
                <a:solidFill>
                  <a:srgbClr val="000000"/>
                </a:solidFill>
                <a:effectLst/>
              </a:rPr>
              <a:t> &lt;- </a:t>
            </a:r>
            <a:r>
              <a:rPr lang="en-GB" b="0" i="0" u="none" strike="noStrike" dirty="0" err="1">
                <a:solidFill>
                  <a:srgbClr val="000000"/>
                </a:solidFill>
                <a:effectLst/>
              </a:rPr>
              <a:t>renderText</a:t>
            </a:r>
            <a:r>
              <a:rPr lang="en-GB" b="0" i="0" u="none" strike="noStrike" dirty="0">
                <a:solidFill>
                  <a:srgbClr val="000000"/>
                </a:solidFill>
                <a:effectLst/>
              </a:rPr>
              <a:t>({</a:t>
            </a:r>
          </a:p>
          <a:p>
            <a:pPr algn="l"/>
            <a:r>
              <a:rPr lang="en-GB" b="0" i="0" u="none" strike="noStrike" dirty="0">
                <a:solidFill>
                  <a:srgbClr val="000000"/>
                </a:solidFill>
                <a:effectLst/>
              </a:rPr>
              <a:t>paste("Your number multiplied by 2 is:", </a:t>
            </a:r>
            <a:r>
              <a:rPr lang="en-GB" b="0" i="0" u="none" strike="noStrike" dirty="0" err="1">
                <a:solidFill>
                  <a:srgbClr val="000000"/>
                </a:solidFill>
                <a:effectLst/>
              </a:rPr>
              <a:t>input$num</a:t>
            </a:r>
            <a:r>
              <a:rPr lang="en-GB" b="0" i="0" u="none" strike="noStrike" dirty="0">
                <a:solidFill>
                  <a:srgbClr val="000000"/>
                </a:solidFill>
                <a:effectLst/>
              </a:rPr>
              <a:t> * 2)</a:t>
            </a:r>
          </a:p>
          <a:p>
            <a:pPr algn="l"/>
            <a:r>
              <a:rPr lang="en-GB" b="0" i="0" u="none" strike="noStrike" dirty="0">
                <a:solidFill>
                  <a:srgbClr val="000000"/>
                </a:solidFill>
                <a:effectLst/>
              </a:rPr>
              <a:t>})</a:t>
            </a:r>
          </a:p>
          <a:p>
            <a:pPr algn="l"/>
            <a:r>
              <a:rPr lang="en-GB" dirty="0">
                <a:solidFill>
                  <a:srgbClr val="000000"/>
                </a:solidFill>
              </a:rPr>
              <a:t>}</a:t>
            </a:r>
            <a:endParaRPr lang="en-GB" b="0" i="0" u="none" strike="noStrike" dirty="0">
              <a:solidFill>
                <a:srgbClr val="000000"/>
              </a:solidFill>
              <a:effectLst/>
            </a:endParaRPr>
          </a:p>
        </p:txBody>
      </p:sp>
    </p:spTree>
    <p:extLst>
      <p:ext uri="{BB962C8B-B14F-4D97-AF65-F5344CB8AC3E}">
        <p14:creationId xmlns:p14="http://schemas.microsoft.com/office/powerpoint/2010/main" val="334468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3B96-B9BB-D033-2B0D-3EF8E9A1D454}"/>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1BB20308-8493-4F56-355E-CA540FF966C2}"/>
              </a:ext>
            </a:extLst>
          </p:cNvPr>
          <p:cNvSpPr>
            <a:spLocks noGrp="1"/>
          </p:cNvSpPr>
          <p:nvPr>
            <p:ph idx="1"/>
          </p:nvPr>
        </p:nvSpPr>
        <p:spPr/>
        <p:txBody>
          <a:bodyPr>
            <a:normAutofit/>
          </a:bodyPr>
          <a:lstStyle/>
          <a:p>
            <a:r>
              <a:rPr lang="en-US" dirty="0"/>
              <a:t>10-11 – Introductions &amp; Making our first Shiny App</a:t>
            </a:r>
          </a:p>
          <a:p>
            <a:r>
              <a:rPr lang="en-US" dirty="0"/>
              <a:t>11-11:15 - Coffee Break</a:t>
            </a:r>
          </a:p>
          <a:p>
            <a:r>
              <a:rPr lang="en-US" dirty="0"/>
              <a:t>11:15-12 - Basic Survey Design</a:t>
            </a:r>
          </a:p>
          <a:p>
            <a:r>
              <a:rPr lang="en-US" dirty="0"/>
              <a:t>12-1 – Data Storage Solutions</a:t>
            </a:r>
          </a:p>
          <a:p>
            <a:r>
              <a:rPr lang="en-US" dirty="0"/>
              <a:t>1-2 – Lunch</a:t>
            </a:r>
          </a:p>
          <a:p>
            <a:r>
              <a:rPr lang="en-US" dirty="0"/>
              <a:t>2-3 – Advanced Shiny Applications: Implementing .</a:t>
            </a:r>
            <a:r>
              <a:rPr lang="en-US" dirty="0" err="1"/>
              <a:t>css</a:t>
            </a:r>
            <a:r>
              <a:rPr lang="en-US" dirty="0"/>
              <a:t> and .html</a:t>
            </a:r>
          </a:p>
          <a:p>
            <a:r>
              <a:rPr lang="en-US" dirty="0"/>
              <a:t>3-3:15 – Coffee Break</a:t>
            </a:r>
          </a:p>
          <a:p>
            <a:r>
              <a:rPr lang="en-US" dirty="0"/>
              <a:t>3:15-4 – Advanced Shiny Applications: Implementing .</a:t>
            </a:r>
            <a:r>
              <a:rPr lang="en-US" dirty="0" err="1"/>
              <a:t>js</a:t>
            </a:r>
            <a:r>
              <a:rPr lang="en-US" dirty="0"/>
              <a:t> and calling external functions</a:t>
            </a:r>
          </a:p>
          <a:p>
            <a:r>
              <a:rPr lang="en-US" dirty="0"/>
              <a:t>4-4:15 – Coffee Break</a:t>
            </a:r>
          </a:p>
          <a:p>
            <a:r>
              <a:rPr lang="en-US" dirty="0"/>
              <a:t>4:15-5 – Free Design Time/Q&amp;A</a:t>
            </a:r>
          </a:p>
        </p:txBody>
      </p:sp>
    </p:spTree>
    <p:extLst>
      <p:ext uri="{BB962C8B-B14F-4D97-AF65-F5344CB8AC3E}">
        <p14:creationId xmlns:p14="http://schemas.microsoft.com/office/powerpoint/2010/main" val="3535936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C23CD-D69E-F81C-E1EC-831E7CA98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058035-8288-CC79-587C-2AF7B53851E5}"/>
              </a:ext>
            </a:extLst>
          </p:cNvPr>
          <p:cNvSpPr>
            <a:spLocks noGrp="1"/>
          </p:cNvSpPr>
          <p:nvPr>
            <p:ph type="title"/>
          </p:nvPr>
        </p:nvSpPr>
        <p:spPr/>
        <p:txBody>
          <a:bodyPr/>
          <a:lstStyle/>
          <a:p>
            <a:r>
              <a:rPr lang="en-US" dirty="0"/>
              <a:t>Structure of Shiny App</a:t>
            </a:r>
          </a:p>
        </p:txBody>
      </p:sp>
      <p:sp>
        <p:nvSpPr>
          <p:cNvPr id="3" name="Content Placeholder 2">
            <a:extLst>
              <a:ext uri="{FF2B5EF4-FFF2-40B4-BE49-F238E27FC236}">
                <a16:creationId xmlns:a16="http://schemas.microsoft.com/office/drawing/2014/main" id="{DF44BB91-53E7-D784-6746-7AD2FF67D355}"/>
              </a:ext>
            </a:extLst>
          </p:cNvPr>
          <p:cNvSpPr>
            <a:spLocks noGrp="1"/>
          </p:cNvSpPr>
          <p:nvPr>
            <p:ph idx="1"/>
          </p:nvPr>
        </p:nvSpPr>
        <p:spPr/>
        <p:txBody>
          <a:bodyPr/>
          <a:lstStyle/>
          <a:p>
            <a:r>
              <a:rPr lang="en-US" dirty="0"/>
              <a:t>User Interface (UI)</a:t>
            </a:r>
          </a:p>
          <a:p>
            <a:endParaRPr lang="en-US" dirty="0"/>
          </a:p>
          <a:p>
            <a:r>
              <a:rPr lang="en-US" dirty="0"/>
              <a:t>Server</a:t>
            </a:r>
          </a:p>
          <a:p>
            <a:endParaRPr lang="en-US" dirty="0"/>
          </a:p>
          <a:p>
            <a:r>
              <a:rPr lang="en-US" b="1" dirty="0"/>
              <a:t>Call App Function</a:t>
            </a:r>
          </a:p>
        </p:txBody>
      </p:sp>
    </p:spTree>
    <p:extLst>
      <p:ext uri="{BB962C8B-B14F-4D97-AF65-F5344CB8AC3E}">
        <p14:creationId xmlns:p14="http://schemas.microsoft.com/office/powerpoint/2010/main" val="145128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1EE99-3A8B-6FAC-90C4-943F526A5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ACFEE-C81B-9B84-E251-392B7AACB93F}"/>
              </a:ext>
            </a:extLst>
          </p:cNvPr>
          <p:cNvSpPr>
            <a:spLocks noGrp="1"/>
          </p:cNvSpPr>
          <p:nvPr>
            <p:ph type="title"/>
          </p:nvPr>
        </p:nvSpPr>
        <p:spPr/>
        <p:txBody>
          <a:bodyPr/>
          <a:lstStyle/>
          <a:p>
            <a:r>
              <a:rPr lang="en-US" dirty="0"/>
              <a:t>What is going on here?</a:t>
            </a:r>
          </a:p>
        </p:txBody>
      </p:sp>
      <p:sp>
        <p:nvSpPr>
          <p:cNvPr id="3" name="Content Placeholder 2">
            <a:extLst>
              <a:ext uri="{FF2B5EF4-FFF2-40B4-BE49-F238E27FC236}">
                <a16:creationId xmlns:a16="http://schemas.microsoft.com/office/drawing/2014/main" id="{5CA596C4-FD00-2A09-28D8-012534B72574}"/>
              </a:ext>
            </a:extLst>
          </p:cNvPr>
          <p:cNvSpPr>
            <a:spLocks noGrp="1"/>
          </p:cNvSpPr>
          <p:nvPr>
            <p:ph idx="1"/>
          </p:nvPr>
        </p:nvSpPr>
        <p:spPr/>
        <p:txBody>
          <a:bodyPr/>
          <a:lstStyle/>
          <a:p>
            <a:pPr lvl="1"/>
            <a:r>
              <a:rPr lang="en-GB" b="0" i="0" u="none" strike="noStrike" dirty="0" err="1">
                <a:solidFill>
                  <a:srgbClr val="000000"/>
                </a:solidFill>
                <a:effectLst/>
              </a:rPr>
              <a:t>shinyApp</a:t>
            </a:r>
            <a:r>
              <a:rPr lang="en-GB" b="0" i="0" u="none" strike="noStrike" dirty="0">
                <a:solidFill>
                  <a:srgbClr val="000000"/>
                </a:solidFill>
                <a:effectLst/>
              </a:rPr>
              <a:t>(</a:t>
            </a:r>
            <a:r>
              <a:rPr lang="en-GB" b="0" i="0" u="none" strike="noStrike" dirty="0" err="1">
                <a:solidFill>
                  <a:srgbClr val="000000"/>
                </a:solidFill>
                <a:effectLst/>
              </a:rPr>
              <a:t>ui</a:t>
            </a:r>
            <a:r>
              <a:rPr lang="en-GB" b="0" i="0" u="none" strike="noStrike" dirty="0">
                <a:solidFill>
                  <a:srgbClr val="000000"/>
                </a:solidFill>
                <a:effectLst/>
              </a:rPr>
              <a:t> = </a:t>
            </a:r>
            <a:r>
              <a:rPr lang="en-GB" b="0" i="0" u="none" strike="noStrike" dirty="0" err="1">
                <a:solidFill>
                  <a:srgbClr val="000000"/>
                </a:solidFill>
                <a:effectLst/>
              </a:rPr>
              <a:t>ui</a:t>
            </a:r>
            <a:r>
              <a:rPr lang="en-GB" b="0" i="0" u="none" strike="noStrike" dirty="0">
                <a:solidFill>
                  <a:srgbClr val="000000"/>
                </a:solidFill>
                <a:effectLst/>
              </a:rPr>
              <a:t>, server = server)</a:t>
            </a:r>
          </a:p>
          <a:p>
            <a:pPr lvl="1"/>
            <a:endParaRPr lang="en-US" dirty="0"/>
          </a:p>
          <a:p>
            <a:pPr lvl="1"/>
            <a:r>
              <a:rPr lang="en-US" dirty="0"/>
              <a:t>This tells our App what is the </a:t>
            </a:r>
            <a:r>
              <a:rPr lang="en-US" dirty="0" err="1"/>
              <a:t>ui</a:t>
            </a:r>
            <a:r>
              <a:rPr lang="en-US" dirty="0"/>
              <a:t> and what is the server. We can now press run.</a:t>
            </a:r>
          </a:p>
          <a:p>
            <a:pPr lvl="1"/>
            <a:endParaRPr lang="en-US" dirty="0"/>
          </a:p>
          <a:p>
            <a:pPr lvl="1"/>
            <a:r>
              <a:rPr lang="en-US" dirty="0"/>
              <a:t>Test it out yourself.</a:t>
            </a:r>
          </a:p>
          <a:p>
            <a:pPr lvl="1"/>
            <a:endParaRPr lang="en-US" dirty="0"/>
          </a:p>
          <a:p>
            <a:pPr lvl="1"/>
            <a:r>
              <a:rPr lang="en-US" dirty="0"/>
              <a:t>You have made your first App.</a:t>
            </a:r>
          </a:p>
        </p:txBody>
      </p:sp>
    </p:spTree>
    <p:extLst>
      <p:ext uri="{BB962C8B-B14F-4D97-AF65-F5344CB8AC3E}">
        <p14:creationId xmlns:p14="http://schemas.microsoft.com/office/powerpoint/2010/main" val="1877263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89A87-79C6-D96D-5120-D242168B2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03A987-71FB-DA80-69F8-ACF7C34C2C79}"/>
              </a:ext>
            </a:extLst>
          </p:cNvPr>
          <p:cNvSpPr>
            <a:spLocks noGrp="1"/>
          </p:cNvSpPr>
          <p:nvPr>
            <p:ph type="ctrTitle"/>
          </p:nvPr>
        </p:nvSpPr>
        <p:spPr/>
        <p:txBody>
          <a:bodyPr/>
          <a:lstStyle/>
          <a:p>
            <a:r>
              <a:rPr lang="en-US" dirty="0"/>
              <a:t>Coffee Break</a:t>
            </a:r>
          </a:p>
        </p:txBody>
      </p:sp>
      <p:sp>
        <p:nvSpPr>
          <p:cNvPr id="3" name="Subtitle 2">
            <a:extLst>
              <a:ext uri="{FF2B5EF4-FFF2-40B4-BE49-F238E27FC236}">
                <a16:creationId xmlns:a16="http://schemas.microsoft.com/office/drawing/2014/main" id="{FE6EA20F-0AD7-8944-0902-034D1AA95B54}"/>
              </a:ext>
            </a:extLst>
          </p:cNvPr>
          <p:cNvSpPr>
            <a:spLocks noGrp="1"/>
          </p:cNvSpPr>
          <p:nvPr>
            <p:ph type="subTitle" idx="1"/>
          </p:nvPr>
        </p:nvSpPr>
        <p:spPr/>
        <p:txBody>
          <a:bodyPr/>
          <a:lstStyle/>
          <a:p>
            <a:r>
              <a:rPr lang="en-US" dirty="0"/>
              <a:t>Back in 15 mins</a:t>
            </a:r>
          </a:p>
        </p:txBody>
      </p:sp>
    </p:spTree>
    <p:extLst>
      <p:ext uri="{BB962C8B-B14F-4D97-AF65-F5344CB8AC3E}">
        <p14:creationId xmlns:p14="http://schemas.microsoft.com/office/powerpoint/2010/main" val="161957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393E8-5FD3-2C82-8569-46DB5CBD6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307848-A25A-C268-5A7A-35A6867A7B44}"/>
              </a:ext>
            </a:extLst>
          </p:cNvPr>
          <p:cNvSpPr>
            <a:spLocks noGrp="1"/>
          </p:cNvSpPr>
          <p:nvPr>
            <p:ph type="ctrTitle"/>
          </p:nvPr>
        </p:nvSpPr>
        <p:spPr/>
        <p:txBody>
          <a:bodyPr/>
          <a:lstStyle/>
          <a:p>
            <a:r>
              <a:rPr lang="en-US" dirty="0"/>
              <a:t>Basic Survey Design</a:t>
            </a:r>
          </a:p>
        </p:txBody>
      </p:sp>
      <p:sp>
        <p:nvSpPr>
          <p:cNvPr id="3" name="Subtitle 2">
            <a:extLst>
              <a:ext uri="{FF2B5EF4-FFF2-40B4-BE49-F238E27FC236}">
                <a16:creationId xmlns:a16="http://schemas.microsoft.com/office/drawing/2014/main" id="{EF50A5FC-5788-6B66-EA1A-F76D3A5E79CF}"/>
              </a:ext>
            </a:extLst>
          </p:cNvPr>
          <p:cNvSpPr>
            <a:spLocks noGrp="1"/>
          </p:cNvSpPr>
          <p:nvPr>
            <p:ph type="subTitle" idx="1"/>
          </p:nvPr>
        </p:nvSpPr>
        <p:spPr/>
        <p:txBody>
          <a:bodyPr/>
          <a:lstStyle/>
          <a:p>
            <a:r>
              <a:rPr lang="en-US" dirty="0"/>
              <a:t>Open examplecode2_SO_11212024</a:t>
            </a:r>
          </a:p>
        </p:txBody>
      </p:sp>
    </p:spTree>
    <p:extLst>
      <p:ext uri="{BB962C8B-B14F-4D97-AF65-F5344CB8AC3E}">
        <p14:creationId xmlns:p14="http://schemas.microsoft.com/office/powerpoint/2010/main" val="2809873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8E699-4698-557A-BD02-A973F58D8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13822-D6D5-909B-AB8A-1C77B3663A06}"/>
              </a:ext>
            </a:extLst>
          </p:cNvPr>
          <p:cNvSpPr>
            <a:spLocks noGrp="1"/>
          </p:cNvSpPr>
          <p:nvPr>
            <p:ph type="title"/>
          </p:nvPr>
        </p:nvSpPr>
        <p:spPr/>
        <p:txBody>
          <a:bodyPr/>
          <a:lstStyle/>
          <a:p>
            <a:r>
              <a:rPr lang="en-US" dirty="0"/>
              <a:t>But we want to make a survey…</a:t>
            </a:r>
          </a:p>
        </p:txBody>
      </p:sp>
      <p:sp>
        <p:nvSpPr>
          <p:cNvPr id="3" name="Content Placeholder 2">
            <a:extLst>
              <a:ext uri="{FF2B5EF4-FFF2-40B4-BE49-F238E27FC236}">
                <a16:creationId xmlns:a16="http://schemas.microsoft.com/office/drawing/2014/main" id="{9DAFD4E2-74E3-83B7-B731-65738D4E98F6}"/>
              </a:ext>
            </a:extLst>
          </p:cNvPr>
          <p:cNvSpPr>
            <a:spLocks noGrp="1"/>
          </p:cNvSpPr>
          <p:nvPr>
            <p:ph idx="1"/>
          </p:nvPr>
        </p:nvSpPr>
        <p:spPr/>
        <p:txBody>
          <a:bodyPr/>
          <a:lstStyle/>
          <a:p>
            <a:pPr marL="457200" lvl="1" indent="0">
              <a:buNone/>
            </a:pPr>
            <a:r>
              <a:rPr lang="en-US" dirty="0">
                <a:hlinkClick r:id="rId2"/>
              </a:rPr>
              <a:t>https://shiny.posit.co/r/gallery/widgets/widget-gallery/</a:t>
            </a:r>
            <a:endParaRPr lang="en-US" dirty="0"/>
          </a:p>
          <a:p>
            <a:pPr marL="457200" lvl="1" indent="0">
              <a:buNone/>
            </a:pPr>
            <a:endParaRPr lang="en-US" dirty="0"/>
          </a:p>
        </p:txBody>
      </p:sp>
    </p:spTree>
    <p:extLst>
      <p:ext uri="{BB962C8B-B14F-4D97-AF65-F5344CB8AC3E}">
        <p14:creationId xmlns:p14="http://schemas.microsoft.com/office/powerpoint/2010/main" val="3264242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3933C-871B-C557-9933-C4824E19F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C8E45-D40C-4275-3011-6150F648962C}"/>
              </a:ext>
            </a:extLst>
          </p:cNvPr>
          <p:cNvSpPr>
            <a:spLocks noGrp="1"/>
          </p:cNvSpPr>
          <p:nvPr>
            <p:ph type="ctrTitle"/>
          </p:nvPr>
        </p:nvSpPr>
        <p:spPr/>
        <p:txBody>
          <a:bodyPr/>
          <a:lstStyle/>
          <a:p>
            <a:r>
              <a:rPr lang="en-US" dirty="0"/>
              <a:t>Coffee Break</a:t>
            </a:r>
          </a:p>
        </p:txBody>
      </p:sp>
      <p:sp>
        <p:nvSpPr>
          <p:cNvPr id="3" name="Subtitle 2">
            <a:extLst>
              <a:ext uri="{FF2B5EF4-FFF2-40B4-BE49-F238E27FC236}">
                <a16:creationId xmlns:a16="http://schemas.microsoft.com/office/drawing/2014/main" id="{DB356DAD-B667-05D1-0DA2-13A9457477CD}"/>
              </a:ext>
            </a:extLst>
          </p:cNvPr>
          <p:cNvSpPr>
            <a:spLocks noGrp="1"/>
          </p:cNvSpPr>
          <p:nvPr>
            <p:ph type="subTitle" idx="1"/>
          </p:nvPr>
        </p:nvSpPr>
        <p:spPr/>
        <p:txBody>
          <a:bodyPr/>
          <a:lstStyle/>
          <a:p>
            <a:r>
              <a:rPr lang="en-US" dirty="0"/>
              <a:t>Back in 15 mins</a:t>
            </a:r>
          </a:p>
        </p:txBody>
      </p:sp>
    </p:spTree>
    <p:extLst>
      <p:ext uri="{BB962C8B-B14F-4D97-AF65-F5344CB8AC3E}">
        <p14:creationId xmlns:p14="http://schemas.microsoft.com/office/powerpoint/2010/main" val="3199964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5953C-AE24-8D3D-08DD-3EB056A1E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F5D13-C396-1A4E-0EB2-B0B20AEFF3F9}"/>
              </a:ext>
            </a:extLst>
          </p:cNvPr>
          <p:cNvSpPr>
            <a:spLocks noGrp="1"/>
          </p:cNvSpPr>
          <p:nvPr>
            <p:ph type="ctrTitle"/>
          </p:nvPr>
        </p:nvSpPr>
        <p:spPr/>
        <p:txBody>
          <a:bodyPr>
            <a:normAutofit fontScale="90000"/>
          </a:bodyPr>
          <a:lstStyle/>
          <a:p>
            <a:r>
              <a:rPr lang="en-US" dirty="0"/>
              <a:t>Persistent Data Storage Solutions for R Shiny Applications</a:t>
            </a:r>
          </a:p>
        </p:txBody>
      </p:sp>
      <p:sp>
        <p:nvSpPr>
          <p:cNvPr id="3" name="Subtitle 2">
            <a:extLst>
              <a:ext uri="{FF2B5EF4-FFF2-40B4-BE49-F238E27FC236}">
                <a16:creationId xmlns:a16="http://schemas.microsoft.com/office/drawing/2014/main" id="{4279AB6B-0A00-DC9C-A2C0-A0E7FAE313F3}"/>
              </a:ext>
            </a:extLst>
          </p:cNvPr>
          <p:cNvSpPr>
            <a:spLocks noGrp="1"/>
          </p:cNvSpPr>
          <p:nvPr>
            <p:ph type="subTitle" idx="1"/>
          </p:nvPr>
        </p:nvSpPr>
        <p:spPr/>
        <p:txBody>
          <a:bodyPr/>
          <a:lstStyle/>
          <a:p>
            <a:r>
              <a:rPr lang="en-US" dirty="0"/>
              <a:t>Open examplecode3_SO_11212024</a:t>
            </a:r>
          </a:p>
          <a:p>
            <a:endParaRPr lang="en-US" dirty="0"/>
          </a:p>
        </p:txBody>
      </p:sp>
    </p:spTree>
    <p:extLst>
      <p:ext uri="{BB962C8B-B14F-4D97-AF65-F5344CB8AC3E}">
        <p14:creationId xmlns:p14="http://schemas.microsoft.com/office/powerpoint/2010/main" val="436870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B99E-BE8D-2DF2-0CEB-D7721F866FBB}"/>
              </a:ext>
            </a:extLst>
          </p:cNvPr>
          <p:cNvSpPr>
            <a:spLocks noGrp="1"/>
          </p:cNvSpPr>
          <p:nvPr>
            <p:ph type="title"/>
          </p:nvPr>
        </p:nvSpPr>
        <p:spPr/>
        <p:txBody>
          <a:bodyPr/>
          <a:lstStyle/>
          <a:p>
            <a:r>
              <a:rPr lang="en-US" dirty="0"/>
              <a:t>How to actually store data?</a:t>
            </a:r>
          </a:p>
        </p:txBody>
      </p:sp>
      <p:sp>
        <p:nvSpPr>
          <p:cNvPr id="3" name="Content Placeholder 2">
            <a:extLst>
              <a:ext uri="{FF2B5EF4-FFF2-40B4-BE49-F238E27FC236}">
                <a16:creationId xmlns:a16="http://schemas.microsoft.com/office/drawing/2014/main" id="{2A7C7E85-BCED-F7CA-6A0D-F17F37497197}"/>
              </a:ext>
            </a:extLst>
          </p:cNvPr>
          <p:cNvSpPr>
            <a:spLocks noGrp="1"/>
          </p:cNvSpPr>
          <p:nvPr>
            <p:ph idx="1"/>
          </p:nvPr>
        </p:nvSpPr>
        <p:spPr/>
        <p:txBody>
          <a:bodyPr/>
          <a:lstStyle/>
          <a:p>
            <a:r>
              <a:rPr lang="en-US" dirty="0"/>
              <a:t>We have our Shell UI – keep it simple to start…</a:t>
            </a:r>
          </a:p>
          <a:p>
            <a:endParaRPr lang="en-US" dirty="0"/>
          </a:p>
          <a:p>
            <a:r>
              <a:rPr lang="en-US" dirty="0"/>
              <a:t>We now need to:</a:t>
            </a:r>
          </a:p>
          <a:p>
            <a:pPr lvl="1"/>
            <a:r>
              <a:rPr lang="en-US" dirty="0"/>
              <a:t>Find a place to store our data</a:t>
            </a:r>
          </a:p>
          <a:p>
            <a:pPr lvl="1"/>
            <a:r>
              <a:rPr lang="en-US" dirty="0"/>
              <a:t>Find a place to host our app</a:t>
            </a:r>
          </a:p>
          <a:p>
            <a:pPr lvl="1"/>
            <a:r>
              <a:rPr lang="en-US" dirty="0"/>
              <a:t>Find a way to link the two…</a:t>
            </a:r>
          </a:p>
        </p:txBody>
      </p:sp>
    </p:spTree>
    <p:extLst>
      <p:ext uri="{BB962C8B-B14F-4D97-AF65-F5344CB8AC3E}">
        <p14:creationId xmlns:p14="http://schemas.microsoft.com/office/powerpoint/2010/main" val="4015704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5976-AC1A-2C08-B047-E86852868882}"/>
              </a:ext>
            </a:extLst>
          </p:cNvPr>
          <p:cNvSpPr>
            <a:spLocks noGrp="1"/>
          </p:cNvSpPr>
          <p:nvPr>
            <p:ph type="title"/>
          </p:nvPr>
        </p:nvSpPr>
        <p:spPr/>
        <p:txBody>
          <a:bodyPr/>
          <a:lstStyle/>
          <a:p>
            <a:r>
              <a:rPr lang="en-US" dirty="0"/>
              <a:t>Google Sheets</a:t>
            </a:r>
          </a:p>
        </p:txBody>
      </p:sp>
      <p:sp>
        <p:nvSpPr>
          <p:cNvPr id="3" name="Content Placeholder 2">
            <a:extLst>
              <a:ext uri="{FF2B5EF4-FFF2-40B4-BE49-F238E27FC236}">
                <a16:creationId xmlns:a16="http://schemas.microsoft.com/office/drawing/2014/main" id="{B566DB14-A29B-7B83-3791-D00A2414220C}"/>
              </a:ext>
            </a:extLst>
          </p:cNvPr>
          <p:cNvSpPr>
            <a:spLocks noGrp="1"/>
          </p:cNvSpPr>
          <p:nvPr>
            <p:ph idx="1"/>
          </p:nvPr>
        </p:nvSpPr>
        <p:spPr/>
        <p:txBody>
          <a:bodyPr/>
          <a:lstStyle/>
          <a:p>
            <a:r>
              <a:rPr lang="en-US" dirty="0"/>
              <a:t>This will serve as our data storage solution</a:t>
            </a:r>
          </a:p>
          <a:p>
            <a:endParaRPr lang="en-US" dirty="0"/>
          </a:p>
          <a:p>
            <a:r>
              <a:rPr lang="en-US" dirty="0"/>
              <a:t>Set up a Google Sheets and provide labels for each ‘variable’ we have in our app. </a:t>
            </a:r>
          </a:p>
          <a:p>
            <a:endParaRPr lang="en-US" dirty="0"/>
          </a:p>
          <a:p>
            <a:r>
              <a:rPr lang="en-US" dirty="0"/>
              <a:t>HINT: It is 3</a:t>
            </a:r>
          </a:p>
        </p:txBody>
      </p:sp>
    </p:spTree>
    <p:extLst>
      <p:ext uri="{BB962C8B-B14F-4D97-AF65-F5344CB8AC3E}">
        <p14:creationId xmlns:p14="http://schemas.microsoft.com/office/powerpoint/2010/main" val="478943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243B-75E9-B8F7-248F-5C5ED707EB0B}"/>
              </a:ext>
            </a:extLst>
          </p:cNvPr>
          <p:cNvSpPr>
            <a:spLocks noGrp="1"/>
          </p:cNvSpPr>
          <p:nvPr>
            <p:ph type="title"/>
          </p:nvPr>
        </p:nvSpPr>
        <p:spPr/>
        <p:txBody>
          <a:bodyPr/>
          <a:lstStyle/>
          <a:p>
            <a:r>
              <a:rPr lang="en-US" dirty="0"/>
              <a:t>Adding Server Logic</a:t>
            </a:r>
          </a:p>
        </p:txBody>
      </p:sp>
      <p:sp>
        <p:nvSpPr>
          <p:cNvPr id="3" name="Content Placeholder 2">
            <a:extLst>
              <a:ext uri="{FF2B5EF4-FFF2-40B4-BE49-F238E27FC236}">
                <a16:creationId xmlns:a16="http://schemas.microsoft.com/office/drawing/2014/main" id="{34FA242A-0B67-B80B-524C-A02B9BF913ED}"/>
              </a:ext>
            </a:extLst>
          </p:cNvPr>
          <p:cNvSpPr>
            <a:spLocks noGrp="1"/>
          </p:cNvSpPr>
          <p:nvPr>
            <p:ph idx="1"/>
          </p:nvPr>
        </p:nvSpPr>
        <p:spPr/>
        <p:txBody>
          <a:bodyPr/>
          <a:lstStyle/>
          <a:p>
            <a:r>
              <a:rPr lang="en-US" dirty="0"/>
              <a:t>Remember we need to add server logic to make anything ‘smart’ work</a:t>
            </a:r>
          </a:p>
          <a:p>
            <a:endParaRPr lang="en-US" dirty="0"/>
          </a:p>
          <a:p>
            <a:r>
              <a:rPr lang="en-US" dirty="0"/>
              <a:t>Open up examplecode4_SO_11212024</a:t>
            </a:r>
          </a:p>
          <a:p>
            <a:pPr lvl="1"/>
            <a:r>
              <a:rPr lang="en-US" dirty="0"/>
              <a:t>This will add our Server content</a:t>
            </a:r>
          </a:p>
        </p:txBody>
      </p:sp>
    </p:spTree>
    <p:extLst>
      <p:ext uri="{BB962C8B-B14F-4D97-AF65-F5344CB8AC3E}">
        <p14:creationId xmlns:p14="http://schemas.microsoft.com/office/powerpoint/2010/main" val="3182747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3E51-149C-34E1-0A9F-1B27F2F08BA0}"/>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A8CA694-0B99-FB60-7138-8D03E25E8C90}"/>
              </a:ext>
            </a:extLst>
          </p:cNvPr>
          <p:cNvSpPr>
            <a:spLocks noGrp="1"/>
          </p:cNvSpPr>
          <p:nvPr>
            <p:ph idx="1"/>
          </p:nvPr>
        </p:nvSpPr>
        <p:spPr/>
        <p:txBody>
          <a:bodyPr/>
          <a:lstStyle/>
          <a:p>
            <a:r>
              <a:rPr lang="en-US" dirty="0"/>
              <a:t>A lot to get through </a:t>
            </a:r>
          </a:p>
          <a:p>
            <a:endParaRPr lang="en-US" dirty="0"/>
          </a:p>
          <a:p>
            <a:r>
              <a:rPr lang="en-US" dirty="0"/>
              <a:t>Take some time to introduce ourselves</a:t>
            </a:r>
          </a:p>
          <a:p>
            <a:endParaRPr lang="en-US" dirty="0"/>
          </a:p>
          <a:p>
            <a:r>
              <a:rPr lang="en-US" dirty="0"/>
              <a:t>Today is structured but I ultimately want you to take it at your own pace</a:t>
            </a:r>
          </a:p>
          <a:p>
            <a:endParaRPr lang="en-US" dirty="0"/>
          </a:p>
          <a:p>
            <a:r>
              <a:rPr lang="en-US" dirty="0"/>
              <a:t>Materials should have been sent to all of you</a:t>
            </a:r>
          </a:p>
          <a:p>
            <a:endParaRPr lang="en-US" dirty="0"/>
          </a:p>
          <a:p>
            <a:r>
              <a:rPr lang="en-US" dirty="0"/>
              <a:t>I will also provide step-by-step training also</a:t>
            </a:r>
          </a:p>
        </p:txBody>
      </p:sp>
    </p:spTree>
    <p:extLst>
      <p:ext uri="{BB962C8B-B14F-4D97-AF65-F5344CB8AC3E}">
        <p14:creationId xmlns:p14="http://schemas.microsoft.com/office/powerpoint/2010/main" val="2260924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49E-C3EF-D8C9-159B-05F457973FA3}"/>
              </a:ext>
            </a:extLst>
          </p:cNvPr>
          <p:cNvSpPr>
            <a:spLocks noGrp="1"/>
          </p:cNvSpPr>
          <p:nvPr>
            <p:ph type="title"/>
          </p:nvPr>
        </p:nvSpPr>
        <p:spPr/>
        <p:txBody>
          <a:bodyPr/>
          <a:lstStyle/>
          <a:p>
            <a:r>
              <a:rPr lang="en-US" dirty="0"/>
              <a:t>Breakdown of Server Logic</a:t>
            </a:r>
          </a:p>
        </p:txBody>
      </p:sp>
      <p:sp>
        <p:nvSpPr>
          <p:cNvPr id="3" name="Content Placeholder 2">
            <a:extLst>
              <a:ext uri="{FF2B5EF4-FFF2-40B4-BE49-F238E27FC236}">
                <a16:creationId xmlns:a16="http://schemas.microsoft.com/office/drawing/2014/main" id="{CF13EB41-5C95-81C7-41D3-95D80E5066D6}"/>
              </a:ext>
            </a:extLst>
          </p:cNvPr>
          <p:cNvSpPr>
            <a:spLocks noGrp="1"/>
          </p:cNvSpPr>
          <p:nvPr>
            <p:ph idx="1"/>
          </p:nvPr>
        </p:nvSpPr>
        <p:spPr/>
        <p:txBody>
          <a:bodyPr/>
          <a:lstStyle/>
          <a:p>
            <a:r>
              <a:rPr lang="en-GB" b="0" i="0" u="none" strike="noStrike" dirty="0" err="1">
                <a:solidFill>
                  <a:srgbClr val="000000"/>
                </a:solidFill>
                <a:effectLst/>
              </a:rPr>
              <a:t>save_data_gsheets</a:t>
            </a:r>
            <a:r>
              <a:rPr lang="en-GB" b="0" i="0" u="none" strike="noStrike" dirty="0">
                <a:solidFill>
                  <a:srgbClr val="000000"/>
                </a:solidFill>
                <a:effectLst/>
              </a:rPr>
              <a:t> function is created to save the data input by users to our Google Sheet document. It is telling R to convert the inputs into a data frame (structured data) and then appending that </a:t>
            </a:r>
            <a:r>
              <a:rPr lang="en-GB" b="0" i="0" u="none" strike="noStrike" dirty="0" err="1">
                <a:solidFill>
                  <a:srgbClr val="000000"/>
                </a:solidFill>
                <a:effectLst/>
              </a:rPr>
              <a:t>dataframe</a:t>
            </a:r>
            <a:r>
              <a:rPr lang="en-GB" b="0" i="0" u="none" strike="noStrike" dirty="0">
                <a:solidFill>
                  <a:srgbClr val="000000"/>
                </a:solidFill>
                <a:effectLst/>
              </a:rPr>
              <a:t> to our Google Sheets.</a:t>
            </a:r>
          </a:p>
          <a:p>
            <a:pPr marL="0" indent="0">
              <a:buNone/>
            </a:pPr>
            <a:endParaRPr lang="en-US" dirty="0"/>
          </a:p>
        </p:txBody>
      </p:sp>
    </p:spTree>
    <p:extLst>
      <p:ext uri="{BB962C8B-B14F-4D97-AF65-F5344CB8AC3E}">
        <p14:creationId xmlns:p14="http://schemas.microsoft.com/office/powerpoint/2010/main" val="123974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45820-F1B3-792E-89CA-53511877E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2AF1D-C151-844A-11EF-53E5FFD2A66F}"/>
              </a:ext>
            </a:extLst>
          </p:cNvPr>
          <p:cNvSpPr>
            <a:spLocks noGrp="1"/>
          </p:cNvSpPr>
          <p:nvPr>
            <p:ph type="title"/>
          </p:nvPr>
        </p:nvSpPr>
        <p:spPr/>
        <p:txBody>
          <a:bodyPr/>
          <a:lstStyle/>
          <a:p>
            <a:r>
              <a:rPr lang="en-US" dirty="0"/>
              <a:t>Breakdown of Server Logic</a:t>
            </a:r>
          </a:p>
        </p:txBody>
      </p:sp>
      <p:sp>
        <p:nvSpPr>
          <p:cNvPr id="3" name="Content Placeholder 2">
            <a:extLst>
              <a:ext uri="{FF2B5EF4-FFF2-40B4-BE49-F238E27FC236}">
                <a16:creationId xmlns:a16="http://schemas.microsoft.com/office/drawing/2014/main" id="{7A84CCD9-80C8-BC94-630F-4F3C1E4D8DDB}"/>
              </a:ext>
            </a:extLst>
          </p:cNvPr>
          <p:cNvSpPr>
            <a:spLocks noGrp="1"/>
          </p:cNvSpPr>
          <p:nvPr>
            <p:ph idx="1"/>
          </p:nvPr>
        </p:nvSpPr>
        <p:spPr/>
        <p:txBody>
          <a:bodyPr/>
          <a:lstStyle/>
          <a:p>
            <a:pPr algn="l"/>
            <a:r>
              <a:rPr lang="en-GB" b="0" i="0" u="none" strike="noStrike" dirty="0" err="1">
                <a:solidFill>
                  <a:srgbClr val="000000"/>
                </a:solidFill>
                <a:effectLst/>
              </a:rPr>
              <a:t>sheet_append</a:t>
            </a:r>
            <a:r>
              <a:rPr lang="en-GB" b="0" i="0" u="none" strike="noStrike" dirty="0">
                <a:solidFill>
                  <a:srgbClr val="000000"/>
                </a:solidFill>
                <a:effectLst/>
              </a:rPr>
              <a:t>:</a:t>
            </a:r>
          </a:p>
          <a:p>
            <a:pPr algn="l"/>
            <a:r>
              <a:rPr lang="en-GB" b="0" i="0" u="none" strike="noStrike" dirty="0">
                <a:solidFill>
                  <a:srgbClr val="000000"/>
                </a:solidFill>
                <a:effectLst/>
              </a:rPr>
              <a:t>We tell it to append because we want to add a row to our existing </a:t>
            </a:r>
            <a:r>
              <a:rPr lang="en-GB" b="0" i="0" u="none" strike="noStrike" dirty="0" err="1">
                <a:solidFill>
                  <a:srgbClr val="000000"/>
                </a:solidFill>
                <a:effectLst/>
              </a:rPr>
              <a:t>dataframe</a:t>
            </a:r>
            <a:r>
              <a:rPr lang="en-GB" b="0" i="0" u="none" strike="noStrike" dirty="0">
                <a:solidFill>
                  <a:srgbClr val="000000"/>
                </a:solidFill>
                <a:effectLst/>
              </a:rPr>
              <a:t> we don’t want to re-write other rows. You may notice that </a:t>
            </a:r>
            <a:r>
              <a:rPr lang="en-GB" b="0" i="0" u="none" strike="noStrike" dirty="0" err="1">
                <a:solidFill>
                  <a:srgbClr val="000000"/>
                </a:solidFill>
                <a:effectLst/>
              </a:rPr>
              <a:t>sheet_append</a:t>
            </a:r>
            <a:r>
              <a:rPr lang="en-GB" b="0" i="0" u="none" strike="noStrike" dirty="0">
                <a:solidFill>
                  <a:srgbClr val="000000"/>
                </a:solidFill>
                <a:effectLst/>
              </a:rPr>
              <a:t> is appending something called SHEET_ID. This is something we define outside the Shiny app that is the </a:t>
            </a:r>
            <a:r>
              <a:rPr lang="en-GB" b="0" i="0" u="none" strike="noStrike" dirty="0" err="1">
                <a:solidFill>
                  <a:srgbClr val="000000"/>
                </a:solidFill>
                <a:effectLst/>
              </a:rPr>
              <a:t>url</a:t>
            </a:r>
            <a:r>
              <a:rPr lang="en-GB" b="0" i="0" u="none" strike="noStrike" dirty="0">
                <a:solidFill>
                  <a:srgbClr val="000000"/>
                </a:solidFill>
                <a:effectLst/>
              </a:rPr>
              <a:t> for our Google Sheets. We do NOT want others to know this id, this is where all our user data is stored.</a:t>
            </a:r>
          </a:p>
        </p:txBody>
      </p:sp>
    </p:spTree>
    <p:extLst>
      <p:ext uri="{BB962C8B-B14F-4D97-AF65-F5344CB8AC3E}">
        <p14:creationId xmlns:p14="http://schemas.microsoft.com/office/powerpoint/2010/main" val="2148418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8A348-0E2B-6AC5-EB07-5F040FA8E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5C3EE-B2EF-66DD-E50F-3F2B9CB37E45}"/>
              </a:ext>
            </a:extLst>
          </p:cNvPr>
          <p:cNvSpPr>
            <a:spLocks noGrp="1"/>
          </p:cNvSpPr>
          <p:nvPr>
            <p:ph type="title"/>
          </p:nvPr>
        </p:nvSpPr>
        <p:spPr/>
        <p:txBody>
          <a:bodyPr/>
          <a:lstStyle/>
          <a:p>
            <a:r>
              <a:rPr lang="en-US" dirty="0"/>
              <a:t>Breakdown of Server Logic</a:t>
            </a:r>
          </a:p>
        </p:txBody>
      </p:sp>
      <p:sp>
        <p:nvSpPr>
          <p:cNvPr id="3" name="Content Placeholder 2">
            <a:extLst>
              <a:ext uri="{FF2B5EF4-FFF2-40B4-BE49-F238E27FC236}">
                <a16:creationId xmlns:a16="http://schemas.microsoft.com/office/drawing/2014/main" id="{12428E1D-6A83-CB23-B296-A1A87A3A3F15}"/>
              </a:ext>
            </a:extLst>
          </p:cNvPr>
          <p:cNvSpPr>
            <a:spLocks noGrp="1"/>
          </p:cNvSpPr>
          <p:nvPr>
            <p:ph idx="1"/>
          </p:nvPr>
        </p:nvSpPr>
        <p:spPr/>
        <p:txBody>
          <a:bodyPr/>
          <a:lstStyle/>
          <a:p>
            <a:pPr algn="l"/>
            <a:r>
              <a:rPr lang="en-GB" b="0" i="0" u="none" strike="noStrike" dirty="0" err="1">
                <a:solidFill>
                  <a:srgbClr val="000000"/>
                </a:solidFill>
                <a:effectLst/>
              </a:rPr>
              <a:t>formData</a:t>
            </a:r>
            <a:r>
              <a:rPr lang="en-GB" b="0" i="0" u="none" strike="noStrike" dirty="0">
                <a:solidFill>
                  <a:srgbClr val="000000"/>
                </a:solidFill>
                <a:effectLst/>
              </a:rPr>
              <a:t>:</a:t>
            </a:r>
          </a:p>
          <a:p>
            <a:pPr algn="l"/>
            <a:r>
              <a:rPr lang="en-GB" b="0" i="0" u="none" strike="noStrike" dirty="0">
                <a:solidFill>
                  <a:srgbClr val="000000"/>
                </a:solidFill>
                <a:effectLst/>
              </a:rPr>
              <a:t>Our </a:t>
            </a:r>
            <a:r>
              <a:rPr lang="en-GB" b="0" i="0" u="none" strike="noStrike" dirty="0" err="1">
                <a:solidFill>
                  <a:srgbClr val="000000"/>
                </a:solidFill>
                <a:effectLst/>
              </a:rPr>
              <a:t>formData</a:t>
            </a:r>
            <a:r>
              <a:rPr lang="en-GB" b="0" i="0" u="none" strike="noStrike" dirty="0">
                <a:solidFill>
                  <a:srgbClr val="000000"/>
                </a:solidFill>
                <a:effectLst/>
              </a:rPr>
              <a:t> function works in tandem with the prior function by providing our data frame with form or structure. It applies the ‘fields’ that we define outside the shiny app (this tells us what our variable names are).</a:t>
            </a:r>
          </a:p>
        </p:txBody>
      </p:sp>
    </p:spTree>
    <p:extLst>
      <p:ext uri="{BB962C8B-B14F-4D97-AF65-F5344CB8AC3E}">
        <p14:creationId xmlns:p14="http://schemas.microsoft.com/office/powerpoint/2010/main" val="2508527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372E2-B115-EEB2-CCD0-679B4C10B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B254C-6C3F-EC8D-B79B-DB709137E0E0}"/>
              </a:ext>
            </a:extLst>
          </p:cNvPr>
          <p:cNvSpPr>
            <a:spLocks noGrp="1"/>
          </p:cNvSpPr>
          <p:nvPr>
            <p:ph type="title"/>
          </p:nvPr>
        </p:nvSpPr>
        <p:spPr/>
        <p:txBody>
          <a:bodyPr/>
          <a:lstStyle/>
          <a:p>
            <a:r>
              <a:rPr lang="en-US" dirty="0"/>
              <a:t>Breakdown of Server Logic</a:t>
            </a:r>
          </a:p>
        </p:txBody>
      </p:sp>
      <p:sp>
        <p:nvSpPr>
          <p:cNvPr id="3" name="Content Placeholder 2">
            <a:extLst>
              <a:ext uri="{FF2B5EF4-FFF2-40B4-BE49-F238E27FC236}">
                <a16:creationId xmlns:a16="http://schemas.microsoft.com/office/drawing/2014/main" id="{B086BD25-1D7A-B6E6-5431-F3C5D4324D49}"/>
              </a:ext>
            </a:extLst>
          </p:cNvPr>
          <p:cNvSpPr>
            <a:spLocks noGrp="1"/>
          </p:cNvSpPr>
          <p:nvPr>
            <p:ph idx="1"/>
          </p:nvPr>
        </p:nvSpPr>
        <p:spPr/>
        <p:txBody>
          <a:bodyPr/>
          <a:lstStyle/>
          <a:p>
            <a:pPr algn="l"/>
            <a:r>
              <a:rPr lang="en-GB" b="0" i="0" u="none" strike="noStrike" dirty="0" err="1">
                <a:solidFill>
                  <a:srgbClr val="000000"/>
                </a:solidFill>
                <a:effectLst/>
              </a:rPr>
              <a:t>observeEvent</a:t>
            </a:r>
            <a:r>
              <a:rPr lang="en-GB" b="0" i="0" u="none" strike="noStrike" dirty="0">
                <a:solidFill>
                  <a:srgbClr val="000000"/>
                </a:solidFill>
                <a:effectLst/>
              </a:rPr>
              <a:t>:</a:t>
            </a:r>
          </a:p>
          <a:p>
            <a:r>
              <a:rPr lang="en-GB" b="0" i="0" u="none" strike="noStrike" dirty="0">
                <a:solidFill>
                  <a:srgbClr val="000000"/>
                </a:solidFill>
                <a:effectLst/>
              </a:rPr>
              <a:t>This piece of code is telling our app that when the submit button is pressed by a user, the </a:t>
            </a:r>
            <a:r>
              <a:rPr lang="en-GB" b="0" i="0" u="none" strike="noStrike" dirty="0" err="1">
                <a:solidFill>
                  <a:srgbClr val="000000"/>
                </a:solidFill>
                <a:effectLst/>
              </a:rPr>
              <a:t>save_data_gsheets</a:t>
            </a:r>
            <a:r>
              <a:rPr lang="en-GB" b="0" i="0" u="none" strike="noStrike" dirty="0">
                <a:solidFill>
                  <a:srgbClr val="000000"/>
                </a:solidFill>
                <a:effectLst/>
              </a:rPr>
              <a:t> function is run using the logic formed by our </a:t>
            </a:r>
            <a:r>
              <a:rPr lang="en-GB" b="0" i="0" u="none" strike="noStrike" dirty="0" err="1">
                <a:solidFill>
                  <a:srgbClr val="000000"/>
                </a:solidFill>
                <a:effectLst/>
              </a:rPr>
              <a:t>formData</a:t>
            </a:r>
            <a:r>
              <a:rPr lang="en-GB" b="0" i="0" u="none" strike="noStrike" dirty="0">
                <a:solidFill>
                  <a:srgbClr val="000000"/>
                </a:solidFill>
                <a:effectLst/>
              </a:rPr>
              <a:t> function. At its core this is all we need to store data in a Shiny app. </a:t>
            </a:r>
          </a:p>
          <a:p>
            <a:pPr algn="l"/>
            <a:endParaRPr lang="en-GB" b="0" i="0" u="none" strike="noStrike" dirty="0">
              <a:solidFill>
                <a:srgbClr val="000000"/>
              </a:solidFill>
              <a:effectLst/>
            </a:endParaRPr>
          </a:p>
        </p:txBody>
      </p:sp>
    </p:spTree>
    <p:extLst>
      <p:ext uri="{BB962C8B-B14F-4D97-AF65-F5344CB8AC3E}">
        <p14:creationId xmlns:p14="http://schemas.microsoft.com/office/powerpoint/2010/main" val="1544634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F3A20-4BB5-C4AB-A926-70EC83E4C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B681C3-ACD1-6E1D-1B7A-CDFE3C539BB4}"/>
              </a:ext>
            </a:extLst>
          </p:cNvPr>
          <p:cNvSpPr>
            <a:spLocks noGrp="1"/>
          </p:cNvSpPr>
          <p:nvPr>
            <p:ph type="title"/>
          </p:nvPr>
        </p:nvSpPr>
        <p:spPr/>
        <p:txBody>
          <a:bodyPr/>
          <a:lstStyle/>
          <a:p>
            <a:r>
              <a:rPr lang="en-US" dirty="0"/>
              <a:t>Breakdown of Server Logic</a:t>
            </a:r>
          </a:p>
        </p:txBody>
      </p:sp>
      <p:sp>
        <p:nvSpPr>
          <p:cNvPr id="3" name="Content Placeholder 2">
            <a:extLst>
              <a:ext uri="{FF2B5EF4-FFF2-40B4-BE49-F238E27FC236}">
                <a16:creationId xmlns:a16="http://schemas.microsoft.com/office/drawing/2014/main" id="{ED1845DF-B644-AB28-A051-8B8CE747F5A7}"/>
              </a:ext>
            </a:extLst>
          </p:cNvPr>
          <p:cNvSpPr>
            <a:spLocks noGrp="1"/>
          </p:cNvSpPr>
          <p:nvPr>
            <p:ph idx="1"/>
          </p:nvPr>
        </p:nvSpPr>
        <p:spPr/>
        <p:txBody>
          <a:bodyPr/>
          <a:lstStyle/>
          <a:p>
            <a:r>
              <a:rPr lang="en-GB" b="0" i="0" u="none" strike="noStrike" dirty="0" err="1">
                <a:solidFill>
                  <a:srgbClr val="000000"/>
                </a:solidFill>
                <a:effectLst/>
              </a:rPr>
              <a:t>load_data_gsheets</a:t>
            </a:r>
            <a:r>
              <a:rPr lang="en-GB" dirty="0">
                <a:solidFill>
                  <a:srgbClr val="000000"/>
                </a:solidFill>
              </a:rPr>
              <a:t>:</a:t>
            </a:r>
            <a:endParaRPr lang="en-GB" b="0" i="0" u="none" strike="noStrike" dirty="0">
              <a:solidFill>
                <a:srgbClr val="000000"/>
              </a:solidFill>
              <a:effectLst/>
            </a:endParaRPr>
          </a:p>
          <a:p>
            <a:r>
              <a:rPr lang="en-GB" b="0" i="0" u="none" strike="noStrike" dirty="0">
                <a:solidFill>
                  <a:srgbClr val="000000"/>
                </a:solidFill>
                <a:effectLst/>
              </a:rPr>
              <a:t>However for this first run through we want to make sure what we are doing is right. We want to see if user data is being stored. For that we use the function:</a:t>
            </a:r>
          </a:p>
          <a:p>
            <a:pPr algn="l"/>
            <a:endParaRPr lang="en-GB" b="0" i="0" u="none" strike="noStrike" dirty="0">
              <a:solidFill>
                <a:srgbClr val="000000"/>
              </a:solidFill>
              <a:effectLst/>
            </a:endParaRPr>
          </a:p>
          <a:p>
            <a:pPr algn="l"/>
            <a:r>
              <a:rPr lang="en-GB" dirty="0" err="1">
                <a:solidFill>
                  <a:srgbClr val="000000"/>
                </a:solidFill>
              </a:rPr>
              <a:t>output$responses</a:t>
            </a:r>
            <a:r>
              <a:rPr lang="en-GB" dirty="0">
                <a:solidFill>
                  <a:srgbClr val="000000"/>
                </a:solidFill>
              </a:rPr>
              <a:t>:</a:t>
            </a:r>
          </a:p>
          <a:p>
            <a:r>
              <a:rPr lang="en-GB" b="0" i="0" u="none" strike="noStrike" dirty="0">
                <a:solidFill>
                  <a:srgbClr val="000000"/>
                </a:solidFill>
                <a:effectLst/>
              </a:rPr>
              <a:t>This function loads the Google Sheet in the Shiny app. Combined with this:</a:t>
            </a:r>
          </a:p>
          <a:p>
            <a:pPr algn="l"/>
            <a:endParaRPr lang="en-GB" b="0" i="0" u="none" strike="noStrike" dirty="0">
              <a:solidFill>
                <a:srgbClr val="000000"/>
              </a:solidFill>
              <a:effectLst/>
            </a:endParaRPr>
          </a:p>
        </p:txBody>
      </p:sp>
    </p:spTree>
    <p:extLst>
      <p:ext uri="{BB962C8B-B14F-4D97-AF65-F5344CB8AC3E}">
        <p14:creationId xmlns:p14="http://schemas.microsoft.com/office/powerpoint/2010/main" val="4109565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7CD18-A97D-E6D1-0187-26987CC95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8222A3-C8F8-4EEB-FE6B-2C9A4725C6DE}"/>
              </a:ext>
            </a:extLst>
          </p:cNvPr>
          <p:cNvSpPr>
            <a:spLocks noGrp="1"/>
          </p:cNvSpPr>
          <p:nvPr>
            <p:ph type="title"/>
          </p:nvPr>
        </p:nvSpPr>
        <p:spPr/>
        <p:txBody>
          <a:bodyPr/>
          <a:lstStyle/>
          <a:p>
            <a:r>
              <a:rPr lang="en-US" dirty="0"/>
              <a:t>So we are done?</a:t>
            </a:r>
          </a:p>
        </p:txBody>
      </p:sp>
      <p:sp>
        <p:nvSpPr>
          <p:cNvPr id="3" name="Content Placeholder 2">
            <a:extLst>
              <a:ext uri="{FF2B5EF4-FFF2-40B4-BE49-F238E27FC236}">
                <a16:creationId xmlns:a16="http://schemas.microsoft.com/office/drawing/2014/main" id="{494D8041-1DE8-8A3E-8E4F-51DFB0C6D0E4}"/>
              </a:ext>
            </a:extLst>
          </p:cNvPr>
          <p:cNvSpPr>
            <a:spLocks noGrp="1"/>
          </p:cNvSpPr>
          <p:nvPr>
            <p:ph idx="1"/>
          </p:nvPr>
        </p:nvSpPr>
        <p:spPr/>
        <p:txBody>
          <a:bodyPr/>
          <a:lstStyle/>
          <a:p>
            <a:pPr algn="l"/>
            <a:r>
              <a:rPr lang="en-GB" dirty="0">
                <a:solidFill>
                  <a:srgbClr val="000000"/>
                </a:solidFill>
              </a:rPr>
              <a:t>Not so fast. </a:t>
            </a:r>
          </a:p>
          <a:p>
            <a:pPr algn="l"/>
            <a:r>
              <a:rPr lang="en-GB" b="0" i="0" u="none" strike="noStrike" dirty="0">
                <a:solidFill>
                  <a:srgbClr val="000000"/>
                </a:solidFill>
                <a:effectLst/>
              </a:rPr>
              <a:t>We have the server lo</a:t>
            </a:r>
            <a:r>
              <a:rPr lang="en-GB" dirty="0">
                <a:solidFill>
                  <a:srgbClr val="000000"/>
                </a:solidFill>
              </a:rPr>
              <a:t>gic, we also have the google sheet, but we still don’t have a way to connect the two…</a:t>
            </a:r>
          </a:p>
          <a:p>
            <a:pPr algn="l"/>
            <a:endParaRPr lang="en-GB" b="0" i="0" u="none" strike="noStrike" dirty="0">
              <a:solidFill>
                <a:srgbClr val="000000"/>
              </a:solidFill>
              <a:effectLst/>
            </a:endParaRPr>
          </a:p>
          <a:p>
            <a:pPr algn="l"/>
            <a:r>
              <a:rPr lang="en-GB" b="0" i="0" u="none" strike="noStrike" dirty="0">
                <a:solidFill>
                  <a:srgbClr val="000000"/>
                </a:solidFill>
                <a:effectLst/>
              </a:rPr>
              <a:t>This is where Google Cloud Console comes in</a:t>
            </a:r>
          </a:p>
          <a:p>
            <a:pPr lvl="1"/>
            <a:r>
              <a:rPr lang="en-GB" b="1" dirty="0">
                <a:solidFill>
                  <a:srgbClr val="000000"/>
                </a:solidFill>
              </a:rPr>
              <a:t>Login requires you to input a CC but only to stop bot signups, it is a FREE service</a:t>
            </a:r>
            <a:endParaRPr lang="en-GB" b="1" i="0" u="none" strike="noStrike" dirty="0">
              <a:solidFill>
                <a:srgbClr val="000000"/>
              </a:solidFill>
              <a:effectLst/>
            </a:endParaRPr>
          </a:p>
        </p:txBody>
      </p:sp>
    </p:spTree>
    <p:extLst>
      <p:ext uri="{BB962C8B-B14F-4D97-AF65-F5344CB8AC3E}">
        <p14:creationId xmlns:p14="http://schemas.microsoft.com/office/powerpoint/2010/main" val="3299413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8FFE8-8370-AA91-8667-A07D58C87B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2D68A-9CC9-1037-E299-6A62AFF18721}"/>
              </a:ext>
            </a:extLst>
          </p:cNvPr>
          <p:cNvSpPr>
            <a:spLocks noGrp="1"/>
          </p:cNvSpPr>
          <p:nvPr>
            <p:ph type="title"/>
          </p:nvPr>
        </p:nvSpPr>
        <p:spPr/>
        <p:txBody>
          <a:bodyPr/>
          <a:lstStyle/>
          <a:p>
            <a:r>
              <a:rPr lang="en-US" dirty="0"/>
              <a:t>Google Cloud</a:t>
            </a:r>
          </a:p>
        </p:txBody>
      </p:sp>
      <p:sp>
        <p:nvSpPr>
          <p:cNvPr id="3" name="Content Placeholder 2">
            <a:extLst>
              <a:ext uri="{FF2B5EF4-FFF2-40B4-BE49-F238E27FC236}">
                <a16:creationId xmlns:a16="http://schemas.microsoft.com/office/drawing/2014/main" id="{2950C1F6-19E9-FC4D-94E4-5C4E7F3D61DF}"/>
              </a:ext>
            </a:extLst>
          </p:cNvPr>
          <p:cNvSpPr>
            <a:spLocks noGrp="1"/>
          </p:cNvSpPr>
          <p:nvPr>
            <p:ph idx="1"/>
          </p:nvPr>
        </p:nvSpPr>
        <p:spPr/>
        <p:txBody>
          <a:bodyPr/>
          <a:lstStyle/>
          <a:p>
            <a:r>
              <a:rPr lang="en-GB" b="0" i="0" u="none" strike="noStrike" dirty="0">
                <a:solidFill>
                  <a:srgbClr val="000000"/>
                </a:solidFill>
                <a:effectLst/>
              </a:rPr>
              <a:t>go to the navigation menu, go to ‘IAM and Admin’ then Service Account.</a:t>
            </a:r>
          </a:p>
          <a:p>
            <a:endParaRPr lang="en-GB" b="0" i="0" u="none" strike="noStrike" dirty="0">
              <a:solidFill>
                <a:srgbClr val="000000"/>
              </a:solidFill>
              <a:effectLst/>
            </a:endParaRPr>
          </a:p>
          <a:p>
            <a:r>
              <a:rPr lang="en-GB" b="0" i="0" u="none" strike="noStrike" dirty="0">
                <a:solidFill>
                  <a:srgbClr val="000000"/>
                </a:solidFill>
                <a:effectLst/>
              </a:rPr>
              <a:t>You need to now create a Service Account and assign it a name (this is so Google Sheets has perms). You can leave the Service Account access blank. Under keys for your new account, you need to create a new key. Make sure this key is in JSON format! Download this JSON file. </a:t>
            </a:r>
          </a:p>
          <a:p>
            <a:endParaRPr lang="en-GB" dirty="0">
              <a:solidFill>
                <a:srgbClr val="000000"/>
              </a:solidFill>
            </a:endParaRPr>
          </a:p>
          <a:p>
            <a:r>
              <a:rPr lang="en-GB" b="0" i="0" u="none" strike="noStrike" dirty="0">
                <a:solidFill>
                  <a:srgbClr val="000000"/>
                </a:solidFill>
                <a:effectLst/>
              </a:rPr>
              <a:t>That’s us done with Cloud – leave tab open just in case</a:t>
            </a:r>
          </a:p>
          <a:p>
            <a:endParaRPr lang="en-GB" b="0" i="0" u="none" strike="noStrike" dirty="0">
              <a:solidFill>
                <a:srgbClr val="000000"/>
              </a:solidFill>
              <a:effectLst/>
            </a:endParaRPr>
          </a:p>
          <a:p>
            <a:pPr algn="l"/>
            <a:endParaRPr lang="en-GB" b="1" i="0" u="none" strike="noStrike" dirty="0">
              <a:solidFill>
                <a:srgbClr val="000000"/>
              </a:solidFill>
              <a:effectLst/>
            </a:endParaRPr>
          </a:p>
        </p:txBody>
      </p:sp>
    </p:spTree>
    <p:extLst>
      <p:ext uri="{BB962C8B-B14F-4D97-AF65-F5344CB8AC3E}">
        <p14:creationId xmlns:p14="http://schemas.microsoft.com/office/powerpoint/2010/main" val="2445925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82E28-5793-BAF3-FDBA-53B243989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BF1DB3-4F0C-93B0-68F8-487260F13344}"/>
              </a:ext>
            </a:extLst>
          </p:cNvPr>
          <p:cNvSpPr>
            <a:spLocks noGrp="1"/>
          </p:cNvSpPr>
          <p:nvPr>
            <p:ph type="title"/>
          </p:nvPr>
        </p:nvSpPr>
        <p:spPr/>
        <p:txBody>
          <a:bodyPr/>
          <a:lstStyle/>
          <a:p>
            <a:r>
              <a:rPr lang="en-US" dirty="0"/>
              <a:t>JSON File</a:t>
            </a:r>
          </a:p>
        </p:txBody>
      </p:sp>
      <p:sp>
        <p:nvSpPr>
          <p:cNvPr id="3" name="Content Placeholder 2">
            <a:extLst>
              <a:ext uri="{FF2B5EF4-FFF2-40B4-BE49-F238E27FC236}">
                <a16:creationId xmlns:a16="http://schemas.microsoft.com/office/drawing/2014/main" id="{5ECF4F64-28BF-6767-B58F-CA5B623CF6CC}"/>
              </a:ext>
            </a:extLst>
          </p:cNvPr>
          <p:cNvSpPr>
            <a:spLocks noGrp="1"/>
          </p:cNvSpPr>
          <p:nvPr>
            <p:ph idx="1"/>
          </p:nvPr>
        </p:nvSpPr>
        <p:spPr/>
        <p:txBody>
          <a:bodyPr/>
          <a:lstStyle/>
          <a:p>
            <a:r>
              <a:rPr lang="en-GB" b="0" i="0" u="none" strike="noStrike" dirty="0">
                <a:solidFill>
                  <a:srgbClr val="000000"/>
                </a:solidFill>
                <a:effectLst/>
              </a:rPr>
              <a:t>Open the JSON file - if you don’t have a dedicated reader, </a:t>
            </a:r>
            <a:r>
              <a:rPr lang="en-GB" b="0" i="0" u="none" strike="noStrike" dirty="0" err="1">
                <a:solidFill>
                  <a:srgbClr val="000000"/>
                </a:solidFill>
                <a:effectLst/>
              </a:rPr>
              <a:t>Rstudio</a:t>
            </a:r>
            <a:r>
              <a:rPr lang="en-GB" b="0" i="0" u="none" strike="noStrike" dirty="0">
                <a:solidFill>
                  <a:srgbClr val="000000"/>
                </a:solidFill>
                <a:effectLst/>
              </a:rPr>
              <a:t> works fine. You want to copy the client email from this document and then head back over to your Google Sheet tab.</a:t>
            </a:r>
          </a:p>
          <a:p>
            <a:pPr algn="l"/>
            <a:endParaRPr lang="en-GB" b="1" i="0" u="none" strike="noStrike" dirty="0">
              <a:solidFill>
                <a:srgbClr val="000000"/>
              </a:solidFill>
              <a:effectLst/>
            </a:endParaRPr>
          </a:p>
        </p:txBody>
      </p:sp>
    </p:spTree>
    <p:extLst>
      <p:ext uri="{BB962C8B-B14F-4D97-AF65-F5344CB8AC3E}">
        <p14:creationId xmlns:p14="http://schemas.microsoft.com/office/powerpoint/2010/main" val="1098209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79894-4C96-062C-55C5-56F834BEB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FB0F9-21DA-52E0-4099-1DF22C6E24F6}"/>
              </a:ext>
            </a:extLst>
          </p:cNvPr>
          <p:cNvSpPr>
            <a:spLocks noGrp="1"/>
          </p:cNvSpPr>
          <p:nvPr>
            <p:ph type="title"/>
          </p:nvPr>
        </p:nvSpPr>
        <p:spPr/>
        <p:txBody>
          <a:bodyPr/>
          <a:lstStyle/>
          <a:p>
            <a:r>
              <a:rPr lang="en-US" dirty="0"/>
              <a:t>Google Sheets</a:t>
            </a:r>
          </a:p>
        </p:txBody>
      </p:sp>
      <p:sp>
        <p:nvSpPr>
          <p:cNvPr id="3" name="Content Placeholder 2">
            <a:extLst>
              <a:ext uri="{FF2B5EF4-FFF2-40B4-BE49-F238E27FC236}">
                <a16:creationId xmlns:a16="http://schemas.microsoft.com/office/drawing/2014/main" id="{8C50A86E-15DB-D064-8E0F-81A5A47C4182}"/>
              </a:ext>
            </a:extLst>
          </p:cNvPr>
          <p:cNvSpPr>
            <a:spLocks noGrp="1"/>
          </p:cNvSpPr>
          <p:nvPr>
            <p:ph idx="1"/>
          </p:nvPr>
        </p:nvSpPr>
        <p:spPr/>
        <p:txBody>
          <a:bodyPr/>
          <a:lstStyle/>
          <a:p>
            <a:pPr algn="l"/>
            <a:r>
              <a:rPr lang="en-GB" b="0" i="0" u="none" strike="noStrike" dirty="0">
                <a:solidFill>
                  <a:srgbClr val="000000"/>
                </a:solidFill>
                <a:effectLst/>
              </a:rPr>
              <a:t>From here we want to do two things:</a:t>
            </a:r>
          </a:p>
          <a:p>
            <a:pPr algn="l"/>
            <a:r>
              <a:rPr lang="en-GB" dirty="0">
                <a:solidFill>
                  <a:srgbClr val="000000"/>
                </a:solidFill>
              </a:rPr>
              <a:t>F</a:t>
            </a:r>
            <a:r>
              <a:rPr lang="en-GB" b="0" i="0" u="none" strike="noStrike" dirty="0">
                <a:solidFill>
                  <a:srgbClr val="000000"/>
                </a:solidFill>
                <a:effectLst/>
              </a:rPr>
              <a:t>irst go to Share and change general access to anyone with the link to editor. </a:t>
            </a:r>
          </a:p>
          <a:p>
            <a:pPr algn="l"/>
            <a:r>
              <a:rPr lang="en-GB" b="0" i="0" u="none" strike="noStrike" dirty="0">
                <a:solidFill>
                  <a:srgbClr val="000000"/>
                </a:solidFill>
                <a:effectLst/>
              </a:rPr>
              <a:t>Secondly, add people by pasting that email you copied and send. </a:t>
            </a:r>
          </a:p>
          <a:p>
            <a:pPr algn="l"/>
            <a:r>
              <a:rPr lang="en-GB" b="0" i="0" u="none" strike="noStrike" dirty="0">
                <a:solidFill>
                  <a:srgbClr val="000000"/>
                </a:solidFill>
                <a:effectLst/>
              </a:rPr>
              <a:t>After this head back over to your Google Cloud tab and enable Sheet perms. </a:t>
            </a:r>
          </a:p>
        </p:txBody>
      </p:sp>
    </p:spTree>
    <p:extLst>
      <p:ext uri="{BB962C8B-B14F-4D97-AF65-F5344CB8AC3E}">
        <p14:creationId xmlns:p14="http://schemas.microsoft.com/office/powerpoint/2010/main" val="1114487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E7F43-659D-F103-5686-531C80B36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DEF926-6D61-5A04-C219-4C23F835D095}"/>
              </a:ext>
            </a:extLst>
          </p:cNvPr>
          <p:cNvSpPr>
            <a:spLocks noGrp="1"/>
          </p:cNvSpPr>
          <p:nvPr>
            <p:ph type="title"/>
          </p:nvPr>
        </p:nvSpPr>
        <p:spPr/>
        <p:txBody>
          <a:bodyPr/>
          <a:lstStyle/>
          <a:p>
            <a:r>
              <a:rPr lang="en-US" dirty="0"/>
              <a:t>Local App Directory</a:t>
            </a:r>
          </a:p>
        </p:txBody>
      </p:sp>
      <p:sp>
        <p:nvSpPr>
          <p:cNvPr id="3" name="Content Placeholder 2">
            <a:extLst>
              <a:ext uri="{FF2B5EF4-FFF2-40B4-BE49-F238E27FC236}">
                <a16:creationId xmlns:a16="http://schemas.microsoft.com/office/drawing/2014/main" id="{B655CF23-64C3-EAD6-E7FB-D12CA9FE0509}"/>
              </a:ext>
            </a:extLst>
          </p:cNvPr>
          <p:cNvSpPr>
            <a:spLocks noGrp="1"/>
          </p:cNvSpPr>
          <p:nvPr>
            <p:ph idx="1"/>
          </p:nvPr>
        </p:nvSpPr>
        <p:spPr/>
        <p:txBody>
          <a:bodyPr/>
          <a:lstStyle/>
          <a:p>
            <a:r>
              <a:rPr lang="en-GB" b="0" i="0" u="none" strike="noStrike" dirty="0">
                <a:solidFill>
                  <a:srgbClr val="000000"/>
                </a:solidFill>
                <a:effectLst/>
              </a:rPr>
              <a:t>Now we want to head over to the directory where our Shiny app is stored. </a:t>
            </a:r>
          </a:p>
          <a:p>
            <a:r>
              <a:rPr lang="en-GB" b="0" i="0" u="none" strike="noStrike" dirty="0">
                <a:solidFill>
                  <a:srgbClr val="000000"/>
                </a:solidFill>
                <a:effectLst/>
              </a:rPr>
              <a:t>We want to create a folder called “.secrets”. </a:t>
            </a:r>
          </a:p>
          <a:p>
            <a:pPr lvl="1"/>
            <a:r>
              <a:rPr lang="en-GB" b="0" i="0" u="none" strike="noStrike" dirty="0">
                <a:solidFill>
                  <a:srgbClr val="000000"/>
                </a:solidFill>
                <a:effectLst/>
              </a:rPr>
              <a:t>We name it that because no one except you should ever see the details inside! </a:t>
            </a:r>
          </a:p>
          <a:p>
            <a:r>
              <a:rPr lang="en-GB" b="0" i="0" u="none" strike="noStrike" dirty="0">
                <a:solidFill>
                  <a:srgbClr val="000000"/>
                </a:solidFill>
                <a:effectLst/>
              </a:rPr>
              <a:t>Open that folder and then paste your JSON file into it. Rename that file something simple like “service-</a:t>
            </a:r>
            <a:r>
              <a:rPr lang="en-GB" b="0" i="0" u="none" strike="noStrike" dirty="0" err="1">
                <a:solidFill>
                  <a:srgbClr val="000000"/>
                </a:solidFill>
                <a:effectLst/>
              </a:rPr>
              <a:t>account.json</a:t>
            </a:r>
            <a:r>
              <a:rPr lang="en-GB" b="0" i="0" u="none" strike="noStrike" dirty="0">
                <a:solidFill>
                  <a:srgbClr val="000000"/>
                </a:solidFill>
                <a:effectLst/>
              </a:rPr>
              <a:t>”. </a:t>
            </a:r>
          </a:p>
          <a:p>
            <a:pPr lvl="1"/>
            <a:r>
              <a:rPr lang="en-GB" b="0" i="0" u="none" strike="noStrike" dirty="0">
                <a:solidFill>
                  <a:srgbClr val="000000"/>
                </a:solidFill>
                <a:effectLst/>
              </a:rPr>
              <a:t>We do this because we need to paste this in our Shiny file and a long filename just doesn’t look nice. </a:t>
            </a:r>
          </a:p>
          <a:p>
            <a:pPr algn="l"/>
            <a:endParaRPr lang="en-GB" b="0" i="0" u="none" strike="noStrike" dirty="0">
              <a:solidFill>
                <a:srgbClr val="000000"/>
              </a:solidFill>
              <a:effectLst/>
            </a:endParaRPr>
          </a:p>
        </p:txBody>
      </p:sp>
    </p:spTree>
    <p:extLst>
      <p:ext uri="{BB962C8B-B14F-4D97-AF65-F5344CB8AC3E}">
        <p14:creationId xmlns:p14="http://schemas.microsoft.com/office/powerpoint/2010/main" val="2808288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24168-E737-D246-BC93-F8C590C956C1}"/>
              </a:ext>
            </a:extLst>
          </p:cNvPr>
          <p:cNvSpPr>
            <a:spLocks noGrp="1"/>
          </p:cNvSpPr>
          <p:nvPr>
            <p:ph type="title"/>
          </p:nvPr>
        </p:nvSpPr>
        <p:spPr/>
        <p:txBody>
          <a:bodyPr/>
          <a:lstStyle/>
          <a:p>
            <a:r>
              <a:rPr lang="en-US" dirty="0"/>
              <a:t>What can Shiny do?</a:t>
            </a:r>
          </a:p>
        </p:txBody>
      </p:sp>
      <p:sp>
        <p:nvSpPr>
          <p:cNvPr id="3" name="Content Placeholder 2">
            <a:extLst>
              <a:ext uri="{FF2B5EF4-FFF2-40B4-BE49-F238E27FC236}">
                <a16:creationId xmlns:a16="http://schemas.microsoft.com/office/drawing/2014/main" id="{6D9939E9-E743-1B7D-9E83-CACD87AE575A}"/>
              </a:ext>
            </a:extLst>
          </p:cNvPr>
          <p:cNvSpPr>
            <a:spLocks noGrp="1"/>
          </p:cNvSpPr>
          <p:nvPr>
            <p:ph idx="1"/>
          </p:nvPr>
        </p:nvSpPr>
        <p:spPr/>
        <p:txBody>
          <a:bodyPr/>
          <a:lstStyle/>
          <a:p>
            <a:r>
              <a:rPr lang="en-US" b="1" dirty="0">
                <a:hlinkClick r:id="rId2"/>
              </a:rPr>
              <a:t>https://scottoatley.shinyapps.io/Youth_In_Transition/</a:t>
            </a:r>
            <a:endParaRPr lang="en-US" b="1" dirty="0"/>
          </a:p>
          <a:p>
            <a:endParaRPr lang="en-US" b="1" dirty="0"/>
          </a:p>
          <a:p>
            <a:r>
              <a:rPr lang="en-US" b="1" dirty="0">
                <a:hlinkClick r:id="rId3"/>
              </a:rPr>
              <a:t>https://eosscc.shinyapps.io/Class_Calculator/</a:t>
            </a:r>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41961512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A2EA3-074C-3A23-EE47-13118346F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7AE4C-FCC9-280D-83DE-7C516718F879}"/>
              </a:ext>
            </a:extLst>
          </p:cNvPr>
          <p:cNvSpPr>
            <a:spLocks noGrp="1"/>
          </p:cNvSpPr>
          <p:nvPr>
            <p:ph type="title"/>
          </p:nvPr>
        </p:nvSpPr>
        <p:spPr/>
        <p:txBody>
          <a:bodyPr/>
          <a:lstStyle/>
          <a:p>
            <a:r>
              <a:rPr lang="en-US" dirty="0"/>
              <a:t>Finished?</a:t>
            </a:r>
          </a:p>
        </p:txBody>
      </p:sp>
      <p:sp>
        <p:nvSpPr>
          <p:cNvPr id="3" name="Content Placeholder 2">
            <a:extLst>
              <a:ext uri="{FF2B5EF4-FFF2-40B4-BE49-F238E27FC236}">
                <a16:creationId xmlns:a16="http://schemas.microsoft.com/office/drawing/2014/main" id="{9066E06B-0E12-A75E-F468-0F1E7DBEB6AA}"/>
              </a:ext>
            </a:extLst>
          </p:cNvPr>
          <p:cNvSpPr>
            <a:spLocks noGrp="1"/>
          </p:cNvSpPr>
          <p:nvPr>
            <p:ph idx="1"/>
          </p:nvPr>
        </p:nvSpPr>
        <p:spPr/>
        <p:txBody>
          <a:bodyPr/>
          <a:lstStyle/>
          <a:p>
            <a:r>
              <a:rPr lang="en-US" dirty="0"/>
              <a:t>Open up examplecode5_SO_22112024</a:t>
            </a:r>
          </a:p>
          <a:p>
            <a:pPr lvl="1"/>
            <a:r>
              <a:rPr lang="en-US" dirty="0"/>
              <a:t>This will add all required content to connect our App to our sheets output</a:t>
            </a:r>
          </a:p>
          <a:p>
            <a:pPr algn="l"/>
            <a:endParaRPr lang="en-GB" b="0" i="0" u="none" strike="noStrike" dirty="0">
              <a:solidFill>
                <a:srgbClr val="000000"/>
              </a:solidFill>
              <a:effectLst/>
            </a:endParaRPr>
          </a:p>
        </p:txBody>
      </p:sp>
    </p:spTree>
    <p:extLst>
      <p:ext uri="{BB962C8B-B14F-4D97-AF65-F5344CB8AC3E}">
        <p14:creationId xmlns:p14="http://schemas.microsoft.com/office/powerpoint/2010/main" val="1514598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7B0E4-A497-FCEF-0A8E-ACD234015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94935-593A-107C-CEDD-A5951859AB4D}"/>
              </a:ext>
            </a:extLst>
          </p:cNvPr>
          <p:cNvSpPr>
            <a:spLocks noGrp="1"/>
          </p:cNvSpPr>
          <p:nvPr>
            <p:ph type="title"/>
          </p:nvPr>
        </p:nvSpPr>
        <p:spPr/>
        <p:txBody>
          <a:bodyPr/>
          <a:lstStyle/>
          <a:p>
            <a:r>
              <a:rPr lang="en-US" dirty="0"/>
              <a:t>Deployment</a:t>
            </a:r>
          </a:p>
        </p:txBody>
      </p:sp>
      <p:sp>
        <p:nvSpPr>
          <p:cNvPr id="3" name="Content Placeholder 2">
            <a:extLst>
              <a:ext uri="{FF2B5EF4-FFF2-40B4-BE49-F238E27FC236}">
                <a16:creationId xmlns:a16="http://schemas.microsoft.com/office/drawing/2014/main" id="{EDB51CE2-BB0C-1ECD-9420-0B87181D9C7C}"/>
              </a:ext>
            </a:extLst>
          </p:cNvPr>
          <p:cNvSpPr>
            <a:spLocks noGrp="1"/>
          </p:cNvSpPr>
          <p:nvPr>
            <p:ph idx="1"/>
          </p:nvPr>
        </p:nvSpPr>
        <p:spPr/>
        <p:txBody>
          <a:bodyPr/>
          <a:lstStyle/>
          <a:p>
            <a:r>
              <a:rPr lang="en-US" dirty="0"/>
              <a:t>Head over to </a:t>
            </a:r>
            <a:r>
              <a:rPr lang="en-US" dirty="0" err="1"/>
              <a:t>Shinyapps.io</a:t>
            </a:r>
            <a:endParaRPr lang="en-US" dirty="0"/>
          </a:p>
          <a:p>
            <a:endParaRPr lang="en-US" b="0" i="0" u="none" strike="noStrike" dirty="0">
              <a:solidFill>
                <a:srgbClr val="000000"/>
              </a:solidFill>
              <a:effectLst/>
            </a:endParaRPr>
          </a:p>
          <a:p>
            <a:r>
              <a:rPr lang="en-US" dirty="0">
                <a:solidFill>
                  <a:srgbClr val="000000"/>
                </a:solidFill>
              </a:rPr>
              <a:t>Sign up</a:t>
            </a:r>
          </a:p>
          <a:p>
            <a:endParaRPr lang="en-US" b="0" i="0" u="none" strike="noStrike" dirty="0">
              <a:solidFill>
                <a:srgbClr val="000000"/>
              </a:solidFill>
              <a:effectLst/>
            </a:endParaRPr>
          </a:p>
          <a:p>
            <a:r>
              <a:rPr lang="en-US" dirty="0">
                <a:solidFill>
                  <a:srgbClr val="000000"/>
                </a:solidFill>
              </a:rPr>
              <a:t>Get secret ‘Token’</a:t>
            </a:r>
          </a:p>
          <a:p>
            <a:endParaRPr lang="en-US" dirty="0">
              <a:solidFill>
                <a:srgbClr val="000000"/>
              </a:solidFill>
            </a:endParaRPr>
          </a:p>
          <a:p>
            <a:r>
              <a:rPr lang="en-US" dirty="0">
                <a:solidFill>
                  <a:srgbClr val="000000"/>
                </a:solidFill>
              </a:rPr>
              <a:t>Connect account in </a:t>
            </a:r>
            <a:r>
              <a:rPr lang="en-US" dirty="0" err="1">
                <a:solidFill>
                  <a:srgbClr val="000000"/>
                </a:solidFill>
              </a:rPr>
              <a:t>Rstudio</a:t>
            </a:r>
            <a:r>
              <a:rPr lang="en-US" dirty="0">
                <a:solidFill>
                  <a:srgbClr val="000000"/>
                </a:solidFill>
              </a:rPr>
              <a:t> and paste ‘Token’</a:t>
            </a:r>
          </a:p>
          <a:p>
            <a:endParaRPr lang="en-US" dirty="0">
              <a:solidFill>
                <a:srgbClr val="000000"/>
              </a:solidFill>
            </a:endParaRPr>
          </a:p>
          <a:p>
            <a:r>
              <a:rPr lang="en-US" dirty="0">
                <a:solidFill>
                  <a:srgbClr val="000000"/>
                </a:solidFill>
              </a:rPr>
              <a:t>Click connect</a:t>
            </a:r>
          </a:p>
          <a:p>
            <a:endParaRPr lang="en-US" dirty="0">
              <a:solidFill>
                <a:srgbClr val="000000"/>
              </a:solidFill>
            </a:endParaRPr>
          </a:p>
          <a:p>
            <a:r>
              <a:rPr lang="en-US" dirty="0">
                <a:solidFill>
                  <a:srgbClr val="000000"/>
                </a:solidFill>
              </a:rPr>
              <a:t>Deploy App</a:t>
            </a:r>
          </a:p>
          <a:p>
            <a:endParaRPr lang="en-US" b="0" i="0" u="none" strike="noStrike" dirty="0">
              <a:solidFill>
                <a:srgbClr val="000000"/>
              </a:solidFill>
              <a:effectLst/>
            </a:endParaRPr>
          </a:p>
          <a:p>
            <a:endParaRPr lang="en-GB" b="0" i="0" u="none" strike="noStrike" dirty="0">
              <a:solidFill>
                <a:srgbClr val="000000"/>
              </a:solidFill>
              <a:effectLst/>
            </a:endParaRPr>
          </a:p>
        </p:txBody>
      </p:sp>
    </p:spTree>
    <p:extLst>
      <p:ext uri="{BB962C8B-B14F-4D97-AF65-F5344CB8AC3E}">
        <p14:creationId xmlns:p14="http://schemas.microsoft.com/office/powerpoint/2010/main" val="2513807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EC381-AC3E-7EB0-25A0-D5C002DDB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B267D-0953-5F92-CAF9-A6B48BBCBA1B}"/>
              </a:ext>
            </a:extLst>
          </p:cNvPr>
          <p:cNvSpPr>
            <a:spLocks noGrp="1"/>
          </p:cNvSpPr>
          <p:nvPr>
            <p:ph type="ctrTitle"/>
          </p:nvPr>
        </p:nvSpPr>
        <p:spPr/>
        <p:txBody>
          <a:bodyPr/>
          <a:lstStyle/>
          <a:p>
            <a:r>
              <a:rPr lang="en-US" dirty="0"/>
              <a:t>Coffee Break</a:t>
            </a:r>
          </a:p>
        </p:txBody>
      </p:sp>
      <p:sp>
        <p:nvSpPr>
          <p:cNvPr id="3" name="Subtitle 2">
            <a:extLst>
              <a:ext uri="{FF2B5EF4-FFF2-40B4-BE49-F238E27FC236}">
                <a16:creationId xmlns:a16="http://schemas.microsoft.com/office/drawing/2014/main" id="{EACE636E-B37C-5C90-4502-954F2562EE40}"/>
              </a:ext>
            </a:extLst>
          </p:cNvPr>
          <p:cNvSpPr>
            <a:spLocks noGrp="1"/>
          </p:cNvSpPr>
          <p:nvPr>
            <p:ph type="subTitle" idx="1"/>
          </p:nvPr>
        </p:nvSpPr>
        <p:spPr/>
        <p:txBody>
          <a:bodyPr/>
          <a:lstStyle/>
          <a:p>
            <a:r>
              <a:rPr lang="en-US" dirty="0"/>
              <a:t>Back in 15 mins</a:t>
            </a:r>
          </a:p>
        </p:txBody>
      </p:sp>
    </p:spTree>
    <p:extLst>
      <p:ext uri="{BB962C8B-B14F-4D97-AF65-F5344CB8AC3E}">
        <p14:creationId xmlns:p14="http://schemas.microsoft.com/office/powerpoint/2010/main" val="2677742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799E2-7029-FAA3-E3D1-294FB0F2C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120D8-A0AE-7290-73CD-8A0F877AC9D0}"/>
              </a:ext>
            </a:extLst>
          </p:cNvPr>
          <p:cNvSpPr>
            <a:spLocks noGrp="1"/>
          </p:cNvSpPr>
          <p:nvPr>
            <p:ph type="ctrTitle"/>
          </p:nvPr>
        </p:nvSpPr>
        <p:spPr/>
        <p:txBody>
          <a:bodyPr>
            <a:normAutofit/>
          </a:bodyPr>
          <a:lstStyle/>
          <a:p>
            <a:r>
              <a:rPr lang="en-US" dirty="0"/>
              <a:t>Advanced Shiny Applications: Implementing .</a:t>
            </a:r>
            <a:r>
              <a:rPr lang="en-US" dirty="0" err="1"/>
              <a:t>css</a:t>
            </a:r>
            <a:r>
              <a:rPr lang="en-US" dirty="0"/>
              <a:t> and .html</a:t>
            </a:r>
          </a:p>
        </p:txBody>
      </p:sp>
      <p:sp>
        <p:nvSpPr>
          <p:cNvPr id="3" name="Subtitle 2">
            <a:extLst>
              <a:ext uri="{FF2B5EF4-FFF2-40B4-BE49-F238E27FC236}">
                <a16:creationId xmlns:a16="http://schemas.microsoft.com/office/drawing/2014/main" id="{A7DD8846-3DFD-0D13-C080-6B6EF7A60715}"/>
              </a:ext>
            </a:extLst>
          </p:cNvPr>
          <p:cNvSpPr>
            <a:spLocks noGrp="1"/>
          </p:cNvSpPr>
          <p:nvPr>
            <p:ph type="subTitle" idx="1"/>
          </p:nvPr>
        </p:nvSpPr>
        <p:spPr/>
        <p:txBody>
          <a:bodyPr/>
          <a:lstStyle/>
          <a:p>
            <a:r>
              <a:rPr lang="en-US" dirty="0"/>
              <a:t>Open examplecode6_SO_22112024</a:t>
            </a:r>
          </a:p>
          <a:p>
            <a:endParaRPr lang="en-US" dirty="0"/>
          </a:p>
        </p:txBody>
      </p:sp>
    </p:spTree>
    <p:extLst>
      <p:ext uri="{BB962C8B-B14F-4D97-AF65-F5344CB8AC3E}">
        <p14:creationId xmlns:p14="http://schemas.microsoft.com/office/powerpoint/2010/main" val="3822764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F90E4-FA0D-A27D-FBD6-9C0748555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79744-E59D-3789-2FAC-B2F834D871C1}"/>
              </a:ext>
            </a:extLst>
          </p:cNvPr>
          <p:cNvSpPr>
            <a:spLocks noGrp="1"/>
          </p:cNvSpPr>
          <p:nvPr>
            <p:ph type="title"/>
          </p:nvPr>
        </p:nvSpPr>
        <p:spPr/>
        <p:txBody>
          <a:bodyPr/>
          <a:lstStyle/>
          <a:p>
            <a:r>
              <a:rPr lang="en-US" dirty="0"/>
              <a:t>Implementing .</a:t>
            </a:r>
            <a:r>
              <a:rPr lang="en-US" dirty="0" err="1"/>
              <a:t>css</a:t>
            </a:r>
            <a:r>
              <a:rPr lang="en-US" dirty="0"/>
              <a:t> and HTML</a:t>
            </a:r>
          </a:p>
        </p:txBody>
      </p:sp>
      <p:sp>
        <p:nvSpPr>
          <p:cNvPr id="3" name="Content Placeholder 2">
            <a:extLst>
              <a:ext uri="{FF2B5EF4-FFF2-40B4-BE49-F238E27FC236}">
                <a16:creationId xmlns:a16="http://schemas.microsoft.com/office/drawing/2014/main" id="{54D5B752-9E6A-58CF-2527-828E7FE57FE8}"/>
              </a:ext>
            </a:extLst>
          </p:cNvPr>
          <p:cNvSpPr>
            <a:spLocks noGrp="1"/>
          </p:cNvSpPr>
          <p:nvPr>
            <p:ph idx="1"/>
          </p:nvPr>
        </p:nvSpPr>
        <p:spPr/>
        <p:txBody>
          <a:bodyPr/>
          <a:lstStyle/>
          <a:p>
            <a:r>
              <a:rPr lang="en-GB" dirty="0">
                <a:solidFill>
                  <a:srgbClr val="000000"/>
                </a:solidFill>
              </a:rPr>
              <a:t>At the moment our survey looks a bit…</a:t>
            </a:r>
          </a:p>
          <a:p>
            <a:endParaRPr lang="en-GB" b="0" i="0" u="none" strike="noStrike" dirty="0">
              <a:solidFill>
                <a:srgbClr val="000000"/>
              </a:solidFill>
              <a:effectLst/>
            </a:endParaRPr>
          </a:p>
          <a:p>
            <a:r>
              <a:rPr lang="en-GB" dirty="0">
                <a:solidFill>
                  <a:srgbClr val="000000"/>
                </a:solidFill>
              </a:rPr>
              <a:t>We can fix this by implementing some very basic .</a:t>
            </a:r>
            <a:r>
              <a:rPr lang="en-GB" dirty="0" err="1">
                <a:solidFill>
                  <a:srgbClr val="000000"/>
                </a:solidFill>
              </a:rPr>
              <a:t>css</a:t>
            </a:r>
            <a:r>
              <a:rPr lang="en-GB" dirty="0">
                <a:solidFill>
                  <a:srgbClr val="000000"/>
                </a:solidFill>
              </a:rPr>
              <a:t> and HTML code</a:t>
            </a:r>
          </a:p>
          <a:p>
            <a:endParaRPr lang="en-GB" b="0" i="0" u="none" strike="noStrike" dirty="0">
              <a:solidFill>
                <a:srgbClr val="000000"/>
              </a:solidFill>
              <a:effectLst/>
            </a:endParaRPr>
          </a:p>
          <a:p>
            <a:r>
              <a:rPr lang="en-GB" dirty="0">
                <a:solidFill>
                  <a:srgbClr val="000000"/>
                </a:solidFill>
              </a:rPr>
              <a:t>For now we keep this simple, but you can explore alternatives in your own time</a:t>
            </a:r>
            <a:endParaRPr lang="en-GB" b="0" i="0" u="none" strike="noStrike" dirty="0">
              <a:solidFill>
                <a:srgbClr val="000000"/>
              </a:solidFill>
              <a:effectLst/>
            </a:endParaRPr>
          </a:p>
        </p:txBody>
      </p:sp>
    </p:spTree>
    <p:extLst>
      <p:ext uri="{BB962C8B-B14F-4D97-AF65-F5344CB8AC3E}">
        <p14:creationId xmlns:p14="http://schemas.microsoft.com/office/powerpoint/2010/main" val="3807355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D14A6-B8A7-2E4E-5A1E-73C1FB63D8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3E33C-328A-0F1C-DA66-C0B0287022FE}"/>
              </a:ext>
            </a:extLst>
          </p:cNvPr>
          <p:cNvSpPr>
            <a:spLocks noGrp="1"/>
          </p:cNvSpPr>
          <p:nvPr>
            <p:ph type="ctrTitle"/>
          </p:nvPr>
        </p:nvSpPr>
        <p:spPr/>
        <p:txBody>
          <a:bodyPr>
            <a:normAutofit/>
          </a:bodyPr>
          <a:lstStyle/>
          <a:p>
            <a:r>
              <a:rPr lang="en-US" dirty="0"/>
              <a:t>Filling out our Survey Design</a:t>
            </a:r>
          </a:p>
        </p:txBody>
      </p:sp>
      <p:sp>
        <p:nvSpPr>
          <p:cNvPr id="3" name="Subtitle 2">
            <a:extLst>
              <a:ext uri="{FF2B5EF4-FFF2-40B4-BE49-F238E27FC236}">
                <a16:creationId xmlns:a16="http://schemas.microsoft.com/office/drawing/2014/main" id="{B7CA6769-AC01-C23B-6EB6-7329FBB6F44C}"/>
              </a:ext>
            </a:extLst>
          </p:cNvPr>
          <p:cNvSpPr>
            <a:spLocks noGrp="1"/>
          </p:cNvSpPr>
          <p:nvPr>
            <p:ph type="subTitle" idx="1"/>
          </p:nvPr>
        </p:nvSpPr>
        <p:spPr/>
        <p:txBody>
          <a:bodyPr/>
          <a:lstStyle/>
          <a:p>
            <a:r>
              <a:rPr lang="en-US" dirty="0"/>
              <a:t>Open examplecode7_SO_22112024</a:t>
            </a:r>
          </a:p>
          <a:p>
            <a:endParaRPr lang="en-US" dirty="0"/>
          </a:p>
        </p:txBody>
      </p:sp>
    </p:spTree>
    <p:extLst>
      <p:ext uri="{BB962C8B-B14F-4D97-AF65-F5344CB8AC3E}">
        <p14:creationId xmlns:p14="http://schemas.microsoft.com/office/powerpoint/2010/main" val="643027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E6880-08ED-A63F-FAA8-EC609149FF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18083-2CCF-609C-A271-566DFB08CB0D}"/>
              </a:ext>
            </a:extLst>
          </p:cNvPr>
          <p:cNvSpPr>
            <a:spLocks noGrp="1"/>
          </p:cNvSpPr>
          <p:nvPr>
            <p:ph type="title"/>
          </p:nvPr>
        </p:nvSpPr>
        <p:spPr/>
        <p:txBody>
          <a:bodyPr/>
          <a:lstStyle/>
          <a:p>
            <a:r>
              <a:rPr lang="en-US" dirty="0"/>
              <a:t>Consent and Thank You</a:t>
            </a:r>
          </a:p>
        </p:txBody>
      </p:sp>
      <p:sp>
        <p:nvSpPr>
          <p:cNvPr id="3" name="Content Placeholder 2">
            <a:extLst>
              <a:ext uri="{FF2B5EF4-FFF2-40B4-BE49-F238E27FC236}">
                <a16:creationId xmlns:a16="http://schemas.microsoft.com/office/drawing/2014/main" id="{8E4EEE60-9833-7C10-2E34-B53057140FE5}"/>
              </a:ext>
            </a:extLst>
          </p:cNvPr>
          <p:cNvSpPr>
            <a:spLocks noGrp="1"/>
          </p:cNvSpPr>
          <p:nvPr>
            <p:ph idx="1"/>
          </p:nvPr>
        </p:nvSpPr>
        <p:spPr/>
        <p:txBody>
          <a:bodyPr/>
          <a:lstStyle/>
          <a:p>
            <a:r>
              <a:rPr lang="en-GB" dirty="0">
                <a:solidFill>
                  <a:srgbClr val="000000"/>
                </a:solidFill>
              </a:rPr>
              <a:t>Introduction to Advanced Survey Features</a:t>
            </a:r>
          </a:p>
          <a:p>
            <a:endParaRPr lang="en-GB" b="0" i="0" u="none" strike="noStrike" dirty="0">
              <a:solidFill>
                <a:srgbClr val="000000"/>
              </a:solidFill>
              <a:effectLst/>
            </a:endParaRPr>
          </a:p>
          <a:p>
            <a:r>
              <a:rPr lang="en-GB" b="0" i="0" u="none" strike="noStrike" dirty="0">
                <a:solidFill>
                  <a:srgbClr val="000000"/>
                </a:solidFill>
                <a:effectLst/>
              </a:rPr>
              <a:t>Conditional Panels</a:t>
            </a:r>
          </a:p>
          <a:p>
            <a:endParaRPr lang="en-GB" dirty="0">
              <a:solidFill>
                <a:srgbClr val="000000"/>
              </a:solidFill>
            </a:endParaRPr>
          </a:p>
          <a:p>
            <a:r>
              <a:rPr lang="en-GB" b="0" i="0" u="none" strike="noStrike" dirty="0">
                <a:solidFill>
                  <a:srgbClr val="000000"/>
                </a:solidFill>
                <a:effectLst/>
              </a:rPr>
              <a:t>Reactive </a:t>
            </a:r>
          </a:p>
          <a:p>
            <a:endParaRPr lang="en-GB" dirty="0">
              <a:solidFill>
                <a:srgbClr val="000000"/>
              </a:solidFill>
            </a:endParaRPr>
          </a:p>
          <a:p>
            <a:r>
              <a:rPr lang="en-GB" b="0" i="0" u="none" strike="noStrike" dirty="0">
                <a:solidFill>
                  <a:srgbClr val="000000"/>
                </a:solidFill>
                <a:effectLst/>
              </a:rPr>
              <a:t>Consent Screen</a:t>
            </a:r>
          </a:p>
          <a:p>
            <a:endParaRPr lang="en-GB" dirty="0">
              <a:solidFill>
                <a:srgbClr val="000000"/>
              </a:solidFill>
            </a:endParaRPr>
          </a:p>
          <a:p>
            <a:r>
              <a:rPr lang="en-GB" b="0" i="0" u="none" strike="noStrike" dirty="0">
                <a:solidFill>
                  <a:srgbClr val="000000"/>
                </a:solidFill>
                <a:effectLst/>
              </a:rPr>
              <a:t>Thank You Screen</a:t>
            </a:r>
          </a:p>
          <a:p>
            <a:endParaRPr lang="en-GB" dirty="0">
              <a:solidFill>
                <a:srgbClr val="000000"/>
              </a:solidFill>
            </a:endParaRPr>
          </a:p>
        </p:txBody>
      </p:sp>
    </p:spTree>
    <p:extLst>
      <p:ext uri="{BB962C8B-B14F-4D97-AF65-F5344CB8AC3E}">
        <p14:creationId xmlns:p14="http://schemas.microsoft.com/office/powerpoint/2010/main" val="14351368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B19D7-E7EA-EF19-EAF5-CEC7EE057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75202-DF02-33BA-6121-B1E40F329D3C}"/>
              </a:ext>
            </a:extLst>
          </p:cNvPr>
          <p:cNvSpPr>
            <a:spLocks noGrp="1"/>
          </p:cNvSpPr>
          <p:nvPr>
            <p:ph type="ctrTitle"/>
          </p:nvPr>
        </p:nvSpPr>
        <p:spPr/>
        <p:txBody>
          <a:bodyPr/>
          <a:lstStyle/>
          <a:p>
            <a:r>
              <a:rPr lang="en-US" dirty="0"/>
              <a:t>Coffee Break</a:t>
            </a:r>
          </a:p>
        </p:txBody>
      </p:sp>
      <p:sp>
        <p:nvSpPr>
          <p:cNvPr id="3" name="Subtitle 2">
            <a:extLst>
              <a:ext uri="{FF2B5EF4-FFF2-40B4-BE49-F238E27FC236}">
                <a16:creationId xmlns:a16="http://schemas.microsoft.com/office/drawing/2014/main" id="{84A9D988-41FC-A70E-C9FF-DAEA6DD0F67C}"/>
              </a:ext>
            </a:extLst>
          </p:cNvPr>
          <p:cNvSpPr>
            <a:spLocks noGrp="1"/>
          </p:cNvSpPr>
          <p:nvPr>
            <p:ph type="subTitle" idx="1"/>
          </p:nvPr>
        </p:nvSpPr>
        <p:spPr/>
        <p:txBody>
          <a:bodyPr/>
          <a:lstStyle/>
          <a:p>
            <a:r>
              <a:rPr lang="en-US" dirty="0"/>
              <a:t>Back in 15 mins</a:t>
            </a:r>
          </a:p>
        </p:txBody>
      </p:sp>
    </p:spTree>
    <p:extLst>
      <p:ext uri="{BB962C8B-B14F-4D97-AF65-F5344CB8AC3E}">
        <p14:creationId xmlns:p14="http://schemas.microsoft.com/office/powerpoint/2010/main" val="26636532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D5CB3-CFBA-7979-8856-AD269A3B8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0B29FF-038F-C5E9-3C21-C00684CA89F9}"/>
              </a:ext>
            </a:extLst>
          </p:cNvPr>
          <p:cNvSpPr>
            <a:spLocks noGrp="1"/>
          </p:cNvSpPr>
          <p:nvPr>
            <p:ph type="ctrTitle"/>
          </p:nvPr>
        </p:nvSpPr>
        <p:spPr/>
        <p:txBody>
          <a:bodyPr>
            <a:normAutofit fontScale="90000"/>
          </a:bodyPr>
          <a:lstStyle/>
          <a:p>
            <a:r>
              <a:rPr lang="en-US" dirty="0"/>
              <a:t>Advanced Shiny Applications: Implementing .</a:t>
            </a:r>
            <a:r>
              <a:rPr lang="en-US" dirty="0" err="1"/>
              <a:t>js</a:t>
            </a:r>
            <a:r>
              <a:rPr lang="en-US" dirty="0"/>
              <a:t> and calling external functions</a:t>
            </a:r>
          </a:p>
        </p:txBody>
      </p:sp>
      <p:sp>
        <p:nvSpPr>
          <p:cNvPr id="3" name="Subtitle 2">
            <a:extLst>
              <a:ext uri="{FF2B5EF4-FFF2-40B4-BE49-F238E27FC236}">
                <a16:creationId xmlns:a16="http://schemas.microsoft.com/office/drawing/2014/main" id="{2A5546FA-5794-8F2D-E790-E9E13329BFBB}"/>
              </a:ext>
            </a:extLst>
          </p:cNvPr>
          <p:cNvSpPr>
            <a:spLocks noGrp="1"/>
          </p:cNvSpPr>
          <p:nvPr>
            <p:ph type="subTitle" idx="1"/>
          </p:nvPr>
        </p:nvSpPr>
        <p:spPr/>
        <p:txBody>
          <a:bodyPr/>
          <a:lstStyle/>
          <a:p>
            <a:r>
              <a:rPr lang="en-US" dirty="0"/>
              <a:t>Open examplecode8_SO_22112024</a:t>
            </a:r>
          </a:p>
          <a:p>
            <a:endParaRPr lang="en-US" dirty="0"/>
          </a:p>
        </p:txBody>
      </p:sp>
    </p:spTree>
    <p:extLst>
      <p:ext uri="{BB962C8B-B14F-4D97-AF65-F5344CB8AC3E}">
        <p14:creationId xmlns:p14="http://schemas.microsoft.com/office/powerpoint/2010/main" val="30819047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BC9DD-464E-377B-97DF-83D62C679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ECE6ED-C437-F445-4E2F-73ACD293C013}"/>
              </a:ext>
            </a:extLst>
          </p:cNvPr>
          <p:cNvSpPr>
            <a:spLocks noGrp="1"/>
          </p:cNvSpPr>
          <p:nvPr>
            <p:ph type="title"/>
          </p:nvPr>
        </p:nvSpPr>
        <p:spPr/>
        <p:txBody>
          <a:bodyPr/>
          <a:lstStyle/>
          <a:p>
            <a:r>
              <a:rPr lang="en-US" dirty="0"/>
              <a:t>Implementing .</a:t>
            </a:r>
            <a:r>
              <a:rPr lang="en-US" dirty="0" err="1"/>
              <a:t>js</a:t>
            </a:r>
            <a:endParaRPr lang="en-US" dirty="0"/>
          </a:p>
        </p:txBody>
      </p:sp>
      <p:sp>
        <p:nvSpPr>
          <p:cNvPr id="3" name="Content Placeholder 2">
            <a:extLst>
              <a:ext uri="{FF2B5EF4-FFF2-40B4-BE49-F238E27FC236}">
                <a16:creationId xmlns:a16="http://schemas.microsoft.com/office/drawing/2014/main" id="{EFD0E8C5-B6CA-5862-ABD2-6ACC79033826}"/>
              </a:ext>
            </a:extLst>
          </p:cNvPr>
          <p:cNvSpPr>
            <a:spLocks noGrp="1"/>
          </p:cNvSpPr>
          <p:nvPr>
            <p:ph idx="1"/>
          </p:nvPr>
        </p:nvSpPr>
        <p:spPr/>
        <p:txBody>
          <a:bodyPr/>
          <a:lstStyle/>
          <a:p>
            <a:r>
              <a:rPr lang="en-GB" dirty="0">
                <a:solidFill>
                  <a:srgbClr val="000000"/>
                </a:solidFill>
              </a:rPr>
              <a:t>Implementing JavaScript is an Advanced feature</a:t>
            </a:r>
          </a:p>
          <a:p>
            <a:endParaRPr lang="en-GB" dirty="0">
              <a:solidFill>
                <a:srgbClr val="000000"/>
              </a:solidFill>
            </a:endParaRPr>
          </a:p>
          <a:p>
            <a:r>
              <a:rPr lang="en-GB" dirty="0">
                <a:solidFill>
                  <a:srgbClr val="000000"/>
                </a:solidFill>
              </a:rPr>
              <a:t>Today only showing you one possible usage</a:t>
            </a:r>
          </a:p>
          <a:p>
            <a:endParaRPr lang="en-GB" dirty="0">
              <a:solidFill>
                <a:srgbClr val="000000"/>
              </a:solidFill>
            </a:endParaRPr>
          </a:p>
          <a:p>
            <a:r>
              <a:rPr lang="en-GB" dirty="0">
                <a:solidFill>
                  <a:srgbClr val="000000"/>
                </a:solidFill>
              </a:rPr>
              <a:t>We call .</a:t>
            </a:r>
            <a:r>
              <a:rPr lang="en-GB" dirty="0" err="1">
                <a:solidFill>
                  <a:srgbClr val="000000"/>
                </a:solidFill>
              </a:rPr>
              <a:t>js</a:t>
            </a:r>
            <a:r>
              <a:rPr lang="en-GB" dirty="0">
                <a:solidFill>
                  <a:srgbClr val="000000"/>
                </a:solidFill>
              </a:rPr>
              <a:t> file using the </a:t>
            </a:r>
            <a:r>
              <a:rPr lang="en-GB" dirty="0" err="1">
                <a:solidFill>
                  <a:srgbClr val="000000"/>
                </a:solidFill>
              </a:rPr>
              <a:t>tags$script</a:t>
            </a:r>
            <a:r>
              <a:rPr lang="en-GB" dirty="0">
                <a:solidFill>
                  <a:srgbClr val="000000"/>
                </a:solidFill>
              </a:rPr>
              <a:t> function</a:t>
            </a:r>
          </a:p>
          <a:p>
            <a:endParaRPr lang="en-GB" dirty="0">
              <a:solidFill>
                <a:srgbClr val="000000"/>
              </a:solidFill>
            </a:endParaRPr>
          </a:p>
          <a:p>
            <a:r>
              <a:rPr lang="en-GB" dirty="0">
                <a:solidFill>
                  <a:srgbClr val="000000"/>
                </a:solidFill>
              </a:rPr>
              <a:t>We are going to create a timer that inserts into sheets when submit button is clicked</a:t>
            </a:r>
          </a:p>
        </p:txBody>
      </p:sp>
    </p:spTree>
    <p:extLst>
      <p:ext uri="{BB962C8B-B14F-4D97-AF65-F5344CB8AC3E}">
        <p14:creationId xmlns:p14="http://schemas.microsoft.com/office/powerpoint/2010/main" val="174520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A4F9-04E5-2130-6783-81EDAF2CA14E}"/>
              </a:ext>
            </a:extLst>
          </p:cNvPr>
          <p:cNvSpPr>
            <a:spLocks noGrp="1"/>
          </p:cNvSpPr>
          <p:nvPr>
            <p:ph type="title"/>
          </p:nvPr>
        </p:nvSpPr>
        <p:spPr/>
        <p:txBody>
          <a:bodyPr/>
          <a:lstStyle/>
          <a:p>
            <a:r>
              <a:rPr lang="en-US" dirty="0"/>
              <a:t>What are we going to do?</a:t>
            </a:r>
          </a:p>
        </p:txBody>
      </p:sp>
      <p:sp>
        <p:nvSpPr>
          <p:cNvPr id="3" name="Content Placeholder 2">
            <a:extLst>
              <a:ext uri="{FF2B5EF4-FFF2-40B4-BE49-F238E27FC236}">
                <a16:creationId xmlns:a16="http://schemas.microsoft.com/office/drawing/2014/main" id="{6EE5F7C1-90CB-D18F-D635-9F1C612098B8}"/>
              </a:ext>
            </a:extLst>
          </p:cNvPr>
          <p:cNvSpPr>
            <a:spLocks noGrp="1"/>
          </p:cNvSpPr>
          <p:nvPr>
            <p:ph idx="1"/>
          </p:nvPr>
        </p:nvSpPr>
        <p:spPr/>
        <p:txBody>
          <a:bodyPr>
            <a:normAutofit fontScale="92500" lnSpcReduction="20000"/>
          </a:bodyPr>
          <a:lstStyle/>
          <a:p>
            <a:r>
              <a:rPr lang="en-US" dirty="0"/>
              <a:t>Create a Shiny Survey Applications</a:t>
            </a:r>
          </a:p>
          <a:p>
            <a:endParaRPr lang="en-US" dirty="0"/>
          </a:p>
          <a:p>
            <a:r>
              <a:rPr lang="en-US" dirty="0"/>
              <a:t>Explore multiple ways of constructing a Survey</a:t>
            </a:r>
          </a:p>
          <a:p>
            <a:endParaRPr lang="en-US" dirty="0"/>
          </a:p>
          <a:p>
            <a:r>
              <a:rPr lang="en-US" dirty="0"/>
              <a:t>Create a frontend and backend </a:t>
            </a:r>
          </a:p>
          <a:p>
            <a:endParaRPr lang="en-US" dirty="0"/>
          </a:p>
          <a:p>
            <a:r>
              <a:rPr lang="en-US" dirty="0"/>
              <a:t>Set up secure storage solutions for User Inputs</a:t>
            </a:r>
          </a:p>
          <a:p>
            <a:endParaRPr lang="en-US" dirty="0"/>
          </a:p>
          <a:p>
            <a:r>
              <a:rPr lang="en-US" dirty="0"/>
              <a:t>Explore Advanced Shiny features</a:t>
            </a:r>
          </a:p>
          <a:p>
            <a:endParaRPr lang="en-US" dirty="0"/>
          </a:p>
          <a:p>
            <a:r>
              <a:rPr lang="en-US" dirty="0"/>
              <a:t>Implement .</a:t>
            </a:r>
            <a:r>
              <a:rPr lang="en-US" dirty="0" err="1"/>
              <a:t>css</a:t>
            </a:r>
            <a:r>
              <a:rPr lang="en-US" dirty="0"/>
              <a:t> and .</a:t>
            </a:r>
            <a:r>
              <a:rPr lang="en-US" dirty="0" err="1"/>
              <a:t>js</a:t>
            </a:r>
            <a:r>
              <a:rPr lang="en-US" dirty="0"/>
              <a:t> elements </a:t>
            </a:r>
          </a:p>
          <a:p>
            <a:endParaRPr lang="en-US" dirty="0"/>
          </a:p>
          <a:p>
            <a:r>
              <a:rPr lang="en-US" dirty="0">
                <a:hlinkClick r:id="rId2"/>
              </a:rPr>
              <a:t>https://scottoatley.shinyapps.io/trainingapp/</a:t>
            </a:r>
            <a:endParaRPr lang="en-US" dirty="0"/>
          </a:p>
          <a:p>
            <a:endParaRPr lang="en-US" dirty="0"/>
          </a:p>
        </p:txBody>
      </p:sp>
    </p:spTree>
    <p:extLst>
      <p:ext uri="{BB962C8B-B14F-4D97-AF65-F5344CB8AC3E}">
        <p14:creationId xmlns:p14="http://schemas.microsoft.com/office/powerpoint/2010/main" val="19099390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8761D-07C9-F312-D0E0-EEBA59E88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A1102-8274-C8DA-F385-87DBC66E4BA1}"/>
              </a:ext>
            </a:extLst>
          </p:cNvPr>
          <p:cNvSpPr>
            <a:spLocks noGrp="1"/>
          </p:cNvSpPr>
          <p:nvPr>
            <p:ph type="title"/>
          </p:nvPr>
        </p:nvSpPr>
        <p:spPr/>
        <p:txBody>
          <a:bodyPr/>
          <a:lstStyle/>
          <a:p>
            <a:r>
              <a:rPr lang="en-US" dirty="0"/>
              <a:t>Mandatory Questions</a:t>
            </a:r>
          </a:p>
        </p:txBody>
      </p:sp>
      <p:sp>
        <p:nvSpPr>
          <p:cNvPr id="3" name="Content Placeholder 2">
            <a:extLst>
              <a:ext uri="{FF2B5EF4-FFF2-40B4-BE49-F238E27FC236}">
                <a16:creationId xmlns:a16="http://schemas.microsoft.com/office/drawing/2014/main" id="{14062BE9-690E-7457-9504-062C4ECA1AD0}"/>
              </a:ext>
            </a:extLst>
          </p:cNvPr>
          <p:cNvSpPr>
            <a:spLocks noGrp="1"/>
          </p:cNvSpPr>
          <p:nvPr>
            <p:ph idx="1"/>
          </p:nvPr>
        </p:nvSpPr>
        <p:spPr/>
        <p:txBody>
          <a:bodyPr/>
          <a:lstStyle/>
          <a:p>
            <a:r>
              <a:rPr lang="en-GB" dirty="0">
                <a:solidFill>
                  <a:srgbClr val="000000"/>
                </a:solidFill>
              </a:rPr>
              <a:t>We can force users to answer certain questions by blocking the submit button until certain questions are given an answer</a:t>
            </a:r>
          </a:p>
          <a:p>
            <a:endParaRPr lang="en-GB" dirty="0">
              <a:solidFill>
                <a:srgbClr val="000000"/>
              </a:solidFill>
            </a:endParaRPr>
          </a:p>
          <a:p>
            <a:r>
              <a:rPr lang="en-GB" dirty="0">
                <a:solidFill>
                  <a:srgbClr val="000000"/>
                </a:solidFill>
              </a:rPr>
              <a:t>We use </a:t>
            </a:r>
            <a:r>
              <a:rPr lang="en-GB" dirty="0" err="1">
                <a:solidFill>
                  <a:srgbClr val="000000"/>
                </a:solidFill>
              </a:rPr>
              <a:t>observeEvent</a:t>
            </a:r>
            <a:r>
              <a:rPr lang="en-GB" dirty="0">
                <a:solidFill>
                  <a:srgbClr val="000000"/>
                </a:solidFill>
              </a:rPr>
              <a:t>, reactive, and </a:t>
            </a:r>
            <a:r>
              <a:rPr lang="en-GB" dirty="0" err="1">
                <a:solidFill>
                  <a:srgbClr val="000000"/>
                </a:solidFill>
              </a:rPr>
              <a:t>shinyjs</a:t>
            </a:r>
            <a:r>
              <a:rPr lang="en-GB" dirty="0">
                <a:solidFill>
                  <a:srgbClr val="000000"/>
                </a:solidFill>
              </a:rPr>
              <a:t> to make this happen</a:t>
            </a:r>
          </a:p>
        </p:txBody>
      </p:sp>
    </p:spTree>
    <p:extLst>
      <p:ext uri="{BB962C8B-B14F-4D97-AF65-F5344CB8AC3E}">
        <p14:creationId xmlns:p14="http://schemas.microsoft.com/office/powerpoint/2010/main" val="2444347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70FCF-5BFD-F4F6-1A1A-6763C02ED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7F454-58E8-E8CF-4370-58ECB9E09540}"/>
              </a:ext>
            </a:extLst>
          </p:cNvPr>
          <p:cNvSpPr>
            <a:spLocks noGrp="1"/>
          </p:cNvSpPr>
          <p:nvPr>
            <p:ph type="title"/>
          </p:nvPr>
        </p:nvSpPr>
        <p:spPr/>
        <p:txBody>
          <a:bodyPr/>
          <a:lstStyle/>
          <a:p>
            <a:r>
              <a:rPr lang="en-US" dirty="0"/>
              <a:t>A word on Checkboxes</a:t>
            </a:r>
          </a:p>
        </p:txBody>
      </p:sp>
      <p:sp>
        <p:nvSpPr>
          <p:cNvPr id="3" name="Content Placeholder 2">
            <a:extLst>
              <a:ext uri="{FF2B5EF4-FFF2-40B4-BE49-F238E27FC236}">
                <a16:creationId xmlns:a16="http://schemas.microsoft.com/office/drawing/2014/main" id="{7F1C3AEA-FBFE-081A-59FB-5C5578723097}"/>
              </a:ext>
            </a:extLst>
          </p:cNvPr>
          <p:cNvSpPr>
            <a:spLocks noGrp="1"/>
          </p:cNvSpPr>
          <p:nvPr>
            <p:ph idx="1"/>
          </p:nvPr>
        </p:nvSpPr>
        <p:spPr/>
        <p:txBody>
          <a:bodyPr>
            <a:normAutofit fontScale="92500" lnSpcReduction="10000"/>
          </a:bodyPr>
          <a:lstStyle/>
          <a:p>
            <a:r>
              <a:rPr lang="en-GB" dirty="0">
                <a:solidFill>
                  <a:srgbClr val="000000"/>
                </a:solidFill>
              </a:rPr>
              <a:t>They suck.</a:t>
            </a:r>
          </a:p>
          <a:p>
            <a:endParaRPr lang="en-GB" dirty="0">
              <a:solidFill>
                <a:srgbClr val="000000"/>
              </a:solidFill>
            </a:endParaRPr>
          </a:p>
          <a:p>
            <a:r>
              <a:rPr lang="en-GB" dirty="0">
                <a:solidFill>
                  <a:srgbClr val="000000"/>
                </a:solidFill>
              </a:rPr>
              <a:t>Like really suck.</a:t>
            </a:r>
          </a:p>
          <a:p>
            <a:endParaRPr lang="en-GB" dirty="0">
              <a:solidFill>
                <a:srgbClr val="000000"/>
              </a:solidFill>
            </a:endParaRPr>
          </a:p>
          <a:p>
            <a:r>
              <a:rPr lang="en-GB" dirty="0">
                <a:solidFill>
                  <a:srgbClr val="000000"/>
                </a:solidFill>
              </a:rPr>
              <a:t>Massive Pain.</a:t>
            </a:r>
          </a:p>
          <a:p>
            <a:endParaRPr lang="en-GB" dirty="0">
              <a:solidFill>
                <a:srgbClr val="000000"/>
              </a:solidFill>
            </a:endParaRPr>
          </a:p>
          <a:p>
            <a:r>
              <a:rPr lang="en-GB" dirty="0">
                <a:solidFill>
                  <a:srgbClr val="000000"/>
                </a:solidFill>
              </a:rPr>
              <a:t>They stack multiple answers which breaks a lot of server logic. </a:t>
            </a:r>
          </a:p>
          <a:p>
            <a:endParaRPr lang="en-GB" dirty="0">
              <a:solidFill>
                <a:srgbClr val="000000"/>
              </a:solidFill>
            </a:endParaRPr>
          </a:p>
          <a:p>
            <a:r>
              <a:rPr lang="en-GB" dirty="0">
                <a:solidFill>
                  <a:srgbClr val="000000"/>
                </a:solidFill>
              </a:rPr>
              <a:t>We have to create binary </a:t>
            </a:r>
            <a:r>
              <a:rPr lang="en-GB" dirty="0" err="1">
                <a:solidFill>
                  <a:srgbClr val="000000"/>
                </a:solidFill>
              </a:rPr>
              <a:t>dummys</a:t>
            </a:r>
            <a:r>
              <a:rPr lang="en-GB" dirty="0">
                <a:solidFill>
                  <a:srgbClr val="000000"/>
                </a:solidFill>
              </a:rPr>
              <a:t> of each checkbox in a list</a:t>
            </a:r>
          </a:p>
          <a:p>
            <a:endParaRPr lang="en-GB" dirty="0">
              <a:solidFill>
                <a:srgbClr val="000000"/>
              </a:solidFill>
            </a:endParaRPr>
          </a:p>
          <a:p>
            <a:r>
              <a:rPr lang="en-GB" dirty="0">
                <a:solidFill>
                  <a:srgbClr val="000000"/>
                </a:solidFill>
              </a:rPr>
              <a:t>We do this in the server side</a:t>
            </a:r>
          </a:p>
        </p:txBody>
      </p:sp>
    </p:spTree>
    <p:extLst>
      <p:ext uri="{BB962C8B-B14F-4D97-AF65-F5344CB8AC3E}">
        <p14:creationId xmlns:p14="http://schemas.microsoft.com/office/powerpoint/2010/main" val="1827067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0E299-4F80-406E-4B87-2A5A17BEC4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83B496-37EB-1A84-7EAB-7D95A6D606B1}"/>
              </a:ext>
            </a:extLst>
          </p:cNvPr>
          <p:cNvSpPr>
            <a:spLocks noGrp="1"/>
          </p:cNvSpPr>
          <p:nvPr>
            <p:ph type="ctrTitle"/>
          </p:nvPr>
        </p:nvSpPr>
        <p:spPr/>
        <p:txBody>
          <a:bodyPr>
            <a:normAutofit/>
          </a:bodyPr>
          <a:lstStyle/>
          <a:p>
            <a:r>
              <a:rPr lang="en-US" dirty="0"/>
              <a:t>Q&amp;A Time</a:t>
            </a:r>
          </a:p>
        </p:txBody>
      </p:sp>
      <p:sp>
        <p:nvSpPr>
          <p:cNvPr id="3" name="Subtitle 2">
            <a:extLst>
              <a:ext uri="{FF2B5EF4-FFF2-40B4-BE49-F238E27FC236}">
                <a16:creationId xmlns:a16="http://schemas.microsoft.com/office/drawing/2014/main" id="{B50C3353-E205-6D19-E547-0134F095D914}"/>
              </a:ext>
            </a:extLst>
          </p:cNvPr>
          <p:cNvSpPr>
            <a:spLocks noGrp="1"/>
          </p:cNvSpPr>
          <p:nvPr>
            <p:ph type="subTitle" idx="1"/>
          </p:nvPr>
        </p:nvSpPr>
        <p:spPr/>
        <p:txBody>
          <a:bodyPr/>
          <a:lstStyle/>
          <a:p>
            <a:r>
              <a:rPr lang="en-US" dirty="0"/>
              <a:t>Experiment</a:t>
            </a:r>
          </a:p>
        </p:txBody>
      </p:sp>
    </p:spTree>
    <p:extLst>
      <p:ext uri="{BB962C8B-B14F-4D97-AF65-F5344CB8AC3E}">
        <p14:creationId xmlns:p14="http://schemas.microsoft.com/office/powerpoint/2010/main" val="131187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64FE-9560-559D-5F4F-2E55FB6A4270}"/>
              </a:ext>
            </a:extLst>
          </p:cNvPr>
          <p:cNvSpPr>
            <a:spLocks noGrp="1"/>
          </p:cNvSpPr>
          <p:nvPr>
            <p:ph type="ctrTitle"/>
          </p:nvPr>
        </p:nvSpPr>
        <p:spPr/>
        <p:txBody>
          <a:bodyPr/>
          <a:lstStyle/>
          <a:p>
            <a:r>
              <a:rPr lang="en-US" dirty="0"/>
              <a:t>Making our first Shiny App</a:t>
            </a:r>
          </a:p>
        </p:txBody>
      </p:sp>
      <p:sp>
        <p:nvSpPr>
          <p:cNvPr id="3" name="Subtitle 2">
            <a:extLst>
              <a:ext uri="{FF2B5EF4-FFF2-40B4-BE49-F238E27FC236}">
                <a16:creationId xmlns:a16="http://schemas.microsoft.com/office/drawing/2014/main" id="{B24D9B94-CF6F-E4D1-D65A-9BED546EC643}"/>
              </a:ext>
            </a:extLst>
          </p:cNvPr>
          <p:cNvSpPr>
            <a:spLocks noGrp="1"/>
          </p:cNvSpPr>
          <p:nvPr>
            <p:ph type="subTitle" idx="1"/>
          </p:nvPr>
        </p:nvSpPr>
        <p:spPr/>
        <p:txBody>
          <a:bodyPr/>
          <a:lstStyle/>
          <a:p>
            <a:r>
              <a:rPr lang="en-US" dirty="0"/>
              <a:t>Open Up examplecode1_SO_11212024</a:t>
            </a:r>
          </a:p>
        </p:txBody>
      </p:sp>
    </p:spTree>
    <p:extLst>
      <p:ext uri="{BB962C8B-B14F-4D97-AF65-F5344CB8AC3E}">
        <p14:creationId xmlns:p14="http://schemas.microsoft.com/office/powerpoint/2010/main" val="2231537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71D49-6226-BB68-D23C-380183C4546A}"/>
              </a:ext>
            </a:extLst>
          </p:cNvPr>
          <p:cNvSpPr>
            <a:spLocks noGrp="1"/>
          </p:cNvSpPr>
          <p:nvPr>
            <p:ph type="title"/>
          </p:nvPr>
        </p:nvSpPr>
        <p:spPr/>
        <p:txBody>
          <a:bodyPr/>
          <a:lstStyle/>
          <a:p>
            <a:r>
              <a:rPr lang="en-US" dirty="0"/>
              <a:t>First things first</a:t>
            </a:r>
          </a:p>
        </p:txBody>
      </p:sp>
      <p:sp>
        <p:nvSpPr>
          <p:cNvPr id="3" name="Content Placeholder 2">
            <a:extLst>
              <a:ext uri="{FF2B5EF4-FFF2-40B4-BE49-F238E27FC236}">
                <a16:creationId xmlns:a16="http://schemas.microsoft.com/office/drawing/2014/main" id="{9C7F4428-F23F-D04D-B398-8C634D5F0014}"/>
              </a:ext>
            </a:extLst>
          </p:cNvPr>
          <p:cNvSpPr>
            <a:spLocks noGrp="1"/>
          </p:cNvSpPr>
          <p:nvPr>
            <p:ph idx="1"/>
          </p:nvPr>
        </p:nvSpPr>
        <p:spPr/>
        <p:txBody>
          <a:bodyPr/>
          <a:lstStyle/>
          <a:p>
            <a:r>
              <a:rPr lang="en-US" dirty="0"/>
              <a:t>R and </a:t>
            </a:r>
            <a:r>
              <a:rPr lang="en-US" dirty="0" err="1"/>
              <a:t>Rstudio</a:t>
            </a:r>
            <a:r>
              <a:rPr lang="en-US" dirty="0"/>
              <a:t> installed?</a:t>
            </a:r>
          </a:p>
          <a:p>
            <a:endParaRPr lang="en-US" dirty="0"/>
          </a:p>
          <a:p>
            <a:r>
              <a:rPr lang="en-US" dirty="0"/>
              <a:t>Also need you all to install: shiny, </a:t>
            </a:r>
            <a:r>
              <a:rPr lang="en-US" dirty="0" err="1"/>
              <a:t>shinyjs</a:t>
            </a:r>
            <a:r>
              <a:rPr lang="en-US" dirty="0"/>
              <a:t>, googlesheets4, and DT packages</a:t>
            </a:r>
          </a:p>
          <a:p>
            <a:endParaRPr lang="en-US" dirty="0"/>
          </a:p>
          <a:p>
            <a:r>
              <a:rPr lang="en-US" dirty="0"/>
              <a:t>We install packages by:</a:t>
            </a:r>
          </a:p>
          <a:p>
            <a:pPr marL="0" indent="0">
              <a:buNone/>
            </a:pPr>
            <a:r>
              <a:rPr lang="en-GB" b="0" i="0" u="none" strike="noStrike" dirty="0" err="1">
                <a:solidFill>
                  <a:srgbClr val="000000"/>
                </a:solidFill>
                <a:effectLst/>
                <a:latin typeface="Source Code Pro" panose="020B0509030403020204" pitchFamily="49" charset="0"/>
              </a:rPr>
              <a:t>install.</a:t>
            </a:r>
            <a:r>
              <a:rPr lang="en-GB" b="0" i="0" u="none" strike="noStrike" dirty="0" err="1">
                <a:solidFill>
                  <a:srgbClr val="0086B3"/>
                </a:solidFill>
                <a:effectLst/>
                <a:latin typeface="Source Code Pro" panose="020B0509030403020204" pitchFamily="49" charset="0"/>
              </a:rPr>
              <a:t>packages</a:t>
            </a:r>
            <a:r>
              <a:rPr lang="en-GB" b="0" i="0" u="none" strike="noStrike" dirty="0">
                <a:solidFill>
                  <a:srgbClr val="777777"/>
                </a:solidFill>
                <a:effectLst/>
                <a:latin typeface="Source Code Pro" panose="020B0509030403020204" pitchFamily="49" charset="0"/>
              </a:rPr>
              <a:t>(</a:t>
            </a:r>
            <a:r>
              <a:rPr lang="en-GB" b="0" i="0" u="none" strike="noStrike" dirty="0">
                <a:solidFill>
                  <a:srgbClr val="DD1144"/>
                </a:solidFill>
                <a:effectLst/>
                <a:latin typeface="Source Code Pro" panose="020B0509030403020204" pitchFamily="49" charset="0"/>
              </a:rPr>
              <a:t>”insert package here"</a:t>
            </a:r>
            <a:r>
              <a:rPr lang="en-GB" b="0" i="0" u="none" strike="noStrike" dirty="0">
                <a:solidFill>
                  <a:srgbClr val="777777"/>
                </a:solidFill>
                <a:effectLst/>
                <a:latin typeface="Source Code Pro" panose="020B0509030403020204" pitchFamily="49" charset="0"/>
              </a:rPr>
              <a:t>)</a:t>
            </a:r>
            <a:endParaRPr lang="en-US" dirty="0"/>
          </a:p>
        </p:txBody>
      </p:sp>
    </p:spTree>
    <p:extLst>
      <p:ext uri="{BB962C8B-B14F-4D97-AF65-F5344CB8AC3E}">
        <p14:creationId xmlns:p14="http://schemas.microsoft.com/office/powerpoint/2010/main" val="2227221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9EEB-4C33-329B-FC1C-D850345F8618}"/>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4C34DE6F-547D-4D4A-8387-4C3A8FB3D9A0}"/>
              </a:ext>
            </a:extLst>
          </p:cNvPr>
          <p:cNvSpPr>
            <a:spLocks noGrp="1"/>
          </p:cNvSpPr>
          <p:nvPr>
            <p:ph idx="1"/>
          </p:nvPr>
        </p:nvSpPr>
        <p:spPr/>
        <p:txBody>
          <a:bodyPr/>
          <a:lstStyle/>
          <a:p>
            <a:r>
              <a:rPr lang="en-US" dirty="0"/>
              <a:t>Now we have packages installed…</a:t>
            </a:r>
          </a:p>
          <a:p>
            <a:endParaRPr lang="en-US" dirty="0"/>
          </a:p>
          <a:p>
            <a:r>
              <a:rPr lang="en-US" dirty="0"/>
              <a:t>We want to go File &gt; New File &gt; Shiny Web App in </a:t>
            </a:r>
            <a:r>
              <a:rPr lang="en-US" dirty="0" err="1"/>
              <a:t>Rstudio</a:t>
            </a:r>
            <a:endParaRPr lang="en-US" dirty="0"/>
          </a:p>
          <a:p>
            <a:endParaRPr lang="en-US" dirty="0"/>
          </a:p>
          <a:p>
            <a:r>
              <a:rPr lang="en-US" dirty="0"/>
              <a:t>We want to save this new file in our documents folder and create a new folder called ”</a:t>
            </a:r>
            <a:r>
              <a:rPr lang="en-US" dirty="0" err="1"/>
              <a:t>MyApp</a:t>
            </a:r>
            <a:r>
              <a:rPr lang="en-US" dirty="0"/>
              <a:t>”</a:t>
            </a:r>
          </a:p>
        </p:txBody>
      </p:sp>
    </p:spTree>
    <p:extLst>
      <p:ext uri="{BB962C8B-B14F-4D97-AF65-F5344CB8AC3E}">
        <p14:creationId xmlns:p14="http://schemas.microsoft.com/office/powerpoint/2010/main" val="405398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82DA7-6297-DA43-B5A8-F9D862893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EC2BF-2EFF-F3A2-85F5-3086B15CC317}"/>
              </a:ext>
            </a:extLst>
          </p:cNvPr>
          <p:cNvSpPr>
            <a:spLocks noGrp="1"/>
          </p:cNvSpPr>
          <p:nvPr>
            <p:ph type="title"/>
          </p:nvPr>
        </p:nvSpPr>
        <p:spPr/>
        <p:txBody>
          <a:bodyPr/>
          <a:lstStyle/>
          <a:p>
            <a:r>
              <a:rPr lang="en-US" dirty="0"/>
              <a:t>Setup</a:t>
            </a:r>
          </a:p>
        </p:txBody>
      </p:sp>
      <p:sp>
        <p:nvSpPr>
          <p:cNvPr id="3" name="Content Placeholder 2">
            <a:extLst>
              <a:ext uri="{FF2B5EF4-FFF2-40B4-BE49-F238E27FC236}">
                <a16:creationId xmlns:a16="http://schemas.microsoft.com/office/drawing/2014/main" id="{ED97FF2E-2247-EE3E-F708-8B8F074DFBB0}"/>
              </a:ext>
            </a:extLst>
          </p:cNvPr>
          <p:cNvSpPr>
            <a:spLocks noGrp="1"/>
          </p:cNvSpPr>
          <p:nvPr>
            <p:ph idx="1"/>
          </p:nvPr>
        </p:nvSpPr>
        <p:spPr/>
        <p:txBody>
          <a:bodyPr/>
          <a:lstStyle/>
          <a:p>
            <a:r>
              <a:rPr lang="en-US" dirty="0"/>
              <a:t>Always start with loading the relevant packages </a:t>
            </a:r>
          </a:p>
          <a:p>
            <a:endParaRPr lang="en-US" dirty="0"/>
          </a:p>
          <a:p>
            <a:r>
              <a:rPr lang="en-GB" b="0" i="0" u="none" strike="noStrike" dirty="0">
                <a:solidFill>
                  <a:srgbClr val="000000"/>
                </a:solidFill>
                <a:effectLst/>
              </a:rPr>
              <a:t>library(shiny)</a:t>
            </a:r>
            <a:endParaRPr lang="en-US" dirty="0"/>
          </a:p>
          <a:p>
            <a:endParaRPr lang="en-US" dirty="0"/>
          </a:p>
          <a:p>
            <a:r>
              <a:rPr lang="en-US" dirty="0"/>
              <a:t>(You can deviate from this step-by-step guide but errors may occur!)</a:t>
            </a:r>
          </a:p>
          <a:p>
            <a:endParaRPr lang="en-US" dirty="0"/>
          </a:p>
          <a:p>
            <a:endParaRPr lang="en-US" dirty="0"/>
          </a:p>
        </p:txBody>
      </p:sp>
    </p:spTree>
    <p:extLst>
      <p:ext uri="{BB962C8B-B14F-4D97-AF65-F5344CB8AC3E}">
        <p14:creationId xmlns:p14="http://schemas.microsoft.com/office/powerpoint/2010/main" val="333654431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7645</TotalTime>
  <Words>2064</Words>
  <Application>Microsoft Macintosh PowerPoint</Application>
  <PresentationFormat>Widescreen</PresentationFormat>
  <Paragraphs>291</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Calibri Light</vt:lpstr>
      <vt:lpstr>Rockwell</vt:lpstr>
      <vt:lpstr>Source Code Pro</vt:lpstr>
      <vt:lpstr>var(--tec-font-family-sans-serif)</vt:lpstr>
      <vt:lpstr>Wingdings</vt:lpstr>
      <vt:lpstr>Atlas</vt:lpstr>
      <vt:lpstr>Survey and Questionnaire Construction: the Shiny Package in R</vt:lpstr>
      <vt:lpstr>Schedule</vt:lpstr>
      <vt:lpstr>Introductions</vt:lpstr>
      <vt:lpstr>What can Shiny do?</vt:lpstr>
      <vt:lpstr>What are we going to do?</vt:lpstr>
      <vt:lpstr>Making our first Shiny App</vt:lpstr>
      <vt:lpstr>First things first</vt:lpstr>
      <vt:lpstr>Setup</vt:lpstr>
      <vt:lpstr>Setup</vt:lpstr>
      <vt:lpstr>Structure of Shiny App</vt:lpstr>
      <vt:lpstr>Structure of Shiny App</vt:lpstr>
      <vt:lpstr>UI</vt:lpstr>
      <vt:lpstr>What is going on here?</vt:lpstr>
      <vt:lpstr>What is going on here?</vt:lpstr>
      <vt:lpstr>What is going on here?</vt:lpstr>
      <vt:lpstr>What is going on here?</vt:lpstr>
      <vt:lpstr>What is going on here?</vt:lpstr>
      <vt:lpstr>Structure of Shiny App</vt:lpstr>
      <vt:lpstr>What is going on here?</vt:lpstr>
      <vt:lpstr>Structure of Shiny App</vt:lpstr>
      <vt:lpstr>What is going on here?</vt:lpstr>
      <vt:lpstr>Coffee Break</vt:lpstr>
      <vt:lpstr>Basic Survey Design</vt:lpstr>
      <vt:lpstr>But we want to make a survey…</vt:lpstr>
      <vt:lpstr>Coffee Break</vt:lpstr>
      <vt:lpstr>Persistent Data Storage Solutions for R Shiny Applications</vt:lpstr>
      <vt:lpstr>How to actually store data?</vt:lpstr>
      <vt:lpstr>Google Sheets</vt:lpstr>
      <vt:lpstr>Adding Server Logic</vt:lpstr>
      <vt:lpstr>Breakdown of Server Logic</vt:lpstr>
      <vt:lpstr>Breakdown of Server Logic</vt:lpstr>
      <vt:lpstr>Breakdown of Server Logic</vt:lpstr>
      <vt:lpstr>Breakdown of Server Logic</vt:lpstr>
      <vt:lpstr>Breakdown of Server Logic</vt:lpstr>
      <vt:lpstr>So we are done?</vt:lpstr>
      <vt:lpstr>Google Cloud</vt:lpstr>
      <vt:lpstr>JSON File</vt:lpstr>
      <vt:lpstr>Google Sheets</vt:lpstr>
      <vt:lpstr>Local App Directory</vt:lpstr>
      <vt:lpstr>Finished?</vt:lpstr>
      <vt:lpstr>Deployment</vt:lpstr>
      <vt:lpstr>Coffee Break</vt:lpstr>
      <vt:lpstr>Advanced Shiny Applications: Implementing .css and .html</vt:lpstr>
      <vt:lpstr>Implementing .css and HTML</vt:lpstr>
      <vt:lpstr>Filling out our Survey Design</vt:lpstr>
      <vt:lpstr>Consent and Thank You</vt:lpstr>
      <vt:lpstr>Coffee Break</vt:lpstr>
      <vt:lpstr>Advanced Shiny Applications: Implementing .js and calling external functions</vt:lpstr>
      <vt:lpstr>Implementing .js</vt:lpstr>
      <vt:lpstr>Mandatory Questions</vt:lpstr>
      <vt:lpstr>A word on Checkboxes</vt:lpstr>
      <vt:lpstr>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Oatley</dc:creator>
  <cp:lastModifiedBy>Scott Oatley</cp:lastModifiedBy>
  <cp:revision>3</cp:revision>
  <dcterms:created xsi:type="dcterms:W3CDTF">2024-11-19T10:52:11Z</dcterms:created>
  <dcterms:modified xsi:type="dcterms:W3CDTF">2024-11-24T18:18:00Z</dcterms:modified>
</cp:coreProperties>
</file>