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4019" r:id="rId5"/>
  </p:sldMasterIdLst>
  <p:notesMasterIdLst>
    <p:notesMasterId r:id="rId44"/>
  </p:notesMasterIdLst>
  <p:handoutMasterIdLst>
    <p:handoutMasterId r:id="rId45"/>
  </p:handoutMasterIdLst>
  <p:sldIdLst>
    <p:sldId id="372" r:id="rId6"/>
    <p:sldId id="373" r:id="rId7"/>
    <p:sldId id="374" r:id="rId8"/>
    <p:sldId id="375" r:id="rId9"/>
    <p:sldId id="376" r:id="rId10"/>
    <p:sldId id="400" r:id="rId11"/>
    <p:sldId id="377" r:id="rId12"/>
    <p:sldId id="378" r:id="rId13"/>
    <p:sldId id="379" r:id="rId14"/>
    <p:sldId id="382" r:id="rId15"/>
    <p:sldId id="383" r:id="rId16"/>
    <p:sldId id="384" r:id="rId17"/>
    <p:sldId id="385" r:id="rId18"/>
    <p:sldId id="386" r:id="rId19"/>
    <p:sldId id="403" r:id="rId20"/>
    <p:sldId id="404" r:id="rId21"/>
    <p:sldId id="405" r:id="rId22"/>
    <p:sldId id="406" r:id="rId23"/>
    <p:sldId id="389" r:id="rId24"/>
    <p:sldId id="390" r:id="rId25"/>
    <p:sldId id="391" r:id="rId26"/>
    <p:sldId id="392" r:id="rId27"/>
    <p:sldId id="401" r:id="rId28"/>
    <p:sldId id="402" r:id="rId29"/>
    <p:sldId id="407" r:id="rId30"/>
    <p:sldId id="408" r:id="rId31"/>
    <p:sldId id="409" r:id="rId32"/>
    <p:sldId id="410" r:id="rId33"/>
    <p:sldId id="393" r:id="rId34"/>
    <p:sldId id="399" r:id="rId35"/>
    <p:sldId id="412" r:id="rId36"/>
    <p:sldId id="411" r:id="rId37"/>
    <p:sldId id="413" r:id="rId38"/>
    <p:sldId id="394" r:id="rId39"/>
    <p:sldId id="395" r:id="rId40"/>
    <p:sldId id="398" r:id="rId41"/>
    <p:sldId id="396" r:id="rId42"/>
    <p:sldId id="397" r:id="rId43"/>
  </p:sldIdLst>
  <p:sldSz cx="9144000" cy="5143500" type="screen16x9"/>
  <p:notesSz cx="6805613" cy="9944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13">
          <p15:clr>
            <a:srgbClr val="A4A3A4"/>
          </p15:clr>
        </p15:guide>
        <p15:guide id="2"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64165" autoAdjust="0"/>
  </p:normalViewPr>
  <p:slideViewPr>
    <p:cSldViewPr snapToObjects="1">
      <p:cViewPr varScale="1">
        <p:scale>
          <a:sx n="93" d="100"/>
          <a:sy n="93" d="100"/>
        </p:scale>
        <p:origin x="2382" y="90"/>
      </p:cViewPr>
      <p:guideLst>
        <p:guide orient="horz" pos="713"/>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BA401E-5089-4487-9D82-7DB35038CF5F}"/>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3" name="Date Placeholder 2">
            <a:extLst>
              <a:ext uri="{FF2B5EF4-FFF2-40B4-BE49-F238E27FC236}">
                <a16:creationId xmlns:a16="http://schemas.microsoft.com/office/drawing/2014/main" id="{6769E9B9-9F13-4544-B0B5-422CCE793769}"/>
              </a:ext>
            </a:extLst>
          </p:cNvPr>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atin typeface="Arial" panose="020B0604020202020204" pitchFamily="34" charset="0"/>
                <a:ea typeface="ＭＳ Ｐゴシック" panose="020B0600070205080204" pitchFamily="34" charset="-128"/>
              </a:defRPr>
            </a:lvl1pPr>
          </a:lstStyle>
          <a:p>
            <a:pPr>
              <a:defRPr/>
            </a:pPr>
            <a:fld id="{E2C8AF6F-5489-4B50-8180-9E6118FC16F5}" type="datetimeFigureOut">
              <a:rPr lang="en-GB"/>
              <a:pPr>
                <a:defRPr/>
              </a:pPr>
              <a:t>19/02/2024</a:t>
            </a:fld>
            <a:endParaRPr lang="en-GB" dirty="0"/>
          </a:p>
        </p:txBody>
      </p:sp>
      <p:sp>
        <p:nvSpPr>
          <p:cNvPr id="4" name="Footer Placeholder 3">
            <a:extLst>
              <a:ext uri="{FF2B5EF4-FFF2-40B4-BE49-F238E27FC236}">
                <a16:creationId xmlns:a16="http://schemas.microsoft.com/office/drawing/2014/main" id="{CAE6326A-2D3E-4D1F-AD1E-6E6615C15A01}"/>
              </a:ext>
            </a:extLst>
          </p:cNvPr>
          <p:cNvSpPr>
            <a:spLocks noGrp="1"/>
          </p:cNvSpPr>
          <p:nvPr>
            <p:ph type="ftr" sz="quarter" idx="2"/>
          </p:nvPr>
        </p:nvSpPr>
        <p:spPr>
          <a:xfrm>
            <a:off x="0" y="9445625"/>
            <a:ext cx="2949575" cy="498475"/>
          </a:xfrm>
          <a:prstGeom prst="rect">
            <a:avLst/>
          </a:prstGeom>
        </p:spPr>
        <p:txBody>
          <a:bodyPr vert="horz" lIns="91440" tIns="45720" rIns="91440" bIns="45720" rtlCol="0" anchor="b"/>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5" name="Slide Number Placeholder 4">
            <a:extLst>
              <a:ext uri="{FF2B5EF4-FFF2-40B4-BE49-F238E27FC236}">
                <a16:creationId xmlns:a16="http://schemas.microsoft.com/office/drawing/2014/main" id="{2A9F1AC0-6870-4974-95B7-D61C33106864}"/>
              </a:ext>
            </a:extLst>
          </p:cNvPr>
          <p:cNvSpPr>
            <a:spLocks noGrp="1"/>
          </p:cNvSpPr>
          <p:nvPr>
            <p:ph type="sldNum" sz="quarter" idx="3"/>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6E46B2E9-6633-44AE-A30B-94B6D1EBAE2F}"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CF69B0-7AB4-4D4D-BB5B-03782D3E42D9}"/>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6436275-13F8-42B0-9A8D-90A3C025875A}"/>
              </a:ext>
            </a:extLst>
          </p:cNvPr>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4EF00398-0977-40A4-B2BD-A2D0611E9E5E}" type="datetimeFigureOut">
              <a:rPr lang="en-US"/>
              <a:pPr>
                <a:defRPr/>
              </a:pPr>
              <a:t>2/19/2024</a:t>
            </a:fld>
            <a:endParaRPr lang="en-US" dirty="0"/>
          </a:p>
        </p:txBody>
      </p:sp>
      <p:sp>
        <p:nvSpPr>
          <p:cNvPr id="4" name="Slide Image Placeholder 3">
            <a:extLst>
              <a:ext uri="{FF2B5EF4-FFF2-40B4-BE49-F238E27FC236}">
                <a16:creationId xmlns:a16="http://schemas.microsoft.com/office/drawing/2014/main" id="{BCDF6CBA-F5F1-486B-B503-6CEB8365A653}"/>
              </a:ext>
            </a:extLst>
          </p:cNvPr>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B9CE170-BB10-4918-9E05-A10BE5B86375}"/>
              </a:ext>
            </a:extLst>
          </p:cNvPr>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48A2CAFC-08F6-4FB7-A1EC-FD1DF619F065}"/>
              </a:ext>
            </a:extLst>
          </p:cNvPr>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26C7A2C1-7375-438D-A196-6C308E2C3053}"/>
              </a:ext>
            </a:extLst>
          </p:cNvPr>
          <p:cNvSpPr>
            <a:spLocks noGrp="1"/>
          </p:cNvSpPr>
          <p:nvPr>
            <p:ph type="sldNum" sz="quarter" idx="5"/>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5DA4178-8E38-403A-A699-810AE77A25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a:t>
            </a:fld>
            <a:endParaRPr lang="en-US" altLang="en-US"/>
          </a:p>
        </p:txBody>
      </p:sp>
    </p:spTree>
    <p:extLst>
      <p:ext uri="{BB962C8B-B14F-4D97-AF65-F5344CB8AC3E}">
        <p14:creationId xmlns:p14="http://schemas.microsoft.com/office/powerpoint/2010/main" val="622361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Housing Tenure has a statistically significant though substantively tiny significance across each economic activity category</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13</a:t>
            </a:fld>
            <a:endParaRPr lang="en-US" altLang="en-US"/>
          </a:p>
        </p:txBody>
      </p:sp>
    </p:spTree>
    <p:extLst>
      <p:ext uri="{BB962C8B-B14F-4D97-AF65-F5344CB8AC3E}">
        <p14:creationId xmlns:p14="http://schemas.microsoft.com/office/powerpoint/2010/main" val="76420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spend too long on these, just to illustrate the coefficient plots (using log odds) and quasi-variance statistics to overcome the reference category problem of categorical independent variables in regression models and illustrate another way of showing these effects.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15</a:t>
            </a:fld>
            <a:endParaRPr lang="en-US" altLang="en-US"/>
          </a:p>
        </p:txBody>
      </p:sp>
    </p:spTree>
    <p:extLst>
      <p:ext uri="{BB962C8B-B14F-4D97-AF65-F5344CB8AC3E}">
        <p14:creationId xmlns:p14="http://schemas.microsoft.com/office/powerpoint/2010/main" val="1994038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7F17C-7667-E68F-DE84-531CB3C99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ABEA7-F529-E78C-0028-A43A82D7E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C1C0D-F3DA-4587-7C8B-B387854BE5F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B3AE571-216F-FF1B-626B-14A95E5A33C0}"/>
              </a:ext>
            </a:extLst>
          </p:cNvPr>
          <p:cNvSpPr>
            <a:spLocks noGrp="1"/>
          </p:cNvSpPr>
          <p:nvPr>
            <p:ph type="sldNum" sz="quarter" idx="5"/>
          </p:nvPr>
        </p:nvSpPr>
        <p:spPr/>
        <p:txBody>
          <a:bodyPr/>
          <a:lstStyle/>
          <a:p>
            <a:pPr>
              <a:defRPr/>
            </a:pPr>
            <a:fld id="{15DA4178-8E38-403A-A699-810AE77A25AC}" type="slidenum">
              <a:rPr lang="en-US" altLang="en-US" smtClean="0"/>
              <a:pPr>
                <a:defRPr/>
              </a:pPr>
              <a:t>19</a:t>
            </a:fld>
            <a:endParaRPr lang="en-US" altLang="en-US"/>
          </a:p>
        </p:txBody>
      </p:sp>
    </p:spTree>
    <p:extLst>
      <p:ext uri="{BB962C8B-B14F-4D97-AF65-F5344CB8AC3E}">
        <p14:creationId xmlns:p14="http://schemas.microsoft.com/office/powerpoint/2010/main" val="2894087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CA497-183E-1C37-AA21-D3CB5EEDD1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99B9D-35CB-5233-DDC6-3DEEACF6E7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2683A-5B11-6276-6792-8709D346E125}"/>
              </a:ext>
            </a:extLst>
          </p:cNvPr>
          <p:cNvSpPr>
            <a:spLocks noGrp="1"/>
          </p:cNvSpPr>
          <p:nvPr>
            <p:ph type="body" idx="1"/>
          </p:nvPr>
        </p:nvSpPr>
        <p:spPr/>
        <p:txBody>
          <a:bodyPr/>
          <a:lstStyle/>
          <a:p>
            <a:r>
              <a:rPr lang="en-GB" dirty="0"/>
              <a:t>Those are some nice findings, easy to understand and all that. </a:t>
            </a:r>
          </a:p>
          <a:p>
            <a:endParaRPr lang="en-GB" dirty="0"/>
          </a:p>
          <a:p>
            <a:r>
              <a:rPr lang="en-GB" dirty="0"/>
              <a:t>However, what if something small was changed in the models. What if instead of the proud Weberian I pretend to be, I reject modernity and embrace tradition? What if we used RGSC, or another measure of social stratification altogether, say CAMSIS instead of NS-SEC. Would the substantive results change? If so, does this not have a marked impact on model selection? </a:t>
            </a:r>
          </a:p>
        </p:txBody>
      </p:sp>
      <p:sp>
        <p:nvSpPr>
          <p:cNvPr id="4" name="Slide Number Placeholder 3">
            <a:extLst>
              <a:ext uri="{FF2B5EF4-FFF2-40B4-BE49-F238E27FC236}">
                <a16:creationId xmlns:a16="http://schemas.microsoft.com/office/drawing/2014/main" id="{C2648F2F-C663-CCF6-9BAA-F09B2BD2EFD7}"/>
              </a:ext>
            </a:extLst>
          </p:cNvPr>
          <p:cNvSpPr>
            <a:spLocks noGrp="1"/>
          </p:cNvSpPr>
          <p:nvPr>
            <p:ph type="sldNum" sz="quarter" idx="5"/>
          </p:nvPr>
        </p:nvSpPr>
        <p:spPr/>
        <p:txBody>
          <a:bodyPr/>
          <a:lstStyle/>
          <a:p>
            <a:pPr>
              <a:defRPr/>
            </a:pPr>
            <a:fld id="{15DA4178-8E38-403A-A699-810AE77A25AC}" type="slidenum">
              <a:rPr lang="en-US" altLang="en-US" smtClean="0"/>
              <a:pPr>
                <a:defRPr/>
              </a:pPr>
              <a:t>20</a:t>
            </a:fld>
            <a:endParaRPr lang="en-US" altLang="en-US"/>
          </a:p>
        </p:txBody>
      </p:sp>
    </p:spTree>
    <p:extLst>
      <p:ext uri="{BB962C8B-B14F-4D97-AF65-F5344CB8AC3E}">
        <p14:creationId xmlns:p14="http://schemas.microsoft.com/office/powerpoint/2010/main" val="213623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6597-85EE-5C9D-FC93-F9EC968F0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644F4-8153-BB1A-6D82-76AC825A12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9AAD5-F6A8-2007-FE48-930E2FF6D33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98424B-38B2-A2D4-647E-484782A23EFA}"/>
              </a:ext>
            </a:extLst>
          </p:cNvPr>
          <p:cNvSpPr>
            <a:spLocks noGrp="1"/>
          </p:cNvSpPr>
          <p:nvPr>
            <p:ph type="sldNum" sz="quarter" idx="5"/>
          </p:nvPr>
        </p:nvSpPr>
        <p:spPr/>
        <p:txBody>
          <a:bodyPr/>
          <a:lstStyle/>
          <a:p>
            <a:pPr>
              <a:defRPr/>
            </a:pPr>
            <a:fld id="{15DA4178-8E38-403A-A699-810AE77A25AC}" type="slidenum">
              <a:rPr lang="en-US" altLang="en-US" smtClean="0"/>
              <a:pPr>
                <a:defRPr/>
              </a:pPr>
              <a:t>21</a:t>
            </a:fld>
            <a:endParaRPr lang="en-US" altLang="en-US"/>
          </a:p>
        </p:txBody>
      </p:sp>
    </p:spTree>
    <p:extLst>
      <p:ext uri="{BB962C8B-B14F-4D97-AF65-F5344CB8AC3E}">
        <p14:creationId xmlns:p14="http://schemas.microsoft.com/office/powerpoint/2010/main" val="3476798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9AA49-6DCE-0BFB-2445-E8518AE34C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C8AFB-A27F-176E-4552-213D046BC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8C618E-1DE5-79DD-9A13-C25E2A4CF01A}"/>
              </a:ext>
            </a:extLst>
          </p:cNvPr>
          <p:cNvSpPr>
            <a:spLocks noGrp="1"/>
          </p:cNvSpPr>
          <p:nvPr>
            <p:ph type="body" idx="1"/>
          </p:nvPr>
        </p:nvSpPr>
        <p:spPr/>
        <p:txBody>
          <a:bodyPr/>
          <a:lstStyle/>
          <a:p>
            <a:r>
              <a:rPr lang="en-GB" dirty="0"/>
              <a:t>Now that we know that NS-SEC is the best suited model, another set of models look at the comparison of the same measure of social class, NS-SEC under different constructions using SOC codes 90 and 2000</a:t>
            </a:r>
          </a:p>
          <a:p>
            <a:endParaRPr lang="en-GB" dirty="0"/>
          </a:p>
          <a:p>
            <a:r>
              <a:rPr lang="en-GB" dirty="0"/>
              <a:t>Like for like coefficient plots and qv statistics are placed alongside each other to represent results – note for the Unemployment &amp; OLF category SOC90 graph could not be adequately constructed due to low n skewing results. </a:t>
            </a:r>
          </a:p>
          <a:p>
            <a:endParaRPr lang="en-GB" dirty="0"/>
          </a:p>
          <a:p>
            <a:r>
              <a:rPr lang="en-GB" dirty="0"/>
              <a:t>Alongside this a comparison of marginal effects graphs is used across all variables. </a:t>
            </a:r>
          </a:p>
          <a:p>
            <a:endParaRPr lang="en-GB" dirty="0"/>
          </a:p>
          <a:p>
            <a:r>
              <a:rPr lang="en-GB" dirty="0"/>
              <a:t>Finally a look at the goodness-of-fit stats. These statistics won’t be the sole determinant in selecting a model going forward but do provide some insight. </a:t>
            </a:r>
          </a:p>
        </p:txBody>
      </p:sp>
      <p:sp>
        <p:nvSpPr>
          <p:cNvPr id="4" name="Slide Number Placeholder 3">
            <a:extLst>
              <a:ext uri="{FF2B5EF4-FFF2-40B4-BE49-F238E27FC236}">
                <a16:creationId xmlns:a16="http://schemas.microsoft.com/office/drawing/2014/main" id="{1C2D18A9-C51A-9547-1F57-28264DB7D3A2}"/>
              </a:ext>
            </a:extLst>
          </p:cNvPr>
          <p:cNvSpPr>
            <a:spLocks noGrp="1"/>
          </p:cNvSpPr>
          <p:nvPr>
            <p:ph type="sldNum" sz="quarter" idx="5"/>
          </p:nvPr>
        </p:nvSpPr>
        <p:spPr/>
        <p:txBody>
          <a:bodyPr/>
          <a:lstStyle/>
          <a:p>
            <a:pPr>
              <a:defRPr/>
            </a:pPr>
            <a:fld id="{15DA4178-8E38-403A-A699-810AE77A25AC}" type="slidenum">
              <a:rPr lang="en-US" altLang="en-US" smtClean="0"/>
              <a:pPr>
                <a:defRPr/>
              </a:pPr>
              <a:t>22</a:t>
            </a:fld>
            <a:endParaRPr lang="en-US" altLang="en-US"/>
          </a:p>
        </p:txBody>
      </p:sp>
    </p:spTree>
    <p:extLst>
      <p:ext uri="{BB962C8B-B14F-4D97-AF65-F5344CB8AC3E}">
        <p14:creationId xmlns:p14="http://schemas.microsoft.com/office/powerpoint/2010/main" val="1308369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8ACF0-8B75-14E1-4127-5305A917E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7858F-EDD6-1AFD-ABC0-73E2A5A0D3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57600A-BB06-A745-D541-B256460CCEAF}"/>
              </a:ext>
            </a:extLst>
          </p:cNvPr>
          <p:cNvSpPr>
            <a:spLocks noGrp="1"/>
          </p:cNvSpPr>
          <p:nvPr>
            <p:ph type="body" idx="1"/>
          </p:nvPr>
        </p:nvSpPr>
        <p:spPr/>
        <p:txBody>
          <a:bodyPr/>
          <a:lstStyle/>
          <a:p>
            <a:r>
              <a:rPr lang="en-GB" dirty="0"/>
              <a:t>This question really relates to my 2</a:t>
            </a:r>
            <a:r>
              <a:rPr lang="en-GB" baseline="30000" dirty="0"/>
              <a:t>nd</a:t>
            </a:r>
            <a:r>
              <a:rPr lang="en-GB" dirty="0"/>
              <a:t> and 3</a:t>
            </a:r>
            <a:r>
              <a:rPr lang="en-GB" baseline="30000" dirty="0"/>
              <a:t>rd</a:t>
            </a:r>
            <a:r>
              <a:rPr lang="en-GB" dirty="0"/>
              <a:t> research questions. My PhD research extends beyond the NCDS and into other cohorts: the 1970 BCS, the synthetic cohorts constructed using the BHPS and UKHLS, and Next Steps. </a:t>
            </a:r>
          </a:p>
          <a:p>
            <a:endParaRPr lang="en-GB" dirty="0"/>
          </a:p>
          <a:p>
            <a:r>
              <a:rPr lang="en-GB" dirty="0"/>
              <a:t>If this was a snapshot study – only looking at data of the NCDS cohort, there would be a strong argument to use the earlier SOC constructions as they ought to best represent the British occupational landscape of the time. </a:t>
            </a:r>
          </a:p>
          <a:p>
            <a:endParaRPr lang="en-GB" dirty="0"/>
          </a:p>
          <a:p>
            <a:r>
              <a:rPr lang="en-GB" dirty="0"/>
              <a:t>When conducting a comparison of cohorts there thus becomes a question of what to do? There are as I see it, two possibilities: the first is to selected the closest SOC construction to the cohort for each model – this would present the most accurate picture of each individual cohort but would inject a level of difference in models that are supposed to be as similar as possible. The second is to select a single SOC construction for all models going forward allowing for the most similar model construction across cohorts – this however runs the risk of not appropriately illustrating the occupational reality of a given cohort. </a:t>
            </a:r>
          </a:p>
          <a:p>
            <a:endParaRPr lang="en-GB" dirty="0"/>
          </a:p>
          <a:p>
            <a:r>
              <a:rPr lang="en-GB" dirty="0"/>
              <a:t>My belief is to cautiously choose the second approach – informed also with goodness-of-fit statistics. Whilst the GOF should not determine the model in this particular scenario, if the SOC90 model is providing massively better AIC and BIC stats then that would sway my view on this matter. </a:t>
            </a:r>
          </a:p>
          <a:p>
            <a:endParaRPr lang="en-GB" dirty="0"/>
          </a:p>
          <a:p>
            <a:r>
              <a:rPr lang="en-GB" dirty="0"/>
              <a:t>I also could be completely talking out my… This is really more a bunch of questions I have stuffed into a slide – love to hear your thoughts at the end. </a:t>
            </a:r>
          </a:p>
        </p:txBody>
      </p:sp>
      <p:sp>
        <p:nvSpPr>
          <p:cNvPr id="4" name="Slide Number Placeholder 3">
            <a:extLst>
              <a:ext uri="{FF2B5EF4-FFF2-40B4-BE49-F238E27FC236}">
                <a16:creationId xmlns:a16="http://schemas.microsoft.com/office/drawing/2014/main" id="{D28BFBC1-5A71-DD3C-9397-44AB3A06D2A2}"/>
              </a:ext>
            </a:extLst>
          </p:cNvPr>
          <p:cNvSpPr>
            <a:spLocks noGrp="1"/>
          </p:cNvSpPr>
          <p:nvPr>
            <p:ph type="sldNum" sz="quarter" idx="5"/>
          </p:nvPr>
        </p:nvSpPr>
        <p:spPr/>
        <p:txBody>
          <a:bodyPr/>
          <a:lstStyle/>
          <a:p>
            <a:pPr>
              <a:defRPr/>
            </a:pPr>
            <a:fld id="{15DA4178-8E38-403A-A699-810AE77A25AC}" type="slidenum">
              <a:rPr lang="en-US" altLang="en-US" smtClean="0"/>
              <a:pPr>
                <a:defRPr/>
              </a:pPr>
              <a:t>23</a:t>
            </a:fld>
            <a:endParaRPr lang="en-US" altLang="en-US"/>
          </a:p>
        </p:txBody>
      </p:sp>
    </p:spTree>
    <p:extLst>
      <p:ext uri="{BB962C8B-B14F-4D97-AF65-F5344CB8AC3E}">
        <p14:creationId xmlns:p14="http://schemas.microsoft.com/office/powerpoint/2010/main" val="1793683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Employment line</a:t>
            </a:r>
          </a:p>
          <a:p>
            <a:endParaRPr lang="en-GB" dirty="0"/>
          </a:p>
          <a:p>
            <a:r>
              <a:rPr lang="en-GB" dirty="0" err="1"/>
              <a:t>Trianing</a:t>
            </a:r>
            <a:r>
              <a:rPr lang="en-GB" dirty="0"/>
              <a:t> &amp; apprenticeships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27</a:t>
            </a:fld>
            <a:endParaRPr lang="en-US" altLang="en-US"/>
          </a:p>
        </p:txBody>
      </p:sp>
    </p:spTree>
    <p:extLst>
      <p:ext uri="{BB962C8B-B14F-4D97-AF65-F5344CB8AC3E}">
        <p14:creationId xmlns:p14="http://schemas.microsoft.com/office/powerpoint/2010/main" val="35841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2B439-F23E-617A-8804-9B3020082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BAD9D-BDEE-A421-ADA8-CC2D2C4B6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F800C-87AB-A3C7-4234-2EDF4B4E3F3B}"/>
              </a:ext>
            </a:extLst>
          </p:cNvPr>
          <p:cNvSpPr>
            <a:spLocks noGrp="1"/>
          </p:cNvSpPr>
          <p:nvPr>
            <p:ph type="body" idx="1"/>
          </p:nvPr>
        </p:nvSpPr>
        <p:spPr/>
        <p:txBody>
          <a:bodyPr/>
          <a:lstStyle/>
          <a:p>
            <a:r>
              <a:rPr lang="en-GB" dirty="0"/>
              <a:t>Not much in it, but it does push me towards the SOC 2000 model all things considered. </a:t>
            </a:r>
          </a:p>
        </p:txBody>
      </p:sp>
      <p:sp>
        <p:nvSpPr>
          <p:cNvPr id="4" name="Slide Number Placeholder 3">
            <a:extLst>
              <a:ext uri="{FF2B5EF4-FFF2-40B4-BE49-F238E27FC236}">
                <a16:creationId xmlns:a16="http://schemas.microsoft.com/office/drawing/2014/main" id="{543CE584-C794-560E-7A99-99B0B4065684}"/>
              </a:ext>
            </a:extLst>
          </p:cNvPr>
          <p:cNvSpPr>
            <a:spLocks noGrp="1"/>
          </p:cNvSpPr>
          <p:nvPr>
            <p:ph type="sldNum" sz="quarter" idx="5"/>
          </p:nvPr>
        </p:nvSpPr>
        <p:spPr/>
        <p:txBody>
          <a:bodyPr/>
          <a:lstStyle/>
          <a:p>
            <a:pPr>
              <a:defRPr/>
            </a:pPr>
            <a:fld id="{15DA4178-8E38-403A-A699-810AE77A25AC}" type="slidenum">
              <a:rPr lang="en-US" altLang="en-US" smtClean="0"/>
              <a:pPr>
                <a:defRPr/>
              </a:pPr>
              <a:t>28</a:t>
            </a:fld>
            <a:endParaRPr lang="en-US" altLang="en-US"/>
          </a:p>
        </p:txBody>
      </p:sp>
    </p:spTree>
    <p:extLst>
      <p:ext uri="{BB962C8B-B14F-4D97-AF65-F5344CB8AC3E}">
        <p14:creationId xmlns:p14="http://schemas.microsoft.com/office/powerpoint/2010/main" val="173359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9740D-C9C3-B799-68AF-3CEC4ACC07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3B67F-FDA3-45AF-7986-F4D545E47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36412-246B-7C5D-2C91-2BD1880544E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58D2E93-24AA-539A-398C-D06B09F342EB}"/>
              </a:ext>
            </a:extLst>
          </p:cNvPr>
          <p:cNvSpPr>
            <a:spLocks noGrp="1"/>
          </p:cNvSpPr>
          <p:nvPr>
            <p:ph type="sldNum" sz="quarter" idx="5"/>
          </p:nvPr>
        </p:nvSpPr>
        <p:spPr/>
        <p:txBody>
          <a:bodyPr/>
          <a:lstStyle/>
          <a:p>
            <a:pPr>
              <a:defRPr/>
            </a:pPr>
            <a:fld id="{15DA4178-8E38-403A-A699-810AE77A25AC}" type="slidenum">
              <a:rPr lang="en-US" altLang="en-US" smtClean="0"/>
              <a:pPr>
                <a:defRPr/>
              </a:pPr>
              <a:t>29</a:t>
            </a:fld>
            <a:endParaRPr lang="en-US" altLang="en-US"/>
          </a:p>
        </p:txBody>
      </p:sp>
    </p:spTree>
    <p:extLst>
      <p:ext uri="{BB962C8B-B14F-4D97-AF65-F5344CB8AC3E}">
        <p14:creationId xmlns:p14="http://schemas.microsoft.com/office/powerpoint/2010/main" val="54299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Looking at the NCDS 1958 data, and comparing that with the BCS 1970 data and the UKHLS creating synthetic cohorts from 1991 onwards + if I have time using Next Steps as well</a:t>
            </a:r>
          </a:p>
          <a:p>
            <a:pPr marL="228600" indent="-228600">
              <a:buAutoNum type="arabicParenR"/>
            </a:pPr>
            <a:endParaRPr lang="en-GB" dirty="0"/>
          </a:p>
          <a:p>
            <a:pPr marL="228600" indent="-228600">
              <a:buAutoNum type="arabicParenR"/>
            </a:pPr>
            <a:r>
              <a:rPr lang="en-GB" dirty="0"/>
              <a:t>Some literature has already covered the older datasets – especially the NCDS. Bynner has done some great work comparing NCDS and BCS data in a longitudinal context among others. The issue with this older work is that it was primarily restricted by the data analysis methods of the time – little to no sensitivity analysis of certain measures, zero handling of missing data – which isn’t just an issue with older data analysis. Overall there are some gaps here that mean it is useful to go back to older datasets like the NCDS. </a:t>
            </a:r>
          </a:p>
          <a:p>
            <a:pPr marL="228600" indent="-228600">
              <a:buAutoNum type="arabicParenR"/>
            </a:pPr>
            <a:endParaRPr lang="en-GB" dirty="0"/>
          </a:p>
          <a:p>
            <a:pPr marL="228600" indent="-228600">
              <a:buAutoNum type="arabicParenR"/>
            </a:pPr>
            <a:r>
              <a:rPr lang="en-GB" dirty="0"/>
              <a:t>As mentioned, this work conducts sensitivity analysis on social stratification measures used within the model as well as handling missing data techniques. </a:t>
            </a:r>
          </a:p>
          <a:p>
            <a:pPr marL="228600" indent="-228600">
              <a:buAutoNum type="arabicParenR"/>
            </a:pPr>
            <a:endParaRPr lang="en-GB" dirty="0"/>
          </a:p>
          <a:p>
            <a:pPr marL="228600" indent="-228600">
              <a:buAutoNum type="arabicParenR"/>
            </a:pPr>
            <a:r>
              <a:rPr lang="en-GB" dirty="0"/>
              <a:t>The overall aim of this research is to understand the structural level inequalities influence upon </a:t>
            </a:r>
            <a:r>
              <a:rPr lang="en-GB" dirty="0" err="1"/>
              <a:t>indiviudals</a:t>
            </a:r>
            <a:r>
              <a:rPr lang="en-GB" dirty="0"/>
              <a:t> choice and opportunity – in this context the choice and opportunity of entering economic activity for t he first time post-mandatory schooling. The wider project will bring in other datasets to compare different cohort based </a:t>
            </a:r>
            <a:r>
              <a:rPr lang="en-GB" dirty="0" err="1"/>
              <a:t>experiances</a:t>
            </a:r>
            <a:r>
              <a:rPr lang="en-GB" dirty="0"/>
              <a:t>.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2</a:t>
            </a:fld>
            <a:endParaRPr lang="en-US" altLang="en-US"/>
          </a:p>
        </p:txBody>
      </p:sp>
    </p:spTree>
    <p:extLst>
      <p:ext uri="{BB962C8B-B14F-4D97-AF65-F5344CB8AC3E}">
        <p14:creationId xmlns:p14="http://schemas.microsoft.com/office/powerpoint/2010/main" val="216010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t>
            </a:r>
            <a:r>
              <a:rPr lang="en-GB" dirty="0" err="1"/>
              <a:t>auxillary</a:t>
            </a:r>
            <a:r>
              <a:rPr lang="en-GB" dirty="0"/>
              <a:t>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30</a:t>
            </a:fld>
            <a:endParaRPr lang="en-US" altLang="en-US"/>
          </a:p>
        </p:txBody>
      </p:sp>
    </p:spTree>
    <p:extLst>
      <p:ext uri="{BB962C8B-B14F-4D97-AF65-F5344CB8AC3E}">
        <p14:creationId xmlns:p14="http://schemas.microsoft.com/office/powerpoint/2010/main" val="2295162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5643-7114-F121-7A8F-84977E246B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1776F-4C76-B217-A44B-52E80E46B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2B62D9-D99E-DFD9-8BD1-641AAE254903}"/>
              </a:ext>
            </a:extLst>
          </p:cNvPr>
          <p:cNvSpPr>
            <a:spLocks noGrp="1"/>
          </p:cNvSpPr>
          <p:nvPr>
            <p:ph type="body" idx="1"/>
          </p:nvPr>
        </p:nvSpPr>
        <p:spPr/>
        <p:txBody>
          <a:bodyPr/>
          <a:lstStyle/>
          <a:p>
            <a:r>
              <a:rPr lang="en-GB" dirty="0"/>
              <a:t>Quick run through of what we are seeing here. Simulation starts with a Complete Records ‘God model’ a model we would never actually see in a typical study because it has everything there. Then we move to the same model using the SEM framework for comparison later. Then we introduce missingness at independent variable 3 – this missingness is MCAR. Then we go on to the ‘bad missing data solutions’ where we could all missingness =0 on independent variable 3 and then do the same but code as =1. Finally we also conduct single use modal imputation – it would be mean if it were a metric variable. Then we move to the ‘good’ handling missing data ways. First we start with Full information maximum likelihood, then MI with zero </a:t>
            </a:r>
            <a:r>
              <a:rPr lang="en-GB" dirty="0" err="1"/>
              <a:t>auxillary</a:t>
            </a:r>
            <a:r>
              <a:rPr lang="en-GB" dirty="0"/>
              <a:t>, then MI with 10 imputations, finally a MI model with 100 imputations. </a:t>
            </a:r>
          </a:p>
          <a:p>
            <a:endParaRPr lang="en-GB" dirty="0"/>
          </a:p>
          <a:p>
            <a:endParaRPr lang="en-GB" dirty="0"/>
          </a:p>
          <a:p>
            <a:r>
              <a:rPr lang="en-GB" dirty="0"/>
              <a:t>MCAR simulation works as expected The missingness introduced at variable 3 doesn’t alter the substantive results at </a:t>
            </a:r>
            <a:r>
              <a:rPr lang="en-GB" dirty="0" err="1"/>
              <a:t>alland</a:t>
            </a:r>
            <a:r>
              <a:rPr lang="en-GB" dirty="0"/>
              <a:t> when we conduct out handling missing data methods they all return near identical results – this is what everyone wants when they do this. </a:t>
            </a:r>
          </a:p>
          <a:p>
            <a:endParaRPr lang="en-GB" dirty="0"/>
          </a:p>
          <a:p>
            <a:r>
              <a:rPr lang="en-GB" dirty="0"/>
              <a:t>Now on to the tricky issue.</a:t>
            </a:r>
          </a:p>
        </p:txBody>
      </p:sp>
      <p:sp>
        <p:nvSpPr>
          <p:cNvPr id="4" name="Slide Number Placeholder 3">
            <a:extLst>
              <a:ext uri="{FF2B5EF4-FFF2-40B4-BE49-F238E27FC236}">
                <a16:creationId xmlns:a16="http://schemas.microsoft.com/office/drawing/2014/main" id="{7A13A932-B1B4-5488-EDD5-01DE75FC90DA}"/>
              </a:ext>
            </a:extLst>
          </p:cNvPr>
          <p:cNvSpPr>
            <a:spLocks noGrp="1"/>
          </p:cNvSpPr>
          <p:nvPr>
            <p:ph type="sldNum" sz="quarter" idx="5"/>
          </p:nvPr>
        </p:nvSpPr>
        <p:spPr/>
        <p:txBody>
          <a:bodyPr/>
          <a:lstStyle/>
          <a:p>
            <a:pPr>
              <a:defRPr/>
            </a:pPr>
            <a:fld id="{15DA4178-8E38-403A-A699-810AE77A25AC}" type="slidenum">
              <a:rPr lang="en-US" altLang="en-US" smtClean="0"/>
              <a:pPr>
                <a:defRPr/>
              </a:pPr>
              <a:t>31</a:t>
            </a:fld>
            <a:endParaRPr lang="en-US" altLang="en-US"/>
          </a:p>
        </p:txBody>
      </p:sp>
    </p:spTree>
    <p:extLst>
      <p:ext uri="{BB962C8B-B14F-4D97-AF65-F5344CB8AC3E}">
        <p14:creationId xmlns:p14="http://schemas.microsoft.com/office/powerpoint/2010/main" val="1399994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6423A-30B2-6226-D3DE-57AABF495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CFD969-C7A1-6DF0-491A-F810F5B6D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BCE21-713E-1DA8-8A06-4D91D41BDB41}"/>
              </a:ext>
            </a:extLst>
          </p:cNvPr>
          <p:cNvSpPr>
            <a:spLocks noGrp="1"/>
          </p:cNvSpPr>
          <p:nvPr>
            <p:ph type="body" idx="1"/>
          </p:nvPr>
        </p:nvSpPr>
        <p:spPr/>
        <p:txBody>
          <a:bodyPr/>
          <a:lstStyle/>
          <a:p>
            <a:r>
              <a:rPr lang="en-GB" dirty="0"/>
              <a:t>Here is the exact same models using the exact same seed but with a MAR mechanism introduced instead of an MCAR mechanism. </a:t>
            </a:r>
          </a:p>
          <a:p>
            <a:endParaRPr lang="en-GB" dirty="0"/>
          </a:p>
          <a:p>
            <a:r>
              <a:rPr lang="en-GB" dirty="0"/>
              <a:t>What we can see is that after </a:t>
            </a:r>
            <a:r>
              <a:rPr lang="en-GB" dirty="0" err="1"/>
              <a:t>missignness</a:t>
            </a:r>
            <a:r>
              <a:rPr lang="en-GB" dirty="0"/>
              <a:t> is introduced the model substantive effects alter – just slightly however in this seed. </a:t>
            </a:r>
          </a:p>
          <a:p>
            <a:endParaRPr lang="en-GB" dirty="0"/>
          </a:p>
          <a:p>
            <a:r>
              <a:rPr lang="en-GB" dirty="0"/>
              <a:t>We can also see that the ‘bad’ ways to handle missing data are still bad – the coded = 0 does luck into a nearly correct result but that is simply due to the naïve nature of a binary variable – if this were a categorical variable it would have failed completely. </a:t>
            </a:r>
          </a:p>
          <a:p>
            <a:endParaRPr lang="en-GB" dirty="0"/>
          </a:p>
          <a:p>
            <a:r>
              <a:rPr lang="en-GB" dirty="0"/>
              <a:t>Moving on to all the ‘good’ approaches, all MI models do pretty well – even the no </a:t>
            </a:r>
            <a:r>
              <a:rPr lang="en-GB" dirty="0" err="1"/>
              <a:t>auxillary</a:t>
            </a:r>
            <a:r>
              <a:rPr lang="en-GB" dirty="0"/>
              <a:t> approach, the FIML does well but not as good as MI even the no </a:t>
            </a:r>
            <a:r>
              <a:rPr lang="en-GB" dirty="0" err="1"/>
              <a:t>auxiallry</a:t>
            </a:r>
            <a:r>
              <a:rPr lang="en-GB" dirty="0"/>
              <a:t> approach. Be careful – this could be a fluke, or it could be something exciting. </a:t>
            </a:r>
          </a:p>
          <a:p>
            <a:endParaRPr lang="en-GB" dirty="0"/>
          </a:p>
          <a:p>
            <a:r>
              <a:rPr lang="en-GB" dirty="0"/>
              <a:t>I replicated this simulation 10 times using different seeds. Results confirm that this was a fluke but the general </a:t>
            </a:r>
            <a:r>
              <a:rPr lang="en-GB" dirty="0" err="1"/>
              <a:t>conclusisons</a:t>
            </a:r>
            <a:r>
              <a:rPr lang="en-GB" dirty="0"/>
              <a:t> are the same – the ‘good’ ways to handle missing data are all ‘good’ and it doesn’t matter which to use. </a:t>
            </a:r>
          </a:p>
        </p:txBody>
      </p:sp>
      <p:sp>
        <p:nvSpPr>
          <p:cNvPr id="4" name="Slide Number Placeholder 3">
            <a:extLst>
              <a:ext uri="{FF2B5EF4-FFF2-40B4-BE49-F238E27FC236}">
                <a16:creationId xmlns:a16="http://schemas.microsoft.com/office/drawing/2014/main" id="{549D8F61-6E51-5387-C4EA-59C19BCAC4E7}"/>
              </a:ext>
            </a:extLst>
          </p:cNvPr>
          <p:cNvSpPr>
            <a:spLocks noGrp="1"/>
          </p:cNvSpPr>
          <p:nvPr>
            <p:ph type="sldNum" sz="quarter" idx="5"/>
          </p:nvPr>
        </p:nvSpPr>
        <p:spPr/>
        <p:txBody>
          <a:bodyPr/>
          <a:lstStyle/>
          <a:p>
            <a:pPr>
              <a:defRPr/>
            </a:pPr>
            <a:fld id="{15DA4178-8E38-403A-A699-810AE77A25AC}" type="slidenum">
              <a:rPr lang="en-US" altLang="en-US" smtClean="0"/>
              <a:pPr>
                <a:defRPr/>
              </a:pPr>
              <a:t>32</a:t>
            </a:fld>
            <a:endParaRPr lang="en-US" altLang="en-US"/>
          </a:p>
        </p:txBody>
      </p:sp>
    </p:spTree>
    <p:extLst>
      <p:ext uri="{BB962C8B-B14F-4D97-AF65-F5344CB8AC3E}">
        <p14:creationId xmlns:p14="http://schemas.microsoft.com/office/powerpoint/2010/main" val="32191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89BB9-A9BD-64B5-982E-C288633BA4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50F3C-0221-52DE-1211-2015AB204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09807-E550-0274-5439-CCEF21A2AF0B}"/>
              </a:ext>
            </a:extLst>
          </p:cNvPr>
          <p:cNvSpPr>
            <a:spLocks noGrp="1"/>
          </p:cNvSpPr>
          <p:nvPr>
            <p:ph type="body" idx="1"/>
          </p:nvPr>
        </p:nvSpPr>
        <p:spPr/>
        <p:txBody>
          <a:bodyPr/>
          <a:lstStyle/>
          <a:p>
            <a:r>
              <a:rPr lang="en-GB" dirty="0"/>
              <a:t>MI over FIML because the </a:t>
            </a:r>
            <a:r>
              <a:rPr lang="en-GB" dirty="0" err="1"/>
              <a:t>sem</a:t>
            </a:r>
            <a:r>
              <a:rPr lang="en-GB" dirty="0"/>
              <a:t> package that we use for FIML in </a:t>
            </a:r>
            <a:r>
              <a:rPr lang="en-GB" dirty="0" err="1"/>
              <a:t>stata</a:t>
            </a:r>
            <a:r>
              <a:rPr lang="en-GB" dirty="0"/>
              <a:t> cannot handle categorical dependent variables – for that we would need MPLUS which would break the workflow. As has been seen through these simulations however, it wouldn’t really matter which method to use, so long as one WAS used. </a:t>
            </a:r>
          </a:p>
        </p:txBody>
      </p:sp>
      <p:sp>
        <p:nvSpPr>
          <p:cNvPr id="4" name="Slide Number Placeholder 3">
            <a:extLst>
              <a:ext uri="{FF2B5EF4-FFF2-40B4-BE49-F238E27FC236}">
                <a16:creationId xmlns:a16="http://schemas.microsoft.com/office/drawing/2014/main" id="{3DCEB4C8-526A-8280-6730-2B763348BA31}"/>
              </a:ext>
            </a:extLst>
          </p:cNvPr>
          <p:cNvSpPr>
            <a:spLocks noGrp="1"/>
          </p:cNvSpPr>
          <p:nvPr>
            <p:ph type="sldNum" sz="quarter" idx="5"/>
          </p:nvPr>
        </p:nvSpPr>
        <p:spPr/>
        <p:txBody>
          <a:bodyPr/>
          <a:lstStyle/>
          <a:p>
            <a:pPr>
              <a:defRPr/>
            </a:pPr>
            <a:fld id="{15DA4178-8E38-403A-A699-810AE77A25AC}" type="slidenum">
              <a:rPr lang="en-US" altLang="en-US" smtClean="0"/>
              <a:pPr>
                <a:defRPr/>
              </a:pPr>
              <a:t>33</a:t>
            </a:fld>
            <a:endParaRPr lang="en-US" altLang="en-US"/>
          </a:p>
        </p:txBody>
      </p:sp>
    </p:spTree>
    <p:extLst>
      <p:ext uri="{BB962C8B-B14F-4D97-AF65-F5344CB8AC3E}">
        <p14:creationId xmlns:p14="http://schemas.microsoft.com/office/powerpoint/2010/main" val="293034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9001-A408-812E-56D6-BBFE448700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7B959-511D-300C-F3FD-E28C0ACB49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019F0C-7231-63A9-814C-61E447D70413}"/>
              </a:ext>
            </a:extLst>
          </p:cNvPr>
          <p:cNvSpPr>
            <a:spLocks noGrp="1"/>
          </p:cNvSpPr>
          <p:nvPr>
            <p:ph type="body" idx="1"/>
          </p:nvPr>
        </p:nvSpPr>
        <p:spPr/>
        <p:txBody>
          <a:bodyPr/>
          <a:lstStyle/>
          <a:p>
            <a:r>
              <a:rPr lang="en-GB" dirty="0"/>
              <a:t>Just a quick slide indicating that there are 15 indicators of non-response in the NCDS for the sweeps I am using. These are included as our auxiliary variables. </a:t>
            </a:r>
          </a:p>
        </p:txBody>
      </p:sp>
      <p:sp>
        <p:nvSpPr>
          <p:cNvPr id="4" name="Slide Number Placeholder 3">
            <a:extLst>
              <a:ext uri="{FF2B5EF4-FFF2-40B4-BE49-F238E27FC236}">
                <a16:creationId xmlns:a16="http://schemas.microsoft.com/office/drawing/2014/main" id="{75D704EC-BFF2-B663-E703-CAC1A830AEE7}"/>
              </a:ext>
            </a:extLst>
          </p:cNvPr>
          <p:cNvSpPr>
            <a:spLocks noGrp="1"/>
          </p:cNvSpPr>
          <p:nvPr>
            <p:ph type="sldNum" sz="quarter" idx="5"/>
          </p:nvPr>
        </p:nvSpPr>
        <p:spPr/>
        <p:txBody>
          <a:bodyPr/>
          <a:lstStyle/>
          <a:p>
            <a:pPr>
              <a:defRPr/>
            </a:pPr>
            <a:fld id="{15DA4178-8E38-403A-A699-810AE77A25AC}" type="slidenum">
              <a:rPr lang="en-US" altLang="en-US" smtClean="0"/>
              <a:pPr>
                <a:defRPr/>
              </a:pPr>
              <a:t>34</a:t>
            </a:fld>
            <a:endParaRPr lang="en-US" altLang="en-US"/>
          </a:p>
        </p:txBody>
      </p:sp>
    </p:spTree>
    <p:extLst>
      <p:ext uri="{BB962C8B-B14F-4D97-AF65-F5344CB8AC3E}">
        <p14:creationId xmlns:p14="http://schemas.microsoft.com/office/powerpoint/2010/main" val="4012833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4AD5D-622D-8FD9-472D-AF5257DE2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248DA-867B-71D4-2125-44225D4BF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065B6-B7CE-EC8E-F36D-CB769D530158}"/>
              </a:ext>
            </a:extLst>
          </p:cNvPr>
          <p:cNvSpPr>
            <a:spLocks noGrp="1"/>
          </p:cNvSpPr>
          <p:nvPr>
            <p:ph type="body" idx="1"/>
          </p:nvPr>
        </p:nvSpPr>
        <p:spPr/>
        <p:txBody>
          <a:bodyPr/>
          <a:lstStyle/>
          <a:p>
            <a:r>
              <a:rPr lang="en-GB" dirty="0"/>
              <a:t>And the results are… </a:t>
            </a:r>
          </a:p>
          <a:p>
            <a:endParaRPr lang="en-GB" dirty="0"/>
          </a:p>
          <a:p>
            <a:r>
              <a:rPr lang="en-GB" dirty="0"/>
              <a:t>Suggestive of a MCAR mechanism at play – thank god. </a:t>
            </a:r>
          </a:p>
          <a:p>
            <a:endParaRPr lang="en-GB" dirty="0"/>
          </a:p>
          <a:p>
            <a:r>
              <a:rPr lang="en-GB" dirty="0"/>
              <a:t>Lots of work, but worth it</a:t>
            </a:r>
          </a:p>
        </p:txBody>
      </p:sp>
      <p:sp>
        <p:nvSpPr>
          <p:cNvPr id="4" name="Slide Number Placeholder 3">
            <a:extLst>
              <a:ext uri="{FF2B5EF4-FFF2-40B4-BE49-F238E27FC236}">
                <a16:creationId xmlns:a16="http://schemas.microsoft.com/office/drawing/2014/main" id="{89F31294-44E8-E5FE-5F97-59474C01024E}"/>
              </a:ext>
            </a:extLst>
          </p:cNvPr>
          <p:cNvSpPr>
            <a:spLocks noGrp="1"/>
          </p:cNvSpPr>
          <p:nvPr>
            <p:ph type="sldNum" sz="quarter" idx="5"/>
          </p:nvPr>
        </p:nvSpPr>
        <p:spPr/>
        <p:txBody>
          <a:bodyPr/>
          <a:lstStyle/>
          <a:p>
            <a:pPr>
              <a:defRPr/>
            </a:pPr>
            <a:fld id="{15DA4178-8E38-403A-A699-810AE77A25AC}" type="slidenum">
              <a:rPr lang="en-US" altLang="en-US" smtClean="0"/>
              <a:pPr>
                <a:defRPr/>
              </a:pPr>
              <a:t>35</a:t>
            </a:fld>
            <a:endParaRPr lang="en-US" altLang="en-US"/>
          </a:p>
        </p:txBody>
      </p:sp>
    </p:spTree>
    <p:extLst>
      <p:ext uri="{BB962C8B-B14F-4D97-AF65-F5344CB8AC3E}">
        <p14:creationId xmlns:p14="http://schemas.microsoft.com/office/powerpoint/2010/main" val="104943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48536-FC87-E337-3AB8-19D034EC4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962D3-46A2-E96D-9A5A-C27FAA29E6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D5E1D-F1C3-D069-FCE3-73C4EA9B1C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64CC027-E523-D1DE-3B69-9ECD9D554EA1}"/>
              </a:ext>
            </a:extLst>
          </p:cNvPr>
          <p:cNvSpPr>
            <a:spLocks noGrp="1"/>
          </p:cNvSpPr>
          <p:nvPr>
            <p:ph type="sldNum" sz="quarter" idx="5"/>
          </p:nvPr>
        </p:nvSpPr>
        <p:spPr/>
        <p:txBody>
          <a:bodyPr/>
          <a:lstStyle/>
          <a:p>
            <a:pPr>
              <a:defRPr/>
            </a:pPr>
            <a:fld id="{15DA4178-8E38-403A-A699-810AE77A25AC}" type="slidenum">
              <a:rPr lang="en-US" altLang="en-US" smtClean="0"/>
              <a:pPr>
                <a:defRPr/>
              </a:pPr>
              <a:t>36</a:t>
            </a:fld>
            <a:endParaRPr lang="en-US" altLang="en-US"/>
          </a:p>
        </p:txBody>
      </p:sp>
    </p:spTree>
    <p:extLst>
      <p:ext uri="{BB962C8B-B14F-4D97-AF65-F5344CB8AC3E}">
        <p14:creationId xmlns:p14="http://schemas.microsoft.com/office/powerpoint/2010/main" val="2568068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D06B-E73B-90BC-D46F-5007114B6D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23827-3DC8-BE30-FB21-30D833D5C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58D91-7FD5-5D5E-6E6C-06ABC26EBA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8CB4C0-7A96-44B8-882D-865502D90FE9}"/>
              </a:ext>
            </a:extLst>
          </p:cNvPr>
          <p:cNvSpPr>
            <a:spLocks noGrp="1"/>
          </p:cNvSpPr>
          <p:nvPr>
            <p:ph type="sldNum" sz="quarter" idx="5"/>
          </p:nvPr>
        </p:nvSpPr>
        <p:spPr/>
        <p:txBody>
          <a:bodyPr/>
          <a:lstStyle/>
          <a:p>
            <a:pPr>
              <a:defRPr/>
            </a:pPr>
            <a:fld id="{15DA4178-8E38-403A-A699-810AE77A25AC}" type="slidenum">
              <a:rPr lang="en-US" altLang="en-US" smtClean="0"/>
              <a:pPr>
                <a:defRPr/>
              </a:pPr>
              <a:t>37</a:t>
            </a:fld>
            <a:endParaRPr lang="en-US" altLang="en-US"/>
          </a:p>
        </p:txBody>
      </p:sp>
    </p:spTree>
    <p:extLst>
      <p:ext uri="{BB962C8B-B14F-4D97-AF65-F5344CB8AC3E}">
        <p14:creationId xmlns:p14="http://schemas.microsoft.com/office/powerpoint/2010/main" val="3249180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CAA9-0C7D-CC45-2A85-568650297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48068-CC57-0546-6065-15C4C91A2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751EFE-AAA7-A665-CC81-EA87A8CDA3C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D17020D-2148-6C51-7A3F-DF6AD73892D7}"/>
              </a:ext>
            </a:extLst>
          </p:cNvPr>
          <p:cNvSpPr>
            <a:spLocks noGrp="1"/>
          </p:cNvSpPr>
          <p:nvPr>
            <p:ph type="sldNum" sz="quarter" idx="5"/>
          </p:nvPr>
        </p:nvSpPr>
        <p:spPr/>
        <p:txBody>
          <a:bodyPr/>
          <a:lstStyle/>
          <a:p>
            <a:pPr>
              <a:defRPr/>
            </a:pPr>
            <a:fld id="{15DA4178-8E38-403A-A699-810AE77A25AC}" type="slidenum">
              <a:rPr lang="en-US" altLang="en-US" smtClean="0"/>
              <a:pPr>
                <a:defRPr/>
              </a:pPr>
              <a:t>38</a:t>
            </a:fld>
            <a:endParaRPr lang="en-US" altLang="en-US"/>
          </a:p>
        </p:txBody>
      </p:sp>
    </p:spTree>
    <p:extLst>
      <p:ext uri="{BB962C8B-B14F-4D97-AF65-F5344CB8AC3E}">
        <p14:creationId xmlns:p14="http://schemas.microsoft.com/office/powerpoint/2010/main" val="180353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I understand the importance of a literature review (but for the sake of this group I’m focusing much more on the models and results compared to the lit). If you want to ask questions about it at the end feel free, I just didn’t want to stand here and talk to you all about literature that most of you have probably read before. </a:t>
            </a:r>
          </a:p>
          <a:p>
            <a:pPr marL="228600" indent="-228600">
              <a:buAutoNum type="arabicParenR"/>
            </a:pPr>
            <a:endParaRPr lang="en-GB" dirty="0"/>
          </a:p>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3</a:t>
            </a:fld>
            <a:endParaRPr lang="en-US" altLang="en-US"/>
          </a:p>
        </p:txBody>
      </p:sp>
    </p:spTree>
    <p:extLst>
      <p:ext uri="{BB962C8B-B14F-4D97-AF65-F5344CB8AC3E}">
        <p14:creationId xmlns:p14="http://schemas.microsoft.com/office/powerpoint/2010/main" val="210712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7</a:t>
            </a:fld>
            <a:endParaRPr lang="en-US" altLang="en-US"/>
          </a:p>
        </p:txBody>
      </p:sp>
    </p:spTree>
    <p:extLst>
      <p:ext uri="{BB962C8B-B14F-4D97-AF65-F5344CB8AC3E}">
        <p14:creationId xmlns:p14="http://schemas.microsoft.com/office/powerpoint/2010/main" val="132489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 Model deals with NS-SEC, Educational attainment, sex, and housing tenure. Following this, a sensitivity analysis of social stratification measures is conducted. Three models in total are produced: one with NS-SEC, one with CAMSIS, one with RGSC. Following goodness-of-fit statistics a model is selected to go forward with. After this model selection a secondary sensitivity analysis is conducted using the same measure but constructed with SOC 1990 and SOC 2000 SOC codes. After this, handling missing data is assessed and multiple imputation is performed and substantive effects are compared.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8</a:t>
            </a:fld>
            <a:endParaRPr lang="en-US" altLang="en-US"/>
          </a:p>
        </p:txBody>
      </p:sp>
    </p:spTree>
    <p:extLst>
      <p:ext uri="{BB962C8B-B14F-4D97-AF65-F5344CB8AC3E}">
        <p14:creationId xmlns:p14="http://schemas.microsoft.com/office/powerpoint/2010/main" val="16510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Descriptive Statistics</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9</a:t>
            </a:fld>
            <a:endParaRPr lang="en-US" altLang="en-US"/>
          </a:p>
        </p:txBody>
      </p:sp>
    </p:spTree>
    <p:extLst>
      <p:ext uri="{BB962C8B-B14F-4D97-AF65-F5344CB8AC3E}">
        <p14:creationId xmlns:p14="http://schemas.microsoft.com/office/powerpoint/2010/main" val="329328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04F1-48A4-CB44-097C-04D2F3F36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37459-D4CE-9E21-FB1C-A3DA984B9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2F3BC-F8BB-5874-F898-A5F8562637F5}"/>
              </a:ext>
            </a:extLst>
          </p:cNvPr>
          <p:cNvSpPr>
            <a:spLocks noGrp="1"/>
          </p:cNvSpPr>
          <p:nvPr>
            <p:ph type="body" idx="1"/>
          </p:nvPr>
        </p:nvSpPr>
        <p:spPr/>
        <p:txBody>
          <a:bodyPr/>
          <a:lstStyle/>
          <a:p>
            <a:r>
              <a:rPr lang="en-GB" dirty="0"/>
              <a:t>Less than 5 O-levels Ref for educational attainment</a:t>
            </a:r>
          </a:p>
          <a:p>
            <a:r>
              <a:rPr lang="en-GB" dirty="0"/>
              <a:t>Female Ref for Sex</a:t>
            </a:r>
          </a:p>
          <a:p>
            <a:r>
              <a:rPr lang="en-GB" dirty="0"/>
              <a:t>Own home Ref for Housing Tenure</a:t>
            </a:r>
          </a:p>
          <a:p>
            <a:r>
              <a:rPr lang="en-GB" dirty="0"/>
              <a:t>NS-SEC 2 Ref for NS-SEC</a:t>
            </a:r>
          </a:p>
        </p:txBody>
      </p:sp>
      <p:sp>
        <p:nvSpPr>
          <p:cNvPr id="4" name="Slide Number Placeholder 3">
            <a:extLst>
              <a:ext uri="{FF2B5EF4-FFF2-40B4-BE49-F238E27FC236}">
                <a16:creationId xmlns:a16="http://schemas.microsoft.com/office/drawing/2014/main" id="{223D844D-4FB0-97B3-3500-63BBEFCEB038}"/>
              </a:ext>
            </a:extLst>
          </p:cNvPr>
          <p:cNvSpPr>
            <a:spLocks noGrp="1"/>
          </p:cNvSpPr>
          <p:nvPr>
            <p:ph type="sldNum" sz="quarter" idx="5"/>
          </p:nvPr>
        </p:nvSpPr>
        <p:spPr/>
        <p:txBody>
          <a:bodyPr/>
          <a:lstStyle/>
          <a:p>
            <a:pPr>
              <a:defRPr/>
            </a:pPr>
            <a:fld id="{15DA4178-8E38-403A-A699-810AE77A25AC}" type="slidenum">
              <a:rPr lang="en-US" altLang="en-US" smtClean="0"/>
              <a:pPr>
                <a:defRPr/>
              </a:pPr>
              <a:t>10</a:t>
            </a:fld>
            <a:endParaRPr lang="en-US" altLang="en-US"/>
          </a:p>
        </p:txBody>
      </p:sp>
    </p:spTree>
    <p:extLst>
      <p:ext uri="{BB962C8B-B14F-4D97-AF65-F5344CB8AC3E}">
        <p14:creationId xmlns:p14="http://schemas.microsoft.com/office/powerpoint/2010/main" val="202290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Education is for those transitioning into Employment, school, or Unemployment &amp; OLF the single biggest predictor </a:t>
            </a: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11</a:t>
            </a:fld>
            <a:endParaRPr lang="en-US" altLang="en-US"/>
          </a:p>
        </p:txBody>
      </p:sp>
    </p:spTree>
    <p:extLst>
      <p:ext uri="{BB962C8B-B14F-4D97-AF65-F5344CB8AC3E}">
        <p14:creationId xmlns:p14="http://schemas.microsoft.com/office/powerpoint/2010/main" val="149454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Sex is the single biggest predictor of entering non-traditional education and training &amp; apprenticeships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12</a:t>
            </a:fld>
            <a:endParaRPr lang="en-US" altLang="en-US"/>
          </a:p>
        </p:txBody>
      </p:sp>
    </p:spTree>
    <p:extLst>
      <p:ext uri="{BB962C8B-B14F-4D97-AF65-F5344CB8AC3E}">
        <p14:creationId xmlns:p14="http://schemas.microsoft.com/office/powerpoint/2010/main" val="151513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175044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F5062-28D2-4056-9104-B82AE95BEAE3}" type="datetimeFigureOut">
              <a:rPr lang="en-GB" smtClean="0"/>
              <a:t>19/02/2024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1705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480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66933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2621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79555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56046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542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plit content and image white">
    <p:spTree>
      <p:nvGrpSpPr>
        <p:cNvPr id="1" name=""/>
        <p:cNvGrpSpPr/>
        <p:nvPr/>
      </p:nvGrpSpPr>
      <p:grpSpPr>
        <a:xfrm>
          <a:off x="0" y="0"/>
          <a:ext cx="0" cy="0"/>
          <a:chOff x="0" y="0"/>
          <a:chExt cx="0" cy="0"/>
        </a:xfrm>
      </p:grpSpPr>
      <p:sp>
        <p:nvSpPr>
          <p:cNvPr id="4" name="Title 17"/>
          <p:cNvSpPr>
            <a:spLocks noGrp="1"/>
          </p:cNvSpPr>
          <p:nvPr>
            <p:ph type="title" hasCustomPrompt="1"/>
          </p:nvPr>
        </p:nvSpPr>
        <p:spPr>
          <a:xfrm>
            <a:off x="395288" y="1131888"/>
            <a:ext cx="4608760" cy="3132348"/>
          </a:xfrm>
          <a:prstGeom prst="rect">
            <a:avLst/>
          </a:prstGeom>
        </p:spPr>
        <p:txBody>
          <a:bodyPr vert="horz" lIns="0" tIns="0" rIns="0" bIns="0" anchor="t" anchorCtr="0"/>
          <a:lstStyle>
            <a:lvl1pPr algn="l">
              <a:lnSpc>
                <a:spcPct val="100000"/>
              </a:lnSpc>
              <a:defRPr sz="1800" b="0" i="0" cap="none" baseline="0">
                <a:solidFill>
                  <a:srgbClr val="002060"/>
                </a:solidFill>
                <a:latin typeface="+mn-lt"/>
                <a:cs typeface="Arial"/>
              </a:defRPr>
            </a:lvl1pPr>
          </a:lstStyle>
          <a:p>
            <a:r>
              <a:rPr lang="en-GB" dirty="0"/>
              <a:t>Click to edit content</a:t>
            </a:r>
            <a:endParaRPr lang="en-US" dirty="0"/>
          </a:p>
        </p:txBody>
      </p:sp>
      <p:sp>
        <p:nvSpPr>
          <p:cNvPr id="5" name="Picture Placeholder 12"/>
          <p:cNvSpPr>
            <a:spLocks noGrp="1"/>
          </p:cNvSpPr>
          <p:nvPr>
            <p:ph type="pic" sz="quarter" idx="10"/>
          </p:nvPr>
        </p:nvSpPr>
        <p:spPr>
          <a:xfrm>
            <a:off x="5508104" y="1131888"/>
            <a:ext cx="3240285" cy="3132348"/>
          </a:xfrm>
          <a:prstGeom prst="rect">
            <a:avLst/>
          </a:prstGeom>
        </p:spPr>
        <p:txBody>
          <a:bodyPr vert="horz"/>
          <a:lstStyle>
            <a:lvl1pPr>
              <a:defRPr>
                <a:solidFill>
                  <a:srgbClr val="002060"/>
                </a:solidFill>
              </a:defRPr>
            </a:lvl1pPr>
          </a:lstStyle>
          <a:p>
            <a:pPr lvl="0"/>
            <a:endParaRPr lang="en-US" noProof="0" dirty="0"/>
          </a:p>
        </p:txBody>
      </p:sp>
    </p:spTree>
    <p:extLst>
      <p:ext uri="{BB962C8B-B14F-4D97-AF65-F5344CB8AC3E}">
        <p14:creationId xmlns:p14="http://schemas.microsoft.com/office/powerpoint/2010/main" val="338368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07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lit content and image white">
    <p:spTree>
      <p:nvGrpSpPr>
        <p:cNvPr id="1" name=""/>
        <p:cNvGrpSpPr/>
        <p:nvPr/>
      </p:nvGrpSpPr>
      <p:grpSpPr>
        <a:xfrm>
          <a:off x="0" y="0"/>
          <a:ext cx="0" cy="0"/>
          <a:chOff x="0" y="0"/>
          <a:chExt cx="0" cy="0"/>
        </a:xfrm>
      </p:grpSpPr>
      <p:sp>
        <p:nvSpPr>
          <p:cNvPr id="4" name="Title 17"/>
          <p:cNvSpPr>
            <a:spLocks noGrp="1"/>
          </p:cNvSpPr>
          <p:nvPr>
            <p:ph type="title" hasCustomPrompt="1"/>
          </p:nvPr>
        </p:nvSpPr>
        <p:spPr>
          <a:xfrm>
            <a:off x="395288" y="1131888"/>
            <a:ext cx="4608760" cy="3132348"/>
          </a:xfrm>
          <a:prstGeom prst="rect">
            <a:avLst/>
          </a:prstGeom>
        </p:spPr>
        <p:txBody>
          <a:bodyPr vert="horz" lIns="0" tIns="0" rIns="0" bIns="0" anchor="t" anchorCtr="0"/>
          <a:lstStyle>
            <a:lvl1pPr algn="l">
              <a:lnSpc>
                <a:spcPct val="100000"/>
              </a:lnSpc>
              <a:defRPr sz="1800" b="0" i="0" cap="none" baseline="0">
                <a:solidFill>
                  <a:srgbClr val="002060"/>
                </a:solidFill>
                <a:latin typeface="+mn-lt"/>
                <a:cs typeface="Arial"/>
              </a:defRPr>
            </a:lvl1pPr>
          </a:lstStyle>
          <a:p>
            <a:r>
              <a:rPr lang="en-GB" dirty="0"/>
              <a:t>Click to edit content</a:t>
            </a:r>
            <a:endParaRPr lang="en-US" dirty="0"/>
          </a:p>
        </p:txBody>
      </p:sp>
      <p:sp>
        <p:nvSpPr>
          <p:cNvPr id="5" name="Picture Placeholder 12"/>
          <p:cNvSpPr>
            <a:spLocks noGrp="1"/>
          </p:cNvSpPr>
          <p:nvPr>
            <p:ph type="pic" sz="quarter" idx="10"/>
          </p:nvPr>
        </p:nvSpPr>
        <p:spPr>
          <a:xfrm>
            <a:off x="5508104" y="1131888"/>
            <a:ext cx="3240285" cy="3132348"/>
          </a:xfrm>
          <a:prstGeom prst="rect">
            <a:avLst/>
          </a:prstGeom>
        </p:spPr>
        <p:txBody>
          <a:bodyPr vert="horz"/>
          <a:lstStyle>
            <a:lvl1pPr>
              <a:defRPr>
                <a:solidFill>
                  <a:srgbClr val="002060"/>
                </a:solidFill>
              </a:defRPr>
            </a:lvl1pPr>
          </a:lstStyle>
          <a:p>
            <a:pPr lvl="0"/>
            <a:endParaRPr lang="en-US" noProof="0" dirty="0"/>
          </a:p>
        </p:txBody>
      </p:sp>
    </p:spTree>
    <p:extLst>
      <p:ext uri="{BB962C8B-B14F-4D97-AF65-F5344CB8AC3E}">
        <p14:creationId xmlns:p14="http://schemas.microsoft.com/office/powerpoint/2010/main" val="25200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85385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1840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81373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04995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F5062-28D2-4056-9104-B82AE95BEAE3}" type="datetimeFigureOut">
              <a:rPr lang="en-GB" smtClean="0"/>
              <a:t>19/02/2024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551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F5062-28D2-4056-9104-B82AE95BEAE3}" type="datetimeFigureOut">
              <a:rPr lang="en-GB" smtClean="0"/>
              <a:t>19/02/2024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251848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png"/><Relationship Id="rId2" Type="http://schemas.openxmlformats.org/officeDocument/2006/relationships/slideLayout" Target="../slideLayouts/slideLayout5.xml"/><Relationship Id="rId16"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B139110-63FE-48E2-848D-54FB296589F5}"/>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737B85-6062-4183-A094-BA1386428874}"/>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052" name="Picture 12" descr="UoE_Horizontal Logo_CMYK.jpg">
            <a:extLst>
              <a:ext uri="{FF2B5EF4-FFF2-40B4-BE49-F238E27FC236}">
                <a16:creationId xmlns:a16="http://schemas.microsoft.com/office/drawing/2014/main" id="{2022589B-BDE7-4D10-B9EA-FC1A49643D4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3" descr="Influencing the world_PPT_282.png">
            <a:extLst>
              <a:ext uri="{FF2B5EF4-FFF2-40B4-BE49-F238E27FC236}">
                <a16:creationId xmlns:a16="http://schemas.microsoft.com/office/drawing/2014/main" id="{ED2A722F-1CA6-4ABC-83FC-CEBAEDFDD85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1" r:id="rId2"/>
    <p:sldLayoutId id="2147483890" r:id="rId3"/>
  </p:sldLayoutIdLst>
  <p:txStyles>
    <p:titleStyle>
      <a:lvl1pPr algn="r" defTabSz="342900" rtl="0" eaLnBrk="0" fontAlgn="base" hangingPunct="0">
        <a:spcBef>
          <a:spcPct val="0"/>
        </a:spcBef>
        <a:spcAft>
          <a:spcPct val="0"/>
        </a:spcAft>
        <a:defRPr sz="900" kern="1200">
          <a:solidFill>
            <a:srgbClr val="09091E"/>
          </a:solidFill>
          <a:latin typeface="Arial"/>
          <a:ea typeface="ＭＳ Ｐゴシック" charset="0"/>
          <a:cs typeface="Arial"/>
        </a:defRPr>
      </a:lvl1pPr>
      <a:lvl2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2pPr>
      <a:lvl3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3pPr>
      <a:lvl4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4pPr>
      <a:lvl5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5pPr>
      <a:lvl6pPr marL="342900" algn="r" defTabSz="342900" rtl="0" fontAlgn="base">
        <a:spcBef>
          <a:spcPct val="0"/>
        </a:spcBef>
        <a:spcAft>
          <a:spcPct val="0"/>
        </a:spcAft>
        <a:defRPr sz="900">
          <a:solidFill>
            <a:srgbClr val="1F497D"/>
          </a:solidFill>
          <a:latin typeface="Arial" charset="0"/>
          <a:ea typeface="ＭＳ Ｐゴシック" charset="0"/>
        </a:defRPr>
      </a:lvl6pPr>
      <a:lvl7pPr marL="685800" algn="r" defTabSz="342900" rtl="0" fontAlgn="base">
        <a:spcBef>
          <a:spcPct val="0"/>
        </a:spcBef>
        <a:spcAft>
          <a:spcPct val="0"/>
        </a:spcAft>
        <a:defRPr sz="900">
          <a:solidFill>
            <a:srgbClr val="1F497D"/>
          </a:solidFill>
          <a:latin typeface="Arial" charset="0"/>
          <a:ea typeface="ＭＳ Ｐゴシック" charset="0"/>
        </a:defRPr>
      </a:lvl7pPr>
      <a:lvl8pPr marL="1028700" algn="r" defTabSz="342900" rtl="0" fontAlgn="base">
        <a:spcBef>
          <a:spcPct val="0"/>
        </a:spcBef>
        <a:spcAft>
          <a:spcPct val="0"/>
        </a:spcAft>
        <a:defRPr sz="900">
          <a:solidFill>
            <a:srgbClr val="1F497D"/>
          </a:solidFill>
          <a:latin typeface="Arial" charset="0"/>
          <a:ea typeface="ＭＳ Ｐゴシック" charset="0"/>
        </a:defRPr>
      </a:lvl8pPr>
      <a:lvl9pPr marL="1371600" algn="r" defTabSz="342900" rtl="0" fontAlgn="base">
        <a:spcBef>
          <a:spcPct val="0"/>
        </a:spcBef>
        <a:spcAft>
          <a:spcPct val="0"/>
        </a:spcAft>
        <a:defRPr sz="900">
          <a:solidFill>
            <a:srgbClr val="1F497D"/>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ＭＳ Ｐゴシック" charset="0"/>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ＭＳ Ｐゴシック" charset="0"/>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ＭＳ Ｐゴシック" charset="0"/>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2/19/2024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cxnSp>
        <p:nvCxnSpPr>
          <p:cNvPr id="7" name="Straight Connector 6">
            <a:extLst>
              <a:ext uri="{FF2B5EF4-FFF2-40B4-BE49-F238E27FC236}">
                <a16:creationId xmlns:a16="http://schemas.microsoft.com/office/drawing/2014/main" id="{F9B6EFEE-FCDE-63D3-B631-2833689B7F34}"/>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2D9341-9A14-BFF0-F4CA-96349D913CAB}"/>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2" descr="UoE_Horizontal Logo_CMYK.jpg">
            <a:extLst>
              <a:ext uri="{FF2B5EF4-FFF2-40B4-BE49-F238E27FC236}">
                <a16:creationId xmlns:a16="http://schemas.microsoft.com/office/drawing/2014/main" id="{6B9EB1A0-B3C8-4A21-5F97-2EC9FEF0942F}"/>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Influencing the world_PPT_282.png">
            <a:extLst>
              <a:ext uri="{FF2B5EF4-FFF2-40B4-BE49-F238E27FC236}">
                <a16:creationId xmlns:a16="http://schemas.microsoft.com/office/drawing/2014/main" id="{6FB15348-E299-1496-F967-CA4EB9EC552F}"/>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8006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github.com/Scott0atley/YouthTransitions/tree/main/Q-Ste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github.com/Scott0atley/YouthTransitions/tree/main/Q-Step"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github.com/Scott0atley/YouthTransitions/tree/main/Q-Step"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hyperlink" Target="https://github.com/Scott0atley/YouthTransitions/tree/main/Q-Step"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8.jp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1.jpg"/><Relationship Id="rId7" Type="http://schemas.openxmlformats.org/officeDocument/2006/relationships/image" Target="../media/image9.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8.jpg"/><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github.com/Scott0atley/YouthTransitions/tree/main/Q-Step" TargetMode="External"/><Relationship Id="rId7"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jpg"/><Relationship Id="rId11" Type="http://schemas.openxmlformats.org/officeDocument/2006/relationships/image" Target="../media/image14.jpg"/><Relationship Id="rId5" Type="http://schemas.openxmlformats.org/officeDocument/2006/relationships/image" Target="../media/image7.jpg"/><Relationship Id="rId10" Type="http://schemas.openxmlformats.org/officeDocument/2006/relationships/image" Target="../media/image6.jpg"/><Relationship Id="rId4" Type="http://schemas.openxmlformats.org/officeDocument/2006/relationships/image" Target="../media/image11.jpg"/><Relationship Id="rId9"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2307/2786971"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hyperlink" Target="https://github.com/Scott0atley/YouthTransitions/tree/main/Q-Step" TargetMode="External"/><Relationship Id="rId5" Type="http://schemas.openxmlformats.org/officeDocument/2006/relationships/hyperlink" Target="https://doi.org/10.1093/ije/dyi183" TargetMode="External"/><Relationship Id="rId4" Type="http://schemas.openxmlformats.org/officeDocument/2006/relationships/hyperlink" Target="https://doi.org/10.1057/9780230235403_2"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FD9D41-4E13-7931-3FDE-3C991BBDE461}"/>
              </a:ext>
            </a:extLst>
          </p:cNvPr>
          <p:cNvSpPr>
            <a:spLocks noGrp="1"/>
          </p:cNvSpPr>
          <p:nvPr>
            <p:ph type="body" sz="quarter" idx="10"/>
          </p:nvPr>
        </p:nvSpPr>
        <p:spPr>
          <a:xfrm>
            <a:off x="395288" y="3795886"/>
            <a:ext cx="8353176" cy="633887"/>
          </a:xfrm>
        </p:spPr>
        <p:txBody>
          <a:bodyPr>
            <a:normAutofit fontScale="85000" lnSpcReduction="20000"/>
          </a:bodyPr>
          <a:lstStyle/>
          <a:p>
            <a:r>
              <a:rPr lang="en-GB" dirty="0"/>
              <a:t>Scott Oatley</a:t>
            </a:r>
          </a:p>
          <a:p>
            <a:r>
              <a:rPr lang="en-GB" dirty="0"/>
              <a:t>soatley@ed.ac.uk</a:t>
            </a:r>
          </a:p>
        </p:txBody>
      </p:sp>
      <p:sp>
        <p:nvSpPr>
          <p:cNvPr id="3" name="Title 2">
            <a:extLst>
              <a:ext uri="{FF2B5EF4-FFF2-40B4-BE49-F238E27FC236}">
                <a16:creationId xmlns:a16="http://schemas.microsoft.com/office/drawing/2014/main" id="{623B107A-C11C-EDCB-32F8-A9212060D313}"/>
              </a:ext>
            </a:extLst>
          </p:cNvPr>
          <p:cNvSpPr>
            <a:spLocks noGrp="1"/>
          </p:cNvSpPr>
          <p:nvPr>
            <p:ph type="title"/>
          </p:nvPr>
        </p:nvSpPr>
        <p:spPr/>
        <p:txBody>
          <a:bodyPr>
            <a:normAutofit fontScale="90000"/>
          </a:bodyPr>
          <a:lstStyle/>
          <a:p>
            <a:r>
              <a:rPr lang="en-GB" dirty="0"/>
              <a:t>Youth Transitions and Economic Activity: A Re-examination of NCDS data</a:t>
            </a:r>
          </a:p>
        </p:txBody>
      </p:sp>
    </p:spTree>
    <p:extLst>
      <p:ext uri="{BB962C8B-B14F-4D97-AF65-F5344CB8AC3E}">
        <p14:creationId xmlns:p14="http://schemas.microsoft.com/office/powerpoint/2010/main" val="282266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82E3-C292-6EE7-51FC-E54634102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5028D-1182-40F2-C232-A281CC352964}"/>
              </a:ext>
            </a:extLst>
          </p:cNvPr>
          <p:cNvSpPr>
            <a:spLocks noGrp="1"/>
          </p:cNvSpPr>
          <p:nvPr>
            <p:ph type="ctrTitle"/>
          </p:nvPr>
        </p:nvSpPr>
        <p:spPr/>
        <p:txBody>
          <a:bodyPr/>
          <a:lstStyle/>
          <a:p>
            <a:r>
              <a:rPr lang="en-GB" dirty="0"/>
              <a:t>The Model</a:t>
            </a:r>
          </a:p>
        </p:txBody>
      </p:sp>
      <p:sp>
        <p:nvSpPr>
          <p:cNvPr id="3" name="Content Placeholder 2">
            <a:extLst>
              <a:ext uri="{FF2B5EF4-FFF2-40B4-BE49-F238E27FC236}">
                <a16:creationId xmlns:a16="http://schemas.microsoft.com/office/drawing/2014/main" id="{824950E6-CBC0-CEFC-454E-099C14BB04F7}"/>
              </a:ext>
            </a:extLst>
          </p:cNvPr>
          <p:cNvSpPr>
            <a:spLocks noGrp="1"/>
          </p:cNvSpPr>
          <p:nvPr>
            <p:ph idx="1"/>
          </p:nvPr>
        </p:nvSpPr>
        <p:spPr/>
        <p:txBody>
          <a:bodyPr>
            <a:normAutofit fontScale="92500" lnSpcReduction="10000"/>
          </a:bodyPr>
          <a:lstStyle/>
          <a:p>
            <a:r>
              <a:rPr lang="en-GB" dirty="0"/>
              <a:t>Multinominal Logistic Regression</a:t>
            </a:r>
          </a:p>
          <a:p>
            <a:pPr lvl="1"/>
            <a:r>
              <a:rPr lang="en-GB" dirty="0"/>
              <a:t>Employment is Reference Category for DV</a:t>
            </a:r>
          </a:p>
          <a:p>
            <a:pPr marL="0" indent="0">
              <a:buNone/>
            </a:pPr>
            <a:endParaRPr lang="en-GB" dirty="0"/>
          </a:p>
          <a:p>
            <a:r>
              <a:rPr lang="en-GB" dirty="0"/>
              <a:t>N=</a:t>
            </a:r>
            <a:r>
              <a:rPr lang="en-GB" sz="1800" kern="100" dirty="0">
                <a:effectLst/>
              </a:rPr>
              <a:t>8,411</a:t>
            </a:r>
            <a:endParaRPr lang="en-GB" dirty="0"/>
          </a:p>
          <a:p>
            <a:endParaRPr lang="en-GB" dirty="0"/>
          </a:p>
          <a:p>
            <a:r>
              <a:rPr lang="en-GB" dirty="0"/>
              <a:t>Predicted Probabilities and Quasi-variance used to graph results</a:t>
            </a:r>
          </a:p>
          <a:p>
            <a:endParaRPr lang="en-GB" dirty="0"/>
          </a:p>
          <a:p>
            <a:r>
              <a:rPr lang="en-GB" dirty="0"/>
              <a:t>See supplements on </a:t>
            </a:r>
            <a:r>
              <a:rPr lang="en-GB" dirty="0" err="1"/>
              <a:t>Github</a:t>
            </a:r>
            <a:r>
              <a:rPr lang="en-GB" dirty="0"/>
              <a:t>: </a:t>
            </a:r>
            <a:r>
              <a:rPr lang="en-GB" dirty="0">
                <a:hlinkClick r:id="rId3"/>
              </a:rPr>
              <a:t>https://github.com/Scott0atley/YouthTransitions/tree/main/Q-Step</a:t>
            </a:r>
            <a:r>
              <a:rPr lang="en-GB" dirty="0"/>
              <a:t> to look at full models</a:t>
            </a:r>
          </a:p>
        </p:txBody>
      </p:sp>
    </p:spTree>
    <p:extLst>
      <p:ext uri="{BB962C8B-B14F-4D97-AF65-F5344CB8AC3E}">
        <p14:creationId xmlns:p14="http://schemas.microsoft.com/office/powerpoint/2010/main" val="238114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963B-AFD3-3F82-D3DF-53805989C91F}"/>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EA646360-1FAA-DD01-5187-663237B2DB07}"/>
              </a:ext>
            </a:extLst>
          </p:cNvPr>
          <p:cNvSpPr>
            <a:spLocks noGrp="1"/>
          </p:cNvSpPr>
          <p:nvPr>
            <p:ph type="body" sz="half" idx="2"/>
          </p:nvPr>
        </p:nvSpPr>
        <p:spPr/>
        <p:txBody>
          <a:bodyPr/>
          <a:lstStyle/>
          <a:p>
            <a:r>
              <a:rPr lang="en-GB" dirty="0"/>
              <a:t>Educational Attainment</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B568C933-5EEB-5AA2-BD41-BA8A7B235ED1}"/>
              </a:ext>
            </a:extLst>
          </p:cNvPr>
          <p:cNvPicPr>
            <a:picLocks noChangeAspect="1"/>
          </p:cNvPicPr>
          <p:nvPr/>
        </p:nvPicPr>
        <p:blipFill>
          <a:blip r:embed="rId3"/>
          <a:stretch>
            <a:fillRect/>
          </a:stretch>
        </p:blipFill>
        <p:spPr>
          <a:xfrm>
            <a:off x="2843808" y="987574"/>
            <a:ext cx="5885300" cy="3531180"/>
          </a:xfrm>
          <a:prstGeom prst="rect">
            <a:avLst/>
          </a:prstGeom>
        </p:spPr>
      </p:pic>
      <p:sp>
        <p:nvSpPr>
          <p:cNvPr id="5" name="TextBox 4">
            <a:extLst>
              <a:ext uri="{FF2B5EF4-FFF2-40B4-BE49-F238E27FC236}">
                <a16:creationId xmlns:a16="http://schemas.microsoft.com/office/drawing/2014/main" id="{73695F75-273A-2099-A8B4-F4B9C075452F}"/>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5FB2CFFE-BA93-BB2F-5527-DE3E8911E97E}"/>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213917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22BC2-24D2-1F31-AA86-232D507DE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8AAC6-B1C6-96D6-7BA3-48FCDC1BAD2B}"/>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5A2AE5E7-3A9C-60AA-3F2E-A8E03BB199EA}"/>
              </a:ext>
            </a:extLst>
          </p:cNvPr>
          <p:cNvSpPr>
            <a:spLocks noGrp="1"/>
          </p:cNvSpPr>
          <p:nvPr>
            <p:ph type="body" sz="half" idx="2"/>
          </p:nvPr>
        </p:nvSpPr>
        <p:spPr/>
        <p:txBody>
          <a:bodyPr/>
          <a:lstStyle/>
          <a:p>
            <a:r>
              <a:rPr lang="en-GB" dirty="0"/>
              <a:t>Sex</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7EF714A6-B352-D7B0-A6B7-28B5B4805968}"/>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B67C129A-04AD-F49A-D98D-F043D025039F}"/>
              </a:ext>
            </a:extLst>
          </p:cNvPr>
          <p:cNvPicPr>
            <a:picLocks noChangeAspect="1"/>
          </p:cNvPicPr>
          <p:nvPr/>
        </p:nvPicPr>
        <p:blipFill>
          <a:blip r:embed="rId4"/>
          <a:stretch>
            <a:fillRect/>
          </a:stretch>
        </p:blipFill>
        <p:spPr>
          <a:xfrm>
            <a:off x="2843808" y="987574"/>
            <a:ext cx="5885300" cy="3531180"/>
          </a:xfrm>
          <a:prstGeom prst="rect">
            <a:avLst/>
          </a:prstGeom>
        </p:spPr>
      </p:pic>
      <p:sp>
        <p:nvSpPr>
          <p:cNvPr id="3" name="TextBox 2">
            <a:extLst>
              <a:ext uri="{FF2B5EF4-FFF2-40B4-BE49-F238E27FC236}">
                <a16:creationId xmlns:a16="http://schemas.microsoft.com/office/drawing/2014/main" id="{606B92A9-F70C-84B0-C046-3D72358D6000}"/>
              </a:ext>
            </a:extLst>
          </p:cNvPr>
          <p:cNvSpPr txBox="1"/>
          <p:nvPr/>
        </p:nvSpPr>
        <p:spPr>
          <a:xfrm>
            <a:off x="248345" y="4714622"/>
            <a:ext cx="6661348" cy="338554"/>
          </a:xfrm>
          <a:prstGeom prst="rect">
            <a:avLst/>
          </a:prstGeom>
          <a:noFill/>
        </p:spPr>
        <p:txBody>
          <a:bodyPr wrap="square">
            <a:spAutoFit/>
          </a:bodyPr>
          <a:lstStyle/>
          <a:p>
            <a:r>
              <a:rPr lang="en-GB" sz="1600" dirty="0">
                <a:hlinkClick r:id="rId5"/>
              </a:rPr>
              <a:t>https://github.com/Scott0atley/YouthTransitions/tree/main/Q-Step</a:t>
            </a:r>
            <a:endParaRPr lang="en-GB" sz="1600" dirty="0"/>
          </a:p>
        </p:txBody>
      </p:sp>
      <p:sp>
        <p:nvSpPr>
          <p:cNvPr id="6" name="TextBox 5">
            <a:extLst>
              <a:ext uri="{FF2B5EF4-FFF2-40B4-BE49-F238E27FC236}">
                <a16:creationId xmlns:a16="http://schemas.microsoft.com/office/drawing/2014/main" id="{72E5306E-F8CA-5861-191E-48C963B9B791}"/>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16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41749-596F-8041-9B2B-1214CAEA9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C2413-4C07-673E-0CFD-06DDC190A28C}"/>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9CDFD82B-F37A-D542-63AE-EDE539E5BBD3}"/>
              </a:ext>
            </a:extLst>
          </p:cNvPr>
          <p:cNvSpPr>
            <a:spLocks noGrp="1"/>
          </p:cNvSpPr>
          <p:nvPr>
            <p:ph type="body" sz="half" idx="2"/>
          </p:nvPr>
        </p:nvSpPr>
        <p:spPr/>
        <p:txBody>
          <a:bodyPr/>
          <a:lstStyle/>
          <a:p>
            <a:r>
              <a:rPr lang="en-GB" dirty="0"/>
              <a:t>Housing Tenure</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514690A1-5570-F064-B9BA-A9F6AF68D574}"/>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08CFA6D2-1557-C78C-0B2D-C9A898FEED22}"/>
              </a:ext>
            </a:extLst>
          </p:cNvPr>
          <p:cNvPicPr>
            <a:picLocks noChangeAspect="1"/>
          </p:cNvPicPr>
          <p:nvPr/>
        </p:nvPicPr>
        <p:blipFill>
          <a:blip r:embed="rId4"/>
          <a:stretch>
            <a:fillRect/>
          </a:stretch>
        </p:blipFill>
        <p:spPr>
          <a:xfrm>
            <a:off x="2843808" y="987574"/>
            <a:ext cx="5885300" cy="3531180"/>
          </a:xfrm>
          <a:prstGeom prst="rect">
            <a:avLst/>
          </a:prstGeom>
        </p:spPr>
      </p:pic>
      <p:pic>
        <p:nvPicPr>
          <p:cNvPr id="6" name="Picture 5" descr="A graph showing the number of individuals in the economic activity&#10;&#10;Description automatically generated with medium confidence">
            <a:extLst>
              <a:ext uri="{FF2B5EF4-FFF2-40B4-BE49-F238E27FC236}">
                <a16:creationId xmlns:a16="http://schemas.microsoft.com/office/drawing/2014/main" id="{C2B3513A-D5EC-BC49-D181-31D7EFE81ED8}"/>
              </a:ext>
            </a:extLst>
          </p:cNvPr>
          <p:cNvPicPr>
            <a:picLocks noChangeAspect="1"/>
          </p:cNvPicPr>
          <p:nvPr/>
        </p:nvPicPr>
        <p:blipFill>
          <a:blip r:embed="rId5"/>
          <a:stretch>
            <a:fillRect/>
          </a:stretch>
        </p:blipFill>
        <p:spPr>
          <a:xfrm>
            <a:off x="2843809" y="987574"/>
            <a:ext cx="5885300" cy="3672408"/>
          </a:xfrm>
          <a:prstGeom prst="rect">
            <a:avLst/>
          </a:prstGeom>
        </p:spPr>
      </p:pic>
      <p:sp>
        <p:nvSpPr>
          <p:cNvPr id="3" name="TextBox 2">
            <a:extLst>
              <a:ext uri="{FF2B5EF4-FFF2-40B4-BE49-F238E27FC236}">
                <a16:creationId xmlns:a16="http://schemas.microsoft.com/office/drawing/2014/main" id="{3274C835-79E0-C14E-0060-BB714B901D5D}"/>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
        <p:nvSpPr>
          <p:cNvPr id="7" name="TextBox 6">
            <a:extLst>
              <a:ext uri="{FF2B5EF4-FFF2-40B4-BE49-F238E27FC236}">
                <a16:creationId xmlns:a16="http://schemas.microsoft.com/office/drawing/2014/main" id="{4A9BF920-A79D-FD06-424A-716C390C7D4C}"/>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30155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A590-F9C7-34A7-375E-C699C270C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35862-7C85-75FE-7AB6-FC7830E62D79}"/>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7A7A2F13-C3EA-87ED-714D-B0705C8F6772}"/>
              </a:ext>
            </a:extLst>
          </p:cNvPr>
          <p:cNvSpPr>
            <a:spLocks noGrp="1"/>
          </p:cNvSpPr>
          <p:nvPr>
            <p:ph type="body" sz="half" idx="2"/>
          </p:nvPr>
        </p:nvSpPr>
        <p:spPr/>
        <p:txBody>
          <a:bodyPr/>
          <a:lstStyle/>
          <a:p>
            <a:r>
              <a:rPr lang="en-GB" dirty="0"/>
              <a:t>NS-SEC</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A20158F1-7F97-BFF2-4BE0-DD9B69157112}"/>
              </a:ext>
            </a:extLst>
          </p:cNvPr>
          <p:cNvPicPr>
            <a:picLocks noChangeAspect="1"/>
          </p:cNvPicPr>
          <p:nvPr/>
        </p:nvPicPr>
        <p:blipFill>
          <a:blip r:embed="rId2"/>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82A4F0EC-DFB6-FC6D-B89B-8108FDB985C2}"/>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6" name="Picture 5" descr="A graph showing the number of individuals in the economic activity&#10;&#10;Description automatically generated with medium confidence">
            <a:extLst>
              <a:ext uri="{FF2B5EF4-FFF2-40B4-BE49-F238E27FC236}">
                <a16:creationId xmlns:a16="http://schemas.microsoft.com/office/drawing/2014/main" id="{93E7CF6C-0EDD-55BF-8E26-0E85432A0A2D}"/>
              </a:ext>
            </a:extLst>
          </p:cNvPr>
          <p:cNvPicPr>
            <a:picLocks noChangeAspect="1"/>
          </p:cNvPicPr>
          <p:nvPr/>
        </p:nvPicPr>
        <p:blipFill>
          <a:blip r:embed="rId4"/>
          <a:stretch>
            <a:fillRect/>
          </a:stretch>
        </p:blipFill>
        <p:spPr>
          <a:xfrm>
            <a:off x="2843809" y="987574"/>
            <a:ext cx="5885300" cy="3672408"/>
          </a:xfrm>
          <a:prstGeom prst="rect">
            <a:avLst/>
          </a:prstGeom>
        </p:spPr>
      </p:pic>
      <p:pic>
        <p:nvPicPr>
          <p:cNvPr id="7" name="Picture 6" descr="A graph showing the number of people in the united states&#10;&#10;Description automatically generated">
            <a:extLst>
              <a:ext uri="{FF2B5EF4-FFF2-40B4-BE49-F238E27FC236}">
                <a16:creationId xmlns:a16="http://schemas.microsoft.com/office/drawing/2014/main" id="{50E68145-1038-D4FB-55D6-AAE8CBABFC9C}"/>
              </a:ext>
            </a:extLst>
          </p:cNvPr>
          <p:cNvPicPr>
            <a:picLocks noChangeAspect="1"/>
          </p:cNvPicPr>
          <p:nvPr/>
        </p:nvPicPr>
        <p:blipFill>
          <a:blip r:embed="rId5"/>
          <a:stretch>
            <a:fillRect/>
          </a:stretch>
        </p:blipFill>
        <p:spPr>
          <a:xfrm>
            <a:off x="2843809" y="987574"/>
            <a:ext cx="5885300" cy="3672408"/>
          </a:xfrm>
          <a:prstGeom prst="rect">
            <a:avLst/>
          </a:prstGeom>
        </p:spPr>
      </p:pic>
      <p:sp>
        <p:nvSpPr>
          <p:cNvPr id="3" name="TextBox 2">
            <a:extLst>
              <a:ext uri="{FF2B5EF4-FFF2-40B4-BE49-F238E27FC236}">
                <a16:creationId xmlns:a16="http://schemas.microsoft.com/office/drawing/2014/main" id="{81F68C7F-C8F2-5409-225F-E7A45CBE22AB}"/>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
        <p:nvSpPr>
          <p:cNvPr id="8" name="TextBox 7">
            <a:extLst>
              <a:ext uri="{FF2B5EF4-FFF2-40B4-BE49-F238E27FC236}">
                <a16:creationId xmlns:a16="http://schemas.microsoft.com/office/drawing/2014/main" id="{50EAAF2E-E912-B213-A452-1AF2B9145988}"/>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279936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79794-575F-3BDA-1061-FF6AC8902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A1306-06DF-7CE2-4024-7F38CCFF70A5}"/>
              </a:ext>
            </a:extLst>
          </p:cNvPr>
          <p:cNvSpPr>
            <a:spLocks noGrp="1"/>
          </p:cNvSpPr>
          <p:nvPr>
            <p:ph type="title"/>
          </p:nvPr>
        </p:nvSpPr>
        <p:spPr>
          <a:xfrm>
            <a:off x="629841" y="915566"/>
            <a:ext cx="2949178" cy="627484"/>
          </a:xfrm>
        </p:spPr>
        <p:txBody>
          <a:bodyPr/>
          <a:lstStyle/>
          <a:p>
            <a:r>
              <a:rPr lang="en-GB"/>
              <a:t>Results</a:t>
            </a:r>
            <a:endParaRPr lang="en-GB" dirty="0"/>
          </a:p>
        </p:txBody>
      </p:sp>
      <p:sp>
        <p:nvSpPr>
          <p:cNvPr id="4" name="Text Placeholder 3">
            <a:extLst>
              <a:ext uri="{FF2B5EF4-FFF2-40B4-BE49-F238E27FC236}">
                <a16:creationId xmlns:a16="http://schemas.microsoft.com/office/drawing/2014/main" id="{4C96ABC0-C6C6-89B0-8E7A-71AB842E5298}"/>
              </a:ext>
            </a:extLst>
          </p:cNvPr>
          <p:cNvSpPr>
            <a:spLocks noGrp="1"/>
          </p:cNvSpPr>
          <p:nvPr>
            <p:ph type="body" sz="half" idx="2"/>
          </p:nvPr>
        </p:nvSpPr>
        <p:spPr/>
        <p:txBody>
          <a:bodyPr/>
          <a:lstStyle/>
          <a:p>
            <a:r>
              <a:rPr lang="en-GB" sz="1200"/>
              <a:t>NS-SEC</a:t>
            </a:r>
            <a:br>
              <a:rPr lang="en-GB" sz="1200"/>
            </a:br>
            <a:r>
              <a:rPr lang="en-GB" sz="1200"/>
              <a:t>Log odds versus Quasi-variance</a:t>
            </a:r>
          </a:p>
          <a:p>
            <a:br>
              <a:rPr lang="en-GB" sz="1200"/>
            </a:br>
            <a:endParaRPr lang="en-GB" sz="1200"/>
          </a:p>
          <a:p>
            <a:endParaRPr lang="en-GB" dirty="0"/>
          </a:p>
        </p:txBody>
      </p:sp>
      <p:sp>
        <p:nvSpPr>
          <p:cNvPr id="3" name="TextBox 2">
            <a:extLst>
              <a:ext uri="{FF2B5EF4-FFF2-40B4-BE49-F238E27FC236}">
                <a16:creationId xmlns:a16="http://schemas.microsoft.com/office/drawing/2014/main" id="{3CFEC11D-7519-5279-401F-5DA540C26EF2}"/>
              </a:ext>
            </a:extLst>
          </p:cNvPr>
          <p:cNvSpPr txBox="1"/>
          <p:nvPr/>
        </p:nvSpPr>
        <p:spPr>
          <a:xfrm>
            <a:off x="248345" y="4714622"/>
            <a:ext cx="6661348" cy="338554"/>
          </a:xfrm>
          <a:prstGeom prst="rect">
            <a:avLst/>
          </a:prstGeom>
          <a:noFill/>
        </p:spPr>
        <p:txBody>
          <a:bodyPr wrap="square">
            <a:spAutoFit/>
          </a:bodyPr>
          <a:lstStyle/>
          <a:p>
            <a:r>
              <a:rPr lang="en-GB" sz="1600">
                <a:hlinkClick r:id="rId3"/>
              </a:rPr>
              <a:t>https://github.com/Scott0atley/YouthTransitions/tree/main/Q-Step</a:t>
            </a:r>
            <a:endParaRPr lang="en-GB" sz="1600" dirty="0"/>
          </a:p>
        </p:txBody>
      </p:sp>
      <p:pic>
        <p:nvPicPr>
          <p:cNvPr id="13" name="Picture 12" descr="A graph showing the number of numbers&#10;&#10;Description automatically generated with medium confidence">
            <a:extLst>
              <a:ext uri="{FF2B5EF4-FFF2-40B4-BE49-F238E27FC236}">
                <a16:creationId xmlns:a16="http://schemas.microsoft.com/office/drawing/2014/main" id="{AAB89A33-5E9B-CB8F-7469-83A96E45A8C5}"/>
              </a:ext>
            </a:extLst>
          </p:cNvPr>
          <p:cNvPicPr>
            <a:picLocks noChangeAspect="1"/>
          </p:cNvPicPr>
          <p:nvPr/>
        </p:nvPicPr>
        <p:blipFill>
          <a:blip r:embed="rId4"/>
          <a:stretch>
            <a:fillRect/>
          </a:stretch>
        </p:blipFill>
        <p:spPr>
          <a:xfrm>
            <a:off x="3491880" y="1155141"/>
            <a:ext cx="5411000" cy="3246600"/>
          </a:xfrm>
          <a:prstGeom prst="rect">
            <a:avLst/>
          </a:prstGeom>
        </p:spPr>
      </p:pic>
      <p:sp>
        <p:nvSpPr>
          <p:cNvPr id="15" name="TextBox 14">
            <a:extLst>
              <a:ext uri="{FF2B5EF4-FFF2-40B4-BE49-F238E27FC236}">
                <a16:creationId xmlns:a16="http://schemas.microsoft.com/office/drawing/2014/main" id="{3B29E868-BDEB-F0FF-CB2A-9A41650C4E10}"/>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04353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5D8E2-CD46-C441-07EF-E9D2C3131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AC99C-A6E4-1007-8C00-E093BD15FC07}"/>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7A43246B-3308-730E-6BB8-5446A7FB38BB}"/>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CA4A262C-521D-0AE6-7517-3DF0C5DFA31A}"/>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7" name="Picture 6" descr="A graph showing the number of numbers&#10;&#10;Description automatically generated with medium confidence">
            <a:extLst>
              <a:ext uri="{FF2B5EF4-FFF2-40B4-BE49-F238E27FC236}">
                <a16:creationId xmlns:a16="http://schemas.microsoft.com/office/drawing/2014/main" id="{E467554A-64D9-123C-D4CF-FA2567557F57}"/>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9" name="Picture 8" descr="A graph of a number of numbers&#10;&#10;Description automatically generated with medium confidence">
            <a:extLst>
              <a:ext uri="{FF2B5EF4-FFF2-40B4-BE49-F238E27FC236}">
                <a16:creationId xmlns:a16="http://schemas.microsoft.com/office/drawing/2014/main" id="{26C6AFCF-4FD2-3DA6-80BB-38902770901E}"/>
              </a:ext>
            </a:extLst>
          </p:cNvPr>
          <p:cNvPicPr>
            <a:picLocks noChangeAspect="1"/>
          </p:cNvPicPr>
          <p:nvPr/>
        </p:nvPicPr>
        <p:blipFill>
          <a:blip r:embed="rId4"/>
          <a:stretch>
            <a:fillRect/>
          </a:stretch>
        </p:blipFill>
        <p:spPr>
          <a:xfrm>
            <a:off x="3603834" y="1213256"/>
            <a:ext cx="5411000" cy="3246600"/>
          </a:xfrm>
          <a:prstGeom prst="rect">
            <a:avLst/>
          </a:prstGeom>
        </p:spPr>
      </p:pic>
      <p:sp>
        <p:nvSpPr>
          <p:cNvPr id="10" name="TextBox 9">
            <a:extLst>
              <a:ext uri="{FF2B5EF4-FFF2-40B4-BE49-F238E27FC236}">
                <a16:creationId xmlns:a16="http://schemas.microsoft.com/office/drawing/2014/main" id="{0F5A2A62-F634-C934-F015-DB94539C1BD3}"/>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166863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D6F35-904A-64DD-8C4D-CDF8E627C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758DF-F27F-56F8-8D1C-18CCC26E48C3}"/>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DC60F3EC-A72B-DB21-E161-3028078D1ECD}"/>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FBE010D9-4408-E337-6F40-73919D780DED}"/>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showing the number of numbers&#10;&#10;Description automatically generated with medium confidence">
            <a:extLst>
              <a:ext uri="{FF2B5EF4-FFF2-40B4-BE49-F238E27FC236}">
                <a16:creationId xmlns:a16="http://schemas.microsoft.com/office/drawing/2014/main" id="{2B690921-FC5A-6527-460A-8E865A623E07}"/>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A1A2EECD-AFA0-7458-350C-FC8AB40D225C}"/>
              </a:ext>
            </a:extLst>
          </p:cNvPr>
          <p:cNvPicPr>
            <a:picLocks noChangeAspect="1"/>
          </p:cNvPicPr>
          <p:nvPr/>
        </p:nvPicPr>
        <p:blipFill>
          <a:blip r:embed="rId4"/>
          <a:stretch>
            <a:fillRect/>
          </a:stretch>
        </p:blipFill>
        <p:spPr>
          <a:xfrm>
            <a:off x="3491881" y="1155140"/>
            <a:ext cx="5411002" cy="3246601"/>
          </a:xfrm>
          <a:prstGeom prst="rect">
            <a:avLst/>
          </a:prstGeom>
        </p:spPr>
      </p:pic>
      <p:sp>
        <p:nvSpPr>
          <p:cNvPr id="12" name="TextBox 11">
            <a:extLst>
              <a:ext uri="{FF2B5EF4-FFF2-40B4-BE49-F238E27FC236}">
                <a16:creationId xmlns:a16="http://schemas.microsoft.com/office/drawing/2014/main" id="{9E740ADD-E9CF-C38C-AB41-DACFC656A6C8}"/>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21357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0A57-5B11-EA93-42FA-13624B596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CBB05-DEB9-DB3E-95F5-159887135367}"/>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4EDAEF8F-B6CB-4E71-7CF1-C9366C019AE0}"/>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31842974-0666-082B-1D46-8E5B57282271}"/>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9" name="Picture 8" descr="A graph showing the number of numbers&#10;&#10;Description automatically generated with medium confidence">
            <a:extLst>
              <a:ext uri="{FF2B5EF4-FFF2-40B4-BE49-F238E27FC236}">
                <a16:creationId xmlns:a16="http://schemas.microsoft.com/office/drawing/2014/main" id="{47943A8A-FD26-5BE2-C4DA-CA152F3F2E91}"/>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12" name="Picture 11" descr="A graph showing the number of individuals&#10;&#10;Description automatically generated with medium confidence">
            <a:extLst>
              <a:ext uri="{FF2B5EF4-FFF2-40B4-BE49-F238E27FC236}">
                <a16:creationId xmlns:a16="http://schemas.microsoft.com/office/drawing/2014/main" id="{0E4DC77F-3FC3-FBE4-A0C2-1894383DC337}"/>
              </a:ext>
            </a:extLst>
          </p:cNvPr>
          <p:cNvPicPr>
            <a:picLocks noChangeAspect="1"/>
          </p:cNvPicPr>
          <p:nvPr/>
        </p:nvPicPr>
        <p:blipFill>
          <a:blip r:embed="rId4"/>
          <a:stretch>
            <a:fillRect/>
          </a:stretch>
        </p:blipFill>
        <p:spPr>
          <a:xfrm>
            <a:off x="3419872" y="1229308"/>
            <a:ext cx="5287388" cy="3172433"/>
          </a:xfrm>
          <a:prstGeom prst="rect">
            <a:avLst/>
          </a:prstGeom>
        </p:spPr>
      </p:pic>
      <p:sp>
        <p:nvSpPr>
          <p:cNvPr id="13" name="TextBox 12">
            <a:extLst>
              <a:ext uri="{FF2B5EF4-FFF2-40B4-BE49-F238E27FC236}">
                <a16:creationId xmlns:a16="http://schemas.microsoft.com/office/drawing/2014/main" id="{267F6D2C-18CF-8A68-8499-117D9DC54A72}"/>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367152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6A756-C13F-B64F-5EBF-B93819055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99DA2-6E48-5999-A4F4-DD2FBB2E4CA3}"/>
              </a:ext>
            </a:extLst>
          </p:cNvPr>
          <p:cNvSpPr>
            <a:spLocks noGrp="1"/>
          </p:cNvSpPr>
          <p:nvPr>
            <p:ph type="ctrTitle"/>
          </p:nvPr>
        </p:nvSpPr>
        <p:spPr/>
        <p:txBody>
          <a:bodyPr/>
          <a:lstStyle/>
          <a:p>
            <a:r>
              <a:rPr lang="en-GB" dirty="0"/>
              <a:t>Substantive Findings</a:t>
            </a:r>
          </a:p>
        </p:txBody>
      </p:sp>
      <p:sp>
        <p:nvSpPr>
          <p:cNvPr id="3" name="Content Placeholder 2">
            <a:extLst>
              <a:ext uri="{FF2B5EF4-FFF2-40B4-BE49-F238E27FC236}">
                <a16:creationId xmlns:a16="http://schemas.microsoft.com/office/drawing/2014/main" id="{6FCC088A-8D4D-AC7E-EB48-EC1B2A6C15E1}"/>
              </a:ext>
            </a:extLst>
          </p:cNvPr>
          <p:cNvSpPr>
            <a:spLocks noGrp="1"/>
          </p:cNvSpPr>
          <p:nvPr>
            <p:ph idx="1"/>
          </p:nvPr>
        </p:nvSpPr>
        <p:spPr/>
        <p:txBody>
          <a:bodyPr>
            <a:normAutofit fontScale="92500"/>
          </a:bodyPr>
          <a:lstStyle/>
          <a:p>
            <a:r>
              <a:rPr lang="en-GB" dirty="0"/>
              <a:t>Structural inequalities matter (prior research confirms this already)</a:t>
            </a:r>
          </a:p>
          <a:p>
            <a:endParaRPr lang="en-GB" dirty="0"/>
          </a:p>
          <a:p>
            <a:r>
              <a:rPr lang="en-GB" dirty="0"/>
              <a:t>They matter for different avenues of choice and opportunity (Here is the slightly new stuff)</a:t>
            </a:r>
          </a:p>
          <a:p>
            <a:endParaRPr lang="en-GB" dirty="0"/>
          </a:p>
          <a:p>
            <a:r>
              <a:rPr lang="en-GB" dirty="0"/>
              <a:t>Other structural inequalities like housing tenure matter but not as much as social class &amp; sex (New Structuralism isn’t evident in NCDS cohort)</a:t>
            </a:r>
          </a:p>
          <a:p>
            <a:endParaRPr lang="en-GB" dirty="0"/>
          </a:p>
          <a:p>
            <a:r>
              <a:rPr lang="en-GB" dirty="0"/>
              <a:t>Educational Attainment has the strongest influence on continuing in school (Intuitively obvious)</a:t>
            </a:r>
          </a:p>
        </p:txBody>
      </p:sp>
      <p:sp>
        <p:nvSpPr>
          <p:cNvPr id="4" name="TextBox 3">
            <a:extLst>
              <a:ext uri="{FF2B5EF4-FFF2-40B4-BE49-F238E27FC236}">
                <a16:creationId xmlns:a16="http://schemas.microsoft.com/office/drawing/2014/main" id="{85DDEDE4-B017-0D27-9C31-B7D8EB15B947}"/>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5" name="TextBox 4">
            <a:extLst>
              <a:ext uri="{FF2B5EF4-FFF2-40B4-BE49-F238E27FC236}">
                <a16:creationId xmlns:a16="http://schemas.microsoft.com/office/drawing/2014/main" id="{3182267F-C1EC-832A-998C-BF2A3DE6E4D4}"/>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14977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0B8-D0CC-8968-2F27-46E9DC372C95}"/>
              </a:ext>
            </a:extLst>
          </p:cNvPr>
          <p:cNvSpPr>
            <a:spLocks noGrp="1"/>
          </p:cNvSpPr>
          <p:nvPr>
            <p:ph type="ctrTitle"/>
          </p:nvPr>
        </p:nvSpPr>
        <p:spPr/>
        <p:txBody>
          <a:bodyPr/>
          <a:lstStyle/>
          <a:p>
            <a:r>
              <a:rPr lang="en-GB" dirty="0"/>
              <a:t>Outline</a:t>
            </a:r>
          </a:p>
        </p:txBody>
      </p:sp>
      <p:sp>
        <p:nvSpPr>
          <p:cNvPr id="3" name="Content Placeholder 2">
            <a:extLst>
              <a:ext uri="{FF2B5EF4-FFF2-40B4-BE49-F238E27FC236}">
                <a16:creationId xmlns:a16="http://schemas.microsoft.com/office/drawing/2014/main" id="{E26634B5-4C48-501B-97C2-FCE8A3DB9634}"/>
              </a:ext>
            </a:extLst>
          </p:cNvPr>
          <p:cNvSpPr>
            <a:spLocks noGrp="1"/>
          </p:cNvSpPr>
          <p:nvPr>
            <p:ph idx="1"/>
          </p:nvPr>
        </p:nvSpPr>
        <p:spPr/>
        <p:txBody>
          <a:bodyPr>
            <a:normAutofit/>
          </a:bodyPr>
          <a:lstStyle/>
          <a:p>
            <a:r>
              <a:rPr lang="en-GB" dirty="0"/>
              <a:t>Forms part of PhD thesis</a:t>
            </a:r>
          </a:p>
          <a:p>
            <a:endParaRPr lang="en-GB" dirty="0"/>
          </a:p>
          <a:p>
            <a:r>
              <a:rPr lang="en-GB" dirty="0"/>
              <a:t>Revisit historical data on youth transitions</a:t>
            </a:r>
          </a:p>
          <a:p>
            <a:endParaRPr lang="en-GB" dirty="0"/>
          </a:p>
          <a:p>
            <a:r>
              <a:rPr lang="en-GB" dirty="0"/>
              <a:t>Use contemporary statistical techniques to assess prior literature on topic</a:t>
            </a:r>
          </a:p>
          <a:p>
            <a:endParaRPr lang="en-GB" dirty="0"/>
          </a:p>
          <a:p>
            <a:r>
              <a:rPr lang="en-GB" dirty="0"/>
              <a:t>Test underlying influence of structural inequalities on choice and opportunity</a:t>
            </a:r>
          </a:p>
        </p:txBody>
      </p:sp>
    </p:spTree>
    <p:extLst>
      <p:ext uri="{BB962C8B-B14F-4D97-AF65-F5344CB8AC3E}">
        <p14:creationId xmlns:p14="http://schemas.microsoft.com/office/powerpoint/2010/main" val="81896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714B-9F46-80B8-FD06-EB1C998BE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C128E-9B64-77FE-EAB7-F164B92D9CA2}"/>
              </a:ext>
            </a:extLst>
          </p:cNvPr>
          <p:cNvSpPr>
            <a:spLocks noGrp="1"/>
          </p:cNvSpPr>
          <p:nvPr>
            <p:ph type="ctrTitle"/>
          </p:nvPr>
        </p:nvSpPr>
        <p:spPr/>
        <p:txBody>
          <a:bodyPr/>
          <a:lstStyle/>
          <a:p>
            <a:r>
              <a:rPr lang="en-GB" dirty="0"/>
              <a:t>Sensitivity Analysis of Social Stratification measures</a:t>
            </a:r>
          </a:p>
        </p:txBody>
      </p:sp>
      <p:sp>
        <p:nvSpPr>
          <p:cNvPr id="3" name="Content Placeholder 2">
            <a:extLst>
              <a:ext uri="{FF2B5EF4-FFF2-40B4-BE49-F238E27FC236}">
                <a16:creationId xmlns:a16="http://schemas.microsoft.com/office/drawing/2014/main" id="{743D8213-CD31-BFF3-40C8-225DF6E10014}"/>
              </a:ext>
            </a:extLst>
          </p:cNvPr>
          <p:cNvSpPr>
            <a:spLocks noGrp="1"/>
          </p:cNvSpPr>
          <p:nvPr>
            <p:ph idx="1"/>
          </p:nvPr>
        </p:nvSpPr>
        <p:spPr/>
        <p:txBody>
          <a:bodyPr>
            <a:normAutofit lnSpcReduction="10000"/>
          </a:bodyPr>
          <a:lstStyle/>
          <a:p>
            <a:r>
              <a:rPr lang="en-GB" dirty="0"/>
              <a:t>Does the use of a certain social stratification measure impact the substantive findings of this model?</a:t>
            </a:r>
          </a:p>
          <a:p>
            <a:endParaRPr lang="en-GB" dirty="0"/>
          </a:p>
          <a:p>
            <a:r>
              <a:rPr lang="en-GB" dirty="0"/>
              <a:t>To assess this: Sensitivity Analysis </a:t>
            </a:r>
          </a:p>
          <a:p>
            <a:endParaRPr lang="en-GB" dirty="0"/>
          </a:p>
          <a:p>
            <a:r>
              <a:rPr lang="en-GB" dirty="0"/>
              <a:t>Three models</a:t>
            </a:r>
          </a:p>
          <a:p>
            <a:pPr lvl="1"/>
            <a:r>
              <a:rPr lang="en-GB" dirty="0"/>
              <a:t>(1) NS-SEC</a:t>
            </a:r>
          </a:p>
          <a:p>
            <a:pPr lvl="1"/>
            <a:r>
              <a:rPr lang="en-GB" dirty="0"/>
              <a:t>(2) CAMSIS</a:t>
            </a:r>
          </a:p>
          <a:p>
            <a:pPr lvl="1"/>
            <a:r>
              <a:rPr lang="en-GB" dirty="0"/>
              <a:t>(3) RGSC</a:t>
            </a:r>
          </a:p>
          <a:p>
            <a:endParaRPr lang="en-GB" dirty="0"/>
          </a:p>
        </p:txBody>
      </p:sp>
      <p:sp>
        <p:nvSpPr>
          <p:cNvPr id="4" name="TextBox 3">
            <a:extLst>
              <a:ext uri="{FF2B5EF4-FFF2-40B4-BE49-F238E27FC236}">
                <a16:creationId xmlns:a16="http://schemas.microsoft.com/office/drawing/2014/main" id="{A4DC80FA-E73A-0FC8-39B9-B3CDE620FC3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5" name="TextBox 4">
            <a:extLst>
              <a:ext uri="{FF2B5EF4-FFF2-40B4-BE49-F238E27FC236}">
                <a16:creationId xmlns:a16="http://schemas.microsoft.com/office/drawing/2014/main" id="{33F1643A-75F9-44BE-A857-2BE8A71DEAD9}"/>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2 – Q-Step Appendix</a:t>
            </a:r>
          </a:p>
        </p:txBody>
      </p:sp>
    </p:spTree>
    <p:extLst>
      <p:ext uri="{BB962C8B-B14F-4D97-AF65-F5344CB8AC3E}">
        <p14:creationId xmlns:p14="http://schemas.microsoft.com/office/powerpoint/2010/main" val="266360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63F43-89F9-CAD8-D40A-241A99079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789E3-D8FD-9B95-51D3-191629CC918F}"/>
              </a:ext>
            </a:extLst>
          </p:cNvPr>
          <p:cNvSpPr>
            <a:spLocks noGrp="1"/>
          </p:cNvSpPr>
          <p:nvPr>
            <p:ph type="ctrTitle"/>
          </p:nvPr>
        </p:nvSpPr>
        <p:spPr/>
        <p:txBody>
          <a:bodyPr/>
          <a:lstStyle/>
          <a:p>
            <a:r>
              <a:rPr lang="en-GB" dirty="0"/>
              <a:t>Substantive Findings</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969C1526-603A-435B-917E-483EA446B5B3}"/>
                  </a:ext>
                </a:extLst>
              </p:cNvPr>
              <p:cNvGraphicFramePr>
                <a:graphicFrameLocks noGrp="1"/>
              </p:cNvGraphicFramePr>
              <p:nvPr>
                <p:ph idx="1"/>
                <p:extLst>
                  <p:ext uri="{D42A27DB-BD31-4B8C-83A1-F6EECF244321}">
                    <p14:modId xmlns:p14="http://schemas.microsoft.com/office/powerpoint/2010/main" val="990534857"/>
                  </p:ext>
                </p:extLst>
              </p:nvPr>
            </p:nvGraphicFramePr>
            <p:xfrm>
              <a:off x="627072" y="2931790"/>
              <a:ext cx="7889855"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gridCol w="2157518">
                      <a:extLst>
                        <a:ext uri="{9D8B030D-6E8A-4147-A177-3AD203B41FA5}">
                          <a16:colId xmlns:a16="http://schemas.microsoft.com/office/drawing/2014/main" val="776846124"/>
                        </a:ext>
                      </a:extLst>
                    </a:gridCol>
                  </a:tblGrid>
                  <a:tr h="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NS-SEC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CAMSIS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RGSC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0">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8411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0">
                    <a:tc>
                      <a:txBody>
                        <a:bodyPr/>
                        <a:lstStyle/>
                        <a:p>
                          <a:pPr>
                            <a:lnSpc>
                              <a:spcPct val="107000"/>
                            </a:lnSpc>
                            <a:spcAft>
                              <a:spcPts val="800"/>
                            </a:spcAft>
                          </a:pPr>
                          <a:r>
                            <a:rPr lang="en-GB" sz="1000" kern="100">
                              <a:effectLst/>
                            </a:rPr>
                            <a:t>McFadden’s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0">
                    <a:tc>
                      <a:txBody>
                        <a:bodyPr/>
                        <a:lstStyle/>
                        <a:p>
                          <a:pPr>
                            <a:lnSpc>
                              <a:spcPct val="107000"/>
                            </a:lnSpc>
                            <a:spcAft>
                              <a:spcPts val="800"/>
                            </a:spcAft>
                          </a:pPr>
                          <a:r>
                            <a:rPr lang="en-GB" sz="1000" kern="100">
                              <a:effectLst/>
                            </a:rPr>
                            <a:t>McFadden’s Adjusted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0">
                    <a:tc>
                      <a:txBody>
                        <a:bodyPr/>
                        <a:lstStyle/>
                        <a:p>
                          <a:pPr>
                            <a:lnSpc>
                              <a:spcPct val="107000"/>
                            </a:lnSpc>
                            <a:spcAft>
                              <a:spcPts val="800"/>
                            </a:spcAft>
                          </a:pPr>
                          <a:r>
                            <a:rPr lang="en-GB" sz="1000" kern="100">
                              <a:effectLst/>
                            </a:rPr>
                            <a:t>Cox-Snell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0.49</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0">
                    <a:tc>
                      <a:txBody>
                        <a:bodyPr/>
                        <a:lstStyle/>
                        <a:p>
                          <a:pPr>
                            <a:lnSpc>
                              <a:spcPct val="107000"/>
                            </a:lnSpc>
                            <a:spcAft>
                              <a:spcPts val="800"/>
                            </a:spcAft>
                          </a:pPr>
                          <a:r>
                            <a:rPr lang="en-GB" sz="1000" kern="100">
                              <a:effectLst/>
                            </a:rPr>
                            <a:t>Nagelkerke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0.52</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0">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17414.46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17454.71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0">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17741.14</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17555.21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17708.05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Choice>
        <mc:Fallback xmlns="">
          <p:graphicFrame>
            <p:nvGraphicFramePr>
              <p:cNvPr id="4" name="Content Placeholder 3">
                <a:extLst>
                  <a:ext uri="{FF2B5EF4-FFF2-40B4-BE49-F238E27FC236}">
                    <a16:creationId xmlns:a16="http://schemas.microsoft.com/office/drawing/2014/main" id="{969C1526-603A-435B-917E-483EA446B5B3}"/>
                  </a:ext>
                </a:extLst>
              </p:cNvPr>
              <p:cNvGraphicFramePr>
                <a:graphicFrameLocks noGrp="1"/>
              </p:cNvGraphicFramePr>
              <p:nvPr>
                <p:ph idx="1"/>
                <p:extLst>
                  <p:ext uri="{D42A27DB-BD31-4B8C-83A1-F6EECF244321}">
                    <p14:modId xmlns:p14="http://schemas.microsoft.com/office/powerpoint/2010/main" val="990534857"/>
                  </p:ext>
                </p:extLst>
              </p:nvPr>
            </p:nvGraphicFramePr>
            <p:xfrm>
              <a:off x="627072" y="2931790"/>
              <a:ext cx="7889855"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gridCol w="2157518">
                      <a:extLst>
                        <a:ext uri="{9D8B030D-6E8A-4147-A177-3AD203B41FA5}">
                          <a16:colId xmlns:a16="http://schemas.microsoft.com/office/drawing/2014/main" val="776846124"/>
                        </a:ext>
                      </a:extLst>
                    </a:gridCol>
                  </a:tblGrid>
                  <a:tr h="17145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NS-SEC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CAMSIS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RGSC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318897">
                    <a:tc>
                      <a:txBody>
                        <a:bodyPr/>
                        <a:lstStyle/>
                        <a:p>
                          <a:pPr>
                            <a:lnSpc>
                              <a:spcPct val="107000"/>
                            </a:lnSpc>
                            <a:spcAft>
                              <a:spcPts val="800"/>
                            </a:spcAft>
                          </a:pPr>
                          <a:r>
                            <a:rPr lang="en-GB" sz="1000" kern="100">
                              <a:effectLst/>
                            </a:rPr>
                            <a:t>Number of observations</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8411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157544">
                    <a:tc>
                      <a:txBody>
                        <a:bodyPr/>
                        <a:lstStyle/>
                        <a:p>
                          <a:endParaRPr lang="en-US"/>
                        </a:p>
                      </a:txBody>
                      <a:tcPr marL="68580" marR="68580" marT="0" marB="0">
                        <a:blipFill>
                          <a:blip r:embed="rId3"/>
                          <a:stretch>
                            <a:fillRect t="-338462" r="-463913" b="-650000"/>
                          </a:stretch>
                        </a:blipFill>
                      </a:tcPr>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320612">
                    <a:tc>
                      <a:txBody>
                        <a:bodyPr/>
                        <a:lstStyle/>
                        <a:p>
                          <a:endParaRPr lang="en-US"/>
                        </a:p>
                      </a:txBody>
                      <a:tcPr marL="68580" marR="68580" marT="0" marB="0">
                        <a:blipFill>
                          <a:blip r:embed="rId3"/>
                          <a:stretch>
                            <a:fillRect t="-215094" r="-463913" b="-218868"/>
                          </a:stretch>
                        </a:blipFill>
                      </a:tcPr>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157544">
                    <a:tc>
                      <a:txBody>
                        <a:bodyPr/>
                        <a:lstStyle/>
                        <a:p>
                          <a:endParaRPr lang="en-US"/>
                        </a:p>
                      </a:txBody>
                      <a:tcPr marL="68580" marR="68580" marT="0" marB="0">
                        <a:blipFill>
                          <a:blip r:embed="rId3"/>
                          <a:stretch>
                            <a:fillRect t="-642308" r="-463913" b="-346154"/>
                          </a:stretch>
                        </a:blipFill>
                      </a:tcPr>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0.49</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157544">
                    <a:tc>
                      <a:txBody>
                        <a:bodyPr/>
                        <a:lstStyle/>
                        <a:p>
                          <a:endParaRPr lang="en-US"/>
                        </a:p>
                      </a:txBody>
                      <a:tcPr marL="68580" marR="68580" marT="0" marB="0">
                        <a:blipFill>
                          <a:blip r:embed="rId3"/>
                          <a:stretch>
                            <a:fillRect t="-742308" r="-463913" b="-246154"/>
                          </a:stretch>
                        </a:blipFill>
                      </a:tcPr>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0.52</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155829">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17414.46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17454.71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155829">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17741.14</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17555.21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17708.05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Fallback>
      </mc:AlternateContent>
      <p:sp>
        <p:nvSpPr>
          <p:cNvPr id="5" name="Content Placeholder 2">
            <a:extLst>
              <a:ext uri="{FF2B5EF4-FFF2-40B4-BE49-F238E27FC236}">
                <a16:creationId xmlns:a16="http://schemas.microsoft.com/office/drawing/2014/main" id="{3654126B-9C26-2A36-6034-92CE06721CD6}"/>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dirty="0"/>
              <a:t>NS-SEC and RGSC models are substantively identical</a:t>
            </a:r>
          </a:p>
          <a:p>
            <a:pPr fontAlgn="auto">
              <a:spcAft>
                <a:spcPts val="0"/>
              </a:spcAft>
            </a:pPr>
            <a:endParaRPr lang="en-GB" dirty="0"/>
          </a:p>
          <a:p>
            <a:pPr fontAlgn="auto">
              <a:spcAft>
                <a:spcPts val="0"/>
              </a:spcAft>
            </a:pPr>
            <a:r>
              <a:rPr lang="en-GB" dirty="0"/>
              <a:t>CAMSIS model is statistically significant across categories with zero substantive significance</a:t>
            </a:r>
          </a:p>
          <a:p>
            <a:pPr fontAlgn="auto">
              <a:spcAft>
                <a:spcPts val="0"/>
              </a:spcAft>
            </a:pPr>
            <a:endParaRPr lang="en-GB" dirty="0"/>
          </a:p>
        </p:txBody>
      </p:sp>
      <p:sp>
        <p:nvSpPr>
          <p:cNvPr id="3" name="TextBox 2">
            <a:extLst>
              <a:ext uri="{FF2B5EF4-FFF2-40B4-BE49-F238E27FC236}">
                <a16:creationId xmlns:a16="http://schemas.microsoft.com/office/drawing/2014/main" id="{AE716994-B35A-F920-1A45-D0A6E7017D00}"/>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1B42F57C-218B-94F9-EDD3-E55AC60E4386}"/>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2 – Q-Step Appendix</a:t>
            </a:r>
          </a:p>
        </p:txBody>
      </p:sp>
    </p:spTree>
    <p:extLst>
      <p:ext uri="{BB962C8B-B14F-4D97-AF65-F5344CB8AC3E}">
        <p14:creationId xmlns:p14="http://schemas.microsoft.com/office/powerpoint/2010/main" val="252875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71235-54A1-B0A5-F330-71BF9C975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BDCE5-A084-4DDD-3C95-FB11D8FE107D}"/>
              </a:ext>
            </a:extLst>
          </p:cNvPr>
          <p:cNvSpPr>
            <a:spLocks noGrp="1"/>
          </p:cNvSpPr>
          <p:nvPr>
            <p:ph type="ctrTitle"/>
          </p:nvPr>
        </p:nvSpPr>
        <p:spPr/>
        <p:txBody>
          <a:bodyPr/>
          <a:lstStyle/>
          <a:p>
            <a:r>
              <a:rPr lang="en-GB" sz="1800" kern="0" dirty="0">
                <a:effectLst/>
                <a:latin typeface="Calibri" panose="020F0502020204030204" pitchFamily="34" charset="0"/>
                <a:ea typeface="Calibri" panose="020F0502020204030204" pitchFamily="34" charset="0"/>
                <a:cs typeface="Arial" panose="020B0604020202020204" pitchFamily="34" charset="0"/>
              </a:rPr>
              <a:t>Sensitivity analyses of SOC codes</a:t>
            </a:r>
            <a:endParaRPr lang="en-GB" dirty="0"/>
          </a:p>
        </p:txBody>
      </p:sp>
      <p:sp>
        <p:nvSpPr>
          <p:cNvPr id="5" name="Content Placeholder 2">
            <a:extLst>
              <a:ext uri="{FF2B5EF4-FFF2-40B4-BE49-F238E27FC236}">
                <a16:creationId xmlns:a16="http://schemas.microsoft.com/office/drawing/2014/main" id="{AED491B9-98E4-9959-7C86-E9281F725522}"/>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081E875-A0FF-5DA9-FF70-B6415A74B573}"/>
              </a:ext>
            </a:extLst>
          </p:cNvPr>
          <p:cNvSpPr>
            <a:spLocks noGrp="1"/>
          </p:cNvSpPr>
          <p:nvPr>
            <p:ph idx="1"/>
          </p:nvPr>
        </p:nvSpPr>
        <p:spPr/>
        <p:txBody>
          <a:bodyPr/>
          <a:lstStyle/>
          <a:p>
            <a:r>
              <a:rPr lang="en-GB" dirty="0"/>
              <a:t>So far, I have been using a SOC 2000 construction of social stratification measures</a:t>
            </a:r>
          </a:p>
          <a:p>
            <a:endParaRPr lang="en-GB" dirty="0"/>
          </a:p>
          <a:p>
            <a:r>
              <a:rPr lang="en-GB" dirty="0"/>
              <a:t>How accurately does a SOC 2000 construction of NS-SEC represent the social landscape of the 1958 cohort?</a:t>
            </a:r>
          </a:p>
          <a:p>
            <a:endParaRPr lang="en-GB" dirty="0"/>
          </a:p>
          <a:p>
            <a:r>
              <a:rPr lang="en-GB" dirty="0"/>
              <a:t>Would an earlier SOC construction, say SOC 90 be a more suitable construction to use?</a:t>
            </a:r>
          </a:p>
        </p:txBody>
      </p:sp>
      <p:sp>
        <p:nvSpPr>
          <p:cNvPr id="3" name="TextBox 2">
            <a:extLst>
              <a:ext uri="{FF2B5EF4-FFF2-40B4-BE49-F238E27FC236}">
                <a16:creationId xmlns:a16="http://schemas.microsoft.com/office/drawing/2014/main" id="{8ECFDC45-698B-3BB2-66F7-D148C8F3998C}"/>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DE9FFA59-61FE-E76B-5156-D6C4EC245C99}"/>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146272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9AB04-8928-CF80-1738-BBE63E03E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5E5C3-81C2-1FE6-E035-14476D07A072}"/>
              </a:ext>
            </a:extLst>
          </p:cNvPr>
          <p:cNvSpPr>
            <a:spLocks noGrp="1"/>
          </p:cNvSpPr>
          <p:nvPr>
            <p:ph type="ctrTitle"/>
          </p:nvPr>
        </p:nvSpPr>
        <p:spPr/>
        <p:txBody>
          <a:bodyPr/>
          <a:lstStyle/>
          <a:p>
            <a:r>
              <a:rPr lang="en-GB" sz="1800" kern="0" dirty="0">
                <a:effectLst/>
                <a:latin typeface="Calibri" panose="020F0502020204030204" pitchFamily="34" charset="0"/>
                <a:ea typeface="Calibri" panose="020F0502020204030204" pitchFamily="34" charset="0"/>
                <a:cs typeface="Arial" panose="020B0604020202020204" pitchFamily="34" charset="0"/>
              </a:rPr>
              <a:t>Sensitivity analyses of SOC codes</a:t>
            </a:r>
            <a:endParaRPr lang="en-GB" dirty="0"/>
          </a:p>
        </p:txBody>
      </p:sp>
      <p:sp>
        <p:nvSpPr>
          <p:cNvPr id="5" name="Content Placeholder 2">
            <a:extLst>
              <a:ext uri="{FF2B5EF4-FFF2-40B4-BE49-F238E27FC236}">
                <a16:creationId xmlns:a16="http://schemas.microsoft.com/office/drawing/2014/main" id="{7A0CA908-8B18-C025-12EB-74B3900B5E4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CE19F0F-F547-31BC-F30E-D5FE1D28474E}"/>
              </a:ext>
            </a:extLst>
          </p:cNvPr>
          <p:cNvSpPr>
            <a:spLocks noGrp="1"/>
          </p:cNvSpPr>
          <p:nvPr>
            <p:ph idx="1"/>
          </p:nvPr>
        </p:nvSpPr>
        <p:spPr/>
        <p:txBody>
          <a:bodyPr/>
          <a:lstStyle/>
          <a:p>
            <a:endParaRPr lang="en-GB" dirty="0"/>
          </a:p>
          <a:p>
            <a:r>
              <a:rPr lang="en-GB" dirty="0"/>
              <a:t>Would an earlier SOC construction, say SOC 90 be a more suitable construction to use?</a:t>
            </a:r>
          </a:p>
          <a:p>
            <a:endParaRPr lang="en-GB" dirty="0"/>
          </a:p>
          <a:p>
            <a:r>
              <a:rPr lang="en-GB" dirty="0"/>
              <a:t>Back to RQs:</a:t>
            </a:r>
          </a:p>
          <a:p>
            <a:r>
              <a:rPr lang="en-GB" dirty="0">
                <a:solidFill>
                  <a:srgbClr val="FF0000"/>
                </a:solidFill>
              </a:rPr>
              <a:t>How have patterns and trends in youth transitions changed over time?</a:t>
            </a:r>
          </a:p>
          <a:p>
            <a:endParaRPr lang="en-GB" dirty="0">
              <a:solidFill>
                <a:srgbClr val="FF0000"/>
              </a:solidFill>
            </a:endParaRPr>
          </a:p>
          <a:p>
            <a:r>
              <a:rPr lang="en-GB" dirty="0">
                <a:solidFill>
                  <a:srgbClr val="FF0000"/>
                </a:solidFill>
              </a:rPr>
              <a:t>How have the social processes that underpin youth transitions changed over time?</a:t>
            </a:r>
          </a:p>
          <a:p>
            <a:endParaRPr lang="en-GB" dirty="0"/>
          </a:p>
        </p:txBody>
      </p:sp>
      <p:sp>
        <p:nvSpPr>
          <p:cNvPr id="3" name="TextBox 2">
            <a:extLst>
              <a:ext uri="{FF2B5EF4-FFF2-40B4-BE49-F238E27FC236}">
                <a16:creationId xmlns:a16="http://schemas.microsoft.com/office/drawing/2014/main" id="{C2B74A43-CAD6-88D4-4890-FB185629E373}"/>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57720C05-FF09-5895-78B4-475A0731DA3C}"/>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411130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14B1-8A62-1409-5C70-70C6E8C63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59E6E-458B-6BC9-9E8F-790E36AD3EA9}"/>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9EF5F48C-5FF2-1759-3728-DDB05273D082}"/>
              </a:ext>
            </a:extLst>
          </p:cNvPr>
          <p:cNvSpPr>
            <a:spLocks noGrp="1"/>
          </p:cNvSpPr>
          <p:nvPr>
            <p:ph type="body" sz="half" idx="2"/>
          </p:nvPr>
        </p:nvSpPr>
        <p:spPr>
          <a:xfrm>
            <a:off x="6372200" y="392079"/>
            <a:ext cx="2949178" cy="313742"/>
          </a:xfrm>
        </p:spPr>
        <p:txBody>
          <a:bodyPr/>
          <a:lstStyle/>
          <a:p>
            <a:r>
              <a:rPr lang="en-GB" dirty="0"/>
              <a:t>Employment Over School</a:t>
            </a:r>
          </a:p>
        </p:txBody>
      </p:sp>
      <p:sp>
        <p:nvSpPr>
          <p:cNvPr id="5" name="TextBox 4">
            <a:extLst>
              <a:ext uri="{FF2B5EF4-FFF2-40B4-BE49-F238E27FC236}">
                <a16:creationId xmlns:a16="http://schemas.microsoft.com/office/drawing/2014/main" id="{8320B7B1-694D-F83C-99DF-5F68ED6352D2}"/>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D525FA00-C725-275A-50D9-CAB381946A53}"/>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FF09D13A-5960-D5DE-566D-E0F5417F8C10}"/>
              </a:ext>
            </a:extLst>
          </p:cNvPr>
          <p:cNvPicPr>
            <a:picLocks noChangeAspect="1"/>
          </p:cNvPicPr>
          <p:nvPr/>
        </p:nvPicPr>
        <p:blipFill>
          <a:blip r:embed="rId4"/>
          <a:stretch>
            <a:fillRect/>
          </a:stretch>
        </p:blipFill>
        <p:spPr>
          <a:xfrm>
            <a:off x="129890" y="1358104"/>
            <a:ext cx="4507055" cy="2704233"/>
          </a:xfrm>
          <a:prstGeom prst="rect">
            <a:avLst/>
          </a:prstGeom>
        </p:spPr>
      </p:pic>
      <p:sp>
        <p:nvSpPr>
          <p:cNvPr id="11" name="TextBox 10">
            <a:extLst>
              <a:ext uri="{FF2B5EF4-FFF2-40B4-BE49-F238E27FC236}">
                <a16:creationId xmlns:a16="http://schemas.microsoft.com/office/drawing/2014/main" id="{C2A4890A-8696-6963-445B-5CFE981CE410}"/>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2" name="TextBox 11">
            <a:extLst>
              <a:ext uri="{FF2B5EF4-FFF2-40B4-BE49-F238E27FC236}">
                <a16:creationId xmlns:a16="http://schemas.microsoft.com/office/drawing/2014/main" id="{759C62C9-EC5A-742C-1FC5-35C461E76990}"/>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3" name="TextBox 12">
            <a:extLst>
              <a:ext uri="{FF2B5EF4-FFF2-40B4-BE49-F238E27FC236}">
                <a16:creationId xmlns:a16="http://schemas.microsoft.com/office/drawing/2014/main" id="{D2068725-223C-E6BA-45FF-9628D8F351CD}"/>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1857352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B4B9E-062F-89F2-E706-7FCE2FCF1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FC283-C459-8A26-0F10-B7500040446F}"/>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C8790040-10CB-86B4-7690-CC82020750F3}"/>
              </a:ext>
            </a:extLst>
          </p:cNvPr>
          <p:cNvSpPr>
            <a:spLocks noGrp="1"/>
          </p:cNvSpPr>
          <p:nvPr>
            <p:ph type="body" sz="half" idx="2"/>
          </p:nvPr>
        </p:nvSpPr>
        <p:spPr>
          <a:xfrm>
            <a:off x="6372200" y="392079"/>
            <a:ext cx="2949178" cy="313742"/>
          </a:xfrm>
        </p:spPr>
        <p:txBody>
          <a:bodyPr/>
          <a:lstStyle/>
          <a:p>
            <a:r>
              <a:rPr lang="en-GB" dirty="0"/>
              <a:t>Non-Traditional Education Over School</a:t>
            </a:r>
          </a:p>
        </p:txBody>
      </p:sp>
      <p:sp>
        <p:nvSpPr>
          <p:cNvPr id="5" name="TextBox 4">
            <a:extLst>
              <a:ext uri="{FF2B5EF4-FFF2-40B4-BE49-F238E27FC236}">
                <a16:creationId xmlns:a16="http://schemas.microsoft.com/office/drawing/2014/main" id="{2A665556-6EF2-5F8A-F1A6-EDA691716871}"/>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10032DC4-CD2A-103E-E3EF-7E0A0EC26801}"/>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B7FAD29D-2D74-0209-FFB0-C3E7446BAEBF}"/>
              </a:ext>
            </a:extLst>
          </p:cNvPr>
          <p:cNvPicPr>
            <a:picLocks noChangeAspect="1"/>
          </p:cNvPicPr>
          <p:nvPr/>
        </p:nvPicPr>
        <p:blipFill>
          <a:blip r:embed="rId4"/>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C25196EE-8D03-4696-CD26-27F9F0015EE0}"/>
              </a:ext>
            </a:extLst>
          </p:cNvPr>
          <p:cNvPicPr>
            <a:picLocks noChangeAspect="1"/>
          </p:cNvPicPr>
          <p:nvPr/>
        </p:nvPicPr>
        <p:blipFill>
          <a:blip r:embed="rId5"/>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53E33F36-A2DD-C2C6-CF0A-0E2DE8EA59B3}"/>
              </a:ext>
            </a:extLst>
          </p:cNvPr>
          <p:cNvPicPr>
            <a:picLocks noChangeAspect="1"/>
          </p:cNvPicPr>
          <p:nvPr/>
        </p:nvPicPr>
        <p:blipFill>
          <a:blip r:embed="rId6"/>
          <a:stretch>
            <a:fillRect/>
          </a:stretch>
        </p:blipFill>
        <p:spPr>
          <a:xfrm>
            <a:off x="4636946" y="1358104"/>
            <a:ext cx="4507053" cy="2704232"/>
          </a:xfrm>
          <a:prstGeom prst="rect">
            <a:avLst/>
          </a:prstGeom>
        </p:spPr>
      </p:pic>
      <p:sp>
        <p:nvSpPr>
          <p:cNvPr id="11" name="TextBox 10">
            <a:extLst>
              <a:ext uri="{FF2B5EF4-FFF2-40B4-BE49-F238E27FC236}">
                <a16:creationId xmlns:a16="http://schemas.microsoft.com/office/drawing/2014/main" id="{2B336CD9-1A64-87A7-AB6E-91DC0717CF5B}"/>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2" name="TextBox 11">
            <a:extLst>
              <a:ext uri="{FF2B5EF4-FFF2-40B4-BE49-F238E27FC236}">
                <a16:creationId xmlns:a16="http://schemas.microsoft.com/office/drawing/2014/main" id="{11F6934E-7150-4847-65EE-24C7D8A6F03B}"/>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4" name="TextBox 13">
            <a:extLst>
              <a:ext uri="{FF2B5EF4-FFF2-40B4-BE49-F238E27FC236}">
                <a16:creationId xmlns:a16="http://schemas.microsoft.com/office/drawing/2014/main" id="{C97B6A99-0E06-7442-526A-4B9EFF799D1D}"/>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103592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FFBC-1A1E-3B65-2DD6-61490AD01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D44C8-60BF-7C85-4F3E-E4603046AB6E}"/>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C12E2603-556E-6B6C-6EC5-CE6F8D0547CB}"/>
              </a:ext>
            </a:extLst>
          </p:cNvPr>
          <p:cNvSpPr>
            <a:spLocks noGrp="1"/>
          </p:cNvSpPr>
          <p:nvPr>
            <p:ph type="body" sz="half" idx="2"/>
          </p:nvPr>
        </p:nvSpPr>
        <p:spPr>
          <a:xfrm>
            <a:off x="6372200" y="392079"/>
            <a:ext cx="2949178" cy="313742"/>
          </a:xfrm>
        </p:spPr>
        <p:txBody>
          <a:bodyPr/>
          <a:lstStyle/>
          <a:p>
            <a:r>
              <a:rPr lang="en-GB" dirty="0"/>
              <a:t>Training &amp; Apprenticeships Over School</a:t>
            </a:r>
          </a:p>
        </p:txBody>
      </p:sp>
      <p:sp>
        <p:nvSpPr>
          <p:cNvPr id="5" name="TextBox 4">
            <a:extLst>
              <a:ext uri="{FF2B5EF4-FFF2-40B4-BE49-F238E27FC236}">
                <a16:creationId xmlns:a16="http://schemas.microsoft.com/office/drawing/2014/main" id="{261721CD-151A-249D-D4A8-8878375323F6}"/>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0C70EC00-36C8-C95E-8E43-4C4E05453AF5}"/>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5CA581C9-9EE2-D51E-3497-BC19CC488813}"/>
              </a:ext>
            </a:extLst>
          </p:cNvPr>
          <p:cNvPicPr>
            <a:picLocks noChangeAspect="1"/>
          </p:cNvPicPr>
          <p:nvPr/>
        </p:nvPicPr>
        <p:blipFill>
          <a:blip r:embed="rId4"/>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D29AD5C7-8EF8-5923-4BE2-ECF8376E9214}"/>
              </a:ext>
            </a:extLst>
          </p:cNvPr>
          <p:cNvPicPr>
            <a:picLocks noChangeAspect="1"/>
          </p:cNvPicPr>
          <p:nvPr/>
        </p:nvPicPr>
        <p:blipFill>
          <a:blip r:embed="rId5"/>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962B53AE-3326-455B-0BD4-68BAF73A3824}"/>
              </a:ext>
            </a:extLst>
          </p:cNvPr>
          <p:cNvPicPr>
            <a:picLocks noChangeAspect="1"/>
          </p:cNvPicPr>
          <p:nvPr/>
        </p:nvPicPr>
        <p:blipFill>
          <a:blip r:embed="rId6"/>
          <a:stretch>
            <a:fillRect/>
          </a:stretch>
        </p:blipFill>
        <p:spPr>
          <a:xfrm>
            <a:off x="4636946" y="1358104"/>
            <a:ext cx="4507053" cy="2704232"/>
          </a:xfrm>
          <a:prstGeom prst="rect">
            <a:avLst/>
          </a:prstGeom>
        </p:spPr>
      </p:pic>
      <p:pic>
        <p:nvPicPr>
          <p:cNvPr id="7" name="Picture 6" descr="A graph showing the number of numbers&#10;&#10;Description automatically generated with medium confidence">
            <a:extLst>
              <a:ext uri="{FF2B5EF4-FFF2-40B4-BE49-F238E27FC236}">
                <a16:creationId xmlns:a16="http://schemas.microsoft.com/office/drawing/2014/main" id="{F97A8BDA-700D-3142-0D37-2D47736865C1}"/>
              </a:ext>
            </a:extLst>
          </p:cNvPr>
          <p:cNvPicPr>
            <a:picLocks noChangeAspect="1"/>
          </p:cNvPicPr>
          <p:nvPr/>
        </p:nvPicPr>
        <p:blipFill>
          <a:blip r:embed="rId7"/>
          <a:stretch>
            <a:fillRect/>
          </a:stretch>
        </p:blipFill>
        <p:spPr>
          <a:xfrm>
            <a:off x="248345" y="1415473"/>
            <a:ext cx="4404013" cy="2642408"/>
          </a:xfrm>
          <a:prstGeom prst="rect">
            <a:avLst/>
          </a:prstGeom>
        </p:spPr>
      </p:pic>
      <p:pic>
        <p:nvPicPr>
          <p:cNvPr id="12" name="Picture 11" descr="A graph showing the number of log calibration&#10;&#10;Description automatically generated">
            <a:extLst>
              <a:ext uri="{FF2B5EF4-FFF2-40B4-BE49-F238E27FC236}">
                <a16:creationId xmlns:a16="http://schemas.microsoft.com/office/drawing/2014/main" id="{C04A5828-43B1-12FE-A231-1F6F01794ABD}"/>
              </a:ext>
            </a:extLst>
          </p:cNvPr>
          <p:cNvPicPr>
            <a:picLocks noChangeAspect="1"/>
          </p:cNvPicPr>
          <p:nvPr/>
        </p:nvPicPr>
        <p:blipFill>
          <a:blip r:embed="rId8"/>
          <a:stretch>
            <a:fillRect/>
          </a:stretch>
        </p:blipFill>
        <p:spPr>
          <a:xfrm>
            <a:off x="4770813" y="1415473"/>
            <a:ext cx="4404013" cy="2642408"/>
          </a:xfrm>
          <a:prstGeom prst="rect">
            <a:avLst/>
          </a:prstGeom>
        </p:spPr>
      </p:pic>
      <p:sp>
        <p:nvSpPr>
          <p:cNvPr id="13" name="TextBox 12">
            <a:extLst>
              <a:ext uri="{FF2B5EF4-FFF2-40B4-BE49-F238E27FC236}">
                <a16:creationId xmlns:a16="http://schemas.microsoft.com/office/drawing/2014/main" id="{369FCE4A-598B-C397-7E80-D37376121C50}"/>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4" name="TextBox 13">
            <a:extLst>
              <a:ext uri="{FF2B5EF4-FFF2-40B4-BE49-F238E27FC236}">
                <a16:creationId xmlns:a16="http://schemas.microsoft.com/office/drawing/2014/main" id="{42412923-32D3-DBFF-7FA4-B0D81794D7C2}"/>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5" name="TextBox 14">
            <a:extLst>
              <a:ext uri="{FF2B5EF4-FFF2-40B4-BE49-F238E27FC236}">
                <a16:creationId xmlns:a16="http://schemas.microsoft.com/office/drawing/2014/main" id="{BB1C7F8D-DE14-A7BF-23EC-B36BEC39B354}"/>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959238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B35D2-2A1E-BE43-7B94-C14ED93F7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AC5A2-57BA-0DEE-1733-78462E3D6E83}"/>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56634D17-C07F-007B-8C31-23F30FCFA540}"/>
              </a:ext>
            </a:extLst>
          </p:cNvPr>
          <p:cNvSpPr>
            <a:spLocks noGrp="1"/>
          </p:cNvSpPr>
          <p:nvPr>
            <p:ph type="body" sz="half" idx="2"/>
          </p:nvPr>
        </p:nvSpPr>
        <p:spPr>
          <a:xfrm>
            <a:off x="6372200" y="392079"/>
            <a:ext cx="2949178" cy="313742"/>
          </a:xfrm>
        </p:spPr>
        <p:txBody>
          <a:bodyPr/>
          <a:lstStyle/>
          <a:p>
            <a:r>
              <a:rPr lang="en-GB" dirty="0"/>
              <a:t>Marginal Effects – NS-SEC</a:t>
            </a:r>
          </a:p>
        </p:txBody>
      </p:sp>
      <p:sp>
        <p:nvSpPr>
          <p:cNvPr id="5" name="TextBox 4">
            <a:extLst>
              <a:ext uri="{FF2B5EF4-FFF2-40B4-BE49-F238E27FC236}">
                <a16:creationId xmlns:a16="http://schemas.microsoft.com/office/drawing/2014/main" id="{525394B2-CB88-9C88-C6C7-17E40E722D3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85F3BB26-FE90-B979-F805-239332040037}"/>
              </a:ext>
            </a:extLst>
          </p:cNvPr>
          <p:cNvPicPr>
            <a:picLocks noChangeAspect="1"/>
          </p:cNvPicPr>
          <p:nvPr/>
        </p:nvPicPr>
        <p:blipFill>
          <a:blip r:embed="rId4"/>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3865DD43-3C7C-BA58-08B9-25FA1BDEDD21}"/>
              </a:ext>
            </a:extLst>
          </p:cNvPr>
          <p:cNvPicPr>
            <a:picLocks noChangeAspect="1"/>
          </p:cNvPicPr>
          <p:nvPr/>
        </p:nvPicPr>
        <p:blipFill>
          <a:blip r:embed="rId5"/>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45ACEA25-C7DB-5A84-3B49-9AE6C94D4F1D}"/>
              </a:ext>
            </a:extLst>
          </p:cNvPr>
          <p:cNvPicPr>
            <a:picLocks noChangeAspect="1"/>
          </p:cNvPicPr>
          <p:nvPr/>
        </p:nvPicPr>
        <p:blipFill>
          <a:blip r:embed="rId6"/>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BD07109E-26AF-83B7-E636-3E26B86FBDC3}"/>
              </a:ext>
            </a:extLst>
          </p:cNvPr>
          <p:cNvPicPr>
            <a:picLocks noChangeAspect="1"/>
          </p:cNvPicPr>
          <p:nvPr/>
        </p:nvPicPr>
        <p:blipFill>
          <a:blip r:embed="rId7"/>
          <a:stretch>
            <a:fillRect/>
          </a:stretch>
        </p:blipFill>
        <p:spPr>
          <a:xfrm>
            <a:off x="4636946" y="1358104"/>
            <a:ext cx="4507053" cy="2704232"/>
          </a:xfrm>
          <a:prstGeom prst="rect">
            <a:avLst/>
          </a:prstGeom>
        </p:spPr>
      </p:pic>
      <p:pic>
        <p:nvPicPr>
          <p:cNvPr id="7" name="Picture 6" descr="A graph showing the number of numbers&#10;&#10;Description automatically generated with medium confidence">
            <a:extLst>
              <a:ext uri="{FF2B5EF4-FFF2-40B4-BE49-F238E27FC236}">
                <a16:creationId xmlns:a16="http://schemas.microsoft.com/office/drawing/2014/main" id="{1FB50DDC-E0EB-4EA2-DC24-83EC9FA3179D}"/>
              </a:ext>
            </a:extLst>
          </p:cNvPr>
          <p:cNvPicPr>
            <a:picLocks noChangeAspect="1"/>
          </p:cNvPicPr>
          <p:nvPr/>
        </p:nvPicPr>
        <p:blipFill>
          <a:blip r:embed="rId8"/>
          <a:stretch>
            <a:fillRect/>
          </a:stretch>
        </p:blipFill>
        <p:spPr>
          <a:xfrm>
            <a:off x="248345" y="1415473"/>
            <a:ext cx="4404013" cy="2642408"/>
          </a:xfrm>
          <a:prstGeom prst="rect">
            <a:avLst/>
          </a:prstGeom>
        </p:spPr>
      </p:pic>
      <p:pic>
        <p:nvPicPr>
          <p:cNvPr id="12" name="Picture 11" descr="A graph showing the number of log calibration&#10;&#10;Description automatically generated">
            <a:extLst>
              <a:ext uri="{FF2B5EF4-FFF2-40B4-BE49-F238E27FC236}">
                <a16:creationId xmlns:a16="http://schemas.microsoft.com/office/drawing/2014/main" id="{FD13DCE1-079A-3584-AAAC-28E18A1AF3AD}"/>
              </a:ext>
            </a:extLst>
          </p:cNvPr>
          <p:cNvPicPr>
            <a:picLocks noChangeAspect="1"/>
          </p:cNvPicPr>
          <p:nvPr/>
        </p:nvPicPr>
        <p:blipFill>
          <a:blip r:embed="rId9"/>
          <a:stretch>
            <a:fillRect/>
          </a:stretch>
        </p:blipFill>
        <p:spPr>
          <a:xfrm>
            <a:off x="4770813" y="1415473"/>
            <a:ext cx="4404013" cy="2642408"/>
          </a:xfrm>
          <a:prstGeom prst="rect">
            <a:avLst/>
          </a:prstGeom>
        </p:spPr>
      </p:pic>
      <p:pic>
        <p:nvPicPr>
          <p:cNvPr id="13" name="Picture 12" descr="A graph showing the number of people in the united states&#10;&#10;Description automatically generated">
            <a:extLst>
              <a:ext uri="{FF2B5EF4-FFF2-40B4-BE49-F238E27FC236}">
                <a16:creationId xmlns:a16="http://schemas.microsoft.com/office/drawing/2014/main" id="{3C97493C-2034-BA7E-745B-65E4564C259E}"/>
              </a:ext>
            </a:extLst>
          </p:cNvPr>
          <p:cNvPicPr>
            <a:picLocks noChangeAspect="1"/>
          </p:cNvPicPr>
          <p:nvPr/>
        </p:nvPicPr>
        <p:blipFill>
          <a:blip r:embed="rId10"/>
          <a:stretch>
            <a:fillRect/>
          </a:stretch>
        </p:blipFill>
        <p:spPr>
          <a:xfrm>
            <a:off x="399093" y="1492790"/>
            <a:ext cx="4354839" cy="2612903"/>
          </a:xfrm>
          <a:prstGeom prst="rect">
            <a:avLst/>
          </a:prstGeom>
        </p:spPr>
      </p:pic>
      <p:pic>
        <p:nvPicPr>
          <p:cNvPr id="15" name="Picture 14" descr="A graph of the number of people in the united states&#10;&#10;Description automatically generated with medium confidence">
            <a:extLst>
              <a:ext uri="{FF2B5EF4-FFF2-40B4-BE49-F238E27FC236}">
                <a16:creationId xmlns:a16="http://schemas.microsoft.com/office/drawing/2014/main" id="{C4265D11-A301-70E7-FA26-9A2B81CD1DBB}"/>
              </a:ext>
            </a:extLst>
          </p:cNvPr>
          <p:cNvPicPr>
            <a:picLocks noChangeAspect="1"/>
          </p:cNvPicPr>
          <p:nvPr/>
        </p:nvPicPr>
        <p:blipFill>
          <a:blip r:embed="rId11"/>
          <a:stretch>
            <a:fillRect/>
          </a:stretch>
        </p:blipFill>
        <p:spPr>
          <a:xfrm>
            <a:off x="4716634" y="1492790"/>
            <a:ext cx="4275151" cy="2565091"/>
          </a:xfrm>
          <a:prstGeom prst="rect">
            <a:avLst/>
          </a:prstGeom>
        </p:spPr>
      </p:pic>
      <p:sp>
        <p:nvSpPr>
          <p:cNvPr id="16" name="TextBox 15">
            <a:extLst>
              <a:ext uri="{FF2B5EF4-FFF2-40B4-BE49-F238E27FC236}">
                <a16:creationId xmlns:a16="http://schemas.microsoft.com/office/drawing/2014/main" id="{EA99FDD9-6EFD-42E7-8615-5084C8DDE3D4}"/>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7" name="TextBox 16">
            <a:extLst>
              <a:ext uri="{FF2B5EF4-FFF2-40B4-BE49-F238E27FC236}">
                <a16:creationId xmlns:a16="http://schemas.microsoft.com/office/drawing/2014/main" id="{53C4A7D6-6FA0-04CD-5546-4D0BE650C8AD}"/>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8" name="TextBox 17">
            <a:extLst>
              <a:ext uri="{FF2B5EF4-FFF2-40B4-BE49-F238E27FC236}">
                <a16:creationId xmlns:a16="http://schemas.microsoft.com/office/drawing/2014/main" id="{93808F9C-C420-CEAA-C2C4-89C1F63C5094}"/>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315882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972E5-F05A-6983-12C6-F722319F7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1435D-ED1F-349A-DB36-E690F905E1AB}"/>
              </a:ext>
            </a:extLst>
          </p:cNvPr>
          <p:cNvSpPr>
            <a:spLocks noGrp="1"/>
          </p:cNvSpPr>
          <p:nvPr>
            <p:ph type="ctrTitle"/>
          </p:nvPr>
        </p:nvSpPr>
        <p:spPr/>
        <p:txBody>
          <a:bodyPr/>
          <a:lstStyle/>
          <a:p>
            <a:r>
              <a:rPr lang="en-GB" dirty="0"/>
              <a:t>Goodness-of-fit Statistics </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60A41A37-D9E0-0458-7C98-FD139C9C2B8F}"/>
                  </a:ext>
                </a:extLst>
              </p:cNvPr>
              <p:cNvGraphicFramePr>
                <a:graphicFrameLocks noGrp="1"/>
              </p:cNvGraphicFramePr>
              <p:nvPr>
                <p:ph idx="1"/>
                <p:extLst>
                  <p:ext uri="{D42A27DB-BD31-4B8C-83A1-F6EECF244321}">
                    <p14:modId xmlns:p14="http://schemas.microsoft.com/office/powerpoint/2010/main" val="299728097"/>
                  </p:ext>
                </p:extLst>
              </p:nvPr>
            </p:nvGraphicFramePr>
            <p:xfrm>
              <a:off x="1705831" y="1851670"/>
              <a:ext cx="5732337"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tblGrid>
                  <a:tr h="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SOC2000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SOC90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0">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8411</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0">
                    <a:tc>
                      <a:txBody>
                        <a:bodyPr/>
                        <a:lstStyle/>
                        <a:p>
                          <a:pPr>
                            <a:lnSpc>
                              <a:spcPct val="107000"/>
                            </a:lnSpc>
                            <a:spcAft>
                              <a:spcPts val="800"/>
                            </a:spcAft>
                          </a:pPr>
                          <a:r>
                            <a:rPr lang="en-GB" sz="1000" kern="100">
                              <a:effectLst/>
                            </a:rPr>
                            <a:t>McFadden’s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0">
                    <a:tc>
                      <a:txBody>
                        <a:bodyPr/>
                        <a:lstStyle/>
                        <a:p>
                          <a:pPr>
                            <a:lnSpc>
                              <a:spcPct val="107000"/>
                            </a:lnSpc>
                            <a:spcAft>
                              <a:spcPts val="800"/>
                            </a:spcAft>
                          </a:pPr>
                          <a:r>
                            <a:rPr lang="en-GB" sz="1000" kern="100">
                              <a:effectLst/>
                            </a:rPr>
                            <a:t>McFadden’s Adjusted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0">
                    <a:tc>
                      <a:txBody>
                        <a:bodyPr/>
                        <a:lstStyle/>
                        <a:p>
                          <a:pPr>
                            <a:lnSpc>
                              <a:spcPct val="107000"/>
                            </a:lnSpc>
                            <a:spcAft>
                              <a:spcPts val="800"/>
                            </a:spcAft>
                          </a:pPr>
                          <a:r>
                            <a:rPr lang="en-GB" sz="1000" kern="100">
                              <a:effectLst/>
                            </a:rPr>
                            <a:t>Cox-Snell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0.49</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0">
                    <a:tc>
                      <a:txBody>
                        <a:bodyPr/>
                        <a:lstStyle/>
                        <a:p>
                          <a:pPr>
                            <a:lnSpc>
                              <a:spcPct val="107000"/>
                            </a:lnSpc>
                            <a:spcAft>
                              <a:spcPts val="800"/>
                            </a:spcAft>
                          </a:pPr>
                          <a:r>
                            <a:rPr lang="en-GB" sz="1000" kern="100">
                              <a:effectLst/>
                            </a:rPr>
                            <a:t>Nagelkerke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0.52</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0">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17499.93</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0">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17741.14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17809.57</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Choice>
        <mc:Fallback xmlns="">
          <p:graphicFrame>
            <p:nvGraphicFramePr>
              <p:cNvPr id="4" name="Content Placeholder 3">
                <a:extLst>
                  <a:ext uri="{FF2B5EF4-FFF2-40B4-BE49-F238E27FC236}">
                    <a16:creationId xmlns:a16="http://schemas.microsoft.com/office/drawing/2014/main" id="{60A41A37-D9E0-0458-7C98-FD139C9C2B8F}"/>
                  </a:ext>
                </a:extLst>
              </p:cNvPr>
              <p:cNvGraphicFramePr>
                <a:graphicFrameLocks noGrp="1"/>
              </p:cNvGraphicFramePr>
              <p:nvPr>
                <p:ph idx="1"/>
                <p:extLst>
                  <p:ext uri="{D42A27DB-BD31-4B8C-83A1-F6EECF244321}">
                    <p14:modId xmlns:p14="http://schemas.microsoft.com/office/powerpoint/2010/main" val="299728097"/>
                  </p:ext>
                </p:extLst>
              </p:nvPr>
            </p:nvGraphicFramePr>
            <p:xfrm>
              <a:off x="1705831" y="1851670"/>
              <a:ext cx="5732337"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tblGrid>
                  <a:tr h="17145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SOC2000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SOC90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318897">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8411</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157544">
                    <a:tc>
                      <a:txBody>
                        <a:bodyPr/>
                        <a:lstStyle/>
                        <a:p>
                          <a:endParaRPr lang="en-US"/>
                        </a:p>
                      </a:txBody>
                      <a:tcPr marL="68580" marR="68580" marT="0" marB="0">
                        <a:blipFill>
                          <a:blip r:embed="rId3"/>
                          <a:stretch>
                            <a:fillRect t="-338462" r="-308225" b="-650000"/>
                          </a:stretch>
                        </a:blipFill>
                      </a:tcPr>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320612">
                    <a:tc>
                      <a:txBody>
                        <a:bodyPr/>
                        <a:lstStyle/>
                        <a:p>
                          <a:endParaRPr lang="en-US"/>
                        </a:p>
                      </a:txBody>
                      <a:tcPr marL="68580" marR="68580" marT="0" marB="0">
                        <a:blipFill>
                          <a:blip r:embed="rId3"/>
                          <a:stretch>
                            <a:fillRect t="-215094" r="-308225" b="-218868"/>
                          </a:stretch>
                        </a:blipFill>
                      </a:tcPr>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157544">
                    <a:tc>
                      <a:txBody>
                        <a:bodyPr/>
                        <a:lstStyle/>
                        <a:p>
                          <a:endParaRPr lang="en-US"/>
                        </a:p>
                      </a:txBody>
                      <a:tcPr marL="68580" marR="68580" marT="0" marB="0">
                        <a:blipFill>
                          <a:blip r:embed="rId3"/>
                          <a:stretch>
                            <a:fillRect t="-642308" r="-308225" b="-346154"/>
                          </a:stretch>
                        </a:blipFill>
                      </a:tcPr>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0.49</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157544">
                    <a:tc>
                      <a:txBody>
                        <a:bodyPr/>
                        <a:lstStyle/>
                        <a:p>
                          <a:endParaRPr lang="en-US"/>
                        </a:p>
                      </a:txBody>
                      <a:tcPr marL="68580" marR="68580" marT="0" marB="0">
                        <a:blipFill>
                          <a:blip r:embed="rId3"/>
                          <a:stretch>
                            <a:fillRect t="-742308" r="-308225" b="-246154"/>
                          </a:stretch>
                        </a:blipFill>
                      </a:tcPr>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0.52</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155829">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17499.93</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155829">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17741.14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17809.57</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Fallback>
      </mc:AlternateContent>
      <p:sp>
        <p:nvSpPr>
          <p:cNvPr id="3" name="TextBox 2">
            <a:extLst>
              <a:ext uri="{FF2B5EF4-FFF2-40B4-BE49-F238E27FC236}">
                <a16:creationId xmlns:a16="http://schemas.microsoft.com/office/drawing/2014/main" id="{F1A49760-9153-F0D6-7CFB-31975653D479}"/>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F31CFEA4-ACF5-1431-A3FB-293B1E84F6FC}"/>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04012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5E12-0B39-CFD6-36EF-0D47DF9E6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0622B-0373-3297-1532-8010B6B32FFF}"/>
              </a:ext>
            </a:extLst>
          </p:cNvPr>
          <p:cNvSpPr>
            <a:spLocks noGrp="1"/>
          </p:cNvSpPr>
          <p:nvPr>
            <p:ph type="ctrTitle"/>
          </p:nvPr>
        </p:nvSpPr>
        <p:spPr/>
        <p:txBody>
          <a:bodyPr>
            <a:normAutofit/>
          </a:bodyPr>
          <a:lstStyle/>
          <a:p>
            <a:r>
              <a:rPr lang="en-GB" sz="1800" dirty="0">
                <a:latin typeface="Calibri  "/>
              </a:rPr>
              <a:t>Handling Missing Data in the NCDS</a:t>
            </a:r>
          </a:p>
        </p:txBody>
      </p:sp>
      <p:sp>
        <p:nvSpPr>
          <p:cNvPr id="5" name="Content Placeholder 2">
            <a:extLst>
              <a:ext uri="{FF2B5EF4-FFF2-40B4-BE49-F238E27FC236}">
                <a16:creationId xmlns:a16="http://schemas.microsoft.com/office/drawing/2014/main" id="{9D246309-DA5E-7B3E-3CBE-9DC7EB5343CF}"/>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3" name="Content Placeholder 2">
            <a:extLst>
              <a:ext uri="{FF2B5EF4-FFF2-40B4-BE49-F238E27FC236}">
                <a16:creationId xmlns:a16="http://schemas.microsoft.com/office/drawing/2014/main" id="{4BAFAE49-003E-7002-92D9-2CE1D8C79142}"/>
              </a:ext>
            </a:extLst>
          </p:cNvPr>
          <p:cNvGraphicFramePr>
            <a:graphicFrameLocks noGrp="1"/>
          </p:cNvGraphicFramePr>
          <p:nvPr>
            <p:ph idx="1"/>
            <p:extLst>
              <p:ext uri="{D42A27DB-BD31-4B8C-83A1-F6EECF244321}">
                <p14:modId xmlns:p14="http://schemas.microsoft.com/office/powerpoint/2010/main" val="1041984607"/>
              </p:ext>
            </p:extLst>
          </p:nvPr>
        </p:nvGraphicFramePr>
        <p:xfrm>
          <a:off x="559593" y="2369882"/>
          <a:ext cx="7886701" cy="1428242"/>
        </p:xfrm>
        <a:graphic>
          <a:graphicData uri="http://schemas.openxmlformats.org/drawingml/2006/table">
            <a:tbl>
              <a:tblPr firstRow="1" firstCol="1" bandRow="1">
                <a:tableStyleId>{9D7B26C5-4107-4FEC-AEDC-1716B250A1EF}</a:tableStyleId>
              </a:tblPr>
              <a:tblGrid>
                <a:gridCol w="1064871">
                  <a:extLst>
                    <a:ext uri="{9D8B030D-6E8A-4147-A177-3AD203B41FA5}">
                      <a16:colId xmlns:a16="http://schemas.microsoft.com/office/drawing/2014/main" val="351564086"/>
                    </a:ext>
                  </a:extLst>
                </a:gridCol>
                <a:gridCol w="1364366">
                  <a:extLst>
                    <a:ext uri="{9D8B030D-6E8A-4147-A177-3AD203B41FA5}">
                      <a16:colId xmlns:a16="http://schemas.microsoft.com/office/drawing/2014/main" val="1585028561"/>
                    </a:ext>
                  </a:extLst>
                </a:gridCol>
                <a:gridCol w="1364366">
                  <a:extLst>
                    <a:ext uri="{9D8B030D-6E8A-4147-A177-3AD203B41FA5}">
                      <a16:colId xmlns:a16="http://schemas.microsoft.com/office/drawing/2014/main" val="300885349"/>
                    </a:ext>
                  </a:extLst>
                </a:gridCol>
                <a:gridCol w="1364366">
                  <a:extLst>
                    <a:ext uri="{9D8B030D-6E8A-4147-A177-3AD203B41FA5}">
                      <a16:colId xmlns:a16="http://schemas.microsoft.com/office/drawing/2014/main" val="1144520300"/>
                    </a:ext>
                  </a:extLst>
                </a:gridCol>
                <a:gridCol w="1364366">
                  <a:extLst>
                    <a:ext uri="{9D8B030D-6E8A-4147-A177-3AD203B41FA5}">
                      <a16:colId xmlns:a16="http://schemas.microsoft.com/office/drawing/2014/main" val="396691292"/>
                    </a:ext>
                  </a:extLst>
                </a:gridCol>
                <a:gridCol w="1364366">
                  <a:extLst>
                    <a:ext uri="{9D8B030D-6E8A-4147-A177-3AD203B41FA5}">
                      <a16:colId xmlns:a16="http://schemas.microsoft.com/office/drawing/2014/main" val="4292444850"/>
                    </a:ext>
                  </a:extLst>
                </a:gridCol>
              </a:tblGrid>
              <a:tr h="0">
                <a:tc>
                  <a:txBody>
                    <a:bodyPr/>
                    <a:lstStyle/>
                    <a:p>
                      <a:pPr>
                        <a:lnSpc>
                          <a:spcPct val="107000"/>
                        </a:lnSpc>
                        <a:spcAft>
                          <a:spcPts val="800"/>
                        </a:spcAft>
                      </a:pPr>
                      <a:r>
                        <a:rPr lang="en-GB" sz="1200" kern="100">
                          <a:effectLst/>
                        </a:rPr>
                        <a:t>N</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Percent Complete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Educational Attainment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Economic Activity</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Housing Tenure</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NS-SEC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9930852"/>
                  </a:ext>
                </a:extLst>
              </a:tr>
              <a:tr h="0">
                <a:tc>
                  <a:txBody>
                    <a:bodyPr/>
                    <a:lstStyle/>
                    <a:p>
                      <a:pPr>
                        <a:lnSpc>
                          <a:spcPct val="107000"/>
                        </a:lnSpc>
                        <a:spcAft>
                          <a:spcPts val="800"/>
                        </a:spcAft>
                      </a:pPr>
                      <a:r>
                        <a:rPr lang="en-GB" sz="12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67</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0762331"/>
                  </a:ext>
                </a:extLst>
              </a:tr>
              <a:tr h="0">
                <a:tc>
                  <a:txBody>
                    <a:bodyPr/>
                    <a:lstStyle/>
                    <a:p>
                      <a:pPr>
                        <a:lnSpc>
                          <a:spcPct val="107000"/>
                        </a:lnSpc>
                        <a:spcAft>
                          <a:spcPts val="800"/>
                        </a:spcAft>
                      </a:pPr>
                      <a:r>
                        <a:rPr lang="en-GB" sz="1200" kern="100">
                          <a:effectLst/>
                        </a:rPr>
                        <a:t>2201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17</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 </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3001877"/>
                  </a:ext>
                </a:extLst>
              </a:tr>
              <a:tr h="0">
                <a:tc>
                  <a:txBody>
                    <a:bodyPr/>
                    <a:lstStyle/>
                    <a:p>
                      <a:pPr>
                        <a:lnSpc>
                          <a:spcPct val="107000"/>
                        </a:lnSpc>
                        <a:spcAft>
                          <a:spcPts val="800"/>
                        </a:spcAft>
                      </a:pPr>
                      <a:r>
                        <a:rPr lang="en-GB" sz="1200" kern="100">
                          <a:effectLst/>
                        </a:rPr>
                        <a:t>1636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13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 </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0124499"/>
                  </a:ext>
                </a:extLst>
              </a:tr>
              <a:tr h="0">
                <a:tc>
                  <a:txBody>
                    <a:bodyPr/>
                    <a:lstStyle/>
                    <a:p>
                      <a:pPr>
                        <a:lnSpc>
                          <a:spcPct val="107000"/>
                        </a:lnSpc>
                        <a:spcAft>
                          <a:spcPts val="800"/>
                        </a:spcAft>
                      </a:pPr>
                      <a:r>
                        <a:rPr lang="en-GB" sz="1200" kern="100">
                          <a:effectLst/>
                        </a:rPr>
                        <a:t>251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8415051"/>
                  </a:ext>
                </a:extLst>
              </a:tr>
              <a:tr h="0">
                <a:tc>
                  <a:txBody>
                    <a:bodyPr/>
                    <a:lstStyle/>
                    <a:p>
                      <a:pPr>
                        <a:lnSpc>
                          <a:spcPct val="107000"/>
                        </a:lnSpc>
                        <a:spcAft>
                          <a:spcPts val="800"/>
                        </a:spcAft>
                      </a:pPr>
                      <a:r>
                        <a:rPr lang="en-GB" sz="1200" kern="100">
                          <a:effectLst/>
                        </a:rPr>
                        <a:t>Total = 12536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18276850"/>
                  </a:ext>
                </a:extLst>
              </a:tr>
            </a:tbl>
          </a:graphicData>
        </a:graphic>
      </p:graphicFrame>
      <p:sp>
        <p:nvSpPr>
          <p:cNvPr id="4" name="TextBox 3">
            <a:extLst>
              <a:ext uri="{FF2B5EF4-FFF2-40B4-BE49-F238E27FC236}">
                <a16:creationId xmlns:a16="http://schemas.microsoft.com/office/drawing/2014/main" id="{95029537-98BF-67A8-3F39-D12FA27E105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6" name="TextBox 5">
            <a:extLst>
              <a:ext uri="{FF2B5EF4-FFF2-40B4-BE49-F238E27FC236}">
                <a16:creationId xmlns:a16="http://schemas.microsoft.com/office/drawing/2014/main" id="{9A9EACA5-5D9A-7E61-D671-624C9AA4C2F3}"/>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287376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D85D-870D-3955-57DC-A826116F72EC}"/>
              </a:ext>
            </a:extLst>
          </p:cNvPr>
          <p:cNvSpPr>
            <a:spLocks noGrp="1"/>
          </p:cNvSpPr>
          <p:nvPr>
            <p:ph type="ctrTitle"/>
          </p:nvPr>
        </p:nvSpPr>
        <p:spPr/>
        <p:txBody>
          <a:bodyPr/>
          <a:lstStyle/>
          <a:p>
            <a:r>
              <a:rPr lang="en-GB" dirty="0"/>
              <a:t>A (very short) literature review</a:t>
            </a:r>
          </a:p>
        </p:txBody>
      </p:sp>
      <p:sp>
        <p:nvSpPr>
          <p:cNvPr id="3" name="Content Placeholder 2">
            <a:extLst>
              <a:ext uri="{FF2B5EF4-FFF2-40B4-BE49-F238E27FC236}">
                <a16:creationId xmlns:a16="http://schemas.microsoft.com/office/drawing/2014/main" id="{411F562A-3356-BB51-2DBF-93C505BA3137}"/>
              </a:ext>
            </a:extLst>
          </p:cNvPr>
          <p:cNvSpPr>
            <a:spLocks noGrp="1"/>
          </p:cNvSpPr>
          <p:nvPr>
            <p:ph idx="1"/>
          </p:nvPr>
        </p:nvSpPr>
        <p:spPr/>
        <p:txBody>
          <a:bodyPr/>
          <a:lstStyle/>
          <a:p>
            <a:r>
              <a:rPr lang="en-GB" dirty="0"/>
              <a:t>Landscape of the NCDS cohort (</a:t>
            </a:r>
            <a:r>
              <a:rPr lang="en-GB" dirty="0" err="1"/>
              <a:t>Bynner</a:t>
            </a:r>
            <a:r>
              <a:rPr lang="en-GB" dirty="0"/>
              <a:t> 2005; </a:t>
            </a:r>
            <a:r>
              <a:rPr lang="en-GB" dirty="0" err="1"/>
              <a:t>Blanden</a:t>
            </a:r>
            <a:r>
              <a:rPr lang="en-GB" dirty="0"/>
              <a:t> 2004)</a:t>
            </a:r>
          </a:p>
          <a:p>
            <a:endParaRPr lang="en-GB" dirty="0"/>
          </a:p>
          <a:p>
            <a:r>
              <a:rPr lang="en-GB" dirty="0"/>
              <a:t>Structuration vs Individualisation (Beck 2002; Gayle et al 2009)</a:t>
            </a:r>
          </a:p>
          <a:p>
            <a:pPr marL="0" indent="0">
              <a:buNone/>
            </a:pPr>
            <a:endParaRPr lang="en-GB" dirty="0"/>
          </a:p>
          <a:p>
            <a:r>
              <a:rPr lang="en-GB" dirty="0"/>
              <a:t>‘New Structuralism’ (Devine 2017)</a:t>
            </a:r>
          </a:p>
          <a:p>
            <a:endParaRPr lang="en-GB" dirty="0"/>
          </a:p>
          <a:p>
            <a:r>
              <a:rPr lang="en-GB" dirty="0"/>
              <a:t>Life Course (Mayer 2004; Elder 1994)</a:t>
            </a:r>
          </a:p>
          <a:p>
            <a:endParaRPr lang="en-GB" dirty="0"/>
          </a:p>
          <a:p>
            <a:endParaRPr lang="en-GB" dirty="0"/>
          </a:p>
        </p:txBody>
      </p:sp>
    </p:spTree>
    <p:extLst>
      <p:ext uri="{BB962C8B-B14F-4D97-AF65-F5344CB8AC3E}">
        <p14:creationId xmlns:p14="http://schemas.microsoft.com/office/powerpoint/2010/main" val="359715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How to handle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Multiple Imputation versus FIML</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204403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01E84-E48B-F329-45E7-E87F31FF5EDA}"/>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84089F9-DA02-9D52-2BCC-63175DE2D9A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2" name="Table 1">
            <a:extLst>
              <a:ext uri="{FF2B5EF4-FFF2-40B4-BE49-F238E27FC236}">
                <a16:creationId xmlns:a16="http://schemas.microsoft.com/office/drawing/2014/main" id="{DD18557B-F0B9-079C-B2DF-824499EC50ED}"/>
              </a:ext>
            </a:extLst>
          </p:cNvPr>
          <p:cNvGraphicFramePr>
            <a:graphicFrameLocks noGrp="1"/>
          </p:cNvGraphicFramePr>
          <p:nvPr>
            <p:extLst>
              <p:ext uri="{D42A27DB-BD31-4B8C-83A1-F6EECF244321}">
                <p14:modId xmlns:p14="http://schemas.microsoft.com/office/powerpoint/2010/main" val="1818053794"/>
              </p:ext>
            </p:extLst>
          </p:nvPr>
        </p:nvGraphicFramePr>
        <p:xfrm>
          <a:off x="0" y="680139"/>
          <a:ext cx="9143996" cy="4339886"/>
        </p:xfrm>
        <a:graphic>
          <a:graphicData uri="http://schemas.openxmlformats.org/drawingml/2006/table">
            <a:tbl>
              <a:tblPr firstRow="1" firstCol="1" bandRow="1">
                <a:tableStyleId>{9D7B26C5-4107-4FEC-AEDC-1716B250A1EF}</a:tableStyleId>
              </a:tblPr>
              <a:tblGrid>
                <a:gridCol w="776816">
                  <a:extLst>
                    <a:ext uri="{9D8B030D-6E8A-4147-A177-3AD203B41FA5}">
                      <a16:colId xmlns:a16="http://schemas.microsoft.com/office/drawing/2014/main" val="2450842943"/>
                    </a:ext>
                  </a:extLst>
                </a:gridCol>
                <a:gridCol w="553860">
                  <a:extLst>
                    <a:ext uri="{9D8B030D-6E8A-4147-A177-3AD203B41FA5}">
                      <a16:colId xmlns:a16="http://schemas.microsoft.com/office/drawing/2014/main" val="1324119066"/>
                    </a:ext>
                  </a:extLst>
                </a:gridCol>
                <a:gridCol w="337960">
                  <a:extLst>
                    <a:ext uri="{9D8B030D-6E8A-4147-A177-3AD203B41FA5}">
                      <a16:colId xmlns:a16="http://schemas.microsoft.com/office/drawing/2014/main" val="3836472134"/>
                    </a:ext>
                  </a:extLst>
                </a:gridCol>
                <a:gridCol w="492478">
                  <a:extLst>
                    <a:ext uri="{9D8B030D-6E8A-4147-A177-3AD203B41FA5}">
                      <a16:colId xmlns:a16="http://schemas.microsoft.com/office/drawing/2014/main" val="1030265189"/>
                    </a:ext>
                  </a:extLst>
                </a:gridCol>
                <a:gridCol w="337960">
                  <a:extLst>
                    <a:ext uri="{9D8B030D-6E8A-4147-A177-3AD203B41FA5}">
                      <a16:colId xmlns:a16="http://schemas.microsoft.com/office/drawing/2014/main" val="2491007314"/>
                    </a:ext>
                  </a:extLst>
                </a:gridCol>
                <a:gridCol w="492478">
                  <a:extLst>
                    <a:ext uri="{9D8B030D-6E8A-4147-A177-3AD203B41FA5}">
                      <a16:colId xmlns:a16="http://schemas.microsoft.com/office/drawing/2014/main" val="3714048043"/>
                    </a:ext>
                  </a:extLst>
                </a:gridCol>
                <a:gridCol w="337960">
                  <a:extLst>
                    <a:ext uri="{9D8B030D-6E8A-4147-A177-3AD203B41FA5}">
                      <a16:colId xmlns:a16="http://schemas.microsoft.com/office/drawing/2014/main" val="2029673843"/>
                    </a:ext>
                  </a:extLst>
                </a:gridCol>
                <a:gridCol w="554567">
                  <a:extLst>
                    <a:ext uri="{9D8B030D-6E8A-4147-A177-3AD203B41FA5}">
                      <a16:colId xmlns:a16="http://schemas.microsoft.com/office/drawing/2014/main" val="2917199880"/>
                    </a:ext>
                  </a:extLst>
                </a:gridCol>
                <a:gridCol w="337960">
                  <a:extLst>
                    <a:ext uri="{9D8B030D-6E8A-4147-A177-3AD203B41FA5}">
                      <a16:colId xmlns:a16="http://schemas.microsoft.com/office/drawing/2014/main" val="1603394344"/>
                    </a:ext>
                  </a:extLst>
                </a:gridCol>
                <a:gridCol w="554567">
                  <a:extLst>
                    <a:ext uri="{9D8B030D-6E8A-4147-A177-3AD203B41FA5}">
                      <a16:colId xmlns:a16="http://schemas.microsoft.com/office/drawing/2014/main" val="1663983716"/>
                    </a:ext>
                  </a:extLst>
                </a:gridCol>
                <a:gridCol w="337960">
                  <a:extLst>
                    <a:ext uri="{9D8B030D-6E8A-4147-A177-3AD203B41FA5}">
                      <a16:colId xmlns:a16="http://schemas.microsoft.com/office/drawing/2014/main" val="2218008550"/>
                    </a:ext>
                  </a:extLst>
                </a:gridCol>
                <a:gridCol w="492478">
                  <a:extLst>
                    <a:ext uri="{9D8B030D-6E8A-4147-A177-3AD203B41FA5}">
                      <a16:colId xmlns:a16="http://schemas.microsoft.com/office/drawing/2014/main" val="1531300598"/>
                    </a:ext>
                  </a:extLst>
                </a:gridCol>
                <a:gridCol w="337960">
                  <a:extLst>
                    <a:ext uri="{9D8B030D-6E8A-4147-A177-3AD203B41FA5}">
                      <a16:colId xmlns:a16="http://schemas.microsoft.com/office/drawing/2014/main" val="1078927351"/>
                    </a:ext>
                  </a:extLst>
                </a:gridCol>
                <a:gridCol w="492478">
                  <a:extLst>
                    <a:ext uri="{9D8B030D-6E8A-4147-A177-3AD203B41FA5}">
                      <a16:colId xmlns:a16="http://schemas.microsoft.com/office/drawing/2014/main" val="2144887036"/>
                    </a:ext>
                  </a:extLst>
                </a:gridCol>
                <a:gridCol w="337960">
                  <a:extLst>
                    <a:ext uri="{9D8B030D-6E8A-4147-A177-3AD203B41FA5}">
                      <a16:colId xmlns:a16="http://schemas.microsoft.com/office/drawing/2014/main" val="458303438"/>
                    </a:ext>
                  </a:extLst>
                </a:gridCol>
                <a:gridCol w="451558">
                  <a:extLst>
                    <a:ext uri="{9D8B030D-6E8A-4147-A177-3AD203B41FA5}">
                      <a16:colId xmlns:a16="http://schemas.microsoft.com/office/drawing/2014/main" val="2492788572"/>
                    </a:ext>
                  </a:extLst>
                </a:gridCol>
                <a:gridCol w="337960">
                  <a:extLst>
                    <a:ext uri="{9D8B030D-6E8A-4147-A177-3AD203B41FA5}">
                      <a16:colId xmlns:a16="http://schemas.microsoft.com/office/drawing/2014/main" val="1288578382"/>
                    </a:ext>
                  </a:extLst>
                </a:gridCol>
                <a:gridCol w="451558">
                  <a:extLst>
                    <a:ext uri="{9D8B030D-6E8A-4147-A177-3AD203B41FA5}">
                      <a16:colId xmlns:a16="http://schemas.microsoft.com/office/drawing/2014/main" val="1542308415"/>
                    </a:ext>
                  </a:extLst>
                </a:gridCol>
                <a:gridCol w="337960">
                  <a:extLst>
                    <a:ext uri="{9D8B030D-6E8A-4147-A177-3AD203B41FA5}">
                      <a16:colId xmlns:a16="http://schemas.microsoft.com/office/drawing/2014/main" val="352686849"/>
                    </a:ext>
                  </a:extLst>
                </a:gridCol>
                <a:gridCol w="451558">
                  <a:extLst>
                    <a:ext uri="{9D8B030D-6E8A-4147-A177-3AD203B41FA5}">
                      <a16:colId xmlns:a16="http://schemas.microsoft.com/office/drawing/2014/main" val="2832912084"/>
                    </a:ext>
                  </a:extLst>
                </a:gridCol>
                <a:gridCol w="337960">
                  <a:extLst>
                    <a:ext uri="{9D8B030D-6E8A-4147-A177-3AD203B41FA5}">
                      <a16:colId xmlns:a16="http://schemas.microsoft.com/office/drawing/2014/main" val="3577278575"/>
                    </a:ext>
                  </a:extLst>
                </a:gridCol>
              </a:tblGrid>
              <a:tr h="155983">
                <a:tc gridSpan="21">
                  <a:txBody>
                    <a:bodyPr/>
                    <a:lstStyle/>
                    <a:p>
                      <a:pPr>
                        <a:lnSpc>
                          <a:spcPct val="115000"/>
                        </a:lnSpc>
                        <a:spcAft>
                          <a:spcPts val="1000"/>
                        </a:spcAft>
                      </a:pPr>
                      <a:r>
                        <a:rPr lang="en-US" sz="900">
                          <a:effectLst/>
                        </a:rPr>
                        <a:t>Table 1: Simulation Regression Models Using a MCAR Principle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19924033"/>
                  </a:ext>
                </a:extLst>
              </a:tr>
              <a:tr h="818821">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gridSpan="2">
                  <a:txBody>
                    <a:bodyPr/>
                    <a:lstStyle/>
                    <a:p>
                      <a:pPr algn="ctr">
                        <a:lnSpc>
                          <a:spcPct val="115000"/>
                        </a:lnSpc>
                        <a:spcAft>
                          <a:spcPts val="1000"/>
                        </a:spcAft>
                      </a:pPr>
                      <a:r>
                        <a:rPr lang="en-US" sz="900">
                          <a:effectLst/>
                        </a:rPr>
                        <a:t>Complete Records 'God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Complete SEM</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Missingness Introduced at Independent Variable 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All Missingness coded as =0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Single Use Modal Imputation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FIML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no auxiliary variables and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extLst>
                  <a:ext uri="{0D108BD9-81ED-4DB2-BD59-A6C34878D82A}">
                    <a16:rowId xmlns:a16="http://schemas.microsoft.com/office/drawing/2014/main" val="1851576170"/>
                  </a:ext>
                </a:extLst>
              </a:tr>
              <a:tr h="321693">
                <a:tc>
                  <a:txBody>
                    <a:bodyPr/>
                    <a:lstStyle/>
                    <a:p>
                      <a:pPr>
                        <a:lnSpc>
                          <a:spcPct val="115000"/>
                        </a:lnSpc>
                        <a:spcAft>
                          <a:spcPts val="1000"/>
                        </a:spcAft>
                      </a:pPr>
                      <a:r>
                        <a:rPr lang="en-US" sz="900">
                          <a:effectLst/>
                        </a:rPr>
                        <a:t>Independent Variable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260908214"/>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373270106"/>
                  </a:ext>
                </a:extLst>
              </a:tr>
              <a:tr h="321693">
                <a:tc>
                  <a:txBody>
                    <a:bodyPr/>
                    <a:lstStyle/>
                    <a:p>
                      <a:pPr>
                        <a:lnSpc>
                          <a:spcPct val="115000"/>
                        </a:lnSpc>
                        <a:spcAft>
                          <a:spcPts val="1000"/>
                        </a:spcAft>
                      </a:pPr>
                      <a:r>
                        <a:rPr lang="en-US" sz="900">
                          <a:effectLst/>
                        </a:rPr>
                        <a:t>Independent Variable 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056971220"/>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4264541049"/>
                  </a:ext>
                </a:extLst>
              </a:tr>
              <a:tr h="321693">
                <a:tc>
                  <a:txBody>
                    <a:bodyPr/>
                    <a:lstStyle/>
                    <a:p>
                      <a:pPr>
                        <a:lnSpc>
                          <a:spcPct val="115000"/>
                        </a:lnSpc>
                        <a:spcAft>
                          <a:spcPts val="1000"/>
                        </a:spcAft>
                      </a:pPr>
                      <a:r>
                        <a:rPr lang="en-US" sz="900" dirty="0">
                          <a:effectLst/>
                        </a:rPr>
                        <a:t>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-0.06</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-0.06</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4148837503"/>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2979577124"/>
                  </a:ext>
                </a:extLst>
              </a:tr>
              <a:tr h="174606">
                <a:tc>
                  <a:txBody>
                    <a:bodyPr/>
                    <a:lstStyle/>
                    <a:p>
                      <a:pPr>
                        <a:lnSpc>
                          <a:spcPct val="115000"/>
                        </a:lnSpc>
                        <a:spcAft>
                          <a:spcPts val="1000"/>
                        </a:spcAft>
                      </a:pPr>
                      <a:r>
                        <a:rPr lang="en-US" sz="900">
                          <a:effectLst/>
                        </a:rPr>
                        <a:t>Intercept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569496876"/>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1792391953"/>
                  </a:ext>
                </a:extLst>
              </a:tr>
              <a:tr h="354491">
                <a:tc>
                  <a:txBody>
                    <a:bodyPr/>
                    <a:lstStyle/>
                    <a:p>
                      <a:pPr>
                        <a:lnSpc>
                          <a:spcPct val="115000"/>
                        </a:lnSpc>
                        <a:spcAft>
                          <a:spcPts val="1000"/>
                        </a:spcAft>
                      </a:pPr>
                      <a:r>
                        <a:rPr lang="en-US" sz="900">
                          <a:effectLst/>
                        </a:rPr>
                        <a:t>Number of observations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512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512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1913194417"/>
                  </a:ext>
                </a:extLst>
              </a:tr>
              <a:tr h="264548">
                <a:tc>
                  <a:txBody>
                    <a:bodyPr/>
                    <a:lstStyle/>
                    <a:p>
                      <a:pPr>
                        <a:lnSpc>
                          <a:spcPct val="115000"/>
                        </a:lnSpc>
                        <a:spcAft>
                          <a:spcPts val="1000"/>
                        </a:spcAft>
                      </a:pPr>
                      <a:r>
                        <a:rPr lang="en-US" sz="900">
                          <a:effectLst/>
                        </a:rPr>
                        <a:t>AIC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-1245.53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819.95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-649.50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-1125.29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-1125.41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-649.50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825.34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769322843"/>
                  </a:ext>
                </a:extLst>
              </a:tr>
              <a:tr h="264548">
                <a:tc>
                  <a:txBody>
                    <a:bodyPr/>
                    <a:lstStyle/>
                    <a:p>
                      <a:pPr>
                        <a:lnSpc>
                          <a:spcPct val="115000"/>
                        </a:lnSpc>
                        <a:spcAft>
                          <a:spcPts val="1000"/>
                        </a:spcAft>
                      </a:pPr>
                      <a:r>
                        <a:rPr lang="en-US" sz="900">
                          <a:effectLst/>
                        </a:rPr>
                        <a:t>BIC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-1225.90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844.49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-632.55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-1105.65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-1105.78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-632.55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894.05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991986090"/>
                  </a:ext>
                </a:extLst>
              </a:tr>
              <a:tr h="321693">
                <a:tc>
                  <a:txBody>
                    <a:bodyPr/>
                    <a:lstStyle/>
                    <a:p>
                      <a:pPr>
                        <a:lnSpc>
                          <a:spcPct val="115000"/>
                        </a:lnSpc>
                        <a:spcAft>
                          <a:spcPts val="1000"/>
                        </a:spcAft>
                      </a:pPr>
                      <a:r>
                        <a:rPr lang="en-US" sz="900">
                          <a:effectLst/>
                        </a:rPr>
                        <a:t>Adjusted R-squared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54252384"/>
                  </a:ext>
                </a:extLst>
              </a:tr>
              <a:tr h="321693">
                <a:tc gridSpan="21">
                  <a:txBody>
                    <a:bodyPr/>
                    <a:lstStyle/>
                    <a:p>
                      <a:pPr algn="ctr">
                        <a:lnSpc>
                          <a:spcPct val="115000"/>
                        </a:lnSpc>
                        <a:spcAft>
                          <a:spcPts val="1000"/>
                        </a:spcAft>
                      </a:pPr>
                      <a:r>
                        <a:rPr lang="en-US" sz="900" dirty="0">
                          <a:effectLst/>
                        </a:rPr>
                        <a:t>*** p&lt;.001, ** p&lt;.01, * p&lt;.05</a:t>
                      </a:r>
                      <a:br>
                        <a:rPr lang="en-US" sz="900" dirty="0">
                          <a:effectLst/>
                        </a:rPr>
                      </a:br>
                      <a:r>
                        <a:rPr lang="en-US" sz="900" dirty="0">
                          <a:effectLst/>
                        </a:rPr>
                        <a:t>Data Source: Simulation using a MCAR principle. 51 per cent missingness introduced.</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490664107"/>
                  </a:ext>
                </a:extLst>
              </a:tr>
            </a:tbl>
          </a:graphicData>
        </a:graphic>
      </p:graphicFrame>
    </p:spTree>
    <p:extLst>
      <p:ext uri="{BB962C8B-B14F-4D97-AF65-F5344CB8AC3E}">
        <p14:creationId xmlns:p14="http://schemas.microsoft.com/office/powerpoint/2010/main" val="781901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A1439-1DB1-9A65-34C0-DC10677ECE47}"/>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B03F0DC-FEAE-8D1F-AB22-F96C82EAED5F}"/>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11" name="Table 10">
            <a:extLst>
              <a:ext uri="{FF2B5EF4-FFF2-40B4-BE49-F238E27FC236}">
                <a16:creationId xmlns:a16="http://schemas.microsoft.com/office/drawing/2014/main" id="{6C9907CE-496C-A961-11DD-85136DCDA44B}"/>
              </a:ext>
            </a:extLst>
          </p:cNvPr>
          <p:cNvGraphicFramePr>
            <a:graphicFrameLocks noGrp="1"/>
          </p:cNvGraphicFramePr>
          <p:nvPr>
            <p:extLst>
              <p:ext uri="{D42A27DB-BD31-4B8C-83A1-F6EECF244321}">
                <p14:modId xmlns:p14="http://schemas.microsoft.com/office/powerpoint/2010/main" val="1933780914"/>
              </p:ext>
            </p:extLst>
          </p:nvPr>
        </p:nvGraphicFramePr>
        <p:xfrm>
          <a:off x="1" y="680139"/>
          <a:ext cx="9143997" cy="4182505"/>
        </p:xfrm>
        <a:graphic>
          <a:graphicData uri="http://schemas.openxmlformats.org/drawingml/2006/table">
            <a:tbl>
              <a:tblPr firstRow="1" firstCol="1" bandRow="1">
                <a:tableStyleId>{9D7B26C5-4107-4FEC-AEDC-1716B250A1EF}</a:tableStyleId>
              </a:tblPr>
              <a:tblGrid>
                <a:gridCol w="835561">
                  <a:extLst>
                    <a:ext uri="{9D8B030D-6E8A-4147-A177-3AD203B41FA5}">
                      <a16:colId xmlns:a16="http://schemas.microsoft.com/office/drawing/2014/main" val="3302989371"/>
                    </a:ext>
                  </a:extLst>
                </a:gridCol>
                <a:gridCol w="526738">
                  <a:extLst>
                    <a:ext uri="{9D8B030D-6E8A-4147-A177-3AD203B41FA5}">
                      <a16:colId xmlns:a16="http://schemas.microsoft.com/office/drawing/2014/main" val="4088562737"/>
                    </a:ext>
                  </a:extLst>
                </a:gridCol>
                <a:gridCol w="324093">
                  <a:extLst>
                    <a:ext uri="{9D8B030D-6E8A-4147-A177-3AD203B41FA5}">
                      <a16:colId xmlns:a16="http://schemas.microsoft.com/office/drawing/2014/main" val="4091894765"/>
                    </a:ext>
                  </a:extLst>
                </a:gridCol>
                <a:gridCol w="469135">
                  <a:extLst>
                    <a:ext uri="{9D8B030D-6E8A-4147-A177-3AD203B41FA5}">
                      <a16:colId xmlns:a16="http://schemas.microsoft.com/office/drawing/2014/main" val="2037101271"/>
                    </a:ext>
                  </a:extLst>
                </a:gridCol>
                <a:gridCol w="324093">
                  <a:extLst>
                    <a:ext uri="{9D8B030D-6E8A-4147-A177-3AD203B41FA5}">
                      <a16:colId xmlns:a16="http://schemas.microsoft.com/office/drawing/2014/main" val="728532498"/>
                    </a:ext>
                  </a:extLst>
                </a:gridCol>
                <a:gridCol w="469135">
                  <a:extLst>
                    <a:ext uri="{9D8B030D-6E8A-4147-A177-3AD203B41FA5}">
                      <a16:colId xmlns:a16="http://schemas.microsoft.com/office/drawing/2014/main" val="4178965571"/>
                    </a:ext>
                  </a:extLst>
                </a:gridCol>
                <a:gridCol w="324093">
                  <a:extLst>
                    <a:ext uri="{9D8B030D-6E8A-4147-A177-3AD203B41FA5}">
                      <a16:colId xmlns:a16="http://schemas.microsoft.com/office/drawing/2014/main" val="2856608467"/>
                    </a:ext>
                  </a:extLst>
                </a:gridCol>
                <a:gridCol w="526738">
                  <a:extLst>
                    <a:ext uri="{9D8B030D-6E8A-4147-A177-3AD203B41FA5}">
                      <a16:colId xmlns:a16="http://schemas.microsoft.com/office/drawing/2014/main" val="640841906"/>
                    </a:ext>
                  </a:extLst>
                </a:gridCol>
                <a:gridCol w="324093">
                  <a:extLst>
                    <a:ext uri="{9D8B030D-6E8A-4147-A177-3AD203B41FA5}">
                      <a16:colId xmlns:a16="http://schemas.microsoft.com/office/drawing/2014/main" val="21966709"/>
                    </a:ext>
                  </a:extLst>
                </a:gridCol>
                <a:gridCol w="526738">
                  <a:extLst>
                    <a:ext uri="{9D8B030D-6E8A-4147-A177-3AD203B41FA5}">
                      <a16:colId xmlns:a16="http://schemas.microsoft.com/office/drawing/2014/main" val="1821328711"/>
                    </a:ext>
                  </a:extLst>
                </a:gridCol>
                <a:gridCol w="324093">
                  <a:extLst>
                    <a:ext uri="{9D8B030D-6E8A-4147-A177-3AD203B41FA5}">
                      <a16:colId xmlns:a16="http://schemas.microsoft.com/office/drawing/2014/main" val="2216160676"/>
                    </a:ext>
                  </a:extLst>
                </a:gridCol>
                <a:gridCol w="526738">
                  <a:extLst>
                    <a:ext uri="{9D8B030D-6E8A-4147-A177-3AD203B41FA5}">
                      <a16:colId xmlns:a16="http://schemas.microsoft.com/office/drawing/2014/main" val="1408455468"/>
                    </a:ext>
                  </a:extLst>
                </a:gridCol>
                <a:gridCol w="324093">
                  <a:extLst>
                    <a:ext uri="{9D8B030D-6E8A-4147-A177-3AD203B41FA5}">
                      <a16:colId xmlns:a16="http://schemas.microsoft.com/office/drawing/2014/main" val="2198196496"/>
                    </a:ext>
                  </a:extLst>
                </a:gridCol>
                <a:gridCol w="469135">
                  <a:extLst>
                    <a:ext uri="{9D8B030D-6E8A-4147-A177-3AD203B41FA5}">
                      <a16:colId xmlns:a16="http://schemas.microsoft.com/office/drawing/2014/main" val="2161959063"/>
                    </a:ext>
                  </a:extLst>
                </a:gridCol>
                <a:gridCol w="324093">
                  <a:extLst>
                    <a:ext uri="{9D8B030D-6E8A-4147-A177-3AD203B41FA5}">
                      <a16:colId xmlns:a16="http://schemas.microsoft.com/office/drawing/2014/main" val="3715926828"/>
                    </a:ext>
                  </a:extLst>
                </a:gridCol>
                <a:gridCol w="582257">
                  <a:extLst>
                    <a:ext uri="{9D8B030D-6E8A-4147-A177-3AD203B41FA5}">
                      <a16:colId xmlns:a16="http://schemas.microsoft.com/office/drawing/2014/main" val="1776909973"/>
                    </a:ext>
                  </a:extLst>
                </a:gridCol>
                <a:gridCol w="434437">
                  <a:extLst>
                    <a:ext uri="{9D8B030D-6E8A-4147-A177-3AD203B41FA5}">
                      <a16:colId xmlns:a16="http://schemas.microsoft.com/office/drawing/2014/main" val="1091990843"/>
                    </a:ext>
                  </a:extLst>
                </a:gridCol>
                <a:gridCol w="430274">
                  <a:extLst>
                    <a:ext uri="{9D8B030D-6E8A-4147-A177-3AD203B41FA5}">
                      <a16:colId xmlns:a16="http://schemas.microsoft.com/office/drawing/2014/main" val="2918715947"/>
                    </a:ext>
                  </a:extLst>
                </a:gridCol>
                <a:gridCol w="324093">
                  <a:extLst>
                    <a:ext uri="{9D8B030D-6E8A-4147-A177-3AD203B41FA5}">
                      <a16:colId xmlns:a16="http://schemas.microsoft.com/office/drawing/2014/main" val="4272588056"/>
                    </a:ext>
                  </a:extLst>
                </a:gridCol>
                <a:gridCol w="430274">
                  <a:extLst>
                    <a:ext uri="{9D8B030D-6E8A-4147-A177-3AD203B41FA5}">
                      <a16:colId xmlns:a16="http://schemas.microsoft.com/office/drawing/2014/main" val="1093456722"/>
                    </a:ext>
                  </a:extLst>
                </a:gridCol>
                <a:gridCol w="324093">
                  <a:extLst>
                    <a:ext uri="{9D8B030D-6E8A-4147-A177-3AD203B41FA5}">
                      <a16:colId xmlns:a16="http://schemas.microsoft.com/office/drawing/2014/main" val="2331492570"/>
                    </a:ext>
                  </a:extLst>
                </a:gridCol>
              </a:tblGrid>
              <a:tr h="132261">
                <a:tc gridSpan="21">
                  <a:txBody>
                    <a:bodyPr/>
                    <a:lstStyle/>
                    <a:p>
                      <a:pPr>
                        <a:lnSpc>
                          <a:spcPct val="115000"/>
                        </a:lnSpc>
                        <a:spcAft>
                          <a:spcPts val="1000"/>
                        </a:spcAft>
                      </a:pPr>
                      <a:r>
                        <a:rPr lang="en-US" sz="900" dirty="0">
                          <a:effectLst/>
                        </a:rPr>
                        <a:t>Table 2: Simulation Regression Models Using a MAR Principle</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1120801"/>
                  </a:ext>
                </a:extLst>
              </a:tr>
              <a:tr h="677493">
                <a:tc>
                  <a:txBody>
                    <a:bodyPr/>
                    <a:lstStyle/>
                    <a:p>
                      <a:pPr>
                        <a:lnSpc>
                          <a:spcPct val="115000"/>
                        </a:lnSpc>
                        <a:spcAft>
                          <a:spcPts val="1000"/>
                        </a:spcAft>
                      </a:pPr>
                      <a:r>
                        <a:rPr lang="en-US" sz="900" dirty="0">
                          <a:effectLst/>
                        </a:rPr>
                        <a:t> </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gridSpan="2">
                  <a:txBody>
                    <a:bodyPr/>
                    <a:lstStyle/>
                    <a:p>
                      <a:pPr algn="ctr">
                        <a:lnSpc>
                          <a:spcPct val="115000"/>
                        </a:lnSpc>
                        <a:spcAft>
                          <a:spcPts val="1000"/>
                        </a:spcAft>
                      </a:pPr>
                      <a:r>
                        <a:rPr lang="en-US" sz="900">
                          <a:effectLst/>
                        </a:rPr>
                        <a:t>Complete Records 'God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Complete SEM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Missingness Introduced at 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Single Use Modal Imputation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FIML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no auxiliary variables and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extLst>
                  <a:ext uri="{0D108BD9-81ED-4DB2-BD59-A6C34878D82A}">
                    <a16:rowId xmlns:a16="http://schemas.microsoft.com/office/drawing/2014/main" val="4285410881"/>
                  </a:ext>
                </a:extLst>
              </a:tr>
              <a:tr h="272782">
                <a:tc>
                  <a:txBody>
                    <a:bodyPr/>
                    <a:lstStyle/>
                    <a:p>
                      <a:pPr>
                        <a:lnSpc>
                          <a:spcPct val="115000"/>
                        </a:lnSpc>
                        <a:spcAft>
                          <a:spcPts val="1000"/>
                        </a:spcAft>
                      </a:pPr>
                      <a:r>
                        <a:rPr lang="en-US" sz="900">
                          <a:effectLst/>
                        </a:rPr>
                        <a:t>Independent Variable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2191635203"/>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164039382"/>
                  </a:ext>
                </a:extLst>
              </a:tr>
              <a:tr h="272782">
                <a:tc>
                  <a:txBody>
                    <a:bodyPr/>
                    <a:lstStyle/>
                    <a:p>
                      <a:pPr>
                        <a:lnSpc>
                          <a:spcPct val="115000"/>
                        </a:lnSpc>
                        <a:spcAft>
                          <a:spcPts val="1000"/>
                        </a:spcAft>
                      </a:pPr>
                      <a:r>
                        <a:rPr lang="en-US" sz="900">
                          <a:effectLst/>
                        </a:rPr>
                        <a:t>Independent Variable 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95577093"/>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077919245"/>
                  </a:ext>
                </a:extLst>
              </a:tr>
              <a:tr h="272782">
                <a:tc>
                  <a:txBody>
                    <a:bodyPr/>
                    <a:lstStyle/>
                    <a:p>
                      <a:pPr>
                        <a:lnSpc>
                          <a:spcPct val="115000"/>
                        </a:lnSpc>
                        <a:spcAft>
                          <a:spcPts val="1000"/>
                        </a:spcAft>
                      </a:pPr>
                      <a:r>
                        <a:rPr lang="en-US" sz="900" dirty="0">
                          <a:effectLst/>
                        </a:rPr>
                        <a:t>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 </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dirty="0">
                          <a:effectLst/>
                        </a:rPr>
                        <a:t>0.03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-0.21</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3021880554"/>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449304018"/>
                  </a:ext>
                </a:extLst>
              </a:tr>
              <a:tr h="189147">
                <a:tc>
                  <a:txBody>
                    <a:bodyPr/>
                    <a:lstStyle/>
                    <a:p>
                      <a:pPr>
                        <a:lnSpc>
                          <a:spcPct val="115000"/>
                        </a:lnSpc>
                        <a:spcAft>
                          <a:spcPts val="1000"/>
                        </a:spcAft>
                      </a:pPr>
                      <a:r>
                        <a:rPr lang="en-US" sz="900">
                          <a:effectLst/>
                        </a:rPr>
                        <a:t>Intercept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3092697270"/>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237588320"/>
                  </a:ext>
                </a:extLst>
              </a:tr>
              <a:tr h="286816">
                <a:tc>
                  <a:txBody>
                    <a:bodyPr/>
                    <a:lstStyle/>
                    <a:p>
                      <a:pPr>
                        <a:lnSpc>
                          <a:spcPct val="115000"/>
                        </a:lnSpc>
                        <a:spcAft>
                          <a:spcPts val="1000"/>
                        </a:spcAft>
                      </a:pPr>
                      <a:r>
                        <a:rPr lang="en-US" sz="900">
                          <a:effectLst/>
                        </a:rPr>
                        <a:t>Number of observations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513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999858044"/>
                  </a:ext>
                </a:extLst>
              </a:tr>
              <a:tr h="286816">
                <a:tc>
                  <a:txBody>
                    <a:bodyPr/>
                    <a:lstStyle/>
                    <a:p>
                      <a:pPr>
                        <a:lnSpc>
                          <a:spcPct val="115000"/>
                        </a:lnSpc>
                        <a:spcAft>
                          <a:spcPts val="1000"/>
                        </a:spcAft>
                      </a:pPr>
                      <a:r>
                        <a:rPr lang="en-US" sz="900">
                          <a:effectLst/>
                        </a:rPr>
                        <a:t>AIC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-1245.53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819.95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-696.98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-1290.15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-1098.29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dirty="0">
                          <a:effectLst/>
                        </a:rPr>
                        <a:t>-1098.29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792.03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573522137"/>
                  </a:ext>
                </a:extLst>
              </a:tr>
              <a:tr h="286816">
                <a:tc>
                  <a:txBody>
                    <a:bodyPr/>
                    <a:lstStyle/>
                    <a:p>
                      <a:pPr>
                        <a:lnSpc>
                          <a:spcPct val="115000"/>
                        </a:lnSpc>
                        <a:spcAft>
                          <a:spcPts val="1000"/>
                        </a:spcAft>
                      </a:pPr>
                      <a:r>
                        <a:rPr lang="en-US" sz="900">
                          <a:effectLst/>
                        </a:rPr>
                        <a:t>BIC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-1225.90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844.49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-680.02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-1270.52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-1078.66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-1078.66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860.74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2753463182"/>
                  </a:ext>
                </a:extLst>
              </a:tr>
              <a:tr h="272782">
                <a:tc>
                  <a:txBody>
                    <a:bodyPr/>
                    <a:lstStyle/>
                    <a:p>
                      <a:pPr>
                        <a:lnSpc>
                          <a:spcPct val="115000"/>
                        </a:lnSpc>
                        <a:spcAft>
                          <a:spcPts val="1000"/>
                        </a:spcAft>
                      </a:pPr>
                      <a:r>
                        <a:rPr lang="en-US" sz="900">
                          <a:effectLst/>
                        </a:rPr>
                        <a:t>Adjusted R-squared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0.77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0.77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010242206"/>
                  </a:ext>
                </a:extLst>
              </a:tr>
              <a:tr h="272782">
                <a:tc gridSpan="21">
                  <a:txBody>
                    <a:bodyPr/>
                    <a:lstStyle/>
                    <a:p>
                      <a:pPr algn="ctr">
                        <a:lnSpc>
                          <a:spcPct val="115000"/>
                        </a:lnSpc>
                        <a:spcAft>
                          <a:spcPts val="1000"/>
                        </a:spcAft>
                      </a:pPr>
                      <a:r>
                        <a:rPr lang="en-US" sz="900" dirty="0">
                          <a:effectLst/>
                        </a:rPr>
                        <a:t>*** p&lt;.001, ** p&lt;.01, * p&lt;.05</a:t>
                      </a:r>
                      <a:br>
                        <a:rPr lang="en-US" sz="900" dirty="0">
                          <a:effectLst/>
                        </a:rPr>
                      </a:br>
                      <a:r>
                        <a:rPr lang="en-US" sz="900" dirty="0">
                          <a:effectLst/>
                        </a:rPr>
                        <a:t>Data Source: Simulation using a MAR principle. 51 per cent missingness introduced.</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85988007"/>
                  </a:ext>
                </a:extLst>
              </a:tr>
            </a:tbl>
          </a:graphicData>
        </a:graphic>
      </p:graphicFrame>
    </p:spTree>
    <p:extLst>
      <p:ext uri="{BB962C8B-B14F-4D97-AF65-F5344CB8AC3E}">
        <p14:creationId xmlns:p14="http://schemas.microsoft.com/office/powerpoint/2010/main" val="357787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9A5DA-6502-470E-38AA-913827C0A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59A5F-E143-23F6-9810-72933E14F1A2}"/>
              </a:ext>
            </a:extLst>
          </p:cNvPr>
          <p:cNvSpPr>
            <a:spLocks noGrp="1"/>
          </p:cNvSpPr>
          <p:nvPr>
            <p:ph type="ctrTitle"/>
          </p:nvPr>
        </p:nvSpPr>
        <p:spPr/>
        <p:txBody>
          <a:bodyPr/>
          <a:lstStyle/>
          <a:p>
            <a:r>
              <a:rPr lang="en-GB" dirty="0"/>
              <a:t>NCDS Handling Missing Data</a:t>
            </a:r>
          </a:p>
        </p:txBody>
      </p:sp>
      <p:sp>
        <p:nvSpPr>
          <p:cNvPr id="3" name="TextBox 2">
            <a:extLst>
              <a:ext uri="{FF2B5EF4-FFF2-40B4-BE49-F238E27FC236}">
                <a16:creationId xmlns:a16="http://schemas.microsoft.com/office/drawing/2014/main" id="{232D5DBE-9C39-E215-D2F0-C1A6CEF16CE1}"/>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6" name="Content Placeholder 5">
            <a:extLst>
              <a:ext uri="{FF2B5EF4-FFF2-40B4-BE49-F238E27FC236}">
                <a16:creationId xmlns:a16="http://schemas.microsoft.com/office/drawing/2014/main" id="{9D8D5225-E5C1-14F5-1C89-838D9B7EA56D}"/>
              </a:ext>
            </a:extLst>
          </p:cNvPr>
          <p:cNvSpPr>
            <a:spLocks noGrp="1"/>
          </p:cNvSpPr>
          <p:nvPr>
            <p:ph idx="1"/>
          </p:nvPr>
        </p:nvSpPr>
        <p:spPr/>
        <p:txBody>
          <a:bodyPr/>
          <a:lstStyle/>
          <a:p>
            <a:r>
              <a:rPr lang="en-GB" dirty="0"/>
              <a:t>With that segway dealt with…</a:t>
            </a:r>
          </a:p>
          <a:p>
            <a:endParaRPr lang="en-GB" dirty="0"/>
          </a:p>
          <a:p>
            <a:r>
              <a:rPr lang="en-GB" dirty="0"/>
              <a:t>MI chosen over FIML for the NCDS</a:t>
            </a:r>
          </a:p>
        </p:txBody>
      </p:sp>
      <p:sp>
        <p:nvSpPr>
          <p:cNvPr id="7" name="TextBox 6">
            <a:extLst>
              <a:ext uri="{FF2B5EF4-FFF2-40B4-BE49-F238E27FC236}">
                <a16:creationId xmlns:a16="http://schemas.microsoft.com/office/drawing/2014/main" id="{2C543CBD-1E95-7759-0C74-D98B27DB9C4B}"/>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3606177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9DABC-2966-4C56-C1A4-2261C370C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6D0C5-4C7F-F53F-B4A9-D6058F9D1403}"/>
              </a:ext>
            </a:extLst>
          </p:cNvPr>
          <p:cNvSpPr>
            <a:spLocks noGrp="1"/>
          </p:cNvSpPr>
          <p:nvPr>
            <p:ph type="ctrTitle"/>
          </p:nvPr>
        </p:nvSpPr>
        <p:spPr/>
        <p:txBody>
          <a:bodyPr>
            <a:normAutofit/>
          </a:bodyPr>
          <a:lstStyle/>
          <a:p>
            <a:r>
              <a:rPr lang="en-GB" sz="1400" dirty="0"/>
              <a:t>Predictors of Non-response</a:t>
            </a:r>
            <a:br>
              <a:rPr lang="en-GB" sz="1400" dirty="0"/>
            </a:br>
            <a:r>
              <a:rPr lang="en-GB" sz="1400" dirty="0"/>
              <a:t>(Silverwood et al 2021)</a:t>
            </a:r>
          </a:p>
        </p:txBody>
      </p:sp>
      <p:sp>
        <p:nvSpPr>
          <p:cNvPr id="5" name="Content Placeholder 2">
            <a:extLst>
              <a:ext uri="{FF2B5EF4-FFF2-40B4-BE49-F238E27FC236}">
                <a16:creationId xmlns:a16="http://schemas.microsoft.com/office/drawing/2014/main" id="{010B980B-786E-8718-82DD-8968AA49924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BEC380B6-BC4E-8D9B-4148-01F9EDE074A4}"/>
              </a:ext>
            </a:extLst>
          </p:cNvPr>
          <p:cNvSpPr>
            <a:spLocks noGrp="1"/>
          </p:cNvSpPr>
          <p:nvPr>
            <p:ph idx="1"/>
          </p:nvPr>
        </p:nvSpPr>
        <p:spPr/>
        <p:txBody>
          <a:bodyPr/>
          <a:lstStyle/>
          <a:p>
            <a:endParaRPr lang="en-GB"/>
          </a:p>
        </p:txBody>
      </p:sp>
      <p:pic>
        <p:nvPicPr>
          <p:cNvPr id="7" name="Content Placeholder 8" descr="A picture containing text, screenshot, number, font&#10;&#10;Description automatically generated">
            <a:extLst>
              <a:ext uri="{FF2B5EF4-FFF2-40B4-BE49-F238E27FC236}">
                <a16:creationId xmlns:a16="http://schemas.microsoft.com/office/drawing/2014/main" id="{2680A4FC-5834-A570-CDEC-F6AC525F791D}"/>
              </a:ext>
            </a:extLst>
          </p:cNvPr>
          <p:cNvPicPr>
            <a:picLocks noChangeAspect="1"/>
          </p:cNvPicPr>
          <p:nvPr/>
        </p:nvPicPr>
        <p:blipFill>
          <a:blip r:embed="rId3"/>
          <a:stretch>
            <a:fillRect/>
          </a:stretch>
        </p:blipFill>
        <p:spPr>
          <a:xfrm>
            <a:off x="2586041" y="1347912"/>
            <a:ext cx="6024562" cy="3248538"/>
          </a:xfrm>
          <a:prstGeom prst="rect">
            <a:avLst/>
          </a:prstGeom>
        </p:spPr>
      </p:pic>
      <p:sp>
        <p:nvSpPr>
          <p:cNvPr id="3" name="TextBox 2">
            <a:extLst>
              <a:ext uri="{FF2B5EF4-FFF2-40B4-BE49-F238E27FC236}">
                <a16:creationId xmlns:a16="http://schemas.microsoft.com/office/drawing/2014/main" id="{D0078AB8-D9A7-7E67-1E06-E6EA369FEFA8}"/>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4" name="TextBox 3">
            <a:extLst>
              <a:ext uri="{FF2B5EF4-FFF2-40B4-BE49-F238E27FC236}">
                <a16:creationId xmlns:a16="http://schemas.microsoft.com/office/drawing/2014/main" id="{04B9FFC2-8CAF-5328-532E-123C8888F3D3}"/>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4253302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29C1F-FD2C-209E-C257-5FB1F2D906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DD3E3-1E04-FEC8-79C8-2D6CB1CD3536}"/>
              </a:ext>
            </a:extLst>
          </p:cNvPr>
          <p:cNvSpPr>
            <a:spLocks noGrp="1"/>
          </p:cNvSpPr>
          <p:nvPr>
            <p:ph type="ctrTitle"/>
          </p:nvPr>
        </p:nvSpPr>
        <p:spPr/>
        <p:txBody>
          <a:bodyPr>
            <a:normAutofit/>
          </a:bodyPr>
          <a:lstStyle/>
          <a:p>
            <a:r>
              <a:rPr lang="en-GB" sz="1400" dirty="0"/>
              <a:t>Substantive Findings</a:t>
            </a:r>
          </a:p>
        </p:txBody>
      </p:sp>
      <p:sp>
        <p:nvSpPr>
          <p:cNvPr id="5" name="Content Placeholder 2">
            <a:extLst>
              <a:ext uri="{FF2B5EF4-FFF2-40B4-BE49-F238E27FC236}">
                <a16:creationId xmlns:a16="http://schemas.microsoft.com/office/drawing/2014/main" id="{10C5A011-0063-6FE4-5DBB-04F99EFF72EE}"/>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7C8997D-4371-07C9-ED76-22F22C9B41E8}"/>
              </a:ext>
            </a:extLst>
          </p:cNvPr>
          <p:cNvSpPr>
            <a:spLocks noGrp="1"/>
          </p:cNvSpPr>
          <p:nvPr>
            <p:ph idx="1"/>
          </p:nvPr>
        </p:nvSpPr>
        <p:spPr/>
        <p:txBody>
          <a:bodyPr/>
          <a:lstStyle/>
          <a:p>
            <a:r>
              <a:rPr lang="en-GB" dirty="0"/>
              <a:t>Substantively identical between CRA and MI models</a:t>
            </a:r>
          </a:p>
          <a:p>
            <a:endParaRPr lang="en-GB" dirty="0"/>
          </a:p>
        </p:txBody>
      </p:sp>
      <p:sp>
        <p:nvSpPr>
          <p:cNvPr id="3" name="TextBox 2">
            <a:extLst>
              <a:ext uri="{FF2B5EF4-FFF2-40B4-BE49-F238E27FC236}">
                <a16:creationId xmlns:a16="http://schemas.microsoft.com/office/drawing/2014/main" id="{59F6250E-1490-D59F-4503-817E1156D4F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AAD50A91-E9F9-08FE-4207-86789E08FD51}"/>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632568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28DD-2065-6265-F679-8642692022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D3C52-0CFB-BBB1-C95F-CC36D4D365D1}"/>
              </a:ext>
            </a:extLst>
          </p:cNvPr>
          <p:cNvSpPr>
            <a:spLocks noGrp="1"/>
          </p:cNvSpPr>
          <p:nvPr>
            <p:ph type="ctrTitle"/>
          </p:nvPr>
        </p:nvSpPr>
        <p:spPr/>
        <p:txBody>
          <a:bodyPr>
            <a:normAutofit/>
          </a:bodyPr>
          <a:lstStyle/>
          <a:p>
            <a:r>
              <a:rPr lang="en-GB" sz="1400" dirty="0"/>
              <a:t>Concluding Remarks</a:t>
            </a:r>
          </a:p>
        </p:txBody>
      </p:sp>
      <p:sp>
        <p:nvSpPr>
          <p:cNvPr id="5" name="Content Placeholder 2">
            <a:extLst>
              <a:ext uri="{FF2B5EF4-FFF2-40B4-BE49-F238E27FC236}">
                <a16:creationId xmlns:a16="http://schemas.microsoft.com/office/drawing/2014/main" id="{1ECB2FE8-50F1-995E-CC25-D4AD363D18F6}"/>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C2F0CD4E-B703-27F1-CC3E-3A3A8A779B4A}"/>
              </a:ext>
            </a:extLst>
          </p:cNvPr>
          <p:cNvSpPr>
            <a:spLocks noGrp="1"/>
          </p:cNvSpPr>
          <p:nvPr>
            <p:ph idx="1"/>
          </p:nvPr>
        </p:nvSpPr>
        <p:spPr/>
        <p:txBody>
          <a:bodyPr>
            <a:normAutofit fontScale="92500" lnSpcReduction="10000"/>
          </a:bodyPr>
          <a:lstStyle/>
          <a:p>
            <a:r>
              <a:rPr lang="en-GB" dirty="0"/>
              <a:t>How do Structural Inequalities influence choice and opportunities in the transition from school-to-work?</a:t>
            </a:r>
          </a:p>
          <a:p>
            <a:endParaRPr lang="en-GB" dirty="0"/>
          </a:p>
          <a:p>
            <a:r>
              <a:rPr lang="en-GB" dirty="0"/>
              <a:t>Different structural inequalities have varying levels of influence on an individual's transition from school-to-work dependent on the type of transitional category that individual enters. </a:t>
            </a:r>
          </a:p>
          <a:p>
            <a:endParaRPr lang="en-GB" dirty="0"/>
          </a:p>
          <a:p>
            <a:r>
              <a:rPr lang="en-GB" dirty="0"/>
              <a:t>Sensitivity analysis presents some interesting takeaways for further research</a:t>
            </a:r>
          </a:p>
          <a:p>
            <a:endParaRPr lang="en-GB" dirty="0"/>
          </a:p>
          <a:p>
            <a:r>
              <a:rPr lang="en-GB" dirty="0"/>
              <a:t>Handling missing data is important, but the ‘good’ methods you choose from are not so much</a:t>
            </a:r>
          </a:p>
        </p:txBody>
      </p:sp>
      <p:sp>
        <p:nvSpPr>
          <p:cNvPr id="3" name="TextBox 2">
            <a:extLst>
              <a:ext uri="{FF2B5EF4-FFF2-40B4-BE49-F238E27FC236}">
                <a16:creationId xmlns:a16="http://schemas.microsoft.com/office/drawing/2014/main" id="{FCDCB313-E541-0A4C-4C2C-72672AC4D2F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955825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9B4CE-BE41-385F-5BD7-42D2559AF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13E3D-B91A-1329-68DC-2FBBAAC5C96E}"/>
              </a:ext>
            </a:extLst>
          </p:cNvPr>
          <p:cNvSpPr>
            <a:spLocks noGrp="1"/>
          </p:cNvSpPr>
          <p:nvPr>
            <p:ph type="ctrTitle"/>
          </p:nvPr>
        </p:nvSpPr>
        <p:spPr/>
        <p:txBody>
          <a:bodyPr>
            <a:normAutofit/>
          </a:bodyPr>
          <a:lstStyle/>
          <a:p>
            <a:r>
              <a:rPr lang="en-GB" sz="1400" dirty="0"/>
              <a:t>References</a:t>
            </a:r>
          </a:p>
        </p:txBody>
      </p:sp>
      <p:sp>
        <p:nvSpPr>
          <p:cNvPr id="5" name="Content Placeholder 2">
            <a:extLst>
              <a:ext uri="{FF2B5EF4-FFF2-40B4-BE49-F238E27FC236}">
                <a16:creationId xmlns:a16="http://schemas.microsoft.com/office/drawing/2014/main" id="{718EFE1D-032E-D05B-D4F8-6F96042A725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5828FE8-D05E-8D4C-6000-7481B42FFA9B}"/>
              </a:ext>
            </a:extLst>
          </p:cNvPr>
          <p:cNvSpPr>
            <a:spLocks noGrp="1"/>
          </p:cNvSpPr>
          <p:nvPr>
            <p:ph idx="1"/>
          </p:nvPr>
        </p:nvSpPr>
        <p:spPr/>
        <p:txBody>
          <a:bodyPr>
            <a:normAutofit fontScale="70000" lnSpcReduction="20000"/>
          </a:bodyPr>
          <a:lstStyle/>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Beck, U., Giddens, A. and Lash, S. (1994)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Reflexive modernization: Politics, tradition and aesthetics in the modern social order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Stanford University Press.</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Devine, F. (2017) ‘The “new structuralism”: class politics and class analysis’, in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Social Class and Marxism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Taylor &amp; Francis.</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Elder, G.H. (1994) ‘Time, Human Agency, and Social Change: Perspectives on the Life Course’,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Social Psychology Quarterly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57(1), p. 4.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https://doi.org/10.2307/2786971</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Gayle, V., Lambert, P. and Murray, S. (2009) ‘School-to-Work in the 1990s: Modelling Transitions with Large-Scale Datasets’, in R. Brooks (ed.)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Transitions from Education to Work</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London: Palgrave Macmillan UK, pp. 17–41.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https://doi.org/10.1057/9780230235403_2</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Mayer, K.U. (2004) ‘Whose Lives? How History, Societies, and Institutions Define and Shape Life Courses’,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Research in Human Development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1(3), pp. 161–187. Available at: https://doi.org/10.1207/s15427617rhd0103_3.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Power, C. and Elliott, J. (2006) ‘Cohort profile: 1958 British birth cohort (National Child Development Study)’,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Epidemiology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35(1), pp. 34–41.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https://doi.org/10.1093/ije/dyi183</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Silverwood, R.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(2021) ‘Handling missing data in the National Child Development Study: User guide (Version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3" name="TextBox 2">
            <a:extLst>
              <a:ext uri="{FF2B5EF4-FFF2-40B4-BE49-F238E27FC236}">
                <a16:creationId xmlns:a16="http://schemas.microsoft.com/office/drawing/2014/main" id="{524D6185-5628-BB71-7935-FC9835F55DC5}"/>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Tree>
    <p:extLst>
      <p:ext uri="{BB962C8B-B14F-4D97-AF65-F5344CB8AC3E}">
        <p14:creationId xmlns:p14="http://schemas.microsoft.com/office/powerpoint/2010/main" val="3035031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9E7C1-18A9-74C6-C459-E60833953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4FF37-831F-2FD8-2381-E4574222B60B}"/>
              </a:ext>
            </a:extLst>
          </p:cNvPr>
          <p:cNvSpPr>
            <a:spLocks noGrp="1"/>
          </p:cNvSpPr>
          <p:nvPr>
            <p:ph type="ctrTitle"/>
          </p:nvPr>
        </p:nvSpPr>
        <p:spPr/>
        <p:txBody>
          <a:bodyPr>
            <a:normAutofit/>
          </a:bodyPr>
          <a:lstStyle/>
          <a:p>
            <a:r>
              <a:rPr lang="en-GB" sz="1800" dirty="0">
                <a:latin typeface="Calibri  "/>
              </a:rPr>
              <a:t>Thank You</a:t>
            </a:r>
          </a:p>
        </p:txBody>
      </p:sp>
      <p:sp>
        <p:nvSpPr>
          <p:cNvPr id="5" name="Content Placeholder 2">
            <a:extLst>
              <a:ext uri="{FF2B5EF4-FFF2-40B4-BE49-F238E27FC236}">
                <a16:creationId xmlns:a16="http://schemas.microsoft.com/office/drawing/2014/main" id="{3CEB49E4-DB42-81F6-C60A-DFFB97BD8A9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E553F8B-0EED-401F-09E1-2F159E696309}"/>
              </a:ext>
            </a:extLst>
          </p:cNvPr>
          <p:cNvSpPr>
            <a:spLocks noGrp="1"/>
          </p:cNvSpPr>
          <p:nvPr>
            <p:ph idx="1"/>
          </p:nvPr>
        </p:nvSpPr>
        <p:spPr/>
        <p:txBody>
          <a:bodyPr>
            <a:normAutofit/>
          </a:bodyPr>
          <a:lstStyle/>
          <a:p>
            <a:r>
              <a:rPr lang="en-GB" dirty="0"/>
              <a:t>Any Questions?</a:t>
            </a:r>
          </a:p>
        </p:txBody>
      </p:sp>
      <p:sp>
        <p:nvSpPr>
          <p:cNvPr id="3" name="TextBox 2">
            <a:extLst>
              <a:ext uri="{FF2B5EF4-FFF2-40B4-BE49-F238E27FC236}">
                <a16:creationId xmlns:a16="http://schemas.microsoft.com/office/drawing/2014/main" id="{DE67C187-41AD-DDFE-2B50-D533F98D51E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30869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4893-0F29-DAA0-56EB-818B3AA3D01B}"/>
              </a:ext>
            </a:extLst>
          </p:cNvPr>
          <p:cNvSpPr>
            <a:spLocks noGrp="1"/>
          </p:cNvSpPr>
          <p:nvPr>
            <p:ph type="ctrTitle"/>
          </p:nvPr>
        </p:nvSpPr>
        <p:spPr/>
        <p:txBody>
          <a:bodyPr/>
          <a:lstStyle/>
          <a:p>
            <a:r>
              <a:rPr lang="en-GB" dirty="0"/>
              <a:t>National Childhood Development Study (NCDS)</a:t>
            </a:r>
          </a:p>
        </p:txBody>
      </p:sp>
      <p:sp>
        <p:nvSpPr>
          <p:cNvPr id="3" name="Content Placeholder 2">
            <a:extLst>
              <a:ext uri="{FF2B5EF4-FFF2-40B4-BE49-F238E27FC236}">
                <a16:creationId xmlns:a16="http://schemas.microsoft.com/office/drawing/2014/main" id="{21E82DEF-1D74-A5DD-D42C-68988E80D761}"/>
              </a:ext>
            </a:extLst>
          </p:cNvPr>
          <p:cNvSpPr>
            <a:spLocks noGrp="1"/>
          </p:cNvSpPr>
          <p:nvPr>
            <p:ph idx="1"/>
          </p:nvPr>
        </p:nvSpPr>
        <p:spPr/>
        <p:txBody>
          <a:bodyPr/>
          <a:lstStyle/>
          <a:p>
            <a:r>
              <a:rPr lang="en-GB" sz="1800" dirty="0">
                <a:cs typeface="Arial" panose="020B0604020202020204" pitchFamily="34" charset="0"/>
              </a:rPr>
              <a:t>The NCDS follows the lives of all people born in England, Scotland and Wales in one week of March 1958</a:t>
            </a:r>
          </a:p>
          <a:p>
            <a:endParaRPr lang="en-GB" dirty="0"/>
          </a:p>
          <a:p>
            <a:r>
              <a:rPr lang="en-GB" dirty="0"/>
              <a:t>It is a nationally representative longitudinal social survey (Power and Elliott 2006)</a:t>
            </a:r>
          </a:p>
          <a:p>
            <a:endParaRPr lang="en-GB" dirty="0"/>
          </a:p>
          <a:p>
            <a:r>
              <a:rPr lang="en-GB" dirty="0"/>
              <a:t>Analysis uses data from birth until age 23 – accounting for five sweeps</a:t>
            </a:r>
          </a:p>
          <a:p>
            <a:endParaRPr lang="en-GB" dirty="0"/>
          </a:p>
        </p:txBody>
      </p:sp>
    </p:spTree>
    <p:extLst>
      <p:ext uri="{BB962C8B-B14F-4D97-AF65-F5344CB8AC3E}">
        <p14:creationId xmlns:p14="http://schemas.microsoft.com/office/powerpoint/2010/main" val="178006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9EDB-EDF4-6A36-07D0-55D302D32AB6}"/>
              </a:ext>
            </a:extLst>
          </p:cNvPr>
          <p:cNvSpPr>
            <a:spLocks noGrp="1"/>
          </p:cNvSpPr>
          <p:nvPr>
            <p:ph type="ctrTitle"/>
          </p:nvPr>
        </p:nvSpPr>
        <p:spPr/>
        <p:txBody>
          <a:bodyPr/>
          <a:lstStyle/>
          <a:p>
            <a:r>
              <a:rPr lang="en-GB" dirty="0"/>
              <a:t>NCDS</a:t>
            </a:r>
          </a:p>
        </p:txBody>
      </p:sp>
      <p:graphicFrame>
        <p:nvGraphicFramePr>
          <p:cNvPr id="4" name="Table 3">
            <a:extLst>
              <a:ext uri="{FF2B5EF4-FFF2-40B4-BE49-F238E27FC236}">
                <a16:creationId xmlns:a16="http://schemas.microsoft.com/office/drawing/2014/main" id="{948AC019-97F8-6DE7-571B-2F8FFA84A5CB}"/>
              </a:ext>
            </a:extLst>
          </p:cNvPr>
          <p:cNvGraphicFramePr>
            <a:graphicFrameLocks noGrp="1"/>
          </p:cNvGraphicFramePr>
          <p:nvPr>
            <p:extLst>
              <p:ext uri="{D42A27DB-BD31-4B8C-83A1-F6EECF244321}">
                <p14:modId xmlns:p14="http://schemas.microsoft.com/office/powerpoint/2010/main" val="1126566050"/>
              </p:ext>
            </p:extLst>
          </p:nvPr>
        </p:nvGraphicFramePr>
        <p:xfrm>
          <a:off x="1191686" y="2211710"/>
          <a:ext cx="6622518" cy="1492476"/>
        </p:xfrm>
        <a:graphic>
          <a:graphicData uri="http://schemas.openxmlformats.org/drawingml/2006/table">
            <a:tbl>
              <a:tblPr firstRow="1" firstCol="1" bandRow="1">
                <a:tableStyleId>{9D7B26C5-4107-4FEC-AEDC-1716B250A1EF}</a:tableStyleId>
              </a:tblPr>
              <a:tblGrid>
                <a:gridCol w="1103263">
                  <a:extLst>
                    <a:ext uri="{9D8B030D-6E8A-4147-A177-3AD203B41FA5}">
                      <a16:colId xmlns:a16="http://schemas.microsoft.com/office/drawing/2014/main" val="1875759981"/>
                    </a:ext>
                  </a:extLst>
                </a:gridCol>
                <a:gridCol w="1103263">
                  <a:extLst>
                    <a:ext uri="{9D8B030D-6E8A-4147-A177-3AD203B41FA5}">
                      <a16:colId xmlns:a16="http://schemas.microsoft.com/office/drawing/2014/main" val="870420561"/>
                    </a:ext>
                  </a:extLst>
                </a:gridCol>
                <a:gridCol w="1103998">
                  <a:extLst>
                    <a:ext uri="{9D8B030D-6E8A-4147-A177-3AD203B41FA5}">
                      <a16:colId xmlns:a16="http://schemas.microsoft.com/office/drawing/2014/main" val="947611607"/>
                    </a:ext>
                  </a:extLst>
                </a:gridCol>
                <a:gridCol w="1103998">
                  <a:extLst>
                    <a:ext uri="{9D8B030D-6E8A-4147-A177-3AD203B41FA5}">
                      <a16:colId xmlns:a16="http://schemas.microsoft.com/office/drawing/2014/main" val="829002926"/>
                    </a:ext>
                  </a:extLst>
                </a:gridCol>
                <a:gridCol w="1103998">
                  <a:extLst>
                    <a:ext uri="{9D8B030D-6E8A-4147-A177-3AD203B41FA5}">
                      <a16:colId xmlns:a16="http://schemas.microsoft.com/office/drawing/2014/main" val="796421296"/>
                    </a:ext>
                  </a:extLst>
                </a:gridCol>
                <a:gridCol w="1103998">
                  <a:extLst>
                    <a:ext uri="{9D8B030D-6E8A-4147-A177-3AD203B41FA5}">
                      <a16:colId xmlns:a16="http://schemas.microsoft.com/office/drawing/2014/main" val="3988335677"/>
                    </a:ext>
                  </a:extLst>
                </a:gridCol>
              </a:tblGrid>
              <a:tr h="497492">
                <a:tc>
                  <a:txBody>
                    <a:bodyPr/>
                    <a:lstStyle/>
                    <a:p>
                      <a:pPr>
                        <a:lnSpc>
                          <a:spcPct val="107000"/>
                        </a:lnSpc>
                        <a:spcAft>
                          <a:spcPts val="800"/>
                        </a:spcAft>
                      </a:pPr>
                      <a:r>
                        <a:rPr lang="en-US" sz="1200" dirty="0">
                          <a:effectLst/>
                        </a:rPr>
                        <a:t>Year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1958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1965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1969</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1974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1981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079561"/>
                  </a:ext>
                </a:extLst>
              </a:tr>
              <a:tr h="497492">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Sweep</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0 </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1 </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extLst>
                  <a:ext uri="{0D108BD9-81ED-4DB2-BD59-A6C34878D82A}">
                    <a16:rowId xmlns:a16="http://schemas.microsoft.com/office/drawing/2014/main" val="3282747535"/>
                  </a:ext>
                </a:extLst>
              </a:tr>
              <a:tr h="497492">
                <a:tc>
                  <a:txBody>
                    <a:bodyPr/>
                    <a:lstStyle/>
                    <a:p>
                      <a:pPr>
                        <a:lnSpc>
                          <a:spcPct val="107000"/>
                        </a:lnSpc>
                        <a:spcAft>
                          <a:spcPts val="800"/>
                        </a:spcAft>
                      </a:pPr>
                      <a:r>
                        <a:rPr lang="en-US" sz="1200">
                          <a:effectLst/>
                        </a:rPr>
                        <a:t>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Birth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23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702796"/>
                  </a:ext>
                </a:extLst>
              </a:tr>
            </a:tbl>
          </a:graphicData>
        </a:graphic>
      </p:graphicFrame>
    </p:spTree>
    <p:extLst>
      <p:ext uri="{BB962C8B-B14F-4D97-AF65-F5344CB8AC3E}">
        <p14:creationId xmlns:p14="http://schemas.microsoft.com/office/powerpoint/2010/main" val="11905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8735-1C6E-12D3-C224-2B3C516F00FB}"/>
              </a:ext>
            </a:extLst>
          </p:cNvPr>
          <p:cNvSpPr>
            <a:spLocks noGrp="1"/>
          </p:cNvSpPr>
          <p:nvPr>
            <p:ph type="ctr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872CD7FA-D5C0-DA95-C308-D69378761F40}"/>
              </a:ext>
            </a:extLst>
          </p:cNvPr>
          <p:cNvSpPr>
            <a:spLocks noGrp="1"/>
          </p:cNvSpPr>
          <p:nvPr>
            <p:ph idx="1"/>
          </p:nvPr>
        </p:nvSpPr>
        <p:spPr/>
        <p:txBody>
          <a:bodyPr>
            <a:normAutofit/>
          </a:bodyPr>
          <a:lstStyle/>
          <a:p>
            <a:r>
              <a:rPr lang="en-GB" dirty="0">
                <a:solidFill>
                  <a:srgbClr val="FF0000"/>
                </a:solidFill>
              </a:rPr>
              <a:t>What are the patterns of social inequality in youth transitions?</a:t>
            </a:r>
          </a:p>
          <a:p>
            <a:endParaRPr lang="en-GB" dirty="0"/>
          </a:p>
          <a:p>
            <a:r>
              <a:rPr lang="en-GB" dirty="0"/>
              <a:t>How have patterns and trends in youth transitions changed over time?</a:t>
            </a:r>
          </a:p>
          <a:p>
            <a:endParaRPr lang="en-GB" dirty="0"/>
          </a:p>
          <a:p>
            <a:r>
              <a:rPr lang="en-GB" dirty="0"/>
              <a:t>How have the social processes that underpin youth transitions changed over time?</a:t>
            </a:r>
          </a:p>
          <a:p>
            <a:endParaRPr lang="en-GB" dirty="0"/>
          </a:p>
          <a:p>
            <a:r>
              <a:rPr lang="en-GB" dirty="0"/>
              <a:t>How can youth transitions be more comprehensively understood within a life course perspective?</a:t>
            </a:r>
          </a:p>
        </p:txBody>
      </p:sp>
    </p:spTree>
    <p:extLst>
      <p:ext uri="{BB962C8B-B14F-4D97-AF65-F5344CB8AC3E}">
        <p14:creationId xmlns:p14="http://schemas.microsoft.com/office/powerpoint/2010/main" val="231265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1A9E-79B1-349F-5D26-9E84123BCB54}"/>
              </a:ext>
            </a:extLst>
          </p:cNvPr>
          <p:cNvSpPr>
            <a:spLocks noGrp="1"/>
          </p:cNvSpPr>
          <p:nvPr>
            <p:ph type="ctrTitle"/>
          </p:nvPr>
        </p:nvSpPr>
        <p:spPr/>
        <p:txBody>
          <a:bodyPr/>
          <a:lstStyle/>
          <a:p>
            <a:r>
              <a:rPr lang="en-GB" dirty="0"/>
              <a:t>Overall Research Question</a:t>
            </a:r>
          </a:p>
        </p:txBody>
      </p:sp>
      <p:sp>
        <p:nvSpPr>
          <p:cNvPr id="3" name="Content Placeholder 2">
            <a:extLst>
              <a:ext uri="{FF2B5EF4-FFF2-40B4-BE49-F238E27FC236}">
                <a16:creationId xmlns:a16="http://schemas.microsoft.com/office/drawing/2014/main" id="{B8FF7FE2-BB5C-236B-6B8F-0196E06A21A4}"/>
              </a:ext>
            </a:extLst>
          </p:cNvPr>
          <p:cNvSpPr>
            <a:spLocks noGrp="1"/>
          </p:cNvSpPr>
          <p:nvPr>
            <p:ph idx="1"/>
          </p:nvPr>
        </p:nvSpPr>
        <p:spPr/>
        <p:txBody>
          <a:bodyPr/>
          <a:lstStyle/>
          <a:p>
            <a:r>
              <a:rPr lang="en-GB" dirty="0">
                <a:solidFill>
                  <a:srgbClr val="FF0000"/>
                </a:solidFill>
              </a:rPr>
              <a:t>What are the patterns of social inequality in youth transitions?</a:t>
            </a:r>
          </a:p>
          <a:p>
            <a:pPr marL="0" indent="0">
              <a:buNone/>
            </a:pPr>
            <a:endParaRPr lang="en-GB" dirty="0"/>
          </a:p>
          <a:p>
            <a:endParaRPr lang="en-GB" dirty="0"/>
          </a:p>
          <a:p>
            <a:r>
              <a:rPr lang="en-GB" dirty="0"/>
              <a:t>How do Structural Inequalities influence choice and opportunities in the transition from school-to-work?</a:t>
            </a:r>
          </a:p>
        </p:txBody>
      </p:sp>
    </p:spTree>
    <p:extLst>
      <p:ext uri="{BB962C8B-B14F-4D97-AF65-F5344CB8AC3E}">
        <p14:creationId xmlns:p14="http://schemas.microsoft.com/office/powerpoint/2010/main" val="142724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570-76D7-0133-75BC-A6A9577693C3}"/>
              </a:ext>
            </a:extLst>
          </p:cNvPr>
          <p:cNvSpPr>
            <a:spLocks noGrp="1"/>
          </p:cNvSpPr>
          <p:nvPr>
            <p:ph type="ctrTitle"/>
          </p:nvPr>
        </p:nvSpPr>
        <p:spPr/>
        <p:txBody>
          <a:bodyPr/>
          <a:lstStyle/>
          <a:p>
            <a:r>
              <a:rPr lang="en-GB" dirty="0"/>
              <a:t>Proposed model</a:t>
            </a:r>
          </a:p>
        </p:txBody>
      </p:sp>
      <p:sp>
        <p:nvSpPr>
          <p:cNvPr id="3" name="Content Placeholder 2">
            <a:extLst>
              <a:ext uri="{FF2B5EF4-FFF2-40B4-BE49-F238E27FC236}">
                <a16:creationId xmlns:a16="http://schemas.microsoft.com/office/drawing/2014/main" id="{47804937-8729-9616-7CA0-9A18AFDC98BF}"/>
              </a:ext>
            </a:extLst>
          </p:cNvPr>
          <p:cNvSpPr>
            <a:spLocks noGrp="1"/>
          </p:cNvSpPr>
          <p:nvPr>
            <p:ph idx="1"/>
          </p:nvPr>
        </p:nvSpPr>
        <p:spPr/>
        <p:txBody>
          <a:bodyPr>
            <a:normAutofit fontScale="92500" lnSpcReduction="10000"/>
          </a:bodyPr>
          <a:lstStyle/>
          <a:p>
            <a:r>
              <a:rPr lang="en-GB" dirty="0"/>
              <a:t>Economic Activity</a:t>
            </a:r>
          </a:p>
          <a:p>
            <a:endParaRPr lang="en-GB" dirty="0"/>
          </a:p>
          <a:p>
            <a:r>
              <a:rPr lang="en-GB" dirty="0"/>
              <a:t>Educational Attainment</a:t>
            </a:r>
          </a:p>
          <a:p>
            <a:endParaRPr lang="en-GB" dirty="0"/>
          </a:p>
          <a:p>
            <a:r>
              <a:rPr lang="en-GB" dirty="0"/>
              <a:t>Sex</a:t>
            </a:r>
          </a:p>
          <a:p>
            <a:endParaRPr lang="en-GB" dirty="0"/>
          </a:p>
          <a:p>
            <a:r>
              <a:rPr lang="en-GB" dirty="0"/>
              <a:t>Housing Tenure</a:t>
            </a:r>
          </a:p>
          <a:p>
            <a:endParaRPr lang="en-GB" dirty="0"/>
          </a:p>
          <a:p>
            <a:r>
              <a:rPr lang="en-GB" dirty="0"/>
              <a:t>Semi-dominance NS-SEC</a:t>
            </a:r>
          </a:p>
        </p:txBody>
      </p:sp>
    </p:spTree>
    <p:extLst>
      <p:ext uri="{BB962C8B-B14F-4D97-AF65-F5344CB8AC3E}">
        <p14:creationId xmlns:p14="http://schemas.microsoft.com/office/powerpoint/2010/main" val="185470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8" name="Table 7">
            <a:extLst>
              <a:ext uri="{FF2B5EF4-FFF2-40B4-BE49-F238E27FC236}">
                <a16:creationId xmlns:a16="http://schemas.microsoft.com/office/drawing/2014/main" id="{F577DA7A-B4F3-F172-66EE-FEBA520D69C0}"/>
              </a:ext>
            </a:extLst>
          </p:cNvPr>
          <p:cNvGraphicFramePr>
            <a:graphicFrameLocks noGrp="1"/>
          </p:cNvGraphicFramePr>
          <p:nvPr>
            <p:extLst>
              <p:ext uri="{D42A27DB-BD31-4B8C-83A1-F6EECF244321}">
                <p14:modId xmlns:p14="http://schemas.microsoft.com/office/powerpoint/2010/main" val="4168561510"/>
              </p:ext>
            </p:extLst>
          </p:nvPr>
        </p:nvGraphicFramePr>
        <p:xfrm>
          <a:off x="1259632" y="0"/>
          <a:ext cx="7056784" cy="5143490"/>
        </p:xfrm>
        <a:graphic>
          <a:graphicData uri="http://schemas.openxmlformats.org/drawingml/2006/table">
            <a:tbl>
              <a:tblPr firstRow="1" firstCol="1" bandRow="1">
                <a:tableStyleId>{9D7B26C5-4107-4FEC-AEDC-1716B250A1EF}</a:tableStyleId>
              </a:tblPr>
              <a:tblGrid>
                <a:gridCol w="4923140">
                  <a:extLst>
                    <a:ext uri="{9D8B030D-6E8A-4147-A177-3AD203B41FA5}">
                      <a16:colId xmlns:a16="http://schemas.microsoft.com/office/drawing/2014/main" val="2519308490"/>
                    </a:ext>
                  </a:extLst>
                </a:gridCol>
                <a:gridCol w="973596">
                  <a:extLst>
                    <a:ext uri="{9D8B030D-6E8A-4147-A177-3AD203B41FA5}">
                      <a16:colId xmlns:a16="http://schemas.microsoft.com/office/drawing/2014/main" val="1447899028"/>
                    </a:ext>
                  </a:extLst>
                </a:gridCol>
                <a:gridCol w="1160048">
                  <a:extLst>
                    <a:ext uri="{9D8B030D-6E8A-4147-A177-3AD203B41FA5}">
                      <a16:colId xmlns:a16="http://schemas.microsoft.com/office/drawing/2014/main" val="2588327855"/>
                    </a:ext>
                  </a:extLst>
                </a:gridCol>
              </a:tblGrid>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r">
                        <a:lnSpc>
                          <a:spcPct val="107000"/>
                        </a:lnSpc>
                        <a:spcAft>
                          <a:spcPts val="800"/>
                        </a:spcAft>
                      </a:pPr>
                      <a:r>
                        <a:rPr lang="en-GB" sz="800" kern="100">
                          <a:effectLst/>
                        </a:rPr>
                        <a:t>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r">
                        <a:lnSpc>
                          <a:spcPct val="107000"/>
                        </a:lnSpc>
                        <a:spcAft>
                          <a:spcPts val="800"/>
                        </a:spcAft>
                      </a:pPr>
                      <a:r>
                        <a:rPr lang="en-GB" sz="800" kern="100">
                          <a:effectLst/>
                        </a:rPr>
                        <a:t>%</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983584542"/>
                  </a:ext>
                </a:extLst>
              </a:tr>
              <a:tr h="135355">
                <a:tc>
                  <a:txBody>
                    <a:bodyPr/>
                    <a:lstStyle/>
                    <a:p>
                      <a:pPr>
                        <a:lnSpc>
                          <a:spcPct val="107000"/>
                        </a:lnSpc>
                        <a:spcAft>
                          <a:spcPts val="800"/>
                        </a:spcAft>
                      </a:pPr>
                      <a:r>
                        <a:rPr lang="en-GB" sz="800" kern="100">
                          <a:effectLst/>
                        </a:rPr>
                        <a:t>Economic Activity of Respondent on September when they are 16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48826596"/>
                  </a:ext>
                </a:extLst>
              </a:tr>
              <a:tr h="135355">
                <a:tc>
                  <a:txBody>
                    <a:bodyPr/>
                    <a:lstStyle/>
                    <a:p>
                      <a:pPr>
                        <a:lnSpc>
                          <a:spcPct val="107000"/>
                        </a:lnSpc>
                        <a:spcAft>
                          <a:spcPts val="800"/>
                        </a:spcAft>
                      </a:pPr>
                      <a:r>
                        <a:rPr lang="en-GB" sz="800" i="1" kern="100" dirty="0">
                          <a:effectLst/>
                        </a:rPr>
                        <a:t>  Employment</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3,217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38.25%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938992461"/>
                  </a:ext>
                </a:extLst>
              </a:tr>
              <a:tr h="135355">
                <a:tc>
                  <a:txBody>
                    <a:bodyPr/>
                    <a:lstStyle/>
                    <a:p>
                      <a:pPr>
                        <a:lnSpc>
                          <a:spcPct val="107000"/>
                        </a:lnSpc>
                        <a:spcAft>
                          <a:spcPts val="800"/>
                        </a:spcAft>
                      </a:pPr>
                      <a:r>
                        <a:rPr lang="en-GB" sz="800" i="1" kern="100" dirty="0">
                          <a:effectLst/>
                        </a:rPr>
                        <a:t>  Non-Traditional Education</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744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314811469"/>
                  </a:ext>
                </a:extLst>
              </a:tr>
              <a:tr h="135355">
                <a:tc>
                  <a:txBody>
                    <a:bodyPr/>
                    <a:lstStyle/>
                    <a:p>
                      <a:pPr>
                        <a:lnSpc>
                          <a:spcPct val="107000"/>
                        </a:lnSpc>
                        <a:spcAft>
                          <a:spcPts val="800"/>
                        </a:spcAft>
                      </a:pPr>
                      <a:r>
                        <a:rPr lang="en-GB" sz="800" i="1" kern="100" dirty="0">
                          <a:effectLst/>
                        </a:rPr>
                        <a:t>  School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2,551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30.33%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026053220"/>
                  </a:ext>
                </a:extLst>
              </a:tr>
              <a:tr h="135355">
                <a:tc>
                  <a:txBody>
                    <a:bodyPr/>
                    <a:lstStyle/>
                    <a:p>
                      <a:pPr>
                        <a:lnSpc>
                          <a:spcPct val="107000"/>
                        </a:lnSpc>
                        <a:spcAft>
                          <a:spcPts val="800"/>
                        </a:spcAft>
                      </a:pPr>
                      <a:r>
                        <a:rPr lang="en-GB" sz="800" i="1" kern="100" dirty="0">
                          <a:effectLst/>
                        </a:rPr>
                        <a:t>  Training/Apprenticeships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1,641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19.51%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71086952"/>
                  </a:ext>
                </a:extLst>
              </a:tr>
              <a:tr h="135355">
                <a:tc>
                  <a:txBody>
                    <a:bodyPr/>
                    <a:lstStyle/>
                    <a:p>
                      <a:pPr>
                        <a:lnSpc>
                          <a:spcPct val="107000"/>
                        </a:lnSpc>
                        <a:spcAft>
                          <a:spcPts val="800"/>
                        </a:spcAft>
                      </a:pPr>
                      <a:r>
                        <a:rPr lang="en-GB" sz="800" i="1" kern="100" dirty="0">
                          <a:effectLst/>
                        </a:rPr>
                        <a:t>  Unemployment and OLF</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258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3.07%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598208337"/>
                  </a:ext>
                </a:extLst>
              </a:tr>
              <a:tr h="135355">
                <a:tc>
                  <a:txBody>
                    <a:bodyPr/>
                    <a:lstStyle/>
                    <a:p>
                      <a:pPr>
                        <a:lnSpc>
                          <a:spcPct val="107000"/>
                        </a:lnSpc>
                        <a:spcAft>
                          <a:spcPts val="800"/>
                        </a:spcAft>
                      </a:pPr>
                      <a:r>
                        <a:rPr lang="en-GB" sz="800" kern="100">
                          <a:effectLst/>
                        </a:rPr>
                        <a:t>Educational Attainment O-levels</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124337045"/>
                  </a:ext>
                </a:extLst>
              </a:tr>
              <a:tr h="135355">
                <a:tc>
                  <a:txBody>
                    <a:bodyPr/>
                    <a:lstStyle/>
                    <a:p>
                      <a:pPr>
                        <a:lnSpc>
                          <a:spcPct val="107000"/>
                        </a:lnSpc>
                        <a:spcAft>
                          <a:spcPts val="800"/>
                        </a:spcAft>
                      </a:pPr>
                      <a:r>
                        <a:rPr lang="en-GB" sz="800" i="1" kern="100" dirty="0">
                          <a:effectLst/>
                        </a:rPr>
                        <a:t>  Less than 5 O-Levels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5,426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64.51%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22774178"/>
                  </a:ext>
                </a:extLst>
              </a:tr>
              <a:tr h="135355">
                <a:tc>
                  <a:txBody>
                    <a:bodyPr/>
                    <a:lstStyle/>
                    <a:p>
                      <a:pPr>
                        <a:lnSpc>
                          <a:spcPct val="107000"/>
                        </a:lnSpc>
                        <a:spcAft>
                          <a:spcPts val="800"/>
                        </a:spcAft>
                      </a:pPr>
                      <a:r>
                        <a:rPr lang="en-GB" sz="800" i="1" kern="100" dirty="0">
                          <a:effectLst/>
                        </a:rPr>
                        <a:t>  Five or more 5 O-Levels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2,985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35.49%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731132226"/>
                  </a:ext>
                </a:extLst>
              </a:tr>
              <a:tr h="135355">
                <a:tc>
                  <a:txBody>
                    <a:bodyPr/>
                    <a:lstStyle/>
                    <a:p>
                      <a:pPr>
                        <a:lnSpc>
                          <a:spcPct val="107000"/>
                        </a:lnSpc>
                        <a:spcAft>
                          <a:spcPts val="800"/>
                        </a:spcAft>
                      </a:pPr>
                      <a:r>
                        <a:rPr lang="en-GB" sz="800" kern="100">
                          <a:effectLst/>
                        </a:rPr>
                        <a:t>Sex of Respondent</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84873334"/>
                  </a:ext>
                </a:extLst>
              </a:tr>
              <a:tr h="135355">
                <a:tc>
                  <a:txBody>
                    <a:bodyPr/>
                    <a:lstStyle/>
                    <a:p>
                      <a:pPr>
                        <a:lnSpc>
                          <a:spcPct val="107000"/>
                        </a:lnSpc>
                        <a:spcAft>
                          <a:spcPts val="800"/>
                        </a:spcAft>
                      </a:pPr>
                      <a:r>
                        <a:rPr lang="en-GB" sz="800" i="1" kern="100" dirty="0">
                          <a:effectLst/>
                        </a:rPr>
                        <a:t>  Female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4,215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50.11%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928000011"/>
                  </a:ext>
                </a:extLst>
              </a:tr>
              <a:tr h="135355">
                <a:tc>
                  <a:txBody>
                    <a:bodyPr/>
                    <a:lstStyle/>
                    <a:p>
                      <a:pPr>
                        <a:lnSpc>
                          <a:spcPct val="107000"/>
                        </a:lnSpc>
                        <a:spcAft>
                          <a:spcPts val="800"/>
                        </a:spcAft>
                      </a:pPr>
                      <a:r>
                        <a:rPr lang="en-GB" sz="800" i="1" kern="100" dirty="0">
                          <a:effectLst/>
                        </a:rPr>
                        <a:t>  Male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4,196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49.89%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070688354"/>
                  </a:ext>
                </a:extLst>
              </a:tr>
              <a:tr h="135355">
                <a:tc>
                  <a:txBody>
                    <a:bodyPr/>
                    <a:lstStyle/>
                    <a:p>
                      <a:pPr>
                        <a:lnSpc>
                          <a:spcPct val="107000"/>
                        </a:lnSpc>
                        <a:spcAft>
                          <a:spcPts val="800"/>
                        </a:spcAft>
                      </a:pPr>
                      <a:r>
                        <a:rPr lang="en-GB" sz="800" kern="100">
                          <a:effectLst/>
                        </a:rPr>
                        <a:t>Housing Tenure of Respondent when Child</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09959826"/>
                  </a:ext>
                </a:extLst>
              </a:tr>
              <a:tr h="135355">
                <a:tc>
                  <a:txBody>
                    <a:bodyPr/>
                    <a:lstStyle/>
                    <a:p>
                      <a:pPr>
                        <a:lnSpc>
                          <a:spcPct val="107000"/>
                        </a:lnSpc>
                        <a:spcAft>
                          <a:spcPts val="800"/>
                        </a:spcAft>
                      </a:pPr>
                      <a:r>
                        <a:rPr lang="en-GB" sz="800" i="1" kern="100" dirty="0">
                          <a:effectLst/>
                        </a:rPr>
                        <a:t>  Own Home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4,045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48.09%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0407107"/>
                  </a:ext>
                </a:extLst>
              </a:tr>
              <a:tr h="135355">
                <a:tc>
                  <a:txBody>
                    <a:bodyPr/>
                    <a:lstStyle/>
                    <a:p>
                      <a:pPr>
                        <a:lnSpc>
                          <a:spcPct val="107000"/>
                        </a:lnSpc>
                        <a:spcAft>
                          <a:spcPts val="800"/>
                        </a:spcAft>
                      </a:pPr>
                      <a:r>
                        <a:rPr lang="en-GB" sz="800" i="1" kern="100" dirty="0">
                          <a:effectLst/>
                        </a:rPr>
                        <a:t>  Don't Own Home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4,366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51.91%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201771791"/>
                  </a:ext>
                </a:extLst>
              </a:tr>
              <a:tr h="135355">
                <a:tc>
                  <a:txBody>
                    <a:bodyPr/>
                    <a:lstStyle/>
                    <a:p>
                      <a:pPr>
                        <a:lnSpc>
                          <a:spcPct val="107000"/>
                        </a:lnSpc>
                        <a:spcAft>
                          <a:spcPts val="800"/>
                        </a:spcAft>
                      </a:pPr>
                      <a:r>
                        <a:rPr lang="en-GB" sz="800" kern="100" dirty="0">
                          <a:effectLst/>
                        </a:rPr>
                        <a:t>NS-SEC Social Class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02047966"/>
                  </a:ext>
                </a:extLst>
              </a:tr>
              <a:tr h="135355">
                <a:tc>
                  <a:txBody>
                    <a:bodyPr/>
                    <a:lstStyle/>
                    <a:p>
                      <a:pPr>
                        <a:lnSpc>
                          <a:spcPct val="107000"/>
                        </a:lnSpc>
                        <a:spcAft>
                          <a:spcPts val="800"/>
                        </a:spcAft>
                      </a:pPr>
                      <a:r>
                        <a:rPr lang="en-GB" sz="800" i="1" kern="100" dirty="0">
                          <a:effectLst/>
                        </a:rPr>
                        <a:t>  Large Employers and higher managerial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261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3.10%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63038620"/>
                  </a:ext>
                </a:extLst>
              </a:tr>
              <a:tr h="135355">
                <a:tc>
                  <a:txBody>
                    <a:bodyPr/>
                    <a:lstStyle/>
                    <a:p>
                      <a:pPr>
                        <a:lnSpc>
                          <a:spcPct val="107000"/>
                        </a:lnSpc>
                        <a:spcAft>
                          <a:spcPts val="800"/>
                        </a:spcAft>
                      </a:pPr>
                      <a:r>
                        <a:rPr lang="en-GB" sz="800" i="1" kern="100" dirty="0">
                          <a:effectLst/>
                        </a:rPr>
                        <a:t>  Higher professional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4.87%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84681439"/>
                  </a:ext>
                </a:extLst>
              </a:tr>
              <a:tr h="135355">
                <a:tc>
                  <a:txBody>
                    <a:bodyPr/>
                    <a:lstStyle/>
                    <a:p>
                      <a:pPr>
                        <a:lnSpc>
                          <a:spcPct val="107000"/>
                        </a:lnSpc>
                        <a:spcAft>
                          <a:spcPts val="800"/>
                        </a:spcAft>
                      </a:pPr>
                      <a:r>
                        <a:rPr lang="en-GB" sz="800" i="1" kern="100" dirty="0">
                          <a:effectLst/>
                        </a:rPr>
                        <a:t>  Lower Managerial and professional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1,038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12.34%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208668886"/>
                  </a:ext>
                </a:extLst>
              </a:tr>
              <a:tr h="135355">
                <a:tc>
                  <a:txBody>
                    <a:bodyPr/>
                    <a:lstStyle/>
                    <a:p>
                      <a:pPr>
                        <a:lnSpc>
                          <a:spcPct val="107000"/>
                        </a:lnSpc>
                        <a:spcAft>
                          <a:spcPts val="800"/>
                        </a:spcAft>
                      </a:pPr>
                      <a:r>
                        <a:rPr lang="en-GB" sz="800" i="1" kern="100" dirty="0">
                          <a:effectLst/>
                        </a:rPr>
                        <a:t>  Intermediate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9.57%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85602642"/>
                  </a:ext>
                </a:extLst>
              </a:tr>
              <a:tr h="135355">
                <a:tc>
                  <a:txBody>
                    <a:bodyPr/>
                    <a:lstStyle/>
                    <a:p>
                      <a:pPr>
                        <a:lnSpc>
                          <a:spcPct val="107000"/>
                        </a:lnSpc>
                        <a:spcAft>
                          <a:spcPts val="800"/>
                        </a:spcAft>
                      </a:pPr>
                      <a:r>
                        <a:rPr lang="en-GB" sz="800" i="1" kern="100" dirty="0">
                          <a:effectLst/>
                        </a:rPr>
                        <a:t>  Small employers and own account workers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1,024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12.17%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177707597"/>
                  </a:ext>
                </a:extLst>
              </a:tr>
              <a:tr h="135355">
                <a:tc>
                  <a:txBody>
                    <a:bodyPr/>
                    <a:lstStyle/>
                    <a:p>
                      <a:pPr>
                        <a:lnSpc>
                          <a:spcPct val="107000"/>
                        </a:lnSpc>
                        <a:spcAft>
                          <a:spcPts val="800"/>
                        </a:spcAft>
                      </a:pPr>
                      <a:r>
                        <a:rPr lang="en-GB" sz="800" i="1" kern="100" dirty="0">
                          <a:effectLst/>
                        </a:rPr>
                        <a:t>  Lower supervisory and technical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1,372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16.31%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687124624"/>
                  </a:ext>
                </a:extLst>
              </a:tr>
              <a:tr h="135355">
                <a:tc>
                  <a:txBody>
                    <a:bodyPr/>
                    <a:lstStyle/>
                    <a:p>
                      <a:pPr>
                        <a:lnSpc>
                          <a:spcPct val="107000"/>
                        </a:lnSpc>
                        <a:spcAft>
                          <a:spcPts val="800"/>
                        </a:spcAft>
                      </a:pPr>
                      <a:r>
                        <a:rPr lang="en-GB" sz="800" i="1" kern="100" dirty="0">
                          <a:effectLst/>
                        </a:rPr>
                        <a:t>  Semi-routine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1,485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17.66%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637460258"/>
                  </a:ext>
                </a:extLst>
              </a:tr>
              <a:tr h="135355">
                <a:tc>
                  <a:txBody>
                    <a:bodyPr/>
                    <a:lstStyle/>
                    <a:p>
                      <a:pPr>
                        <a:lnSpc>
                          <a:spcPct val="107000"/>
                        </a:lnSpc>
                        <a:spcAft>
                          <a:spcPts val="800"/>
                        </a:spcAft>
                      </a:pPr>
                      <a:r>
                        <a:rPr lang="en-GB" sz="800" i="1" kern="100" dirty="0">
                          <a:effectLst/>
                        </a:rPr>
                        <a:t>  Routine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2,016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23.97%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4091709388"/>
                  </a:ext>
                </a:extLst>
              </a:tr>
              <a:tr h="135355">
                <a:tc>
                  <a:txBody>
                    <a:bodyPr/>
                    <a:lstStyle/>
                    <a:p>
                      <a:pPr>
                        <a:lnSpc>
                          <a:spcPct val="107000"/>
                        </a:lnSpc>
                        <a:spcAft>
                          <a:spcPts val="800"/>
                        </a:spcAft>
                      </a:pPr>
                      <a:r>
                        <a:rPr lang="en-GB" sz="800" kern="100" dirty="0">
                          <a:effectLst/>
                        </a:rPr>
                        <a:t>RGSC Social Class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869121770"/>
                  </a:ext>
                </a:extLst>
              </a:tr>
              <a:tr h="135355">
                <a:tc>
                  <a:txBody>
                    <a:bodyPr/>
                    <a:lstStyle/>
                    <a:p>
                      <a:pPr>
                        <a:lnSpc>
                          <a:spcPct val="107000"/>
                        </a:lnSpc>
                        <a:spcAft>
                          <a:spcPts val="800"/>
                        </a:spcAft>
                      </a:pPr>
                      <a:r>
                        <a:rPr lang="en-GB" sz="800" i="1" kern="100" dirty="0">
                          <a:effectLst/>
                        </a:rPr>
                        <a:t>  Professional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362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4.30%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833054277"/>
                  </a:ext>
                </a:extLst>
              </a:tr>
              <a:tr h="135355">
                <a:tc>
                  <a:txBody>
                    <a:bodyPr/>
                    <a:lstStyle/>
                    <a:p>
                      <a:pPr>
                        <a:lnSpc>
                          <a:spcPct val="107000"/>
                        </a:lnSpc>
                        <a:spcAft>
                          <a:spcPts val="800"/>
                        </a:spcAft>
                      </a:pPr>
                      <a:r>
                        <a:rPr lang="en-GB" sz="800" i="1" kern="100" dirty="0">
                          <a:effectLst/>
                        </a:rPr>
                        <a:t>  Managerial and Technical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1,720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20.45%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805342222"/>
                  </a:ext>
                </a:extLst>
              </a:tr>
              <a:tr h="135355">
                <a:tc>
                  <a:txBody>
                    <a:bodyPr/>
                    <a:lstStyle/>
                    <a:p>
                      <a:pPr>
                        <a:lnSpc>
                          <a:spcPct val="107000"/>
                        </a:lnSpc>
                        <a:spcAft>
                          <a:spcPts val="800"/>
                        </a:spcAft>
                      </a:pPr>
                      <a:r>
                        <a:rPr lang="en-GB" sz="800" i="1" kern="100" dirty="0">
                          <a:effectLst/>
                        </a:rPr>
                        <a:t>  Skilled non-manual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905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10.76%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106581215"/>
                  </a:ext>
                </a:extLst>
              </a:tr>
              <a:tr h="135355">
                <a:tc>
                  <a:txBody>
                    <a:bodyPr/>
                    <a:lstStyle/>
                    <a:p>
                      <a:pPr>
                        <a:lnSpc>
                          <a:spcPct val="107000"/>
                        </a:lnSpc>
                        <a:spcAft>
                          <a:spcPts val="800"/>
                        </a:spcAft>
                      </a:pPr>
                      <a:r>
                        <a:rPr lang="en-GB" sz="800" i="1" kern="100" dirty="0">
                          <a:effectLst/>
                        </a:rPr>
                        <a:t>  Skilled manual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3,501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41.62%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213240671"/>
                  </a:ext>
                </a:extLst>
              </a:tr>
              <a:tr h="135355">
                <a:tc>
                  <a:txBody>
                    <a:bodyPr/>
                    <a:lstStyle/>
                    <a:p>
                      <a:pPr>
                        <a:lnSpc>
                          <a:spcPct val="107000"/>
                        </a:lnSpc>
                        <a:spcAft>
                          <a:spcPts val="800"/>
                        </a:spcAft>
                      </a:pPr>
                      <a:r>
                        <a:rPr lang="en-GB" sz="800" i="1" kern="100">
                          <a:effectLst/>
                        </a:rPr>
                        <a:t>  Partly skilled</a:t>
                      </a:r>
                      <a:endParaRPr lang="en-GB" sz="800" i="1"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14.33%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685889001"/>
                  </a:ext>
                </a:extLst>
              </a:tr>
              <a:tr h="135355">
                <a:tc>
                  <a:txBody>
                    <a:bodyPr/>
                    <a:lstStyle/>
                    <a:p>
                      <a:pPr>
                        <a:lnSpc>
                          <a:spcPct val="107000"/>
                        </a:lnSpc>
                        <a:spcAft>
                          <a:spcPts val="800"/>
                        </a:spcAft>
                      </a:pPr>
                      <a:r>
                        <a:rPr lang="en-GB" sz="800" i="1" kern="100" dirty="0">
                          <a:effectLst/>
                        </a:rPr>
                        <a:t>  Unskilled</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718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8.54%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581843309"/>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661508521"/>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Mean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SD</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531605365"/>
                  </a:ext>
                </a:extLst>
              </a:tr>
              <a:tr h="135355">
                <a:tc>
                  <a:txBody>
                    <a:bodyPr/>
                    <a:lstStyle/>
                    <a:p>
                      <a:pPr>
                        <a:lnSpc>
                          <a:spcPct val="107000"/>
                        </a:lnSpc>
                        <a:spcAft>
                          <a:spcPts val="800"/>
                        </a:spcAft>
                      </a:pPr>
                      <a:r>
                        <a:rPr lang="en-GB" sz="800" kern="100" dirty="0">
                          <a:effectLst/>
                        </a:rPr>
                        <a:t>CAMSIS Score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44.57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13.63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49097793"/>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60308715"/>
                  </a:ext>
                </a:extLst>
              </a:tr>
              <a:tr h="135355">
                <a:tc>
                  <a:txBody>
                    <a:bodyPr/>
                    <a:lstStyle/>
                    <a:p>
                      <a:pPr>
                        <a:lnSpc>
                          <a:spcPct val="107000"/>
                        </a:lnSpc>
                        <a:spcAft>
                          <a:spcPts val="800"/>
                        </a:spcAft>
                      </a:pPr>
                      <a:r>
                        <a:rPr lang="en-GB" sz="800" kern="100">
                          <a:effectLst/>
                        </a:rPr>
                        <a:t>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dirty="0">
                          <a:effectLst/>
                        </a:rPr>
                        <a:t>8411</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722477412"/>
                  </a:ext>
                </a:extLst>
              </a:tr>
              <a:tr h="135355">
                <a:tc gridSpan="3">
                  <a:txBody>
                    <a:bodyPr/>
                    <a:lstStyle/>
                    <a:p>
                      <a:pPr algn="ctr">
                        <a:lnSpc>
                          <a:spcPct val="107000"/>
                        </a:lnSpc>
                        <a:spcAft>
                          <a:spcPts val="800"/>
                        </a:spcAft>
                      </a:pPr>
                      <a:r>
                        <a:rPr lang="en-GB" sz="800" kern="100" dirty="0">
                          <a:effectLst/>
                        </a:rPr>
                        <a:t>Data Source: NCDS [Sweeps 0-4]</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27655244"/>
                  </a:ext>
                </a:extLst>
              </a:tr>
            </a:tbl>
          </a:graphicData>
        </a:graphic>
      </p:graphicFrame>
    </p:spTree>
    <p:extLst>
      <p:ext uri="{BB962C8B-B14F-4D97-AF65-F5344CB8AC3E}">
        <p14:creationId xmlns:p14="http://schemas.microsoft.com/office/powerpoint/2010/main" val="412306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font - source sans pro">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038F6E518651419D49F0351405DFFA" ma:contentTypeVersion="8" ma:contentTypeDescription="Create a new document." ma:contentTypeScope="" ma:versionID="028cbcf9675a1c145c2addb3412ef99b">
  <xsd:schema xmlns:xsd="http://www.w3.org/2001/XMLSchema" xmlns:xs="http://www.w3.org/2001/XMLSchema" xmlns:p="http://schemas.microsoft.com/office/2006/metadata/properties" xmlns:ns2="108a240f-bd60-473e-b783-0b6ed6ec0e65" xmlns:ns3="908848ee-ebbf-4c50-9be1-13b37fabc3ce" targetNamespace="http://schemas.microsoft.com/office/2006/metadata/properties" ma:root="true" ma:fieldsID="645569e0ef76aa3591e84b0053662cf8" ns2:_="" ns3:_="">
    <xsd:import namespace="108a240f-bd60-473e-b783-0b6ed6ec0e65"/>
    <xsd:import namespace="908848ee-ebbf-4c50-9be1-13b37fabc3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a240f-bd60-473e-b783-0b6ed6ec0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848ee-ebbf-4c50-9be1-13b37fabc3c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194B0-91C4-4B20-AD9F-EE497A695E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8a240f-bd60-473e-b783-0b6ed6ec0e65"/>
    <ds:schemaRef ds:uri="908848ee-ebbf-4c50-9be1-13b37fabc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033982-B1F5-414E-B110-9557F1250A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0B12CB-683D-4552-BC96-69D87A3525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13777</TotalTime>
  <Words>4759</Words>
  <Application>Microsoft Office PowerPoint</Application>
  <PresentationFormat>On-screen Show (16:9)</PresentationFormat>
  <Paragraphs>1058</Paragraphs>
  <Slides>38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Calibri  </vt:lpstr>
      <vt:lpstr>Calibri (Body)</vt:lpstr>
      <vt:lpstr>Calibri Light</vt:lpstr>
      <vt:lpstr>Calibri Light (Headings)</vt:lpstr>
      <vt:lpstr>Calibri(body)</vt:lpstr>
      <vt:lpstr>Cambria Math</vt:lpstr>
      <vt:lpstr>Times New Roman</vt:lpstr>
      <vt:lpstr>Office Theme</vt:lpstr>
      <vt:lpstr>1_Office Theme</vt:lpstr>
      <vt:lpstr>Youth Transitions and Economic Activity: A Re-examination of NCDS data</vt:lpstr>
      <vt:lpstr>Outline</vt:lpstr>
      <vt:lpstr>A (very short) literature review</vt:lpstr>
      <vt:lpstr>National Childhood Development Study (NCDS)</vt:lpstr>
      <vt:lpstr>NCDS</vt:lpstr>
      <vt:lpstr>Research Questions</vt:lpstr>
      <vt:lpstr>Overall Research Question</vt:lpstr>
      <vt:lpstr>Proposed model</vt:lpstr>
      <vt:lpstr>PowerPoint Presentation</vt:lpstr>
      <vt:lpstr>The Model</vt:lpstr>
      <vt:lpstr>Results</vt:lpstr>
      <vt:lpstr>Results</vt:lpstr>
      <vt:lpstr>Results</vt:lpstr>
      <vt:lpstr>Results</vt:lpstr>
      <vt:lpstr>Results</vt:lpstr>
      <vt:lpstr>Results</vt:lpstr>
      <vt:lpstr>Results</vt:lpstr>
      <vt:lpstr>Results</vt:lpstr>
      <vt:lpstr>Substantive Findings</vt:lpstr>
      <vt:lpstr>Sensitivity Analysis of Social Stratification measures</vt:lpstr>
      <vt:lpstr>Substantive Findings</vt:lpstr>
      <vt:lpstr>Sensitivity analyses of SOC codes</vt:lpstr>
      <vt:lpstr>Sensitivity analyses of SOC codes</vt:lpstr>
      <vt:lpstr>Comparative Results</vt:lpstr>
      <vt:lpstr>Comparative Results</vt:lpstr>
      <vt:lpstr>Comparative Results</vt:lpstr>
      <vt:lpstr>Comparative Results</vt:lpstr>
      <vt:lpstr>Goodness-of-fit Statistics </vt:lpstr>
      <vt:lpstr>Handling Missing Data in the NCDS</vt:lpstr>
      <vt:lpstr>How to handle missing data?</vt:lpstr>
      <vt:lpstr>PowerPoint Presentation</vt:lpstr>
      <vt:lpstr>PowerPoint Presentation</vt:lpstr>
      <vt:lpstr>NCDS Handling Missing Data</vt:lpstr>
      <vt:lpstr>Predictors of Non-response (Silverwood et al 2021)</vt:lpstr>
      <vt:lpstr>Substantive Findings</vt:lpstr>
      <vt:lpstr>Concluding Remarks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forum: 24.09.15  edweb design update</dc:title>
  <dc:subject/>
  <dc:creator>ROSS Steven</dc:creator>
  <cp:keywords/>
  <dc:description/>
  <cp:lastModifiedBy>scott oatley</cp:lastModifiedBy>
  <cp:revision>178</cp:revision>
  <cp:lastPrinted>2017-08-17T10:25:21Z</cp:lastPrinted>
  <dcterms:created xsi:type="dcterms:W3CDTF">2015-09-24T13:33:25Z</dcterms:created>
  <dcterms:modified xsi:type="dcterms:W3CDTF">2024-02-19T10:55:44Z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0x010100C2038F6E518651419D49F0351405DFFA</vt:lpwstr>
  </property>
</Properties>
</file>