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 id="2147484019" r:id="rId5"/>
  </p:sldMasterIdLst>
  <p:notesMasterIdLst>
    <p:notesMasterId r:id="rId35"/>
  </p:notesMasterIdLst>
  <p:handoutMasterIdLst>
    <p:handoutMasterId r:id="rId36"/>
  </p:handoutMasterIdLst>
  <p:sldIdLst>
    <p:sldId id="372" r:id="rId6"/>
    <p:sldId id="413" r:id="rId7"/>
    <p:sldId id="415" r:id="rId8"/>
    <p:sldId id="425" r:id="rId9"/>
    <p:sldId id="426" r:id="rId10"/>
    <p:sldId id="427" r:id="rId11"/>
    <p:sldId id="414" r:id="rId12"/>
    <p:sldId id="429" r:id="rId13"/>
    <p:sldId id="430" r:id="rId14"/>
    <p:sldId id="431" r:id="rId15"/>
    <p:sldId id="416" r:id="rId16"/>
    <p:sldId id="417" r:id="rId17"/>
    <p:sldId id="424" r:id="rId18"/>
    <p:sldId id="419" r:id="rId19"/>
    <p:sldId id="420" r:id="rId20"/>
    <p:sldId id="421" r:id="rId21"/>
    <p:sldId id="422" r:id="rId22"/>
    <p:sldId id="418" r:id="rId23"/>
    <p:sldId id="423" r:id="rId24"/>
    <p:sldId id="399" r:id="rId25"/>
    <p:sldId id="432" r:id="rId26"/>
    <p:sldId id="433" r:id="rId27"/>
    <p:sldId id="434" r:id="rId28"/>
    <p:sldId id="435" r:id="rId29"/>
    <p:sldId id="411" r:id="rId30"/>
    <p:sldId id="436" r:id="rId31"/>
    <p:sldId id="437" r:id="rId32"/>
    <p:sldId id="397" r:id="rId33"/>
    <p:sldId id="428" r:id="rId34"/>
  </p:sldIdLst>
  <p:sldSz cx="9144000" cy="5143500" type="screen16x9"/>
  <p:notesSz cx="6805613" cy="99441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713">
          <p15:clr>
            <a:srgbClr val="A4A3A4"/>
          </p15:clr>
        </p15:guide>
        <p15:guide id="2" pos="2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03" autoAdjust="0"/>
    <p:restoredTop sz="96247" autoAdjust="0"/>
  </p:normalViewPr>
  <p:slideViewPr>
    <p:cSldViewPr snapToObjects="1">
      <p:cViewPr varScale="1">
        <p:scale>
          <a:sx n="205" d="100"/>
          <a:sy n="205" d="100"/>
        </p:scale>
        <p:origin x="864" y="112"/>
      </p:cViewPr>
      <p:guideLst>
        <p:guide orient="horz" pos="713"/>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BA401E-5089-4487-9D82-7DB35038CF5F}"/>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atin typeface="Arial" panose="020B0604020202020204" pitchFamily="34" charset="0"/>
                <a:ea typeface="ＭＳ Ｐゴシック" panose="020B0600070205080204" pitchFamily="34" charset="-128"/>
              </a:defRPr>
            </a:lvl1pPr>
          </a:lstStyle>
          <a:p>
            <a:pPr>
              <a:defRPr/>
            </a:pPr>
            <a:endParaRPr lang="en-GB"/>
          </a:p>
        </p:txBody>
      </p:sp>
      <p:sp>
        <p:nvSpPr>
          <p:cNvPr id="3" name="Date Placeholder 2">
            <a:extLst>
              <a:ext uri="{FF2B5EF4-FFF2-40B4-BE49-F238E27FC236}">
                <a16:creationId xmlns:a16="http://schemas.microsoft.com/office/drawing/2014/main" id="{6769E9B9-9F13-4544-B0B5-422CCE793769}"/>
              </a:ext>
            </a:extLst>
          </p:cNvPr>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atin typeface="Arial" panose="020B0604020202020204" pitchFamily="34" charset="0"/>
                <a:ea typeface="ＭＳ Ｐゴシック" panose="020B0600070205080204" pitchFamily="34" charset="-128"/>
              </a:defRPr>
            </a:lvl1pPr>
          </a:lstStyle>
          <a:p>
            <a:pPr>
              <a:defRPr/>
            </a:pPr>
            <a:fld id="{E2C8AF6F-5489-4B50-8180-9E6118FC16F5}" type="datetimeFigureOut">
              <a:rPr lang="en-GB"/>
              <a:pPr>
                <a:defRPr/>
              </a:pPr>
              <a:t>05/04/2025</a:t>
            </a:fld>
            <a:endParaRPr lang="en-GB" dirty="0"/>
          </a:p>
        </p:txBody>
      </p:sp>
      <p:sp>
        <p:nvSpPr>
          <p:cNvPr id="4" name="Footer Placeholder 3">
            <a:extLst>
              <a:ext uri="{FF2B5EF4-FFF2-40B4-BE49-F238E27FC236}">
                <a16:creationId xmlns:a16="http://schemas.microsoft.com/office/drawing/2014/main" id="{CAE6326A-2D3E-4D1F-AD1E-6E6615C15A01}"/>
              </a:ext>
            </a:extLst>
          </p:cNvPr>
          <p:cNvSpPr>
            <a:spLocks noGrp="1"/>
          </p:cNvSpPr>
          <p:nvPr>
            <p:ph type="ftr" sz="quarter" idx="2"/>
          </p:nvPr>
        </p:nvSpPr>
        <p:spPr>
          <a:xfrm>
            <a:off x="0" y="9445625"/>
            <a:ext cx="2949575" cy="498475"/>
          </a:xfrm>
          <a:prstGeom prst="rect">
            <a:avLst/>
          </a:prstGeom>
        </p:spPr>
        <p:txBody>
          <a:bodyPr vert="horz" lIns="91440" tIns="45720" rIns="91440" bIns="45720" rtlCol="0" anchor="b"/>
          <a:lstStyle>
            <a:lvl1pPr algn="l">
              <a:defRPr sz="1200">
                <a:latin typeface="Arial" panose="020B0604020202020204" pitchFamily="34" charset="0"/>
                <a:ea typeface="ＭＳ Ｐゴシック" panose="020B0600070205080204" pitchFamily="34" charset="-128"/>
              </a:defRPr>
            </a:lvl1pPr>
          </a:lstStyle>
          <a:p>
            <a:pPr>
              <a:defRPr/>
            </a:pPr>
            <a:endParaRPr lang="en-GB"/>
          </a:p>
        </p:txBody>
      </p:sp>
      <p:sp>
        <p:nvSpPr>
          <p:cNvPr id="5" name="Slide Number Placeholder 4">
            <a:extLst>
              <a:ext uri="{FF2B5EF4-FFF2-40B4-BE49-F238E27FC236}">
                <a16:creationId xmlns:a16="http://schemas.microsoft.com/office/drawing/2014/main" id="{2A9F1AC0-6870-4974-95B7-D61C33106864}"/>
              </a:ext>
            </a:extLst>
          </p:cNvPr>
          <p:cNvSpPr>
            <a:spLocks noGrp="1"/>
          </p:cNvSpPr>
          <p:nvPr>
            <p:ph type="sldNum" sz="quarter" idx="3"/>
          </p:nvPr>
        </p:nvSpPr>
        <p:spPr>
          <a:xfrm>
            <a:off x="3854450" y="9445625"/>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6E46B2E9-6633-44AE-A30B-94B6D1EBAE2F}" type="slidenum">
              <a:rPr lang="en-GB" altLang="en-US"/>
              <a:pPr>
                <a:defRPr/>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CF69B0-7AB4-4D4D-BB5B-03782D3E42D9}"/>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atin typeface="Arial" charset="0"/>
                <a:ea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46436275-13F8-42B0-9A8D-90A3C025875A}"/>
              </a:ext>
            </a:extLst>
          </p:cNvPr>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atin typeface="Arial" charset="0"/>
                <a:ea typeface="ＭＳ Ｐゴシック" charset="-128"/>
              </a:defRPr>
            </a:lvl1pPr>
          </a:lstStyle>
          <a:p>
            <a:pPr>
              <a:defRPr/>
            </a:pPr>
            <a:fld id="{4EF00398-0977-40A4-B2BD-A2D0611E9E5E}" type="datetimeFigureOut">
              <a:rPr lang="en-US"/>
              <a:pPr>
                <a:defRPr/>
              </a:pPr>
              <a:t>4/5/2025</a:t>
            </a:fld>
            <a:endParaRPr lang="en-US" dirty="0"/>
          </a:p>
        </p:txBody>
      </p:sp>
      <p:sp>
        <p:nvSpPr>
          <p:cNvPr id="4" name="Slide Image Placeholder 3">
            <a:extLst>
              <a:ext uri="{FF2B5EF4-FFF2-40B4-BE49-F238E27FC236}">
                <a16:creationId xmlns:a16="http://schemas.microsoft.com/office/drawing/2014/main" id="{BCDF6CBA-F5F1-486B-B503-6CEB8365A653}"/>
              </a:ext>
            </a:extLst>
          </p:cNvPr>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B9CE170-BB10-4918-9E05-A10BE5B86375}"/>
              </a:ext>
            </a:extLst>
          </p:cNvPr>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48A2CAFC-08F6-4FB7-A1EC-FD1DF619F065}"/>
              </a:ext>
            </a:extLst>
          </p:cNvPr>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atin typeface="Arial" charset="0"/>
                <a:ea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26C7A2C1-7375-438D-A196-6C308E2C3053}"/>
              </a:ext>
            </a:extLst>
          </p:cNvPr>
          <p:cNvSpPr>
            <a:spLocks noGrp="1"/>
          </p:cNvSpPr>
          <p:nvPr>
            <p:ph type="sldNum" sz="quarter" idx="5"/>
          </p:nvPr>
        </p:nvSpPr>
        <p:spPr>
          <a:xfrm>
            <a:off x="3854450" y="9445625"/>
            <a:ext cx="2949575" cy="498475"/>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5DA4178-8E38-403A-A699-810AE77A25A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5DA4178-8E38-403A-A699-810AE77A25AC}" type="slidenum">
              <a:rPr lang="en-US" altLang="en-US" smtClean="0"/>
              <a:pPr>
                <a:defRPr/>
              </a:pPr>
              <a:t>1</a:t>
            </a:fld>
            <a:endParaRPr lang="en-US" altLang="en-US"/>
          </a:p>
        </p:txBody>
      </p:sp>
    </p:spTree>
    <p:extLst>
      <p:ext uri="{BB962C8B-B14F-4D97-AF65-F5344CB8AC3E}">
        <p14:creationId xmlns:p14="http://schemas.microsoft.com/office/powerpoint/2010/main" val="622361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65930-3378-1BBD-3FA3-A022631BA1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E0E7D-4382-AE06-BE40-4EFBE6723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9BD382-5472-4951-FC54-2EA302340CC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B2B4F67-F664-8160-2BF5-63D07C3492DD}"/>
              </a:ext>
            </a:extLst>
          </p:cNvPr>
          <p:cNvSpPr>
            <a:spLocks noGrp="1"/>
          </p:cNvSpPr>
          <p:nvPr>
            <p:ph type="sldNum" sz="quarter" idx="5"/>
          </p:nvPr>
        </p:nvSpPr>
        <p:spPr/>
        <p:txBody>
          <a:bodyPr/>
          <a:lstStyle/>
          <a:p>
            <a:pPr>
              <a:defRPr/>
            </a:pPr>
            <a:fld id="{15DA4178-8E38-403A-A699-810AE77A25AC}" type="slidenum">
              <a:rPr lang="en-US" altLang="en-US" smtClean="0"/>
              <a:pPr>
                <a:defRPr/>
              </a:pPr>
              <a:t>10</a:t>
            </a:fld>
            <a:endParaRPr lang="en-US" altLang="en-US"/>
          </a:p>
        </p:txBody>
      </p:sp>
    </p:spTree>
    <p:extLst>
      <p:ext uri="{BB962C8B-B14F-4D97-AF65-F5344CB8AC3E}">
        <p14:creationId xmlns:p14="http://schemas.microsoft.com/office/powerpoint/2010/main" val="3571258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11</a:t>
            </a:fld>
            <a:endParaRPr lang="en-US" altLang="en-US"/>
          </a:p>
        </p:txBody>
      </p:sp>
    </p:spTree>
    <p:extLst>
      <p:ext uri="{BB962C8B-B14F-4D97-AF65-F5344CB8AC3E}">
        <p14:creationId xmlns:p14="http://schemas.microsoft.com/office/powerpoint/2010/main" val="2110094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12</a:t>
            </a:fld>
            <a:endParaRPr lang="en-US" altLang="en-US"/>
          </a:p>
        </p:txBody>
      </p:sp>
    </p:spTree>
    <p:extLst>
      <p:ext uri="{BB962C8B-B14F-4D97-AF65-F5344CB8AC3E}">
        <p14:creationId xmlns:p14="http://schemas.microsoft.com/office/powerpoint/2010/main" val="7214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EECF0-4969-3739-D49F-B45A487048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09B61-7FA6-A0B1-2F29-0804631BB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1F216-3AEE-1D6F-248B-9051294FD1B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E1BBD93-5EE5-EB10-DBE9-8198A239B0AC}"/>
              </a:ext>
            </a:extLst>
          </p:cNvPr>
          <p:cNvSpPr>
            <a:spLocks noGrp="1"/>
          </p:cNvSpPr>
          <p:nvPr>
            <p:ph type="sldNum" sz="quarter" idx="5"/>
          </p:nvPr>
        </p:nvSpPr>
        <p:spPr/>
        <p:txBody>
          <a:bodyPr/>
          <a:lstStyle/>
          <a:p>
            <a:pPr>
              <a:defRPr/>
            </a:pPr>
            <a:fld id="{15DA4178-8E38-403A-A699-810AE77A25AC}" type="slidenum">
              <a:rPr lang="en-US" altLang="en-US" smtClean="0"/>
              <a:pPr>
                <a:defRPr/>
              </a:pPr>
              <a:t>13</a:t>
            </a:fld>
            <a:endParaRPr lang="en-US" altLang="en-US"/>
          </a:p>
        </p:txBody>
      </p:sp>
    </p:spTree>
    <p:extLst>
      <p:ext uri="{BB962C8B-B14F-4D97-AF65-F5344CB8AC3E}">
        <p14:creationId xmlns:p14="http://schemas.microsoft.com/office/powerpoint/2010/main" val="2330497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14</a:t>
            </a:fld>
            <a:endParaRPr lang="en-US" altLang="en-US"/>
          </a:p>
        </p:txBody>
      </p:sp>
    </p:spTree>
    <p:extLst>
      <p:ext uri="{BB962C8B-B14F-4D97-AF65-F5344CB8AC3E}">
        <p14:creationId xmlns:p14="http://schemas.microsoft.com/office/powerpoint/2010/main" val="907299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15</a:t>
            </a:fld>
            <a:endParaRPr lang="en-US" altLang="en-US"/>
          </a:p>
        </p:txBody>
      </p:sp>
    </p:spTree>
    <p:extLst>
      <p:ext uri="{BB962C8B-B14F-4D97-AF65-F5344CB8AC3E}">
        <p14:creationId xmlns:p14="http://schemas.microsoft.com/office/powerpoint/2010/main" val="2253852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16</a:t>
            </a:fld>
            <a:endParaRPr lang="en-US" altLang="en-US"/>
          </a:p>
        </p:txBody>
      </p:sp>
    </p:spTree>
    <p:extLst>
      <p:ext uri="{BB962C8B-B14F-4D97-AF65-F5344CB8AC3E}">
        <p14:creationId xmlns:p14="http://schemas.microsoft.com/office/powerpoint/2010/main" val="2841546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17</a:t>
            </a:fld>
            <a:endParaRPr lang="en-US" altLang="en-US"/>
          </a:p>
        </p:txBody>
      </p:sp>
    </p:spTree>
    <p:extLst>
      <p:ext uri="{BB962C8B-B14F-4D97-AF65-F5344CB8AC3E}">
        <p14:creationId xmlns:p14="http://schemas.microsoft.com/office/powerpoint/2010/main" val="1849490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r>
              <a:rPr lang="en-GB" b="0" i="0" dirty="0">
                <a:solidFill>
                  <a:srgbClr val="111111"/>
                </a:solidFill>
                <a:effectLst/>
                <a:highlight>
                  <a:srgbClr val="FFFFFF"/>
                </a:highlight>
                <a:latin typeface="Roboto" panose="020F0502020204030204" pitchFamily="2" charset="0"/>
              </a:rPr>
              <a:t>FIML is a method that takes into account all observed data, including missing data. It estimates the parameters of a model by maximizing the likelihood function of the observed data, given the model parameters, using all available information.</a:t>
            </a:r>
          </a:p>
          <a:p>
            <a:endParaRPr lang="en-GB" b="0" i="0" dirty="0">
              <a:solidFill>
                <a:srgbClr val="111111"/>
              </a:solidFill>
              <a:effectLst/>
              <a:highlight>
                <a:srgbClr val="FFFFFF"/>
              </a:highlight>
              <a:latin typeface="Roboto" panose="020F0502020204030204" pitchFamily="2" charset="0"/>
            </a:endParaRPr>
          </a:p>
          <a:p>
            <a:pPr algn="just"/>
            <a:r>
              <a:rPr lang="en-GB" sz="1800" b="0" i="0" dirty="0">
                <a:solidFill>
                  <a:srgbClr val="111111"/>
                </a:solidFill>
                <a:effectLst/>
                <a:highlight>
                  <a:srgbClr val="FFFFFF"/>
                </a:highlight>
                <a:latin typeface="Georgia" panose="02040502050405020303" pitchFamily="18" charset="0"/>
              </a:rPr>
              <a:t>The basic premise is that instead of imputing the values of missing data, we try to estimate the value of some population parameter by determining the value that maximizes the likelihood function (actually the natural log of this function) based on the sample data that we have.</a:t>
            </a:r>
            <a:endParaRPr lang="en-GB" b="0" i="0" dirty="0">
              <a:solidFill>
                <a:srgbClr val="111111"/>
              </a:solidFill>
              <a:effectLst/>
              <a:highlight>
                <a:srgbClr val="FFFFFF"/>
              </a:highlight>
              <a:latin typeface="Georgia" panose="02040502050405020303" pitchFamily="18" charset="0"/>
            </a:endParaRPr>
          </a:p>
          <a:p>
            <a:br>
              <a:rPr lang="en-GB" dirty="0"/>
            </a:br>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18</a:t>
            </a:fld>
            <a:endParaRPr lang="en-US" altLang="en-US"/>
          </a:p>
        </p:txBody>
      </p:sp>
    </p:spTree>
    <p:extLst>
      <p:ext uri="{BB962C8B-B14F-4D97-AF65-F5344CB8AC3E}">
        <p14:creationId xmlns:p14="http://schemas.microsoft.com/office/powerpoint/2010/main" val="17576284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19</a:t>
            </a:fld>
            <a:endParaRPr lang="en-US" altLang="en-US"/>
          </a:p>
        </p:txBody>
      </p:sp>
    </p:spTree>
    <p:extLst>
      <p:ext uri="{BB962C8B-B14F-4D97-AF65-F5344CB8AC3E}">
        <p14:creationId xmlns:p14="http://schemas.microsoft.com/office/powerpoint/2010/main" val="147571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2</a:t>
            </a:fld>
            <a:endParaRPr lang="en-US" altLang="en-US"/>
          </a:p>
        </p:txBody>
      </p:sp>
    </p:spTree>
    <p:extLst>
      <p:ext uri="{BB962C8B-B14F-4D97-AF65-F5344CB8AC3E}">
        <p14:creationId xmlns:p14="http://schemas.microsoft.com/office/powerpoint/2010/main" val="3251335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20</a:t>
            </a:fld>
            <a:endParaRPr lang="en-US" altLang="en-US"/>
          </a:p>
        </p:txBody>
      </p:sp>
    </p:spTree>
    <p:extLst>
      <p:ext uri="{BB962C8B-B14F-4D97-AF65-F5344CB8AC3E}">
        <p14:creationId xmlns:p14="http://schemas.microsoft.com/office/powerpoint/2010/main" val="2295162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F5866-1674-6043-BF01-9E143D508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EBCD4-6539-3775-E914-C9C2CD0D92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CAEEFD-4C49-C95A-4724-FD58D4B8073C}"/>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4FD8067F-E2D2-604F-9F80-D1A12603B142}"/>
              </a:ext>
            </a:extLst>
          </p:cNvPr>
          <p:cNvSpPr>
            <a:spLocks noGrp="1"/>
          </p:cNvSpPr>
          <p:nvPr>
            <p:ph type="sldNum" sz="quarter" idx="5"/>
          </p:nvPr>
        </p:nvSpPr>
        <p:spPr/>
        <p:txBody>
          <a:bodyPr/>
          <a:lstStyle/>
          <a:p>
            <a:pPr>
              <a:defRPr/>
            </a:pPr>
            <a:fld id="{15DA4178-8E38-403A-A699-810AE77A25AC}" type="slidenum">
              <a:rPr lang="en-US" altLang="en-US" smtClean="0"/>
              <a:pPr>
                <a:defRPr/>
              </a:pPr>
              <a:t>21</a:t>
            </a:fld>
            <a:endParaRPr lang="en-US" altLang="en-US"/>
          </a:p>
        </p:txBody>
      </p:sp>
    </p:spTree>
    <p:extLst>
      <p:ext uri="{BB962C8B-B14F-4D97-AF65-F5344CB8AC3E}">
        <p14:creationId xmlns:p14="http://schemas.microsoft.com/office/powerpoint/2010/main" val="2097727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5773C-3EFF-57BF-1CF8-8D4B05740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CF52AD-6A91-081A-567A-FA7194D57F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9B1F1-2261-92AA-767C-C95FC3A8A9D5}"/>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45C4A3F8-45A1-4469-8FBC-F9FF6D928E12}"/>
              </a:ext>
            </a:extLst>
          </p:cNvPr>
          <p:cNvSpPr>
            <a:spLocks noGrp="1"/>
          </p:cNvSpPr>
          <p:nvPr>
            <p:ph type="sldNum" sz="quarter" idx="5"/>
          </p:nvPr>
        </p:nvSpPr>
        <p:spPr/>
        <p:txBody>
          <a:bodyPr/>
          <a:lstStyle/>
          <a:p>
            <a:pPr>
              <a:defRPr/>
            </a:pPr>
            <a:fld id="{15DA4178-8E38-403A-A699-810AE77A25AC}" type="slidenum">
              <a:rPr lang="en-US" altLang="en-US" smtClean="0"/>
              <a:pPr>
                <a:defRPr/>
              </a:pPr>
              <a:t>22</a:t>
            </a:fld>
            <a:endParaRPr lang="en-US" altLang="en-US"/>
          </a:p>
        </p:txBody>
      </p:sp>
    </p:spTree>
    <p:extLst>
      <p:ext uri="{BB962C8B-B14F-4D97-AF65-F5344CB8AC3E}">
        <p14:creationId xmlns:p14="http://schemas.microsoft.com/office/powerpoint/2010/main" val="3992847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AD21C-FC86-D94B-0095-D1337FD3CB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ABF45-9398-5FD9-C54D-B347E0EF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D2AB7-6A1B-E980-F90C-39330ABA5D9A}"/>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2747BC8B-3087-83BF-F24D-29AE7FDB5DAF}"/>
              </a:ext>
            </a:extLst>
          </p:cNvPr>
          <p:cNvSpPr>
            <a:spLocks noGrp="1"/>
          </p:cNvSpPr>
          <p:nvPr>
            <p:ph type="sldNum" sz="quarter" idx="5"/>
          </p:nvPr>
        </p:nvSpPr>
        <p:spPr/>
        <p:txBody>
          <a:bodyPr/>
          <a:lstStyle/>
          <a:p>
            <a:pPr>
              <a:defRPr/>
            </a:pPr>
            <a:fld id="{15DA4178-8E38-403A-A699-810AE77A25AC}" type="slidenum">
              <a:rPr lang="en-US" altLang="en-US" smtClean="0"/>
              <a:pPr>
                <a:defRPr/>
              </a:pPr>
              <a:t>23</a:t>
            </a:fld>
            <a:endParaRPr lang="en-US" altLang="en-US"/>
          </a:p>
        </p:txBody>
      </p:sp>
    </p:spTree>
    <p:extLst>
      <p:ext uri="{BB962C8B-B14F-4D97-AF65-F5344CB8AC3E}">
        <p14:creationId xmlns:p14="http://schemas.microsoft.com/office/powerpoint/2010/main" val="2707474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A30B2-3B82-454F-CC4A-43DABA5304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C6634F-01B2-E90B-6904-3974C8F68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F028D5-48FB-04C3-FA18-E7BE8F9ACEF4}"/>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B4C5722D-47CD-16FD-C222-E71246666F74}"/>
              </a:ext>
            </a:extLst>
          </p:cNvPr>
          <p:cNvSpPr>
            <a:spLocks noGrp="1"/>
          </p:cNvSpPr>
          <p:nvPr>
            <p:ph type="sldNum" sz="quarter" idx="5"/>
          </p:nvPr>
        </p:nvSpPr>
        <p:spPr/>
        <p:txBody>
          <a:bodyPr/>
          <a:lstStyle/>
          <a:p>
            <a:pPr>
              <a:defRPr/>
            </a:pPr>
            <a:fld id="{15DA4178-8E38-403A-A699-810AE77A25AC}" type="slidenum">
              <a:rPr lang="en-US" altLang="en-US" smtClean="0"/>
              <a:pPr>
                <a:defRPr/>
              </a:pPr>
              <a:t>24</a:t>
            </a:fld>
            <a:endParaRPr lang="en-US" altLang="en-US"/>
          </a:p>
        </p:txBody>
      </p:sp>
    </p:spTree>
    <p:extLst>
      <p:ext uri="{BB962C8B-B14F-4D97-AF65-F5344CB8AC3E}">
        <p14:creationId xmlns:p14="http://schemas.microsoft.com/office/powerpoint/2010/main" val="3485347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6423A-30B2-6226-D3DE-57AABF495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CFD969-C7A1-6DF0-491A-F810F5B6D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BCE21-713E-1DA8-8A06-4D91D41BDB41}"/>
              </a:ext>
            </a:extLst>
          </p:cNvPr>
          <p:cNvSpPr>
            <a:spLocks noGrp="1"/>
          </p:cNvSpPr>
          <p:nvPr>
            <p:ph type="body" idx="1"/>
          </p:nvPr>
        </p:nvSpPr>
        <p:spPr/>
        <p:txBody>
          <a:bodyPr/>
          <a:lstStyle/>
          <a:p>
            <a:r>
              <a:rPr lang="en-GB" dirty="0"/>
              <a:t>Here is the exact same models using the exact same seed but with a MAR mechanism introduced instead of an MCAR mechanism. </a:t>
            </a:r>
          </a:p>
          <a:p>
            <a:endParaRPr lang="en-GB" dirty="0"/>
          </a:p>
          <a:p>
            <a:r>
              <a:rPr lang="en-GB" dirty="0"/>
              <a:t>What we can see is that after </a:t>
            </a:r>
            <a:r>
              <a:rPr lang="en-GB" dirty="0" err="1"/>
              <a:t>missignness</a:t>
            </a:r>
            <a:r>
              <a:rPr lang="en-GB" dirty="0"/>
              <a:t> is introduced the model substantive effects alter – just slightly however in this seed. </a:t>
            </a:r>
          </a:p>
          <a:p>
            <a:endParaRPr lang="en-GB" dirty="0"/>
          </a:p>
          <a:p>
            <a:r>
              <a:rPr lang="en-GB" dirty="0"/>
              <a:t>We can also see that the ‘bad’ ways to handle missing data are still bad – the coded = 0 does luck into a nearly correct result but that is simply due to the naïve nature of a binary variable – if this were a categorical variable it would have failed completely. </a:t>
            </a:r>
          </a:p>
          <a:p>
            <a:endParaRPr lang="en-GB" dirty="0"/>
          </a:p>
          <a:p>
            <a:r>
              <a:rPr lang="en-GB" dirty="0"/>
              <a:t>Moving on to all the ‘good’ approaches, all MI models do pretty well – even the no </a:t>
            </a:r>
            <a:r>
              <a:rPr lang="en-GB" dirty="0" err="1"/>
              <a:t>auxillary</a:t>
            </a:r>
            <a:r>
              <a:rPr lang="en-GB" dirty="0"/>
              <a:t> approach, the FIML does well but not as good as MI even the no </a:t>
            </a:r>
            <a:r>
              <a:rPr lang="en-GB" dirty="0" err="1"/>
              <a:t>auxiallry</a:t>
            </a:r>
            <a:r>
              <a:rPr lang="en-GB" dirty="0"/>
              <a:t> approach. Be careful – this could be a fluke, or it could be something exciting. </a:t>
            </a:r>
          </a:p>
          <a:p>
            <a:endParaRPr lang="en-GB" dirty="0"/>
          </a:p>
          <a:p>
            <a:r>
              <a:rPr lang="en-GB" dirty="0"/>
              <a:t>I replicated this simulation 10 times using different seeds. Results confirm that this was a fluke but the general </a:t>
            </a:r>
            <a:r>
              <a:rPr lang="en-GB" dirty="0" err="1"/>
              <a:t>conclusisons</a:t>
            </a:r>
            <a:r>
              <a:rPr lang="en-GB" dirty="0"/>
              <a:t> are the same – the ‘good’ ways to handle missing data are all ‘good’ and it doesn’t matter which to use. </a:t>
            </a:r>
          </a:p>
        </p:txBody>
      </p:sp>
      <p:sp>
        <p:nvSpPr>
          <p:cNvPr id="4" name="Slide Number Placeholder 3">
            <a:extLst>
              <a:ext uri="{FF2B5EF4-FFF2-40B4-BE49-F238E27FC236}">
                <a16:creationId xmlns:a16="http://schemas.microsoft.com/office/drawing/2014/main" id="{549D8F61-6E51-5387-C4EA-59C19BCAC4E7}"/>
              </a:ext>
            </a:extLst>
          </p:cNvPr>
          <p:cNvSpPr>
            <a:spLocks noGrp="1"/>
          </p:cNvSpPr>
          <p:nvPr>
            <p:ph type="sldNum" sz="quarter" idx="5"/>
          </p:nvPr>
        </p:nvSpPr>
        <p:spPr/>
        <p:txBody>
          <a:bodyPr/>
          <a:lstStyle/>
          <a:p>
            <a:pPr>
              <a:defRPr/>
            </a:pPr>
            <a:fld id="{15DA4178-8E38-403A-A699-810AE77A25AC}" type="slidenum">
              <a:rPr lang="en-US" altLang="en-US" smtClean="0"/>
              <a:pPr>
                <a:defRPr/>
              </a:pPr>
              <a:t>25</a:t>
            </a:fld>
            <a:endParaRPr lang="en-US" altLang="en-US"/>
          </a:p>
        </p:txBody>
      </p:sp>
    </p:spTree>
    <p:extLst>
      <p:ext uri="{BB962C8B-B14F-4D97-AF65-F5344CB8AC3E}">
        <p14:creationId xmlns:p14="http://schemas.microsoft.com/office/powerpoint/2010/main" val="321912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B1AA4-780C-E53D-3F2E-D44D18902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8C391-0ED7-D5EF-9BDB-D68AE3754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1E13E2-4E39-296A-DBF6-F807A296D481}"/>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D1DB595B-81F4-CA2F-D200-56DBEAF9E4FC}"/>
              </a:ext>
            </a:extLst>
          </p:cNvPr>
          <p:cNvSpPr>
            <a:spLocks noGrp="1"/>
          </p:cNvSpPr>
          <p:nvPr>
            <p:ph type="sldNum" sz="quarter" idx="5"/>
          </p:nvPr>
        </p:nvSpPr>
        <p:spPr/>
        <p:txBody>
          <a:bodyPr/>
          <a:lstStyle/>
          <a:p>
            <a:pPr>
              <a:defRPr/>
            </a:pPr>
            <a:fld id="{15DA4178-8E38-403A-A699-810AE77A25AC}" type="slidenum">
              <a:rPr lang="en-US" altLang="en-US" smtClean="0"/>
              <a:pPr>
                <a:defRPr/>
              </a:pPr>
              <a:t>26</a:t>
            </a:fld>
            <a:endParaRPr lang="en-US" altLang="en-US"/>
          </a:p>
        </p:txBody>
      </p:sp>
    </p:spTree>
    <p:extLst>
      <p:ext uri="{BB962C8B-B14F-4D97-AF65-F5344CB8AC3E}">
        <p14:creationId xmlns:p14="http://schemas.microsoft.com/office/powerpoint/2010/main" val="2832284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C482F-848B-0A2B-4E16-B2CFC16A2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F06F11-0D69-EFF4-D71D-E52379BAA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B3366-F1D0-1B35-0A2D-A17CE16969F0}"/>
              </a:ext>
            </a:extLst>
          </p:cNvPr>
          <p:cNvSpPr>
            <a:spLocks noGrp="1"/>
          </p:cNvSpPr>
          <p:nvPr>
            <p:ph type="body" idx="1"/>
          </p:nvPr>
        </p:nvSpPr>
        <p:spPr/>
        <p:txBody>
          <a:bodyPr/>
          <a:lstStyle/>
          <a:p>
            <a:r>
              <a:rPr lang="en-GB" dirty="0"/>
              <a:t>Handling missing data measures just isn’t as widespread as it should be. Often times you will see in a paper ‘’we noticed there was missing data and concluded there was no bias introduced’’ – How?? Why?? What??</a:t>
            </a:r>
          </a:p>
          <a:p>
            <a:endParaRPr lang="en-GB" dirty="0"/>
          </a:p>
          <a:p>
            <a:r>
              <a:rPr lang="en-GB" dirty="0"/>
              <a:t>Two main statistical approaches – IPW weights are also an option but a different can of worms</a:t>
            </a:r>
          </a:p>
          <a:p>
            <a:endParaRPr lang="en-GB" dirty="0"/>
          </a:p>
          <a:p>
            <a:r>
              <a:rPr lang="en-GB" dirty="0"/>
              <a:t>Really you have FIML or MI</a:t>
            </a:r>
          </a:p>
          <a:p>
            <a:r>
              <a:rPr lang="en-GB" dirty="0"/>
              <a:t>- very </a:t>
            </a:r>
            <a:r>
              <a:rPr lang="en-GB" dirty="0" err="1"/>
              <a:t>very</a:t>
            </a:r>
            <a:r>
              <a:rPr lang="en-GB" dirty="0"/>
              <a:t> limited discussion and debate on these two approaches together – tends to be that one discipline uses one method and another uses another, little to no communication. Allison is one example that is bucking this trend but is a tad wrong in their conclusions in my view. </a:t>
            </a:r>
          </a:p>
          <a:p>
            <a:endParaRPr lang="en-GB" dirty="0"/>
          </a:p>
          <a:p>
            <a:r>
              <a:rPr lang="en-GB" dirty="0"/>
              <a:t>Quick breakdown – FIML uses the </a:t>
            </a:r>
            <a:r>
              <a:rPr lang="en-GB" dirty="0" err="1"/>
              <a:t>sem</a:t>
            </a:r>
            <a:r>
              <a:rPr lang="en-GB" dirty="0"/>
              <a:t> command in </a:t>
            </a:r>
            <a:r>
              <a:rPr lang="en-GB" dirty="0" err="1"/>
              <a:t>stata</a:t>
            </a:r>
            <a:r>
              <a:rPr lang="en-GB" dirty="0"/>
              <a:t> with the (</a:t>
            </a:r>
            <a:r>
              <a:rPr lang="en-GB" dirty="0" err="1"/>
              <a:t>mlvm</a:t>
            </a:r>
            <a:r>
              <a:rPr lang="en-GB" dirty="0"/>
              <a:t>) estimation option whilst MI uses a semi-Bayesian approach with auxiliary variables – very short explanation but don’t have time here. All that is needed to be known is that both require the assumption of either a MCAR – missing completely at random or a MAR – missing at random assumption. The first assumes that the missingness is not associated with anything but the missingness itself – a hard assumption to prove. The second assumes that data missing is associated with the missingness as well as an underlying aspect of the model – think rich people not answering income questions on a survey etc. </a:t>
            </a:r>
          </a:p>
          <a:p>
            <a:endParaRPr lang="en-GB" dirty="0"/>
          </a:p>
          <a:p>
            <a:r>
              <a:rPr lang="en-GB" dirty="0"/>
              <a:t>Who knows if one is better than the other? Practically no one, because there is virtually no work on this. Some stuff by Allison but most research focuses </a:t>
            </a:r>
            <a:r>
              <a:rPr lang="en-GB" dirty="0" err="1"/>
              <a:t>soley</a:t>
            </a:r>
            <a:r>
              <a:rPr lang="en-GB" dirty="0"/>
              <a:t> on one instead of both compared. </a:t>
            </a:r>
          </a:p>
          <a:p>
            <a:endParaRPr lang="en-GB" dirty="0"/>
          </a:p>
          <a:p>
            <a:r>
              <a:rPr lang="en-GB" dirty="0"/>
              <a:t>I conducted an initial simulation – seen next slide – that simulated a seeded dataset with a OLS regression with 3 binary independent </a:t>
            </a:r>
            <a:r>
              <a:rPr lang="en-GB" dirty="0" err="1"/>
              <a:t>variabels</a:t>
            </a:r>
            <a:r>
              <a:rPr lang="en-GB" dirty="0"/>
              <a:t>, the third variable has a level of missingness introduced to it – two separate simulations were conducted, one under an </a:t>
            </a:r>
            <a:r>
              <a:rPr lang="en-GB" dirty="0" err="1"/>
              <a:t>mcar</a:t>
            </a:r>
            <a:r>
              <a:rPr lang="en-GB" dirty="0"/>
              <a:t> mechanism and one under a mar assumption. This then is used to assess if one method of handling missing data is better than another. This simulation was repeated 10 times with different seeds to test the underlying conclusions.</a:t>
            </a:r>
          </a:p>
        </p:txBody>
      </p:sp>
      <p:sp>
        <p:nvSpPr>
          <p:cNvPr id="4" name="Slide Number Placeholder 3">
            <a:extLst>
              <a:ext uri="{FF2B5EF4-FFF2-40B4-BE49-F238E27FC236}">
                <a16:creationId xmlns:a16="http://schemas.microsoft.com/office/drawing/2014/main" id="{0C8FFE34-1E4B-5559-37B6-9D46429E4749}"/>
              </a:ext>
            </a:extLst>
          </p:cNvPr>
          <p:cNvSpPr>
            <a:spLocks noGrp="1"/>
          </p:cNvSpPr>
          <p:nvPr>
            <p:ph type="sldNum" sz="quarter" idx="5"/>
          </p:nvPr>
        </p:nvSpPr>
        <p:spPr/>
        <p:txBody>
          <a:bodyPr/>
          <a:lstStyle/>
          <a:p>
            <a:pPr>
              <a:defRPr/>
            </a:pPr>
            <a:fld id="{15DA4178-8E38-403A-A699-810AE77A25AC}" type="slidenum">
              <a:rPr lang="en-US" altLang="en-US" smtClean="0"/>
              <a:pPr>
                <a:defRPr/>
              </a:pPr>
              <a:t>27</a:t>
            </a:fld>
            <a:endParaRPr lang="en-US" altLang="en-US"/>
          </a:p>
        </p:txBody>
      </p:sp>
    </p:spTree>
    <p:extLst>
      <p:ext uri="{BB962C8B-B14F-4D97-AF65-F5344CB8AC3E}">
        <p14:creationId xmlns:p14="http://schemas.microsoft.com/office/powerpoint/2010/main" val="5279542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6CAA9-0C7D-CC45-2A85-568650297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48068-CC57-0546-6065-15C4C91A2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751EFE-AAA7-A665-CC81-EA87A8CDA3C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D17020D-2148-6C51-7A3F-DF6AD73892D7}"/>
              </a:ext>
            </a:extLst>
          </p:cNvPr>
          <p:cNvSpPr>
            <a:spLocks noGrp="1"/>
          </p:cNvSpPr>
          <p:nvPr>
            <p:ph type="sldNum" sz="quarter" idx="5"/>
          </p:nvPr>
        </p:nvSpPr>
        <p:spPr/>
        <p:txBody>
          <a:bodyPr/>
          <a:lstStyle/>
          <a:p>
            <a:pPr>
              <a:defRPr/>
            </a:pPr>
            <a:fld id="{15DA4178-8E38-403A-A699-810AE77A25AC}" type="slidenum">
              <a:rPr lang="en-US" altLang="en-US" smtClean="0"/>
              <a:pPr>
                <a:defRPr/>
              </a:pPr>
              <a:t>28</a:t>
            </a:fld>
            <a:endParaRPr lang="en-US" altLang="en-US"/>
          </a:p>
        </p:txBody>
      </p:sp>
    </p:spTree>
    <p:extLst>
      <p:ext uri="{BB962C8B-B14F-4D97-AF65-F5344CB8AC3E}">
        <p14:creationId xmlns:p14="http://schemas.microsoft.com/office/powerpoint/2010/main" val="1803530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3</a:t>
            </a:fld>
            <a:endParaRPr lang="en-US" altLang="en-US"/>
          </a:p>
        </p:txBody>
      </p:sp>
    </p:spTree>
    <p:extLst>
      <p:ext uri="{BB962C8B-B14F-4D97-AF65-F5344CB8AC3E}">
        <p14:creationId xmlns:p14="http://schemas.microsoft.com/office/powerpoint/2010/main" val="395749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4D8B1-4051-6DAE-152E-7FEB91144F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042C02-5C29-A4BA-E56B-9DE057590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DEC62-BEAD-51EC-E155-95ED93E9CEB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F3AC8B6-D81B-7C11-FDA5-0F545B838AAE}"/>
              </a:ext>
            </a:extLst>
          </p:cNvPr>
          <p:cNvSpPr>
            <a:spLocks noGrp="1"/>
          </p:cNvSpPr>
          <p:nvPr>
            <p:ph type="sldNum" sz="quarter" idx="5"/>
          </p:nvPr>
        </p:nvSpPr>
        <p:spPr/>
        <p:txBody>
          <a:bodyPr/>
          <a:lstStyle/>
          <a:p>
            <a:pPr>
              <a:defRPr/>
            </a:pPr>
            <a:fld id="{15DA4178-8E38-403A-A699-810AE77A25AC}" type="slidenum">
              <a:rPr lang="en-US" altLang="en-US" smtClean="0"/>
              <a:pPr>
                <a:defRPr/>
              </a:pPr>
              <a:t>4</a:t>
            </a:fld>
            <a:endParaRPr lang="en-US" altLang="en-US"/>
          </a:p>
        </p:txBody>
      </p:sp>
    </p:spTree>
    <p:extLst>
      <p:ext uri="{BB962C8B-B14F-4D97-AF65-F5344CB8AC3E}">
        <p14:creationId xmlns:p14="http://schemas.microsoft.com/office/powerpoint/2010/main" val="72867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77682-BCBD-ED19-1603-56BF5F993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C8E9E-0D16-A617-B636-383D6E58CD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EF1E9F-CD35-C4A9-5745-E7182723CD9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611CE26-0270-9A24-157A-D6E6DB4F55E7}"/>
              </a:ext>
            </a:extLst>
          </p:cNvPr>
          <p:cNvSpPr>
            <a:spLocks noGrp="1"/>
          </p:cNvSpPr>
          <p:nvPr>
            <p:ph type="sldNum" sz="quarter" idx="5"/>
          </p:nvPr>
        </p:nvSpPr>
        <p:spPr/>
        <p:txBody>
          <a:bodyPr/>
          <a:lstStyle/>
          <a:p>
            <a:pPr>
              <a:defRPr/>
            </a:pPr>
            <a:fld id="{15DA4178-8E38-403A-A699-810AE77A25AC}" type="slidenum">
              <a:rPr lang="en-US" altLang="en-US" smtClean="0"/>
              <a:pPr>
                <a:defRPr/>
              </a:pPr>
              <a:t>5</a:t>
            </a:fld>
            <a:endParaRPr lang="en-US" altLang="en-US"/>
          </a:p>
        </p:txBody>
      </p:sp>
    </p:spTree>
    <p:extLst>
      <p:ext uri="{BB962C8B-B14F-4D97-AF65-F5344CB8AC3E}">
        <p14:creationId xmlns:p14="http://schemas.microsoft.com/office/powerpoint/2010/main" val="655981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A2E91-93CA-4CF7-A2C3-6BBA6EDE7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01591-0FA2-1D73-00BE-B8031DEEA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93798C-1DFD-F45D-C1D7-EDF7ACDF562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C8CB42C-1F6E-FCDD-D6CB-3D3133CC4F4E}"/>
              </a:ext>
            </a:extLst>
          </p:cNvPr>
          <p:cNvSpPr>
            <a:spLocks noGrp="1"/>
          </p:cNvSpPr>
          <p:nvPr>
            <p:ph type="sldNum" sz="quarter" idx="5"/>
          </p:nvPr>
        </p:nvSpPr>
        <p:spPr/>
        <p:txBody>
          <a:bodyPr/>
          <a:lstStyle/>
          <a:p>
            <a:pPr>
              <a:defRPr/>
            </a:pPr>
            <a:fld id="{15DA4178-8E38-403A-A699-810AE77A25AC}" type="slidenum">
              <a:rPr lang="en-US" altLang="en-US" smtClean="0"/>
              <a:pPr>
                <a:defRPr/>
              </a:pPr>
              <a:t>6</a:t>
            </a:fld>
            <a:endParaRPr lang="en-US" altLang="en-US"/>
          </a:p>
        </p:txBody>
      </p:sp>
    </p:spTree>
    <p:extLst>
      <p:ext uri="{BB962C8B-B14F-4D97-AF65-F5344CB8AC3E}">
        <p14:creationId xmlns:p14="http://schemas.microsoft.com/office/powerpoint/2010/main" val="357854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7AA3-0C99-AF73-BB16-406356F37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C0358-21AF-D5F5-9D14-E3B581C77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DD882-B9B4-E202-0770-95CD1C152B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98BDE7-0B4A-A52F-D3B0-D6103E04B444}"/>
              </a:ext>
            </a:extLst>
          </p:cNvPr>
          <p:cNvSpPr>
            <a:spLocks noGrp="1"/>
          </p:cNvSpPr>
          <p:nvPr>
            <p:ph type="sldNum" sz="quarter" idx="5"/>
          </p:nvPr>
        </p:nvSpPr>
        <p:spPr/>
        <p:txBody>
          <a:bodyPr/>
          <a:lstStyle/>
          <a:p>
            <a:pPr>
              <a:defRPr/>
            </a:pPr>
            <a:fld id="{15DA4178-8E38-403A-A699-810AE77A25AC}" type="slidenum">
              <a:rPr lang="en-US" altLang="en-US" smtClean="0"/>
              <a:pPr>
                <a:defRPr/>
              </a:pPr>
              <a:t>7</a:t>
            </a:fld>
            <a:endParaRPr lang="en-US" altLang="en-US"/>
          </a:p>
        </p:txBody>
      </p:sp>
    </p:spTree>
    <p:extLst>
      <p:ext uri="{BB962C8B-B14F-4D97-AF65-F5344CB8AC3E}">
        <p14:creationId xmlns:p14="http://schemas.microsoft.com/office/powerpoint/2010/main" val="99146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E03E0-0207-8255-675C-3EA894953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7D682-E2F7-D59A-8195-339458BB18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FC2F0-A4DC-A135-FE10-BED6FCEE408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BE9875E-16F2-FBA3-EA75-483568268AC4}"/>
              </a:ext>
            </a:extLst>
          </p:cNvPr>
          <p:cNvSpPr>
            <a:spLocks noGrp="1"/>
          </p:cNvSpPr>
          <p:nvPr>
            <p:ph type="sldNum" sz="quarter" idx="5"/>
          </p:nvPr>
        </p:nvSpPr>
        <p:spPr/>
        <p:txBody>
          <a:bodyPr/>
          <a:lstStyle/>
          <a:p>
            <a:pPr>
              <a:defRPr/>
            </a:pPr>
            <a:fld id="{15DA4178-8E38-403A-A699-810AE77A25AC}" type="slidenum">
              <a:rPr lang="en-US" altLang="en-US" smtClean="0"/>
              <a:pPr>
                <a:defRPr/>
              </a:pPr>
              <a:t>8</a:t>
            </a:fld>
            <a:endParaRPr lang="en-US" altLang="en-US"/>
          </a:p>
        </p:txBody>
      </p:sp>
    </p:spTree>
    <p:extLst>
      <p:ext uri="{BB962C8B-B14F-4D97-AF65-F5344CB8AC3E}">
        <p14:creationId xmlns:p14="http://schemas.microsoft.com/office/powerpoint/2010/main" val="118512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A2880-F89C-91CA-AEDC-869E5058F8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82A637-E856-6FCE-730E-5B5A1233F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E37464-A426-AF99-DEF3-B514610C768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5F55D71-A360-E44F-33BD-4B29BE2445AB}"/>
              </a:ext>
            </a:extLst>
          </p:cNvPr>
          <p:cNvSpPr>
            <a:spLocks noGrp="1"/>
          </p:cNvSpPr>
          <p:nvPr>
            <p:ph type="sldNum" sz="quarter" idx="5"/>
          </p:nvPr>
        </p:nvSpPr>
        <p:spPr/>
        <p:txBody>
          <a:bodyPr/>
          <a:lstStyle/>
          <a:p>
            <a:pPr>
              <a:defRPr/>
            </a:pPr>
            <a:fld id="{15DA4178-8E38-403A-A699-810AE77A25AC}" type="slidenum">
              <a:rPr lang="en-US" altLang="en-US" smtClean="0"/>
              <a:pPr>
                <a:defRPr/>
              </a:pPr>
              <a:t>9</a:t>
            </a:fld>
            <a:endParaRPr lang="en-US" altLang="en-US"/>
          </a:p>
        </p:txBody>
      </p:sp>
    </p:spTree>
    <p:extLst>
      <p:ext uri="{BB962C8B-B14F-4D97-AF65-F5344CB8AC3E}">
        <p14:creationId xmlns:p14="http://schemas.microsoft.com/office/powerpoint/2010/main" val="4158065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title slide whit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6F12F-F3CF-4006-BB82-32500C676D3F}"/>
              </a:ext>
            </a:extLst>
          </p:cNvPr>
          <p:cNvSpPr>
            <a:spLocks noGrp="1"/>
          </p:cNvSpPr>
          <p:nvPr>
            <p:ph type="body" sz="quarter" idx="10" hasCustomPrompt="1"/>
          </p:nvPr>
        </p:nvSpPr>
        <p:spPr>
          <a:xfrm>
            <a:off x="395288" y="3867894"/>
            <a:ext cx="8353176" cy="633887"/>
          </a:xfrm>
          <a:prstGeom prst="rect">
            <a:avLst/>
          </a:prstGeom>
        </p:spPr>
        <p:txBody>
          <a:bodyPr/>
          <a:lstStyle>
            <a:lvl1pPr marL="0" indent="0">
              <a:buNone/>
              <a:defRPr sz="2400">
                <a:solidFill>
                  <a:srgbClr val="002060"/>
                </a:solidFill>
              </a:defRPr>
            </a:lvl1pPr>
            <a:lvl2pPr marL="342900" indent="0">
              <a:buNone/>
              <a:defRPr sz="2400"/>
            </a:lvl2pPr>
            <a:lvl3pPr marL="685800" indent="0">
              <a:buNone/>
              <a:defRPr sz="2400"/>
            </a:lvl3pPr>
            <a:lvl4pPr marL="1028700" indent="0">
              <a:buNone/>
              <a:defRPr sz="2400"/>
            </a:lvl4pPr>
            <a:lvl5pPr marL="1371600" indent="0">
              <a:buNone/>
              <a:defRPr sz="2400"/>
            </a:lvl5pPr>
          </a:lstStyle>
          <a:p>
            <a:pPr lvl="0"/>
            <a:r>
              <a:rPr lang="en-US" dirty="0"/>
              <a:t>Click to add presenter title</a:t>
            </a:r>
            <a:endParaRPr lang="en-GB" dirty="0"/>
          </a:p>
        </p:txBody>
      </p:sp>
      <p:sp>
        <p:nvSpPr>
          <p:cNvPr id="6" name="Title 5">
            <a:extLst>
              <a:ext uri="{FF2B5EF4-FFF2-40B4-BE49-F238E27FC236}">
                <a16:creationId xmlns:a16="http://schemas.microsoft.com/office/drawing/2014/main" id="{956B180E-CA89-484A-839C-62D67F59F08F}"/>
              </a:ext>
            </a:extLst>
          </p:cNvPr>
          <p:cNvSpPr>
            <a:spLocks noGrp="1"/>
          </p:cNvSpPr>
          <p:nvPr>
            <p:ph type="title" hasCustomPrompt="1"/>
          </p:nvPr>
        </p:nvSpPr>
        <p:spPr>
          <a:xfrm>
            <a:off x="399290" y="1059582"/>
            <a:ext cx="8349174" cy="993775"/>
          </a:xfrm>
          <a:prstGeom prst="rect">
            <a:avLst/>
          </a:prstGeom>
        </p:spPr>
        <p:txBody>
          <a:bodyPr/>
          <a:lstStyle>
            <a:lvl1pPr algn="l">
              <a:defRPr sz="3600">
                <a:solidFill>
                  <a:srgbClr val="002060"/>
                </a:solidFill>
                <a:latin typeface="+mj-lt"/>
              </a:defRPr>
            </a:lvl1pPr>
          </a:lstStyle>
          <a:p>
            <a:pPr>
              <a:defRPr/>
            </a:pPr>
            <a:r>
              <a:rPr lang="en-GB" sz="900" dirty="0">
                <a:solidFill>
                  <a:srgbClr val="002060"/>
                </a:solidFill>
                <a:latin typeface="+mj-lt"/>
              </a:rPr>
              <a:t>Click to add presentation title</a:t>
            </a:r>
            <a:endParaRPr lang="en-US" sz="900" dirty="0">
              <a:solidFill>
                <a:srgbClr val="002060"/>
              </a:solidFill>
              <a:latin typeface="+mj-lt"/>
            </a:endParaRPr>
          </a:p>
        </p:txBody>
      </p:sp>
    </p:spTree>
    <p:extLst>
      <p:ext uri="{BB962C8B-B14F-4D97-AF65-F5344CB8AC3E}">
        <p14:creationId xmlns:p14="http://schemas.microsoft.com/office/powerpoint/2010/main" val="175044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F5062-28D2-4056-9104-B82AE95BEAE3}" type="datetimeFigureOut">
              <a:rPr lang="en-GB" smtClean="0"/>
              <a:t>05/04/2025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17055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DF5062-28D2-4056-9104-B82AE95BEAE3}" type="datetimeFigureOut">
              <a:rPr lang="en-GB" smtClean="0"/>
              <a:t>05/04/2025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1480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0DF5062-28D2-4056-9104-B82AE95BEAE3}" type="datetimeFigureOut">
              <a:rPr lang="en-GB" smtClean="0"/>
              <a:t>05/04/2025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66933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05/04/2025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22621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05/04/2025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795550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pening title slide whit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9C6F12F-F3CF-4006-BB82-32500C676D3F}"/>
              </a:ext>
            </a:extLst>
          </p:cNvPr>
          <p:cNvSpPr>
            <a:spLocks noGrp="1"/>
          </p:cNvSpPr>
          <p:nvPr>
            <p:ph type="body" sz="quarter" idx="10" hasCustomPrompt="1"/>
          </p:nvPr>
        </p:nvSpPr>
        <p:spPr>
          <a:xfrm>
            <a:off x="395288" y="3867894"/>
            <a:ext cx="8353176" cy="633887"/>
          </a:xfrm>
          <a:prstGeom prst="rect">
            <a:avLst/>
          </a:prstGeom>
        </p:spPr>
        <p:txBody>
          <a:bodyPr/>
          <a:lstStyle>
            <a:lvl1pPr marL="0" indent="0">
              <a:buNone/>
              <a:defRPr sz="2400">
                <a:solidFill>
                  <a:srgbClr val="002060"/>
                </a:solidFill>
              </a:defRPr>
            </a:lvl1pPr>
            <a:lvl2pPr marL="342900" indent="0">
              <a:buNone/>
              <a:defRPr sz="2400"/>
            </a:lvl2pPr>
            <a:lvl3pPr marL="685800" indent="0">
              <a:buNone/>
              <a:defRPr sz="2400"/>
            </a:lvl3pPr>
            <a:lvl4pPr marL="1028700" indent="0">
              <a:buNone/>
              <a:defRPr sz="2400"/>
            </a:lvl4pPr>
            <a:lvl5pPr marL="1371600" indent="0">
              <a:buNone/>
              <a:defRPr sz="2400"/>
            </a:lvl5pPr>
          </a:lstStyle>
          <a:p>
            <a:pPr lvl="0"/>
            <a:r>
              <a:rPr lang="en-US" dirty="0"/>
              <a:t>Click to add presenter title</a:t>
            </a:r>
            <a:endParaRPr lang="en-GB" dirty="0"/>
          </a:p>
        </p:txBody>
      </p:sp>
      <p:sp>
        <p:nvSpPr>
          <p:cNvPr id="6" name="Title 5">
            <a:extLst>
              <a:ext uri="{FF2B5EF4-FFF2-40B4-BE49-F238E27FC236}">
                <a16:creationId xmlns:a16="http://schemas.microsoft.com/office/drawing/2014/main" id="{956B180E-CA89-484A-839C-62D67F59F08F}"/>
              </a:ext>
            </a:extLst>
          </p:cNvPr>
          <p:cNvSpPr>
            <a:spLocks noGrp="1"/>
          </p:cNvSpPr>
          <p:nvPr>
            <p:ph type="title" hasCustomPrompt="1"/>
          </p:nvPr>
        </p:nvSpPr>
        <p:spPr>
          <a:xfrm>
            <a:off x="399290" y="1059582"/>
            <a:ext cx="8349174" cy="993775"/>
          </a:xfrm>
          <a:prstGeom prst="rect">
            <a:avLst/>
          </a:prstGeom>
        </p:spPr>
        <p:txBody>
          <a:bodyPr/>
          <a:lstStyle>
            <a:lvl1pPr algn="l">
              <a:defRPr sz="3600">
                <a:solidFill>
                  <a:srgbClr val="002060"/>
                </a:solidFill>
                <a:latin typeface="+mj-lt"/>
              </a:defRPr>
            </a:lvl1pPr>
          </a:lstStyle>
          <a:p>
            <a:pPr>
              <a:defRPr/>
            </a:pPr>
            <a:r>
              <a:rPr lang="en-GB" sz="900" dirty="0">
                <a:solidFill>
                  <a:srgbClr val="002060"/>
                </a:solidFill>
                <a:latin typeface="+mj-lt"/>
              </a:rPr>
              <a:t>Click to add presentation title</a:t>
            </a:r>
            <a:endParaRPr lang="en-US" sz="900" dirty="0">
              <a:solidFill>
                <a:srgbClr val="002060"/>
              </a:solidFill>
              <a:latin typeface="+mj-lt"/>
            </a:endParaRPr>
          </a:p>
        </p:txBody>
      </p:sp>
    </p:spTree>
    <p:extLst>
      <p:ext uri="{BB962C8B-B14F-4D97-AF65-F5344CB8AC3E}">
        <p14:creationId xmlns:p14="http://schemas.microsoft.com/office/powerpoint/2010/main" val="560467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tandard content whi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288" y="1131888"/>
            <a:ext cx="8077197" cy="432048"/>
          </a:xfrm>
          <a:prstGeom prst="rect">
            <a:avLst/>
          </a:prstGeom>
        </p:spPr>
        <p:txBody>
          <a:bodyPr lIns="0" tIns="0" rIns="0" bIns="0" anchor="t" anchorCtr="0"/>
          <a:lstStyle>
            <a:lvl1pPr algn="l">
              <a:lnSpc>
                <a:spcPct val="100000"/>
              </a:lnSpc>
              <a:defRPr sz="2000" b="0" i="0" cap="none" baseline="0">
                <a:solidFill>
                  <a:srgbClr val="002060"/>
                </a:solidFill>
                <a:latin typeface="+mj-lt"/>
                <a:cs typeface="Arial"/>
              </a:defRPr>
            </a:lvl1pPr>
          </a:lstStyle>
          <a:p>
            <a:r>
              <a:rPr lang="en-US" dirty="0"/>
              <a:t>Click to edit title</a:t>
            </a:r>
          </a:p>
        </p:txBody>
      </p:sp>
      <p:sp>
        <p:nvSpPr>
          <p:cNvPr id="14" name="Content Placeholder 2"/>
          <p:cNvSpPr>
            <a:spLocks noGrp="1"/>
          </p:cNvSpPr>
          <p:nvPr>
            <p:ph idx="1"/>
          </p:nvPr>
        </p:nvSpPr>
        <p:spPr>
          <a:xfrm>
            <a:off x="395288" y="1707655"/>
            <a:ext cx="8215315" cy="2755706"/>
          </a:xfrm>
          <a:prstGeom prst="rect">
            <a:avLst/>
          </a:prstGeom>
        </p:spPr>
        <p:txBody>
          <a:bodyPr lIns="0" tIns="0" rIns="0" bIns="0"/>
          <a:lstStyle>
            <a:lvl1pPr>
              <a:defRPr sz="1800" b="0" i="0">
                <a:solidFill>
                  <a:srgbClr val="002060"/>
                </a:solidFill>
                <a:latin typeface="+mn-lt"/>
                <a:cs typeface="Arial"/>
              </a:defRPr>
            </a:lvl1pPr>
            <a:lvl2pPr>
              <a:defRPr sz="1800" b="0" i="0">
                <a:solidFill>
                  <a:srgbClr val="002060"/>
                </a:solidFill>
                <a:latin typeface="+mn-lt"/>
                <a:cs typeface="Arial"/>
              </a:defRPr>
            </a:lvl2pPr>
            <a:lvl3pPr>
              <a:defRPr sz="1800" b="0" i="0">
                <a:solidFill>
                  <a:srgbClr val="002060"/>
                </a:solidFill>
                <a:latin typeface="+mn-lt"/>
                <a:cs typeface="Arial"/>
              </a:defRPr>
            </a:lvl3pPr>
            <a:lvl4pPr>
              <a:defRPr sz="1800" b="0" i="0">
                <a:solidFill>
                  <a:srgbClr val="002060"/>
                </a:solidFill>
                <a:latin typeface="+mn-lt"/>
                <a:cs typeface="Arial"/>
              </a:defRPr>
            </a:lvl4pPr>
            <a:lvl5pPr>
              <a:defRPr sz="1800" b="0" i="0">
                <a:solidFill>
                  <a:srgbClr val="002060"/>
                </a:solidFill>
                <a:latin typeface="+mn-lt"/>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6542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content whit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95288" y="1131888"/>
            <a:ext cx="8077197" cy="432048"/>
          </a:xfrm>
          <a:prstGeom prst="rect">
            <a:avLst/>
          </a:prstGeom>
        </p:spPr>
        <p:txBody>
          <a:bodyPr lIns="0" tIns="0" rIns="0" bIns="0" anchor="t" anchorCtr="0"/>
          <a:lstStyle>
            <a:lvl1pPr algn="l">
              <a:lnSpc>
                <a:spcPct val="100000"/>
              </a:lnSpc>
              <a:defRPr sz="2000" b="0" i="0" cap="none" baseline="0">
                <a:solidFill>
                  <a:srgbClr val="002060"/>
                </a:solidFill>
                <a:latin typeface="+mj-lt"/>
                <a:cs typeface="Arial"/>
              </a:defRPr>
            </a:lvl1pPr>
          </a:lstStyle>
          <a:p>
            <a:r>
              <a:rPr lang="en-US" dirty="0"/>
              <a:t>Click to edit title</a:t>
            </a:r>
          </a:p>
        </p:txBody>
      </p:sp>
      <p:sp>
        <p:nvSpPr>
          <p:cNvPr id="14" name="Content Placeholder 2"/>
          <p:cNvSpPr>
            <a:spLocks noGrp="1"/>
          </p:cNvSpPr>
          <p:nvPr>
            <p:ph idx="1"/>
          </p:nvPr>
        </p:nvSpPr>
        <p:spPr>
          <a:xfrm>
            <a:off x="395288" y="1707655"/>
            <a:ext cx="8215315" cy="2755706"/>
          </a:xfrm>
          <a:prstGeom prst="rect">
            <a:avLst/>
          </a:prstGeom>
        </p:spPr>
        <p:txBody>
          <a:bodyPr lIns="0" tIns="0" rIns="0" bIns="0"/>
          <a:lstStyle>
            <a:lvl1pPr>
              <a:defRPr sz="1800" b="0" i="0">
                <a:solidFill>
                  <a:srgbClr val="002060"/>
                </a:solidFill>
                <a:latin typeface="+mn-lt"/>
                <a:cs typeface="Arial"/>
              </a:defRPr>
            </a:lvl1pPr>
            <a:lvl2pPr>
              <a:defRPr sz="1800" b="0" i="0">
                <a:solidFill>
                  <a:srgbClr val="002060"/>
                </a:solidFill>
                <a:latin typeface="+mn-lt"/>
                <a:cs typeface="Arial"/>
              </a:defRPr>
            </a:lvl2pPr>
            <a:lvl3pPr>
              <a:defRPr sz="1800" b="0" i="0">
                <a:solidFill>
                  <a:srgbClr val="002060"/>
                </a:solidFill>
                <a:latin typeface="+mn-lt"/>
                <a:cs typeface="Arial"/>
              </a:defRPr>
            </a:lvl3pPr>
            <a:lvl4pPr>
              <a:defRPr sz="1800" b="0" i="0">
                <a:solidFill>
                  <a:srgbClr val="002060"/>
                </a:solidFill>
                <a:latin typeface="+mn-lt"/>
                <a:cs typeface="Arial"/>
              </a:defRPr>
            </a:lvl4pPr>
            <a:lvl5pPr>
              <a:defRPr sz="1800" b="0" i="0">
                <a:solidFill>
                  <a:srgbClr val="002060"/>
                </a:solidFill>
                <a:latin typeface="+mn-lt"/>
                <a:cs typeface="Aria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507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lit content and image white">
    <p:spTree>
      <p:nvGrpSpPr>
        <p:cNvPr id="1" name=""/>
        <p:cNvGrpSpPr/>
        <p:nvPr/>
      </p:nvGrpSpPr>
      <p:grpSpPr>
        <a:xfrm>
          <a:off x="0" y="0"/>
          <a:ext cx="0" cy="0"/>
          <a:chOff x="0" y="0"/>
          <a:chExt cx="0" cy="0"/>
        </a:xfrm>
      </p:grpSpPr>
      <p:sp>
        <p:nvSpPr>
          <p:cNvPr id="4" name="Title 17"/>
          <p:cNvSpPr>
            <a:spLocks noGrp="1"/>
          </p:cNvSpPr>
          <p:nvPr>
            <p:ph type="title" hasCustomPrompt="1"/>
          </p:nvPr>
        </p:nvSpPr>
        <p:spPr>
          <a:xfrm>
            <a:off x="395288" y="1131888"/>
            <a:ext cx="4608760" cy="3132348"/>
          </a:xfrm>
          <a:prstGeom prst="rect">
            <a:avLst/>
          </a:prstGeom>
        </p:spPr>
        <p:txBody>
          <a:bodyPr vert="horz" lIns="0" tIns="0" rIns="0" bIns="0" anchor="t" anchorCtr="0"/>
          <a:lstStyle>
            <a:lvl1pPr algn="l">
              <a:lnSpc>
                <a:spcPct val="100000"/>
              </a:lnSpc>
              <a:defRPr sz="1800" b="0" i="0" cap="none" baseline="0">
                <a:solidFill>
                  <a:srgbClr val="002060"/>
                </a:solidFill>
                <a:latin typeface="+mn-lt"/>
                <a:cs typeface="Arial"/>
              </a:defRPr>
            </a:lvl1pPr>
          </a:lstStyle>
          <a:p>
            <a:r>
              <a:rPr lang="en-GB" dirty="0"/>
              <a:t>Click to edit content</a:t>
            </a:r>
            <a:endParaRPr lang="en-US" dirty="0"/>
          </a:p>
        </p:txBody>
      </p:sp>
      <p:sp>
        <p:nvSpPr>
          <p:cNvPr id="5" name="Picture Placeholder 12"/>
          <p:cNvSpPr>
            <a:spLocks noGrp="1"/>
          </p:cNvSpPr>
          <p:nvPr>
            <p:ph type="pic" sz="quarter" idx="10"/>
          </p:nvPr>
        </p:nvSpPr>
        <p:spPr>
          <a:xfrm>
            <a:off x="5508104" y="1131888"/>
            <a:ext cx="3240285" cy="3132348"/>
          </a:xfrm>
          <a:prstGeom prst="rect">
            <a:avLst/>
          </a:prstGeom>
        </p:spPr>
        <p:txBody>
          <a:bodyPr vert="horz"/>
          <a:lstStyle>
            <a:lvl1pPr>
              <a:defRPr>
                <a:solidFill>
                  <a:srgbClr val="002060"/>
                </a:solidFill>
              </a:defRPr>
            </a:lvl1pPr>
          </a:lstStyle>
          <a:p>
            <a:pPr lvl="0"/>
            <a:endParaRPr lang="en-US" noProof="0" dirty="0"/>
          </a:p>
        </p:txBody>
      </p:sp>
    </p:spTree>
    <p:extLst>
      <p:ext uri="{BB962C8B-B14F-4D97-AF65-F5344CB8AC3E}">
        <p14:creationId xmlns:p14="http://schemas.microsoft.com/office/powerpoint/2010/main" val="25200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05/04/2025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285385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F5062-28D2-4056-9104-B82AE95BEAE3}" type="datetimeFigureOut">
              <a:rPr lang="en-GB" smtClean="0"/>
              <a:t>05/04/2025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118403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F5062-28D2-4056-9104-B82AE95BEAE3}" type="datetimeFigureOut">
              <a:rPr lang="en-GB" smtClean="0"/>
              <a:t>05/04/2025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81373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F5062-28D2-4056-9104-B82AE95BEAE3}" type="datetimeFigureOut">
              <a:rPr lang="en-GB" smtClean="0"/>
              <a:t>05/04/2025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04995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F5062-28D2-4056-9104-B82AE95BEAE3}" type="datetimeFigureOut">
              <a:rPr lang="en-GB" smtClean="0"/>
              <a:t>05/04/2025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45512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F5062-28D2-4056-9104-B82AE95BEAE3}" type="datetimeFigureOut">
              <a:rPr lang="en-GB" smtClean="0"/>
              <a:t>05/04/2025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2B58F1-33FB-4F3A-A145-C0A358C61776}" type="slidenum">
              <a:rPr lang="en-GB" smtClean="0"/>
              <a:t>‹#›</a:t>
            </a:fld>
            <a:endParaRPr lang="en-GB"/>
          </a:p>
        </p:txBody>
      </p:sp>
    </p:spTree>
    <p:extLst>
      <p:ext uri="{BB962C8B-B14F-4D97-AF65-F5344CB8AC3E}">
        <p14:creationId xmlns:p14="http://schemas.microsoft.com/office/powerpoint/2010/main" val="32518486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1.jpe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B139110-63FE-48E2-848D-54FB296589F5}"/>
              </a:ext>
            </a:extLst>
          </p:cNvPr>
          <p:cNvCxnSpPr>
            <a:cxnSpLocks/>
          </p:cNvCxnSpPr>
          <p:nvPr userDrawn="1"/>
        </p:nvCxnSpPr>
        <p:spPr>
          <a:xfrm>
            <a:off x="395288" y="844550"/>
            <a:ext cx="8353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5737B85-6062-4183-A094-BA1386428874}"/>
              </a:ext>
            </a:extLst>
          </p:cNvPr>
          <p:cNvCxnSpPr>
            <a:cxnSpLocks/>
          </p:cNvCxnSpPr>
          <p:nvPr userDrawn="1"/>
        </p:nvCxnSpPr>
        <p:spPr>
          <a:xfrm>
            <a:off x="395288" y="4659313"/>
            <a:ext cx="835183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2052" name="Picture 12" descr="UoE_Horizontal Logo_CMYK.jpg">
            <a:extLst>
              <a:ext uri="{FF2B5EF4-FFF2-40B4-BE49-F238E27FC236}">
                <a16:creationId xmlns:a16="http://schemas.microsoft.com/office/drawing/2014/main" id="{2022589B-BDE7-4D10-B9EA-FC1A49643D45}"/>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12750" y="185738"/>
            <a:ext cx="30813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13" descr="Influencing the world_PPT_282.png">
            <a:extLst>
              <a:ext uri="{FF2B5EF4-FFF2-40B4-BE49-F238E27FC236}">
                <a16:creationId xmlns:a16="http://schemas.microsoft.com/office/drawing/2014/main" id="{ED2A722F-1CA6-4ABC-83FC-CEBAEDFDD85B}"/>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664325" y="4786313"/>
            <a:ext cx="2100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1" r:id="rId2"/>
    <p:sldLayoutId id="2147483890" r:id="rId3"/>
  </p:sldLayoutIdLst>
  <p:txStyles>
    <p:titleStyle>
      <a:lvl1pPr algn="r" defTabSz="342900" rtl="0" eaLnBrk="0" fontAlgn="base" hangingPunct="0">
        <a:spcBef>
          <a:spcPct val="0"/>
        </a:spcBef>
        <a:spcAft>
          <a:spcPct val="0"/>
        </a:spcAft>
        <a:defRPr sz="900" kern="1200">
          <a:solidFill>
            <a:srgbClr val="09091E"/>
          </a:solidFill>
          <a:latin typeface="Arial"/>
          <a:ea typeface="ＭＳ Ｐゴシック" charset="0"/>
          <a:cs typeface="Arial"/>
        </a:defRPr>
      </a:lvl1pPr>
      <a:lvl2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2pPr>
      <a:lvl3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3pPr>
      <a:lvl4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4pPr>
      <a:lvl5pPr algn="r" defTabSz="342900" rtl="0" eaLnBrk="0" fontAlgn="base" hangingPunct="0">
        <a:spcBef>
          <a:spcPct val="0"/>
        </a:spcBef>
        <a:spcAft>
          <a:spcPct val="0"/>
        </a:spcAft>
        <a:defRPr sz="900">
          <a:solidFill>
            <a:srgbClr val="09091E"/>
          </a:solidFill>
          <a:latin typeface="Arial" charset="0"/>
          <a:ea typeface="ＭＳ Ｐゴシック" charset="0"/>
          <a:cs typeface="Arial" charset="0"/>
        </a:defRPr>
      </a:lvl5pPr>
      <a:lvl6pPr marL="342900" algn="r" defTabSz="342900" rtl="0" fontAlgn="base">
        <a:spcBef>
          <a:spcPct val="0"/>
        </a:spcBef>
        <a:spcAft>
          <a:spcPct val="0"/>
        </a:spcAft>
        <a:defRPr sz="900">
          <a:solidFill>
            <a:srgbClr val="1F497D"/>
          </a:solidFill>
          <a:latin typeface="Arial" charset="0"/>
          <a:ea typeface="ＭＳ Ｐゴシック" charset="0"/>
        </a:defRPr>
      </a:lvl6pPr>
      <a:lvl7pPr marL="685800" algn="r" defTabSz="342900" rtl="0" fontAlgn="base">
        <a:spcBef>
          <a:spcPct val="0"/>
        </a:spcBef>
        <a:spcAft>
          <a:spcPct val="0"/>
        </a:spcAft>
        <a:defRPr sz="900">
          <a:solidFill>
            <a:srgbClr val="1F497D"/>
          </a:solidFill>
          <a:latin typeface="Arial" charset="0"/>
          <a:ea typeface="ＭＳ Ｐゴシック" charset="0"/>
        </a:defRPr>
      </a:lvl7pPr>
      <a:lvl8pPr marL="1028700" algn="r" defTabSz="342900" rtl="0" fontAlgn="base">
        <a:spcBef>
          <a:spcPct val="0"/>
        </a:spcBef>
        <a:spcAft>
          <a:spcPct val="0"/>
        </a:spcAft>
        <a:defRPr sz="900">
          <a:solidFill>
            <a:srgbClr val="1F497D"/>
          </a:solidFill>
          <a:latin typeface="Arial" charset="0"/>
          <a:ea typeface="ＭＳ Ｐゴシック" charset="0"/>
        </a:defRPr>
      </a:lvl8pPr>
      <a:lvl9pPr marL="1371600" algn="r" defTabSz="342900" rtl="0" fontAlgn="base">
        <a:spcBef>
          <a:spcPct val="0"/>
        </a:spcBef>
        <a:spcAft>
          <a:spcPct val="0"/>
        </a:spcAft>
        <a:defRPr sz="900">
          <a:solidFill>
            <a:srgbClr val="1F497D"/>
          </a:solidFill>
          <a:latin typeface="Arial" charset="0"/>
          <a:ea typeface="ＭＳ Ｐゴシック" charset="0"/>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ＭＳ Ｐゴシック" charset="0"/>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ＭＳ Ｐゴシック" charset="0"/>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ＭＳ Ｐゴシック" charset="0"/>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ＭＳ Ｐゴシック" charset="0"/>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ＭＳ Ｐゴシック" charset="0"/>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4/5/2025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cxnSp>
        <p:nvCxnSpPr>
          <p:cNvPr id="7" name="Straight Connector 6">
            <a:extLst>
              <a:ext uri="{FF2B5EF4-FFF2-40B4-BE49-F238E27FC236}">
                <a16:creationId xmlns:a16="http://schemas.microsoft.com/office/drawing/2014/main" id="{F9B6EFEE-FCDE-63D3-B631-2833689B7F34}"/>
              </a:ext>
            </a:extLst>
          </p:cNvPr>
          <p:cNvCxnSpPr>
            <a:cxnSpLocks/>
          </p:cNvCxnSpPr>
          <p:nvPr userDrawn="1"/>
        </p:nvCxnSpPr>
        <p:spPr>
          <a:xfrm>
            <a:off x="395288" y="844550"/>
            <a:ext cx="8353425"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2D9341-9A14-BFF0-F4CA-96349D913CAB}"/>
              </a:ext>
            </a:extLst>
          </p:cNvPr>
          <p:cNvCxnSpPr>
            <a:cxnSpLocks/>
          </p:cNvCxnSpPr>
          <p:nvPr userDrawn="1"/>
        </p:nvCxnSpPr>
        <p:spPr>
          <a:xfrm>
            <a:off x="395288" y="4659313"/>
            <a:ext cx="8351837"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pic>
        <p:nvPicPr>
          <p:cNvPr id="9" name="Picture 12" descr="UoE_Horizontal Logo_CMYK.jpg">
            <a:extLst>
              <a:ext uri="{FF2B5EF4-FFF2-40B4-BE49-F238E27FC236}">
                <a16:creationId xmlns:a16="http://schemas.microsoft.com/office/drawing/2014/main" id="{6B9EB1A0-B3C8-4A21-5F97-2EC9FEF0942F}"/>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12750" y="185738"/>
            <a:ext cx="3081338"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descr="Influencing the world_PPT_282.png">
            <a:extLst>
              <a:ext uri="{FF2B5EF4-FFF2-40B4-BE49-F238E27FC236}">
                <a16:creationId xmlns:a16="http://schemas.microsoft.com/office/drawing/2014/main" id="{6FB15348-E299-1496-F967-CA4EB9EC552F}"/>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6664325" y="4786313"/>
            <a:ext cx="2100263"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878006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cott0atley/YouthTransitions/tree/main/Q-Step" TargetMode="Externa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hyperlink" Target="https://github.com/Scott0atley/YouthTransitions/tree/main/Q-Ste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FD9D41-4E13-7931-3FDE-3C991BBDE461}"/>
              </a:ext>
            </a:extLst>
          </p:cNvPr>
          <p:cNvSpPr>
            <a:spLocks noGrp="1"/>
          </p:cNvSpPr>
          <p:nvPr>
            <p:ph type="body" sz="quarter" idx="10"/>
          </p:nvPr>
        </p:nvSpPr>
        <p:spPr>
          <a:xfrm>
            <a:off x="395288" y="3795886"/>
            <a:ext cx="8353176" cy="633887"/>
          </a:xfrm>
        </p:spPr>
        <p:txBody>
          <a:bodyPr>
            <a:normAutofit fontScale="85000" lnSpcReduction="20000"/>
          </a:bodyPr>
          <a:lstStyle/>
          <a:p>
            <a:r>
              <a:rPr lang="en-GB" dirty="0"/>
              <a:t>Scott Oatley</a:t>
            </a:r>
          </a:p>
          <a:p>
            <a:r>
              <a:rPr lang="en-GB" dirty="0"/>
              <a:t>soatley@ed.ac.uk</a:t>
            </a:r>
          </a:p>
        </p:txBody>
      </p:sp>
      <p:sp>
        <p:nvSpPr>
          <p:cNvPr id="3" name="Title 2">
            <a:extLst>
              <a:ext uri="{FF2B5EF4-FFF2-40B4-BE49-F238E27FC236}">
                <a16:creationId xmlns:a16="http://schemas.microsoft.com/office/drawing/2014/main" id="{623B107A-C11C-EDCB-32F8-A9212060D313}"/>
              </a:ext>
            </a:extLst>
          </p:cNvPr>
          <p:cNvSpPr>
            <a:spLocks noGrp="1"/>
          </p:cNvSpPr>
          <p:nvPr>
            <p:ph type="title"/>
          </p:nvPr>
        </p:nvSpPr>
        <p:spPr/>
        <p:txBody>
          <a:bodyPr>
            <a:normAutofit/>
          </a:bodyPr>
          <a:lstStyle/>
          <a:p>
            <a:r>
              <a:rPr lang="en-GB" b="0" i="0" dirty="0">
                <a:solidFill>
                  <a:srgbClr val="000000"/>
                </a:solidFill>
                <a:effectLst/>
                <a:latin typeface="Book Antiqua" panose="02040602050305030304" pitchFamily="18" charset="0"/>
              </a:rPr>
              <a:t>How should we handle missing data?</a:t>
            </a:r>
            <a:endParaRPr lang="en-GB" dirty="0">
              <a:latin typeface="Book Antiqua" panose="02040602050305030304" pitchFamily="18" charset="0"/>
            </a:endParaRPr>
          </a:p>
        </p:txBody>
      </p:sp>
    </p:spTree>
    <p:extLst>
      <p:ext uri="{BB962C8B-B14F-4D97-AF65-F5344CB8AC3E}">
        <p14:creationId xmlns:p14="http://schemas.microsoft.com/office/powerpoint/2010/main" val="282266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CB442-83F6-33A2-7B5D-ED6051FDC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862F9-B9AE-346B-93AC-6C6F8BF0E054}"/>
              </a:ext>
            </a:extLst>
          </p:cNvPr>
          <p:cNvSpPr>
            <a:spLocks noGrp="1"/>
          </p:cNvSpPr>
          <p:nvPr>
            <p:ph type="ctrTitle"/>
          </p:nvPr>
        </p:nvSpPr>
        <p:spPr/>
        <p:txBody>
          <a:bodyPr>
            <a:normAutofit/>
          </a:bodyPr>
          <a:lstStyle/>
          <a:p>
            <a:r>
              <a:rPr lang="en-GB" sz="1800" dirty="0">
                <a:latin typeface="Calibri  "/>
              </a:rPr>
              <a:t>‘God’ Model versus MCAR</a:t>
            </a:r>
          </a:p>
        </p:txBody>
      </p:sp>
      <p:sp>
        <p:nvSpPr>
          <p:cNvPr id="5" name="Content Placeholder 2">
            <a:extLst>
              <a:ext uri="{FF2B5EF4-FFF2-40B4-BE49-F238E27FC236}">
                <a16:creationId xmlns:a16="http://schemas.microsoft.com/office/drawing/2014/main" id="{67C135F7-3C65-4F1B-0A6D-0005AC61CF22}"/>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3" name="TextBox 2">
            <a:extLst>
              <a:ext uri="{FF2B5EF4-FFF2-40B4-BE49-F238E27FC236}">
                <a16:creationId xmlns:a16="http://schemas.microsoft.com/office/drawing/2014/main" id="{370DAE6D-D708-06CD-681A-FE99C62F76EC}"/>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pic>
        <p:nvPicPr>
          <p:cNvPr id="9" name="Content Placeholder 8" descr="A graph of blue and red lines&#10;&#10;AI-generated content may be incorrect.">
            <a:extLst>
              <a:ext uri="{FF2B5EF4-FFF2-40B4-BE49-F238E27FC236}">
                <a16:creationId xmlns:a16="http://schemas.microsoft.com/office/drawing/2014/main" id="{19E23FDE-ABA3-8151-196E-3A9EE85B84F5}"/>
              </a:ext>
            </a:extLst>
          </p:cNvPr>
          <p:cNvPicPr>
            <a:picLocks noGrp="1" noChangeAspect="1"/>
          </p:cNvPicPr>
          <p:nvPr>
            <p:ph idx="1"/>
          </p:nvPr>
        </p:nvPicPr>
        <p:blipFill>
          <a:blip r:embed="rId4"/>
          <a:stretch>
            <a:fillRect/>
          </a:stretch>
        </p:blipFill>
        <p:spPr>
          <a:xfrm>
            <a:off x="2436018" y="1455887"/>
            <a:ext cx="4512245" cy="3008163"/>
          </a:xfrm>
        </p:spPr>
      </p:pic>
    </p:spTree>
    <p:extLst>
      <p:ext uri="{BB962C8B-B14F-4D97-AF65-F5344CB8AC3E}">
        <p14:creationId xmlns:p14="http://schemas.microsoft.com/office/powerpoint/2010/main" val="254835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What does this all mean?</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We can’t ignore missing data</a:t>
            </a:r>
          </a:p>
          <a:p>
            <a:endParaRPr lang="en-GB" dirty="0"/>
          </a:p>
          <a:p>
            <a:r>
              <a:rPr lang="en-GB" dirty="0"/>
              <a:t>And yet most studies do</a:t>
            </a:r>
          </a:p>
          <a:p>
            <a:endParaRPr lang="en-GB" dirty="0"/>
          </a:p>
          <a:p>
            <a:r>
              <a:rPr lang="en-GB" dirty="0"/>
              <a:t>‘’I’ve looked at the missingness in my data and confirmed there will be no bias…’’</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14825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How to handle missing data?</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Several approaches</a:t>
            </a:r>
          </a:p>
          <a:p>
            <a:endParaRPr lang="en-GB" dirty="0"/>
          </a:p>
          <a:p>
            <a:r>
              <a:rPr lang="en-GB" dirty="0"/>
              <a:t>Some good</a:t>
            </a:r>
          </a:p>
          <a:p>
            <a:endParaRPr lang="en-GB" dirty="0"/>
          </a:p>
          <a:p>
            <a:r>
              <a:rPr lang="en-GB" dirty="0"/>
              <a:t>Some bad</a:t>
            </a:r>
          </a:p>
          <a:p>
            <a:endParaRPr lang="en-GB" dirty="0"/>
          </a:p>
          <a:p>
            <a:r>
              <a:rPr lang="en-GB" dirty="0"/>
              <a:t>Some ugly</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37192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67FEB-6713-A371-714F-54D873465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3F195-5FF8-3346-9B08-6F4CFDCACFB3}"/>
              </a:ext>
            </a:extLst>
          </p:cNvPr>
          <p:cNvSpPr>
            <a:spLocks noGrp="1"/>
          </p:cNvSpPr>
          <p:nvPr>
            <p:ph type="ctrTitle"/>
          </p:nvPr>
        </p:nvSpPr>
        <p:spPr/>
        <p:txBody>
          <a:bodyPr>
            <a:normAutofit/>
          </a:bodyPr>
          <a:lstStyle/>
          <a:p>
            <a:r>
              <a:rPr lang="en-GB" sz="1800" dirty="0">
                <a:latin typeface="Calibri  "/>
              </a:rPr>
              <a:t>How to handle missing data?</a:t>
            </a:r>
          </a:p>
        </p:txBody>
      </p:sp>
      <p:sp>
        <p:nvSpPr>
          <p:cNvPr id="5" name="Content Placeholder 2">
            <a:extLst>
              <a:ext uri="{FF2B5EF4-FFF2-40B4-BE49-F238E27FC236}">
                <a16:creationId xmlns:a16="http://schemas.microsoft.com/office/drawing/2014/main" id="{920CD281-3991-024A-2E4E-E58C136592F3}"/>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pic>
        <p:nvPicPr>
          <p:cNvPr id="7" name="Content Placeholder 6" descr="A diagram of a company&#10;&#10;AI-generated content may be incorrect.">
            <a:extLst>
              <a:ext uri="{FF2B5EF4-FFF2-40B4-BE49-F238E27FC236}">
                <a16:creationId xmlns:a16="http://schemas.microsoft.com/office/drawing/2014/main" id="{2834A367-467B-8FF8-E995-3B19B5457764}"/>
              </a:ext>
            </a:extLst>
          </p:cNvPr>
          <p:cNvPicPr>
            <a:picLocks noGrp="1" noChangeAspect="1"/>
          </p:cNvPicPr>
          <p:nvPr>
            <p:ph idx="1"/>
          </p:nvPr>
        </p:nvPicPr>
        <p:blipFill>
          <a:blip r:embed="rId3"/>
          <a:stretch>
            <a:fillRect/>
          </a:stretch>
        </p:blipFill>
        <p:spPr>
          <a:xfrm>
            <a:off x="2956068" y="907819"/>
            <a:ext cx="3992196" cy="3556231"/>
          </a:xfrm>
        </p:spPr>
      </p:pic>
      <p:sp>
        <p:nvSpPr>
          <p:cNvPr id="3" name="TextBox 2">
            <a:extLst>
              <a:ext uri="{FF2B5EF4-FFF2-40B4-BE49-F238E27FC236}">
                <a16:creationId xmlns:a16="http://schemas.microsoft.com/office/drawing/2014/main" id="{278CE8E0-ED14-B8C1-BE46-5CA4132E6938}"/>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Tree>
    <p:extLst>
      <p:ext uri="{BB962C8B-B14F-4D97-AF65-F5344CB8AC3E}">
        <p14:creationId xmlns:p14="http://schemas.microsoft.com/office/powerpoint/2010/main" val="3924019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The Bad</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Listwise Deletion</a:t>
            </a:r>
          </a:p>
          <a:p>
            <a:endParaRPr lang="en-GB" dirty="0"/>
          </a:p>
          <a:p>
            <a:r>
              <a:rPr lang="en-GB" dirty="0"/>
              <a:t>This just ignores the issue</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54008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The Ugly</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Recoding Missingness to a single value </a:t>
            </a:r>
          </a:p>
          <a:p>
            <a:endParaRPr lang="en-GB" dirty="0"/>
          </a:p>
          <a:p>
            <a:r>
              <a:rPr lang="en-GB" dirty="0"/>
              <a:t>Say you have a binary independent variable where all missingness occurs in model</a:t>
            </a:r>
          </a:p>
          <a:p>
            <a:pPr lvl="1"/>
            <a:r>
              <a:rPr lang="en-GB" dirty="0"/>
              <a:t>Code all missingness = 0 in that variable</a:t>
            </a:r>
          </a:p>
          <a:p>
            <a:pPr lvl="1"/>
            <a:r>
              <a:rPr lang="en-GB" dirty="0"/>
              <a:t>Code all missingness = 1 in that variable </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24772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The Ugly</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Single mean/modal/median imputation</a:t>
            </a:r>
          </a:p>
          <a:p>
            <a:endParaRPr lang="en-GB" dirty="0"/>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1718814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The Ugly</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Multiple Imputation with zero auxiliary variables</a:t>
            </a:r>
          </a:p>
          <a:p>
            <a:endParaRPr lang="en-GB" dirty="0"/>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570941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The Good</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Full Information Maximum Likelihood (FIML)</a:t>
            </a:r>
          </a:p>
          <a:p>
            <a:pPr lvl="1"/>
            <a:r>
              <a:rPr lang="en-GB" dirty="0"/>
              <a:t>(Or MLMV in </a:t>
            </a:r>
            <a:r>
              <a:rPr lang="en-GB" dirty="0" err="1"/>
              <a:t>stata</a:t>
            </a:r>
            <a:r>
              <a:rPr lang="en-GB" dirty="0"/>
              <a:t>)</a:t>
            </a:r>
          </a:p>
          <a:p>
            <a:pPr lvl="1"/>
            <a:endParaRPr lang="en-GB" dirty="0"/>
          </a:p>
          <a:p>
            <a:pPr lvl="1"/>
            <a:r>
              <a:rPr lang="en-GB" dirty="0"/>
              <a:t>Uses SEM framework</a:t>
            </a:r>
          </a:p>
          <a:p>
            <a:pPr lvl="1"/>
            <a:endParaRPr lang="en-GB" dirty="0"/>
          </a:p>
          <a:p>
            <a:pPr lvl="1"/>
            <a:r>
              <a:rPr lang="en-GB" dirty="0"/>
              <a:t>Can’t use for non-linear models in Stata (Can in MPLUS)</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1910310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The Good</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Multiple Imputation with auxiliary variables</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56430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What is Missing Data?</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
        <p:nvSpPr>
          <p:cNvPr id="11" name="Content Placeholder 10">
            <a:extLst>
              <a:ext uri="{FF2B5EF4-FFF2-40B4-BE49-F238E27FC236}">
                <a16:creationId xmlns:a16="http://schemas.microsoft.com/office/drawing/2014/main" id="{DE0409E7-12EA-F0A8-65B7-AB49C06AFCD1}"/>
              </a:ext>
            </a:extLst>
          </p:cNvPr>
          <p:cNvSpPr>
            <a:spLocks noGrp="1"/>
          </p:cNvSpPr>
          <p:nvPr>
            <p:ph idx="1"/>
          </p:nvPr>
        </p:nvSpPr>
        <p:spPr/>
        <p:txBody>
          <a:bodyPr/>
          <a:lstStyle/>
          <a:p>
            <a:r>
              <a:rPr lang="en-GB" dirty="0"/>
              <a:t>Item missing</a:t>
            </a:r>
          </a:p>
          <a:p>
            <a:endParaRPr lang="en-GB" dirty="0"/>
          </a:p>
          <a:p>
            <a:r>
              <a:rPr lang="en-GB" dirty="0"/>
              <a:t>Unit missing</a:t>
            </a:r>
          </a:p>
        </p:txBody>
      </p:sp>
    </p:spTree>
    <p:extLst>
      <p:ext uri="{BB962C8B-B14F-4D97-AF65-F5344CB8AC3E}">
        <p14:creationId xmlns:p14="http://schemas.microsoft.com/office/powerpoint/2010/main" val="1581788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Multiple good ways to handle missing data?</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Multiple Imputation versus FIML</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20440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9BFC-1648-0285-BC19-7CD807EBD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C06A2-92F3-6967-6A3D-8C8A6883A6F7}"/>
              </a:ext>
            </a:extLst>
          </p:cNvPr>
          <p:cNvSpPr>
            <a:spLocks noGrp="1"/>
          </p:cNvSpPr>
          <p:nvPr>
            <p:ph type="ctrTitle"/>
          </p:nvPr>
        </p:nvSpPr>
        <p:spPr/>
        <p:txBody>
          <a:bodyPr>
            <a:normAutofit/>
          </a:bodyPr>
          <a:lstStyle/>
          <a:p>
            <a:r>
              <a:rPr lang="en-GB" sz="1800" dirty="0">
                <a:latin typeface="Calibri  "/>
              </a:rPr>
              <a:t>Simulation Study</a:t>
            </a:r>
          </a:p>
        </p:txBody>
      </p:sp>
      <p:sp>
        <p:nvSpPr>
          <p:cNvPr id="5" name="Content Placeholder 2">
            <a:extLst>
              <a:ext uri="{FF2B5EF4-FFF2-40B4-BE49-F238E27FC236}">
                <a16:creationId xmlns:a16="http://schemas.microsoft.com/office/drawing/2014/main" id="{5082A344-D2A6-E670-7149-359482CBD9D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0A03B2EE-F90C-8A5E-DC19-52E340FD63BD}"/>
              </a:ext>
            </a:extLst>
          </p:cNvPr>
          <p:cNvSpPr>
            <a:spLocks noGrp="1"/>
          </p:cNvSpPr>
          <p:nvPr>
            <p:ph idx="1"/>
          </p:nvPr>
        </p:nvSpPr>
        <p:spPr/>
        <p:txBody>
          <a:bodyPr/>
          <a:lstStyle/>
          <a:p>
            <a:r>
              <a:rPr lang="en-GB" dirty="0"/>
              <a:t>N=1000 </a:t>
            </a:r>
          </a:p>
          <a:p>
            <a:endParaRPr lang="en-GB" dirty="0"/>
          </a:p>
          <a:p>
            <a:r>
              <a:rPr lang="en-GB" dirty="0"/>
              <a:t>1 continuous dependent variable + 3 independent variables</a:t>
            </a:r>
          </a:p>
          <a:p>
            <a:endParaRPr lang="en-GB" dirty="0"/>
          </a:p>
          <a:p>
            <a:r>
              <a:rPr lang="en-GB" dirty="0"/>
              <a:t>Missingness introduced into x2 variable </a:t>
            </a:r>
          </a:p>
          <a:p>
            <a:endParaRPr lang="en-GB" dirty="0"/>
          </a:p>
          <a:p>
            <a:r>
              <a:rPr lang="en-GB" dirty="0"/>
              <a:t>Different handling missing data methods then assessed</a:t>
            </a:r>
          </a:p>
        </p:txBody>
      </p:sp>
      <p:sp>
        <p:nvSpPr>
          <p:cNvPr id="3" name="TextBox 2">
            <a:extLst>
              <a:ext uri="{FF2B5EF4-FFF2-40B4-BE49-F238E27FC236}">
                <a16:creationId xmlns:a16="http://schemas.microsoft.com/office/drawing/2014/main" id="{03359839-069B-4538-9AED-30C2264BCC4C}"/>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454821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D507C-40B0-5342-AE78-836B60AAF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3E293-C7D9-6BB5-10ED-A452506E6B8D}"/>
              </a:ext>
            </a:extLst>
          </p:cNvPr>
          <p:cNvSpPr>
            <a:spLocks noGrp="1"/>
          </p:cNvSpPr>
          <p:nvPr>
            <p:ph type="ctrTitle"/>
          </p:nvPr>
        </p:nvSpPr>
        <p:spPr/>
        <p:txBody>
          <a:bodyPr>
            <a:normAutofit/>
          </a:bodyPr>
          <a:lstStyle/>
          <a:p>
            <a:r>
              <a:rPr lang="en-GB" sz="1800" dirty="0">
                <a:latin typeface="Calibri  "/>
              </a:rPr>
              <a:t>Variables</a:t>
            </a:r>
          </a:p>
        </p:txBody>
      </p:sp>
      <p:sp>
        <p:nvSpPr>
          <p:cNvPr id="5" name="Content Placeholder 2">
            <a:extLst>
              <a:ext uri="{FF2B5EF4-FFF2-40B4-BE49-F238E27FC236}">
                <a16:creationId xmlns:a16="http://schemas.microsoft.com/office/drawing/2014/main" id="{47D2F946-5560-5617-975A-AF71B5B6FB00}"/>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398A1594-4238-F72C-C35E-0AE315A3BF61}"/>
              </a:ext>
            </a:extLst>
          </p:cNvPr>
          <p:cNvSpPr>
            <a:spLocks noGrp="1"/>
          </p:cNvSpPr>
          <p:nvPr>
            <p:ph idx="1"/>
          </p:nvPr>
        </p:nvSpPr>
        <p:spPr/>
        <p:txBody>
          <a:bodyPr/>
          <a:lstStyle/>
          <a:p>
            <a:r>
              <a:rPr lang="en-GB" dirty="0"/>
              <a:t>X1=(1000) means(40) </a:t>
            </a:r>
            <a:r>
              <a:rPr lang="en-GB" dirty="0" err="1"/>
              <a:t>sds</a:t>
            </a:r>
            <a:r>
              <a:rPr lang="en-GB" dirty="0"/>
              <a:t>(12)</a:t>
            </a:r>
          </a:p>
          <a:p>
            <a:r>
              <a:rPr lang="en-GB" dirty="0"/>
              <a:t>X2=n(1000) means(200) </a:t>
            </a:r>
            <a:r>
              <a:rPr lang="en-GB" dirty="0" err="1"/>
              <a:t>sds</a:t>
            </a:r>
            <a:r>
              <a:rPr lang="en-GB" dirty="0"/>
              <a:t>(50)</a:t>
            </a:r>
          </a:p>
          <a:p>
            <a:r>
              <a:rPr lang="en-GB" dirty="0"/>
              <a:t>X3=n(1000) means(150) </a:t>
            </a:r>
            <a:r>
              <a:rPr lang="en-GB" dirty="0" err="1"/>
              <a:t>sds</a:t>
            </a:r>
            <a:r>
              <a:rPr lang="en-GB" dirty="0"/>
              <a:t>(5)</a:t>
            </a:r>
          </a:p>
          <a:p>
            <a:r>
              <a:rPr lang="es-ES" dirty="0"/>
              <a:t>y = 30*x1 + 40*x2 + 50*x3 + </a:t>
            </a:r>
            <a:r>
              <a:rPr lang="es-ES" dirty="0" err="1"/>
              <a:t>rnormal</a:t>
            </a:r>
            <a:r>
              <a:rPr lang="es-ES" dirty="0"/>
              <a:t>(5000, 1500)</a:t>
            </a:r>
          </a:p>
          <a:p>
            <a:endParaRPr lang="en-GB" dirty="0"/>
          </a:p>
        </p:txBody>
      </p:sp>
      <p:sp>
        <p:nvSpPr>
          <p:cNvPr id="3" name="TextBox 2">
            <a:extLst>
              <a:ext uri="{FF2B5EF4-FFF2-40B4-BE49-F238E27FC236}">
                <a16:creationId xmlns:a16="http://schemas.microsoft.com/office/drawing/2014/main" id="{6B821037-A56C-F73F-4352-815CC7B89F5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287309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94D05-DED8-96B0-A3A4-BF9DE9803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9BAC6-4CD7-A139-606E-7E5EF64E5CD2}"/>
              </a:ext>
            </a:extLst>
          </p:cNvPr>
          <p:cNvSpPr>
            <a:spLocks noGrp="1"/>
          </p:cNvSpPr>
          <p:nvPr>
            <p:ph type="ctrTitle"/>
          </p:nvPr>
        </p:nvSpPr>
        <p:spPr/>
        <p:txBody>
          <a:bodyPr>
            <a:normAutofit/>
          </a:bodyPr>
          <a:lstStyle/>
          <a:p>
            <a:r>
              <a:rPr lang="en-GB" sz="1800" dirty="0">
                <a:latin typeface="Calibri  "/>
              </a:rPr>
              <a:t>Missing Mechanisms</a:t>
            </a:r>
          </a:p>
        </p:txBody>
      </p:sp>
      <p:sp>
        <p:nvSpPr>
          <p:cNvPr id="5" name="Content Placeholder 2">
            <a:extLst>
              <a:ext uri="{FF2B5EF4-FFF2-40B4-BE49-F238E27FC236}">
                <a16:creationId xmlns:a16="http://schemas.microsoft.com/office/drawing/2014/main" id="{B0D6CC1C-302A-2BB6-B724-1B427EB6B586}"/>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AF4389E8-099C-8040-44B0-CAC21955DFB4}"/>
              </a:ext>
            </a:extLst>
          </p:cNvPr>
          <p:cNvSpPr>
            <a:spLocks noGrp="1"/>
          </p:cNvSpPr>
          <p:nvPr>
            <p:ph idx="1"/>
          </p:nvPr>
        </p:nvSpPr>
        <p:spPr/>
        <p:txBody>
          <a:bodyPr/>
          <a:lstStyle/>
          <a:p>
            <a:r>
              <a:rPr lang="en-GB" dirty="0"/>
              <a:t>MCAR =</a:t>
            </a:r>
          </a:p>
          <a:p>
            <a:r>
              <a:rPr lang="en-GB" dirty="0"/>
              <a:t>gen </a:t>
            </a:r>
            <a:r>
              <a:rPr lang="en-GB" dirty="0" err="1"/>
              <a:t>rmcar</a:t>
            </a:r>
            <a:r>
              <a:rPr lang="en-GB" dirty="0"/>
              <a:t> = </a:t>
            </a:r>
            <a:r>
              <a:rPr lang="en-GB" dirty="0" err="1"/>
              <a:t>rbinomial</a:t>
            </a:r>
            <a:r>
              <a:rPr lang="en-GB" dirty="0"/>
              <a:t>(1, 0.5)  // MCAR: 50% chance of missingness (binary random)</a:t>
            </a:r>
          </a:p>
          <a:p>
            <a:r>
              <a:rPr lang="en-GB" dirty="0"/>
              <a:t>replace x2 = . if </a:t>
            </a:r>
            <a:r>
              <a:rPr lang="en-GB" dirty="0" err="1"/>
              <a:t>rmcar</a:t>
            </a:r>
            <a:r>
              <a:rPr lang="en-GB" dirty="0"/>
              <a:t> == 0  // Set x to missing where </a:t>
            </a:r>
            <a:r>
              <a:rPr lang="en-GB" dirty="0" err="1"/>
              <a:t>rmcar</a:t>
            </a:r>
            <a:r>
              <a:rPr lang="en-GB" dirty="0"/>
              <a:t> == 0</a:t>
            </a:r>
          </a:p>
          <a:p>
            <a:endParaRPr lang="en-GB" dirty="0"/>
          </a:p>
          <a:p>
            <a:r>
              <a:rPr lang="en-GB" dirty="0"/>
              <a:t>MAR = </a:t>
            </a:r>
          </a:p>
          <a:p>
            <a:r>
              <a:rPr lang="en-GB" dirty="0"/>
              <a:t>gen </a:t>
            </a:r>
            <a:r>
              <a:rPr lang="en-GB" dirty="0" err="1"/>
              <a:t>prob_mar</a:t>
            </a:r>
            <a:r>
              <a:rPr lang="en-GB" dirty="0"/>
              <a:t> = logistic(y-21791)</a:t>
            </a:r>
          </a:p>
          <a:p>
            <a:r>
              <a:rPr lang="en-GB" dirty="0"/>
              <a:t>gen </a:t>
            </a:r>
            <a:r>
              <a:rPr lang="en-GB" dirty="0" err="1"/>
              <a:t>rmar</a:t>
            </a:r>
            <a:r>
              <a:rPr lang="en-GB" dirty="0"/>
              <a:t> = 0 if </a:t>
            </a:r>
            <a:r>
              <a:rPr lang="en-GB" dirty="0" err="1"/>
              <a:t>prob_mar</a:t>
            </a:r>
            <a:r>
              <a:rPr lang="en-GB" dirty="0"/>
              <a:t>==0</a:t>
            </a:r>
          </a:p>
          <a:p>
            <a:r>
              <a:rPr lang="en-GB" dirty="0"/>
              <a:t>replace x2 = . if </a:t>
            </a:r>
            <a:r>
              <a:rPr lang="en-GB" dirty="0" err="1"/>
              <a:t>rmar</a:t>
            </a:r>
            <a:r>
              <a:rPr lang="en-GB" dirty="0"/>
              <a:t> == 0  // Set x to missing where </a:t>
            </a:r>
            <a:r>
              <a:rPr lang="en-GB" dirty="0" err="1"/>
              <a:t>rmar</a:t>
            </a:r>
            <a:r>
              <a:rPr lang="en-GB" dirty="0"/>
              <a:t> == 0</a:t>
            </a:r>
          </a:p>
        </p:txBody>
      </p:sp>
      <p:sp>
        <p:nvSpPr>
          <p:cNvPr id="3" name="TextBox 2">
            <a:extLst>
              <a:ext uri="{FF2B5EF4-FFF2-40B4-BE49-F238E27FC236}">
                <a16:creationId xmlns:a16="http://schemas.microsoft.com/office/drawing/2014/main" id="{72E0F978-4364-4803-47DB-111ABE6E9683}"/>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80998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22E92-831A-57EF-85C2-873C63798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7ACB7-FE63-BB97-3CFD-93432A77697B}"/>
              </a:ext>
            </a:extLst>
          </p:cNvPr>
          <p:cNvSpPr>
            <a:spLocks noGrp="1"/>
          </p:cNvSpPr>
          <p:nvPr>
            <p:ph type="ctrTitle"/>
          </p:nvPr>
        </p:nvSpPr>
        <p:spPr/>
        <p:txBody>
          <a:bodyPr>
            <a:normAutofit/>
          </a:bodyPr>
          <a:lstStyle/>
          <a:p>
            <a:r>
              <a:rPr lang="en-GB" sz="1800" dirty="0">
                <a:latin typeface="Calibri  "/>
              </a:rPr>
              <a:t>Models</a:t>
            </a:r>
          </a:p>
        </p:txBody>
      </p:sp>
      <p:sp>
        <p:nvSpPr>
          <p:cNvPr id="5" name="Content Placeholder 2">
            <a:extLst>
              <a:ext uri="{FF2B5EF4-FFF2-40B4-BE49-F238E27FC236}">
                <a16:creationId xmlns:a16="http://schemas.microsoft.com/office/drawing/2014/main" id="{798F6BA7-911A-CE36-C623-BD5DE8C32792}"/>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85473F6B-F2B4-727B-A049-417CAE456898}"/>
              </a:ext>
            </a:extLst>
          </p:cNvPr>
          <p:cNvSpPr>
            <a:spLocks noGrp="1"/>
          </p:cNvSpPr>
          <p:nvPr>
            <p:ph idx="1"/>
          </p:nvPr>
        </p:nvSpPr>
        <p:spPr/>
        <p:txBody>
          <a:bodyPr>
            <a:normAutofit fontScale="92500" lnSpcReduction="10000"/>
          </a:bodyPr>
          <a:lstStyle/>
          <a:p>
            <a:r>
              <a:rPr lang="en-GB" dirty="0"/>
              <a:t>1) God Model</a:t>
            </a:r>
          </a:p>
          <a:p>
            <a:r>
              <a:rPr lang="en-GB" dirty="0"/>
              <a:t>2) SEM God Model</a:t>
            </a:r>
          </a:p>
          <a:p>
            <a:r>
              <a:rPr lang="en-GB" dirty="0"/>
              <a:t>3) MCAR Model</a:t>
            </a:r>
          </a:p>
          <a:p>
            <a:r>
              <a:rPr lang="en-GB" dirty="0"/>
              <a:t>4) MAR Model</a:t>
            </a:r>
          </a:p>
          <a:p>
            <a:r>
              <a:rPr lang="en-GB" dirty="0"/>
              <a:t>5) Single Mean Imputation Model</a:t>
            </a:r>
          </a:p>
          <a:p>
            <a:r>
              <a:rPr lang="en-GB" dirty="0"/>
              <a:t>6) FIML Model</a:t>
            </a:r>
          </a:p>
          <a:p>
            <a:r>
              <a:rPr lang="en-GB" dirty="0"/>
              <a:t>7) 10 imputation no auxiliary Model</a:t>
            </a:r>
          </a:p>
          <a:p>
            <a:r>
              <a:rPr lang="en-GB" dirty="0"/>
              <a:t>8) 10 imputation auxiliary Model</a:t>
            </a:r>
          </a:p>
          <a:p>
            <a:r>
              <a:rPr lang="en-GB" dirty="0"/>
              <a:t>9) 100 imputation auxiliary Model</a:t>
            </a:r>
          </a:p>
        </p:txBody>
      </p:sp>
      <p:sp>
        <p:nvSpPr>
          <p:cNvPr id="3" name="TextBox 2">
            <a:extLst>
              <a:ext uri="{FF2B5EF4-FFF2-40B4-BE49-F238E27FC236}">
                <a16:creationId xmlns:a16="http://schemas.microsoft.com/office/drawing/2014/main" id="{CF1960E4-6475-5C52-7076-F52FEA2FD349}"/>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716238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A1439-1DB1-9A65-34C0-DC10677ECE47}"/>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472982F3-D5AB-D32A-8B65-463FEB505FEC}"/>
              </a:ext>
            </a:extLst>
          </p:cNvPr>
          <p:cNvSpPr>
            <a:spLocks noGrp="1"/>
          </p:cNvSpPr>
          <p:nvPr>
            <p:ph type="ctrTitle"/>
          </p:nvPr>
        </p:nvSpPr>
        <p:spPr>
          <a:xfrm>
            <a:off x="395288" y="1131888"/>
            <a:ext cx="8077197" cy="432048"/>
          </a:xfrm>
        </p:spPr>
        <p:txBody>
          <a:bodyPr/>
          <a:lstStyle/>
          <a:p>
            <a:endParaRPr lang="en-US"/>
          </a:p>
        </p:txBody>
      </p:sp>
      <p:sp>
        <p:nvSpPr>
          <p:cNvPr id="5" name="Content Placeholder 2">
            <a:extLst>
              <a:ext uri="{FF2B5EF4-FFF2-40B4-BE49-F238E27FC236}">
                <a16:creationId xmlns:a16="http://schemas.microsoft.com/office/drawing/2014/main" id="{5B03F0DC-FEAE-8D1F-AB22-F96C82EAED5F}"/>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graphicFrame>
        <p:nvGraphicFramePr>
          <p:cNvPr id="4" name="Object 3">
            <a:extLst>
              <a:ext uri="{FF2B5EF4-FFF2-40B4-BE49-F238E27FC236}">
                <a16:creationId xmlns:a16="http://schemas.microsoft.com/office/drawing/2014/main" id="{B5C27CDC-5E4B-0BD2-1179-8B6D53655DA9}"/>
              </a:ext>
            </a:extLst>
          </p:cNvPr>
          <p:cNvGraphicFramePr>
            <a:graphicFrameLocks noChangeAspect="1"/>
          </p:cNvGraphicFramePr>
          <p:nvPr>
            <p:extLst>
              <p:ext uri="{D42A27DB-BD31-4B8C-83A1-F6EECF244321}">
                <p14:modId xmlns:p14="http://schemas.microsoft.com/office/powerpoint/2010/main" val="1887237740"/>
              </p:ext>
            </p:extLst>
          </p:nvPr>
        </p:nvGraphicFramePr>
        <p:xfrm>
          <a:off x="140494" y="987574"/>
          <a:ext cx="8863012" cy="3816350"/>
        </p:xfrm>
        <a:graphic>
          <a:graphicData uri="http://schemas.openxmlformats.org/presentationml/2006/ole">
            <mc:AlternateContent xmlns:mc="http://schemas.openxmlformats.org/markup-compatibility/2006">
              <mc:Choice xmlns:v="urn:schemas-microsoft-com:vml" Requires="v">
                <p:oleObj name="Document" r:id="rId3" imgW="8863518" imgH="3815925" progId="Word.Document.12">
                  <p:embed/>
                </p:oleObj>
              </mc:Choice>
              <mc:Fallback>
                <p:oleObj name="Document" r:id="rId3" imgW="8863518" imgH="3815925" progId="Word.Document.12">
                  <p:embed/>
                  <p:pic>
                    <p:nvPicPr>
                      <p:cNvPr id="0" name=""/>
                      <p:cNvPicPr/>
                      <p:nvPr/>
                    </p:nvPicPr>
                    <p:blipFill>
                      <a:blip r:embed="rId4"/>
                      <a:stretch>
                        <a:fillRect/>
                      </a:stretch>
                    </p:blipFill>
                    <p:spPr>
                      <a:xfrm>
                        <a:off x="140494" y="987574"/>
                        <a:ext cx="8863012" cy="3816350"/>
                      </a:xfrm>
                      <a:prstGeom prst="rect">
                        <a:avLst/>
                      </a:prstGeom>
                    </p:spPr>
                  </p:pic>
                </p:oleObj>
              </mc:Fallback>
            </mc:AlternateContent>
          </a:graphicData>
        </a:graphic>
      </p:graphicFrame>
    </p:spTree>
    <p:extLst>
      <p:ext uri="{BB962C8B-B14F-4D97-AF65-F5344CB8AC3E}">
        <p14:creationId xmlns:p14="http://schemas.microsoft.com/office/powerpoint/2010/main" val="357787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7947A-C3A9-2407-989A-5A52A2EA4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71F44-4F73-7FDE-87F2-F04EECDB3DAA}"/>
              </a:ext>
            </a:extLst>
          </p:cNvPr>
          <p:cNvSpPr>
            <a:spLocks noGrp="1"/>
          </p:cNvSpPr>
          <p:nvPr>
            <p:ph type="ctrTitle"/>
          </p:nvPr>
        </p:nvSpPr>
        <p:spPr/>
        <p:txBody>
          <a:bodyPr>
            <a:normAutofit/>
          </a:bodyPr>
          <a:lstStyle/>
          <a:p>
            <a:r>
              <a:rPr lang="en-GB" sz="1800" dirty="0">
                <a:latin typeface="Calibri  "/>
              </a:rPr>
              <a:t>What does this all mean?</a:t>
            </a:r>
          </a:p>
        </p:txBody>
      </p:sp>
      <p:sp>
        <p:nvSpPr>
          <p:cNvPr id="5" name="Content Placeholder 2">
            <a:extLst>
              <a:ext uri="{FF2B5EF4-FFF2-40B4-BE49-F238E27FC236}">
                <a16:creationId xmlns:a16="http://schemas.microsoft.com/office/drawing/2014/main" id="{E870787C-F42D-D9D2-EA9E-08362123309B}"/>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90A446E-2BE7-433D-143C-4A10F490EAA6}"/>
              </a:ext>
            </a:extLst>
          </p:cNvPr>
          <p:cNvSpPr>
            <a:spLocks noGrp="1"/>
          </p:cNvSpPr>
          <p:nvPr>
            <p:ph idx="1"/>
          </p:nvPr>
        </p:nvSpPr>
        <p:spPr/>
        <p:txBody>
          <a:bodyPr>
            <a:normAutofit fontScale="92500" lnSpcReduction="10000"/>
          </a:bodyPr>
          <a:lstStyle/>
          <a:p>
            <a:r>
              <a:rPr lang="en-GB" dirty="0"/>
              <a:t>1) God Model – perfect ideal model</a:t>
            </a:r>
          </a:p>
          <a:p>
            <a:r>
              <a:rPr lang="en-GB" dirty="0"/>
              <a:t>2) SEM God Model – same as above</a:t>
            </a:r>
          </a:p>
          <a:p>
            <a:r>
              <a:rPr lang="en-GB" dirty="0"/>
              <a:t>3) MCAR Model – inflated standard errors </a:t>
            </a:r>
          </a:p>
          <a:p>
            <a:r>
              <a:rPr lang="en-GB" dirty="0"/>
              <a:t>4) MAR Model – big substantive issues</a:t>
            </a:r>
          </a:p>
          <a:p>
            <a:r>
              <a:rPr lang="en-GB" dirty="0"/>
              <a:t>5) Single Mean Imputation Model – x2 issues, massive 95% CIs</a:t>
            </a:r>
          </a:p>
          <a:p>
            <a:r>
              <a:rPr lang="en-GB" dirty="0"/>
              <a:t>6) FIML Model – Great!</a:t>
            </a:r>
          </a:p>
          <a:p>
            <a:r>
              <a:rPr lang="en-GB" dirty="0"/>
              <a:t>7) 10 imputation no auxiliary Model – inflated x3 values</a:t>
            </a:r>
          </a:p>
          <a:p>
            <a:r>
              <a:rPr lang="en-GB" dirty="0"/>
              <a:t>8) 10 imputation auxiliary Model – Great! </a:t>
            </a:r>
          </a:p>
          <a:p>
            <a:r>
              <a:rPr lang="en-GB" dirty="0"/>
              <a:t>9) 100 imputation auxiliary Model – Great! </a:t>
            </a:r>
          </a:p>
        </p:txBody>
      </p:sp>
      <p:sp>
        <p:nvSpPr>
          <p:cNvPr id="3" name="TextBox 2">
            <a:extLst>
              <a:ext uri="{FF2B5EF4-FFF2-40B4-BE49-F238E27FC236}">
                <a16:creationId xmlns:a16="http://schemas.microsoft.com/office/drawing/2014/main" id="{D381F735-23F4-DBB5-C407-5B98C48375F2}"/>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759988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1044F-E364-67EF-29AC-B7CEE5E5C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F2C792-C257-63DA-3B50-3888285088E1}"/>
              </a:ext>
            </a:extLst>
          </p:cNvPr>
          <p:cNvSpPr>
            <a:spLocks noGrp="1"/>
          </p:cNvSpPr>
          <p:nvPr>
            <p:ph type="ctrTitle"/>
          </p:nvPr>
        </p:nvSpPr>
        <p:spPr/>
        <p:txBody>
          <a:bodyPr>
            <a:normAutofit/>
          </a:bodyPr>
          <a:lstStyle/>
          <a:p>
            <a:r>
              <a:rPr lang="en-GB" sz="1800" dirty="0">
                <a:latin typeface="Calibri  "/>
              </a:rPr>
              <a:t>Conclusion</a:t>
            </a:r>
          </a:p>
        </p:txBody>
      </p:sp>
      <p:sp>
        <p:nvSpPr>
          <p:cNvPr id="5" name="Content Placeholder 2">
            <a:extLst>
              <a:ext uri="{FF2B5EF4-FFF2-40B4-BE49-F238E27FC236}">
                <a16:creationId xmlns:a16="http://schemas.microsoft.com/office/drawing/2014/main" id="{F4C06B94-F603-377C-38DF-084E0841143A}"/>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943A4B6D-A29F-AC80-0142-2BBD5F8DC494}"/>
              </a:ext>
            </a:extLst>
          </p:cNvPr>
          <p:cNvSpPr>
            <a:spLocks noGrp="1"/>
          </p:cNvSpPr>
          <p:nvPr>
            <p:ph idx="1"/>
          </p:nvPr>
        </p:nvSpPr>
        <p:spPr/>
        <p:txBody>
          <a:bodyPr>
            <a:normAutofit fontScale="47500" lnSpcReduction="20000"/>
          </a:bodyPr>
          <a:lstStyle/>
          <a:p>
            <a:r>
              <a:rPr lang="en-GB" dirty="0"/>
              <a:t>No missing data is always the dream</a:t>
            </a:r>
          </a:p>
          <a:p>
            <a:endParaRPr lang="en-GB" dirty="0"/>
          </a:p>
          <a:p>
            <a:r>
              <a:rPr lang="en-GB" dirty="0"/>
              <a:t>Dream is never reality</a:t>
            </a:r>
          </a:p>
          <a:p>
            <a:endParaRPr lang="en-GB" dirty="0"/>
          </a:p>
          <a:p>
            <a:r>
              <a:rPr lang="en-GB" dirty="0"/>
              <a:t>Have to check for missing mechanisms</a:t>
            </a:r>
          </a:p>
          <a:p>
            <a:endParaRPr lang="en-GB" dirty="0"/>
          </a:p>
          <a:p>
            <a:r>
              <a:rPr lang="en-GB" dirty="0"/>
              <a:t>If MCAR -&gt; carry on, if MAR or MNAR -&gt; look to handling missing data methods</a:t>
            </a:r>
          </a:p>
          <a:p>
            <a:endParaRPr lang="en-GB" dirty="0"/>
          </a:p>
          <a:p>
            <a:r>
              <a:rPr lang="en-GB" dirty="0"/>
              <a:t>Using ‘bad’ methods is sometimes as bad as doing nothing! </a:t>
            </a:r>
          </a:p>
          <a:p>
            <a:endParaRPr lang="en-GB" dirty="0"/>
          </a:p>
          <a:p>
            <a:r>
              <a:rPr lang="en-GB" dirty="0"/>
              <a:t>No difference in efficiency between FIML and MI approaches </a:t>
            </a:r>
          </a:p>
          <a:p>
            <a:endParaRPr lang="en-GB" dirty="0"/>
          </a:p>
          <a:p>
            <a:r>
              <a:rPr lang="en-GB" dirty="0"/>
              <a:t>Use the method that best suits your data</a:t>
            </a:r>
          </a:p>
          <a:p>
            <a:pPr lvl="1"/>
            <a:r>
              <a:rPr lang="en-GB" dirty="0"/>
              <a:t>FIML is very restricted in most software, MICE is ubiquitous and easy to implement </a:t>
            </a:r>
          </a:p>
        </p:txBody>
      </p:sp>
      <p:sp>
        <p:nvSpPr>
          <p:cNvPr id="3" name="TextBox 2">
            <a:extLst>
              <a:ext uri="{FF2B5EF4-FFF2-40B4-BE49-F238E27FC236}">
                <a16:creationId xmlns:a16="http://schemas.microsoft.com/office/drawing/2014/main" id="{31627B00-366A-C8D0-48E9-604393D56F9A}"/>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541352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9E7C1-18A9-74C6-C459-E60833953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4FF37-831F-2FD8-2381-E4574222B60B}"/>
              </a:ext>
            </a:extLst>
          </p:cNvPr>
          <p:cNvSpPr>
            <a:spLocks noGrp="1"/>
          </p:cNvSpPr>
          <p:nvPr>
            <p:ph type="ctrTitle"/>
          </p:nvPr>
        </p:nvSpPr>
        <p:spPr/>
        <p:txBody>
          <a:bodyPr>
            <a:normAutofit/>
          </a:bodyPr>
          <a:lstStyle/>
          <a:p>
            <a:r>
              <a:rPr lang="en-GB" sz="1800" dirty="0">
                <a:latin typeface="Calibri  "/>
              </a:rPr>
              <a:t>Thank You</a:t>
            </a:r>
          </a:p>
        </p:txBody>
      </p:sp>
      <p:sp>
        <p:nvSpPr>
          <p:cNvPr id="5" name="Content Placeholder 2">
            <a:extLst>
              <a:ext uri="{FF2B5EF4-FFF2-40B4-BE49-F238E27FC236}">
                <a16:creationId xmlns:a16="http://schemas.microsoft.com/office/drawing/2014/main" id="{3CEB49E4-DB42-81F6-C60A-DFFB97BD8A97}"/>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E553F8B-0EED-401F-09E1-2F159E696309}"/>
              </a:ext>
            </a:extLst>
          </p:cNvPr>
          <p:cNvSpPr>
            <a:spLocks noGrp="1"/>
          </p:cNvSpPr>
          <p:nvPr>
            <p:ph idx="1"/>
          </p:nvPr>
        </p:nvSpPr>
        <p:spPr/>
        <p:txBody>
          <a:bodyPr>
            <a:normAutofit/>
          </a:bodyPr>
          <a:lstStyle/>
          <a:p>
            <a:r>
              <a:rPr lang="en-GB" dirty="0"/>
              <a:t>Any Questions?</a:t>
            </a:r>
          </a:p>
        </p:txBody>
      </p:sp>
      <p:sp>
        <p:nvSpPr>
          <p:cNvPr id="3" name="TextBox 2">
            <a:extLst>
              <a:ext uri="{FF2B5EF4-FFF2-40B4-BE49-F238E27FC236}">
                <a16:creationId xmlns:a16="http://schemas.microsoft.com/office/drawing/2014/main" id="{DE67C187-41AD-DDFE-2B50-D533F98D51ED}"/>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308696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6AB4-4200-F353-E134-EB6F5D5CE890}"/>
              </a:ext>
            </a:extLst>
          </p:cNvPr>
          <p:cNvSpPr>
            <a:spLocks noGrp="1"/>
          </p:cNvSpPr>
          <p:nvPr>
            <p:ph type="ctrTitle"/>
          </p:nvPr>
        </p:nvSpPr>
        <p:spPr/>
        <p:txBody>
          <a:bodyPr/>
          <a:lstStyle/>
          <a:p>
            <a:endParaRPr lang="en-GB"/>
          </a:p>
        </p:txBody>
      </p:sp>
      <p:sp>
        <p:nvSpPr>
          <p:cNvPr id="3" name="Content Placeholder 2">
            <a:extLst>
              <a:ext uri="{FF2B5EF4-FFF2-40B4-BE49-F238E27FC236}">
                <a16:creationId xmlns:a16="http://schemas.microsoft.com/office/drawing/2014/main" id="{55D32F48-B47B-D368-A8C4-F44757565107}"/>
              </a:ext>
            </a:extLst>
          </p:cNvPr>
          <p:cNvSpPr>
            <a:spLocks noGrp="1"/>
          </p:cNvSpPr>
          <p:nvPr>
            <p:ph idx="1"/>
          </p:nvPr>
        </p:nvSpPr>
        <p:spPr/>
        <p:txBody>
          <a:bodyPr/>
          <a:lstStyle/>
          <a:p>
            <a:r>
              <a:rPr lang="en-GB" b="0" i="0" dirty="0">
                <a:solidFill>
                  <a:srgbClr val="222222"/>
                </a:solidFill>
                <a:effectLst/>
                <a:latin typeface="Arial" panose="020B0604020202020204" pitchFamily="34" charset="0"/>
              </a:rPr>
              <a:t>Van Buuren, S. and Van Buuren, S., 2012. </a:t>
            </a:r>
            <a:r>
              <a:rPr lang="en-GB" b="0" i="1" dirty="0">
                <a:solidFill>
                  <a:srgbClr val="222222"/>
                </a:solidFill>
                <a:effectLst/>
                <a:latin typeface="Arial" panose="020B0604020202020204" pitchFamily="34" charset="0"/>
              </a:rPr>
              <a:t>Flexible imputation of missing data</a:t>
            </a:r>
            <a:r>
              <a:rPr lang="en-GB" b="0" i="0" dirty="0">
                <a:solidFill>
                  <a:srgbClr val="222222"/>
                </a:solidFill>
                <a:effectLst/>
                <a:latin typeface="Arial" panose="020B0604020202020204" pitchFamily="34" charset="0"/>
              </a:rPr>
              <a:t> (Vol. 10, p. b1182). Boca Raton, FL: CRC press.</a:t>
            </a:r>
            <a:endParaRPr lang="en-GB" dirty="0"/>
          </a:p>
        </p:txBody>
      </p:sp>
    </p:spTree>
    <p:extLst>
      <p:ext uri="{BB962C8B-B14F-4D97-AF65-F5344CB8AC3E}">
        <p14:creationId xmlns:p14="http://schemas.microsoft.com/office/powerpoint/2010/main" val="143001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What is Missing Data? (Theory)</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MCAR</a:t>
            </a:r>
          </a:p>
          <a:p>
            <a:endParaRPr lang="en-GB" dirty="0"/>
          </a:p>
          <a:p>
            <a:r>
              <a:rPr lang="en-GB" dirty="0"/>
              <a:t>MAR</a:t>
            </a:r>
          </a:p>
          <a:p>
            <a:endParaRPr lang="en-GB" dirty="0"/>
          </a:p>
          <a:p>
            <a:r>
              <a:rPr lang="en-GB" dirty="0"/>
              <a:t>MNAR</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164706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7FD4F-2D36-815C-4BCA-ADEC5FB6D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5DA88-42BB-A1F8-5DF6-AF03CA0B5FC1}"/>
              </a:ext>
            </a:extLst>
          </p:cNvPr>
          <p:cNvSpPr>
            <a:spLocks noGrp="1"/>
          </p:cNvSpPr>
          <p:nvPr>
            <p:ph type="ctrTitle"/>
          </p:nvPr>
        </p:nvSpPr>
        <p:spPr/>
        <p:txBody>
          <a:bodyPr>
            <a:normAutofit/>
          </a:bodyPr>
          <a:lstStyle/>
          <a:p>
            <a:r>
              <a:rPr lang="en-GB" sz="1800" dirty="0">
                <a:latin typeface="Calibri  "/>
              </a:rPr>
              <a:t>Missing Completely At Random (MCAR)</a:t>
            </a:r>
          </a:p>
        </p:txBody>
      </p:sp>
      <p:sp>
        <p:nvSpPr>
          <p:cNvPr id="5" name="Content Placeholder 2">
            <a:extLst>
              <a:ext uri="{FF2B5EF4-FFF2-40B4-BE49-F238E27FC236}">
                <a16:creationId xmlns:a16="http://schemas.microsoft.com/office/drawing/2014/main" id="{76BD1E8A-0286-E285-46B0-FF6EDB3BDCEA}"/>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1800F809-9AFC-1217-DCF7-57BF51DA3F2B}"/>
              </a:ext>
            </a:extLst>
          </p:cNvPr>
          <p:cNvSpPr>
            <a:spLocks noGrp="1"/>
          </p:cNvSpPr>
          <p:nvPr>
            <p:ph idx="1"/>
          </p:nvPr>
        </p:nvSpPr>
        <p:spPr/>
        <p:txBody>
          <a:bodyPr/>
          <a:lstStyle/>
          <a:p>
            <a:r>
              <a:rPr lang="en-GB" b="0" i="0" dirty="0">
                <a:solidFill>
                  <a:srgbClr val="000000"/>
                </a:solidFill>
                <a:effectLst/>
                <a:latin typeface="Helvetica Neue"/>
              </a:rPr>
              <a:t>Suppose that only one variable Y has missing data, and that another set of variables represented by the vector X, is always observed (Marsden and Wright, 2010). The data is MCAR if the probability that Y is missing does not depend on either X or Y itself.</a:t>
            </a:r>
          </a:p>
          <a:p>
            <a:endParaRPr lang="en-GB" dirty="0">
              <a:solidFill>
                <a:srgbClr val="000000"/>
              </a:solidFill>
              <a:latin typeface="Helvetica Neue"/>
            </a:endParaRPr>
          </a:p>
          <a:p>
            <a:r>
              <a:rPr lang="en-GB" b="0" i="0" dirty="0">
                <a:solidFill>
                  <a:srgbClr val="000000"/>
                </a:solidFill>
                <a:effectLst/>
                <a:latin typeface="Helvetica Neue"/>
              </a:rPr>
              <a:t>Example: </a:t>
            </a:r>
            <a:r>
              <a:rPr lang="en-GB" b="0" i="0" dirty="0">
                <a:solidFill>
                  <a:srgbClr val="333333"/>
                </a:solidFill>
                <a:effectLst/>
                <a:latin typeface="Helvetica Neue"/>
              </a:rPr>
              <a:t>An example of MCAR is a weighing scale that ran out of batteries. Some of the data will be missing simply because of bad luck. (</a:t>
            </a:r>
            <a:r>
              <a:rPr lang="en-GB" b="0" i="0" dirty="0">
                <a:solidFill>
                  <a:srgbClr val="222222"/>
                </a:solidFill>
                <a:effectLst/>
                <a:latin typeface="Arial" panose="020B0604020202020204" pitchFamily="34" charset="0"/>
              </a:rPr>
              <a:t>Van Buuren &amp; Van Buuren 2012)</a:t>
            </a:r>
            <a:endParaRPr lang="en-GB" b="0" i="0" dirty="0">
              <a:solidFill>
                <a:srgbClr val="000000"/>
              </a:solidFill>
              <a:effectLst/>
              <a:latin typeface="Helvetica Neue"/>
            </a:endParaRPr>
          </a:p>
          <a:p>
            <a:endParaRPr lang="en-GB" dirty="0">
              <a:solidFill>
                <a:srgbClr val="000000"/>
              </a:solidFill>
              <a:latin typeface="Helvetica Neue"/>
            </a:endParaRPr>
          </a:p>
          <a:p>
            <a:endParaRPr lang="en-GB" dirty="0"/>
          </a:p>
        </p:txBody>
      </p:sp>
      <p:sp>
        <p:nvSpPr>
          <p:cNvPr id="3" name="TextBox 2">
            <a:extLst>
              <a:ext uri="{FF2B5EF4-FFF2-40B4-BE49-F238E27FC236}">
                <a16:creationId xmlns:a16="http://schemas.microsoft.com/office/drawing/2014/main" id="{A01A0743-050A-80E7-61EF-F786AAA84D2F}"/>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424667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F353B-346A-A5FF-F104-3DA5ECF12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CB852-51E6-A583-F09C-5FBF88C520A4}"/>
              </a:ext>
            </a:extLst>
          </p:cNvPr>
          <p:cNvSpPr>
            <a:spLocks noGrp="1"/>
          </p:cNvSpPr>
          <p:nvPr>
            <p:ph type="ctrTitle"/>
          </p:nvPr>
        </p:nvSpPr>
        <p:spPr/>
        <p:txBody>
          <a:bodyPr>
            <a:normAutofit/>
          </a:bodyPr>
          <a:lstStyle/>
          <a:p>
            <a:r>
              <a:rPr lang="en-GB" sz="1800" dirty="0">
                <a:latin typeface="Calibri  "/>
              </a:rPr>
              <a:t>Missing At Random (MAR)</a:t>
            </a:r>
          </a:p>
        </p:txBody>
      </p:sp>
      <p:sp>
        <p:nvSpPr>
          <p:cNvPr id="5" name="Content Placeholder 2">
            <a:extLst>
              <a:ext uri="{FF2B5EF4-FFF2-40B4-BE49-F238E27FC236}">
                <a16:creationId xmlns:a16="http://schemas.microsoft.com/office/drawing/2014/main" id="{0D1EAAF8-45C8-E67D-A2B7-C489DF3D613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A16A3603-1B87-B2FE-9A36-0788066EFB78}"/>
              </a:ext>
            </a:extLst>
          </p:cNvPr>
          <p:cNvSpPr>
            <a:spLocks noGrp="1"/>
          </p:cNvSpPr>
          <p:nvPr>
            <p:ph idx="1"/>
          </p:nvPr>
        </p:nvSpPr>
        <p:spPr/>
        <p:txBody>
          <a:bodyPr/>
          <a:lstStyle/>
          <a:p>
            <a:r>
              <a:rPr lang="en-GB" b="0" i="0" dirty="0">
                <a:solidFill>
                  <a:srgbClr val="000000"/>
                </a:solidFill>
                <a:effectLst/>
                <a:latin typeface="Helvetica Neue"/>
              </a:rPr>
              <a:t>Data on Y is considered MAR if the probability that Y is missing does not depend on Y, once we control for X. MAR allows for missingness on Y to depend on other variables so long as it does not depend on Y itself. </a:t>
            </a:r>
          </a:p>
          <a:p>
            <a:endParaRPr lang="en-GB" dirty="0">
              <a:solidFill>
                <a:srgbClr val="000000"/>
              </a:solidFill>
              <a:latin typeface="Helvetica Neue"/>
            </a:endParaRPr>
          </a:p>
          <a:p>
            <a:r>
              <a:rPr lang="en-GB" dirty="0">
                <a:solidFill>
                  <a:srgbClr val="000000"/>
                </a:solidFill>
                <a:latin typeface="Helvetica Neue"/>
              </a:rPr>
              <a:t>Example: Women are less likely to report their incomes – regardless of what their income actually is. </a:t>
            </a:r>
          </a:p>
          <a:p>
            <a:endParaRPr lang="en-GB" dirty="0"/>
          </a:p>
        </p:txBody>
      </p:sp>
      <p:sp>
        <p:nvSpPr>
          <p:cNvPr id="3" name="TextBox 2">
            <a:extLst>
              <a:ext uri="{FF2B5EF4-FFF2-40B4-BE49-F238E27FC236}">
                <a16:creationId xmlns:a16="http://schemas.microsoft.com/office/drawing/2014/main" id="{02D0E93C-95FC-238B-06F4-90F1C5805FA2}"/>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2206870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1982-3965-6280-1ECE-93D1B52F2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D3C99-23CA-E722-9C4F-4F881A3770DC}"/>
              </a:ext>
            </a:extLst>
          </p:cNvPr>
          <p:cNvSpPr>
            <a:spLocks noGrp="1"/>
          </p:cNvSpPr>
          <p:nvPr>
            <p:ph type="ctrTitle"/>
          </p:nvPr>
        </p:nvSpPr>
        <p:spPr/>
        <p:txBody>
          <a:bodyPr>
            <a:normAutofit/>
          </a:bodyPr>
          <a:lstStyle/>
          <a:p>
            <a:r>
              <a:rPr lang="en-GB" sz="1800" dirty="0">
                <a:latin typeface="Calibri  "/>
              </a:rPr>
              <a:t>Missing Not At Random (MNAR)</a:t>
            </a:r>
          </a:p>
        </p:txBody>
      </p:sp>
      <p:sp>
        <p:nvSpPr>
          <p:cNvPr id="5" name="Content Placeholder 2">
            <a:extLst>
              <a:ext uri="{FF2B5EF4-FFF2-40B4-BE49-F238E27FC236}">
                <a16:creationId xmlns:a16="http://schemas.microsoft.com/office/drawing/2014/main" id="{86C0660F-F229-3A6A-D26C-27E1DF48CCCA}"/>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78314376-1BEE-01DF-0192-773143C793E2}"/>
              </a:ext>
            </a:extLst>
          </p:cNvPr>
          <p:cNvSpPr>
            <a:spLocks noGrp="1"/>
          </p:cNvSpPr>
          <p:nvPr>
            <p:ph idx="1"/>
          </p:nvPr>
        </p:nvSpPr>
        <p:spPr/>
        <p:txBody>
          <a:bodyPr/>
          <a:lstStyle/>
          <a:p>
            <a:r>
              <a:rPr lang="en-GB" dirty="0">
                <a:solidFill>
                  <a:srgbClr val="000000"/>
                </a:solidFill>
                <a:latin typeface="Helvetica Neue"/>
              </a:rPr>
              <a:t>M</a:t>
            </a:r>
            <a:r>
              <a:rPr lang="en-GB" b="0" i="0" dirty="0">
                <a:solidFill>
                  <a:srgbClr val="000000"/>
                </a:solidFill>
                <a:effectLst/>
                <a:latin typeface="Helvetica Neue"/>
              </a:rPr>
              <a:t>eans missingness depends on unobserved values (Silverwood et al. 2021), and that the probability that Y is missing depends on Y itself, after adjusting for X (Marsden and Wright, 2010). For example, people who have been arrested may be less likely to report their arrest status. </a:t>
            </a:r>
          </a:p>
          <a:p>
            <a:endParaRPr lang="en-GB" dirty="0">
              <a:solidFill>
                <a:srgbClr val="000000"/>
              </a:solidFill>
              <a:latin typeface="Helvetica Neue"/>
            </a:endParaRPr>
          </a:p>
          <a:p>
            <a:r>
              <a:rPr lang="en-GB" dirty="0">
                <a:solidFill>
                  <a:srgbClr val="000000"/>
                </a:solidFill>
                <a:latin typeface="Helvetica Neue"/>
              </a:rPr>
              <a:t>Example: People with low incomes do not answer the income question. </a:t>
            </a:r>
            <a:endParaRPr lang="en-GB" dirty="0"/>
          </a:p>
        </p:txBody>
      </p:sp>
      <p:sp>
        <p:nvSpPr>
          <p:cNvPr id="3" name="TextBox 2">
            <a:extLst>
              <a:ext uri="{FF2B5EF4-FFF2-40B4-BE49-F238E27FC236}">
                <a16:creationId xmlns:a16="http://schemas.microsoft.com/office/drawing/2014/main" id="{96CA6EB7-0F27-8941-10D0-14C498D460E2}"/>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37159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B18E2-C31B-380F-B2D3-7633FADF6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07010-454C-2102-0245-6451B7001DDB}"/>
              </a:ext>
            </a:extLst>
          </p:cNvPr>
          <p:cNvSpPr>
            <a:spLocks noGrp="1"/>
          </p:cNvSpPr>
          <p:nvPr>
            <p:ph type="ctrTitle"/>
          </p:nvPr>
        </p:nvSpPr>
        <p:spPr/>
        <p:txBody>
          <a:bodyPr>
            <a:normAutofit/>
          </a:bodyPr>
          <a:lstStyle/>
          <a:p>
            <a:r>
              <a:rPr lang="en-GB" sz="1800" dirty="0">
                <a:latin typeface="Calibri  "/>
              </a:rPr>
              <a:t>Why Should we care about Missing Data?</a:t>
            </a:r>
          </a:p>
        </p:txBody>
      </p:sp>
      <p:sp>
        <p:nvSpPr>
          <p:cNvPr id="5" name="Content Placeholder 2">
            <a:extLst>
              <a:ext uri="{FF2B5EF4-FFF2-40B4-BE49-F238E27FC236}">
                <a16:creationId xmlns:a16="http://schemas.microsoft.com/office/drawing/2014/main" id="{CA925531-2486-1AAE-AE25-CCB887A08CB9}"/>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F1C2A423-9346-3366-BD22-5434CAF55FD8}"/>
              </a:ext>
            </a:extLst>
          </p:cNvPr>
          <p:cNvSpPr>
            <a:spLocks noGrp="1"/>
          </p:cNvSpPr>
          <p:nvPr>
            <p:ph idx="1"/>
          </p:nvPr>
        </p:nvSpPr>
        <p:spPr/>
        <p:txBody>
          <a:bodyPr/>
          <a:lstStyle/>
          <a:p>
            <a:r>
              <a:rPr lang="en-GB" dirty="0"/>
              <a:t>‘Flipping’ – where missingness flips the substantive significance of a finding from positive to negative or vice versa</a:t>
            </a:r>
          </a:p>
          <a:p>
            <a:endParaRPr lang="en-GB" dirty="0"/>
          </a:p>
          <a:p>
            <a:r>
              <a:rPr lang="en-GB" dirty="0"/>
              <a:t>‘Flopping’ – where missingness minimises or over-</a:t>
            </a:r>
            <a:r>
              <a:rPr lang="en-GB" dirty="0" err="1"/>
              <a:t>empahsises</a:t>
            </a:r>
            <a:r>
              <a:rPr lang="en-GB" dirty="0"/>
              <a:t> the size of the substantive finding</a:t>
            </a:r>
          </a:p>
          <a:p>
            <a:endParaRPr lang="en-GB" dirty="0"/>
          </a:p>
          <a:p>
            <a:r>
              <a:rPr lang="en-GB" dirty="0"/>
              <a:t>‘Flip-Flopping’ – where missingness flips the substantive significance and minimises/over emphasises the result</a:t>
            </a:r>
          </a:p>
        </p:txBody>
      </p:sp>
      <p:sp>
        <p:nvSpPr>
          <p:cNvPr id="3" name="TextBox 2">
            <a:extLst>
              <a:ext uri="{FF2B5EF4-FFF2-40B4-BE49-F238E27FC236}">
                <a16:creationId xmlns:a16="http://schemas.microsoft.com/office/drawing/2014/main" id="{EF5FEA12-FA29-192B-A512-0EAFE736B744}"/>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628201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34909-9968-7658-1954-F5E20B6E5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EFB59-8D4F-2530-A515-D65B652C8EEC}"/>
              </a:ext>
            </a:extLst>
          </p:cNvPr>
          <p:cNvSpPr>
            <a:spLocks noGrp="1"/>
          </p:cNvSpPr>
          <p:nvPr>
            <p:ph type="ctrTitle"/>
          </p:nvPr>
        </p:nvSpPr>
        <p:spPr/>
        <p:txBody>
          <a:bodyPr>
            <a:normAutofit/>
          </a:bodyPr>
          <a:lstStyle/>
          <a:p>
            <a:r>
              <a:rPr lang="en-GB" sz="1800" dirty="0">
                <a:latin typeface="Calibri  "/>
              </a:rPr>
              <a:t>A quick working example</a:t>
            </a:r>
          </a:p>
        </p:txBody>
      </p:sp>
      <p:sp>
        <p:nvSpPr>
          <p:cNvPr id="5" name="Content Placeholder 2">
            <a:extLst>
              <a:ext uri="{FF2B5EF4-FFF2-40B4-BE49-F238E27FC236}">
                <a16:creationId xmlns:a16="http://schemas.microsoft.com/office/drawing/2014/main" id="{58A70456-50B0-4FA4-D1B7-FA34BD251EF7}"/>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sp>
        <p:nvSpPr>
          <p:cNvPr id="6" name="Content Placeholder 5">
            <a:extLst>
              <a:ext uri="{FF2B5EF4-FFF2-40B4-BE49-F238E27FC236}">
                <a16:creationId xmlns:a16="http://schemas.microsoft.com/office/drawing/2014/main" id="{2EB9BD98-062C-68D7-D388-3C9D3EF33F46}"/>
              </a:ext>
            </a:extLst>
          </p:cNvPr>
          <p:cNvSpPr>
            <a:spLocks noGrp="1"/>
          </p:cNvSpPr>
          <p:nvPr>
            <p:ph idx="1"/>
          </p:nvPr>
        </p:nvSpPr>
        <p:spPr/>
        <p:txBody>
          <a:bodyPr/>
          <a:lstStyle/>
          <a:p>
            <a:r>
              <a:rPr lang="en-GB" dirty="0"/>
              <a:t>A simple bivariate regression model is simulated </a:t>
            </a:r>
          </a:p>
          <a:p>
            <a:endParaRPr lang="en-GB" dirty="0"/>
          </a:p>
          <a:p>
            <a:r>
              <a:rPr lang="en-GB" dirty="0"/>
              <a:t> The first model has a continuous dependent variable and a continuous independent variable with n=1000</a:t>
            </a:r>
          </a:p>
          <a:p>
            <a:endParaRPr lang="en-GB" dirty="0"/>
          </a:p>
          <a:p>
            <a:r>
              <a:rPr lang="en-GB" dirty="0"/>
              <a:t>Model is injected with both a MCAR and a MAR mechanism to demonstrate potential issues</a:t>
            </a:r>
          </a:p>
        </p:txBody>
      </p:sp>
      <p:sp>
        <p:nvSpPr>
          <p:cNvPr id="3" name="TextBox 2">
            <a:extLst>
              <a:ext uri="{FF2B5EF4-FFF2-40B4-BE49-F238E27FC236}">
                <a16:creationId xmlns:a16="http://schemas.microsoft.com/office/drawing/2014/main" id="{13503E90-6B27-6286-3C1C-3E46DD056326}"/>
              </a:ext>
            </a:extLst>
          </p:cNvPr>
          <p:cNvSpPr txBox="1"/>
          <p:nvPr/>
        </p:nvSpPr>
        <p:spPr>
          <a:xfrm>
            <a:off x="248345" y="4714622"/>
            <a:ext cx="6661348" cy="338554"/>
          </a:xfrm>
          <a:prstGeom prst="rect">
            <a:avLst/>
          </a:prstGeom>
          <a:noFill/>
        </p:spPr>
        <p:txBody>
          <a:bodyPr wrap="square">
            <a:spAutoFit/>
          </a:bodyPr>
          <a:lstStyle/>
          <a:p>
            <a:r>
              <a:rPr lang="en-GB" sz="1600" dirty="0">
                <a:hlinkClick r:id="rId3"/>
              </a:rPr>
              <a:t>https://github.com/Scott0atley/YouthTransitions/tree/main/Q-Step</a:t>
            </a:r>
            <a:endParaRPr lang="en-GB" sz="1600" dirty="0"/>
          </a:p>
        </p:txBody>
      </p:sp>
    </p:spTree>
    <p:extLst>
      <p:ext uri="{BB962C8B-B14F-4D97-AF65-F5344CB8AC3E}">
        <p14:creationId xmlns:p14="http://schemas.microsoft.com/office/powerpoint/2010/main" val="446814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412E3-D916-8509-F20D-D93349A3B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689B94-6521-A17D-BAA0-1DFA5326A9DB}"/>
              </a:ext>
            </a:extLst>
          </p:cNvPr>
          <p:cNvSpPr>
            <a:spLocks noGrp="1"/>
          </p:cNvSpPr>
          <p:nvPr>
            <p:ph type="ctrTitle"/>
          </p:nvPr>
        </p:nvSpPr>
        <p:spPr/>
        <p:txBody>
          <a:bodyPr>
            <a:normAutofit/>
          </a:bodyPr>
          <a:lstStyle/>
          <a:p>
            <a:r>
              <a:rPr lang="en-GB" sz="1800" dirty="0">
                <a:latin typeface="Calibri  "/>
              </a:rPr>
              <a:t>‘God’ Model versus MCAR</a:t>
            </a:r>
          </a:p>
        </p:txBody>
      </p:sp>
      <p:sp>
        <p:nvSpPr>
          <p:cNvPr id="5" name="Content Placeholder 2">
            <a:extLst>
              <a:ext uri="{FF2B5EF4-FFF2-40B4-BE49-F238E27FC236}">
                <a16:creationId xmlns:a16="http://schemas.microsoft.com/office/drawing/2014/main" id="{64BBAEA8-970D-5F8A-8FBC-CD0866BB9418}"/>
              </a:ext>
            </a:extLst>
          </p:cNvPr>
          <p:cNvSpPr txBox="1">
            <a:spLocks/>
          </p:cNvSpPr>
          <p:nvPr/>
        </p:nvSpPr>
        <p:spPr>
          <a:xfrm>
            <a:off x="395288" y="1707655"/>
            <a:ext cx="8215315" cy="2755706"/>
          </a:xfrm>
          <a:prstGeom prst="rect">
            <a:avLst/>
          </a:prstGeom>
        </p:spPr>
        <p:txBody>
          <a:bodyPr vert="horz" lIns="0" tIns="0" rIns="0" bIns="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b="0" i="0" kern="1200">
                <a:solidFill>
                  <a:srgbClr val="002060"/>
                </a:solidFill>
                <a:latin typeface="+mn-lt"/>
                <a:ea typeface="+mn-ea"/>
                <a:cs typeface="Arial"/>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2pPr>
            <a:lvl3pPr marL="8572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3pPr>
            <a:lvl4pPr marL="12001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4pPr>
            <a:lvl5pPr marL="1543050" indent="-171450" algn="l" defTabSz="685800" rtl="0" eaLnBrk="1" latinLnBrk="0" hangingPunct="1">
              <a:lnSpc>
                <a:spcPct val="90000"/>
              </a:lnSpc>
              <a:spcBef>
                <a:spcPts val="375"/>
              </a:spcBef>
              <a:buFont typeface="Arial" panose="020B0604020202020204" pitchFamily="34" charset="0"/>
              <a:buChar char="•"/>
              <a:defRPr sz="1800" b="0" i="0" kern="1200">
                <a:solidFill>
                  <a:srgbClr val="002060"/>
                </a:solidFill>
                <a:latin typeface="+mn-lt"/>
                <a:ea typeface="+mn-ea"/>
                <a:cs typeface="Arial"/>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endParaRPr lang="en-GB" dirty="0"/>
          </a:p>
        </p:txBody>
      </p:sp>
      <p:pic>
        <p:nvPicPr>
          <p:cNvPr id="7" name="Content Placeholder 6" descr="A graph of blue and white dots&#10;&#10;AI-generated content may be incorrect.">
            <a:extLst>
              <a:ext uri="{FF2B5EF4-FFF2-40B4-BE49-F238E27FC236}">
                <a16:creationId xmlns:a16="http://schemas.microsoft.com/office/drawing/2014/main" id="{76F34FD6-316F-EB40-0621-2BCEE44A7391}"/>
              </a:ext>
            </a:extLst>
          </p:cNvPr>
          <p:cNvPicPr>
            <a:picLocks noGrp="1" noChangeAspect="1"/>
          </p:cNvPicPr>
          <p:nvPr>
            <p:ph idx="1"/>
          </p:nvPr>
        </p:nvPicPr>
        <p:blipFill>
          <a:blip r:embed="rId3"/>
          <a:stretch>
            <a:fillRect/>
          </a:stretch>
        </p:blipFill>
        <p:spPr>
          <a:xfrm>
            <a:off x="2436018" y="1407881"/>
            <a:ext cx="4584253" cy="3056169"/>
          </a:xfrm>
        </p:spPr>
      </p:pic>
      <p:sp>
        <p:nvSpPr>
          <p:cNvPr id="3" name="TextBox 2">
            <a:extLst>
              <a:ext uri="{FF2B5EF4-FFF2-40B4-BE49-F238E27FC236}">
                <a16:creationId xmlns:a16="http://schemas.microsoft.com/office/drawing/2014/main" id="{4EEC4146-D583-ACA1-ACF1-3FCF96E4B3BD}"/>
              </a:ext>
            </a:extLst>
          </p:cNvPr>
          <p:cNvSpPr txBox="1"/>
          <p:nvPr/>
        </p:nvSpPr>
        <p:spPr>
          <a:xfrm>
            <a:off x="248345" y="4714622"/>
            <a:ext cx="6661348" cy="338554"/>
          </a:xfrm>
          <a:prstGeom prst="rect">
            <a:avLst/>
          </a:prstGeom>
          <a:noFill/>
        </p:spPr>
        <p:txBody>
          <a:bodyPr wrap="square">
            <a:spAutoFit/>
          </a:bodyPr>
          <a:lstStyle/>
          <a:p>
            <a:r>
              <a:rPr lang="en-GB" sz="1600" dirty="0">
                <a:hlinkClick r:id="rId4"/>
              </a:rPr>
              <a:t>https://github.com/Scott0atley/YouthTransitions/tree/main/Q-Step</a:t>
            </a:r>
            <a:endParaRPr lang="en-GB" sz="1600" dirty="0"/>
          </a:p>
        </p:txBody>
      </p:sp>
    </p:spTree>
    <p:extLst>
      <p:ext uri="{BB962C8B-B14F-4D97-AF65-F5344CB8AC3E}">
        <p14:creationId xmlns:p14="http://schemas.microsoft.com/office/powerpoint/2010/main" val="1925570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porate font - source sans pro">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2038F6E518651419D49F0351405DFFA" ma:contentTypeVersion="8" ma:contentTypeDescription="Create a new document." ma:contentTypeScope="" ma:versionID="028cbcf9675a1c145c2addb3412ef99b">
  <xsd:schema xmlns:xsd="http://www.w3.org/2001/XMLSchema" xmlns:xs="http://www.w3.org/2001/XMLSchema" xmlns:p="http://schemas.microsoft.com/office/2006/metadata/properties" xmlns:ns2="108a240f-bd60-473e-b783-0b6ed6ec0e65" xmlns:ns3="908848ee-ebbf-4c50-9be1-13b37fabc3ce" targetNamespace="http://schemas.microsoft.com/office/2006/metadata/properties" ma:root="true" ma:fieldsID="645569e0ef76aa3591e84b0053662cf8" ns2:_="" ns3:_="">
    <xsd:import namespace="108a240f-bd60-473e-b783-0b6ed6ec0e65"/>
    <xsd:import namespace="908848ee-ebbf-4c50-9be1-13b37fabc3c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8a240f-bd60-473e-b783-0b6ed6ec0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8848ee-ebbf-4c50-9be1-13b37fabc3c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B12CB-683D-4552-BC96-69D87A352508}">
  <ds:schemaRefs>
    <ds:schemaRef ds:uri="http://schemas.microsoft.com/sharepoint/v3/contenttype/forms"/>
  </ds:schemaRefs>
</ds:datastoreItem>
</file>

<file path=customXml/itemProps2.xml><?xml version="1.0" encoding="utf-8"?>
<ds:datastoreItem xmlns:ds="http://schemas.openxmlformats.org/officeDocument/2006/customXml" ds:itemID="{59033982-B1F5-414E-B110-9557F1250A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44194B0-91C4-4B20-AD9F-EE497A695E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8a240f-bd60-473e-b783-0b6ed6ec0e65"/>
    <ds:schemaRef ds:uri="908848ee-ebbf-4c50-9be1-13b37fabc3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15638</TotalTime>
  <Words>4275</Words>
  <Application>Microsoft Office PowerPoint</Application>
  <PresentationFormat>On-screen Show (16:9)</PresentationFormat>
  <Paragraphs>290</Paragraphs>
  <Slides>29</Slides>
  <Notes>28</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0" baseType="lpstr">
      <vt:lpstr>Arial</vt:lpstr>
      <vt:lpstr>Book Antiqua</vt:lpstr>
      <vt:lpstr>Calibri</vt:lpstr>
      <vt:lpstr>Calibri  </vt:lpstr>
      <vt:lpstr>Calibri Light</vt:lpstr>
      <vt:lpstr>Georgia</vt:lpstr>
      <vt:lpstr>Helvetica Neue</vt:lpstr>
      <vt:lpstr>Roboto</vt:lpstr>
      <vt:lpstr>Office Theme</vt:lpstr>
      <vt:lpstr>1_Office Theme</vt:lpstr>
      <vt:lpstr>Microsoft Word Document</vt:lpstr>
      <vt:lpstr>How should we handle missing data?</vt:lpstr>
      <vt:lpstr>What is Missing Data?</vt:lpstr>
      <vt:lpstr>What is Missing Data? (Theory)</vt:lpstr>
      <vt:lpstr>Missing Completely At Random (MCAR)</vt:lpstr>
      <vt:lpstr>Missing At Random (MAR)</vt:lpstr>
      <vt:lpstr>Missing Not At Random (MNAR)</vt:lpstr>
      <vt:lpstr>Why Should we care about Missing Data?</vt:lpstr>
      <vt:lpstr>A quick working example</vt:lpstr>
      <vt:lpstr>‘God’ Model versus MCAR</vt:lpstr>
      <vt:lpstr>‘God’ Model versus MCAR</vt:lpstr>
      <vt:lpstr>What does this all mean?</vt:lpstr>
      <vt:lpstr>How to handle missing data?</vt:lpstr>
      <vt:lpstr>How to handle missing data?</vt:lpstr>
      <vt:lpstr>The Bad</vt:lpstr>
      <vt:lpstr>The Ugly</vt:lpstr>
      <vt:lpstr>The Ugly</vt:lpstr>
      <vt:lpstr>The Ugly</vt:lpstr>
      <vt:lpstr>The Good</vt:lpstr>
      <vt:lpstr>The Good</vt:lpstr>
      <vt:lpstr>Multiple good ways to handle missing data?</vt:lpstr>
      <vt:lpstr>Simulation Study</vt:lpstr>
      <vt:lpstr>Variables</vt:lpstr>
      <vt:lpstr>Missing Mechanisms</vt:lpstr>
      <vt:lpstr>Models</vt:lpstr>
      <vt:lpstr>PowerPoint Presentation</vt:lpstr>
      <vt:lpstr>What does this all mean?</vt:lpstr>
      <vt:lpstr>Conclusion</vt:lpstr>
      <vt:lpstr>Thank You</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forum: 24.09.15  edweb design update</dc:title>
  <dc:subject/>
  <dc:creator>ROSS Steven</dc:creator>
  <cp:keywords/>
  <dc:description/>
  <cp:lastModifiedBy>Scott Oatley</cp:lastModifiedBy>
  <cp:revision>182</cp:revision>
  <cp:lastPrinted>2017-08-17T10:25:21Z</cp:lastPrinted>
  <dcterms:created xsi:type="dcterms:W3CDTF">2015-09-24T13:33:25Z</dcterms:created>
  <dcterms:modified xsi:type="dcterms:W3CDTF">2025-04-06T09:41:45Z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0x010100C2038F6E518651419D49F0351405DFFA</vt:lpwstr>
  </property>
</Properties>
</file>