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5" r:id="rId9"/>
    <p:sldId id="266" r:id="rId10"/>
    <p:sldId id="267" r:id="rId11"/>
    <p:sldId id="262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4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77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97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9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8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4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1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2AE829D-83D9-4DC5-A256-33332A138E9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9CDD3A2-2D78-4D35-BB26-A545B21F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8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tufanok/heart-failure-prediction/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08F0-5991-0713-7A34-E8138B7C3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Heart Failure</a:t>
            </a:r>
            <a:br>
              <a:rPr lang="en-US" dirty="0"/>
            </a:br>
            <a:r>
              <a:rPr lang="en-US" sz="4000" dirty="0"/>
              <a:t>A Milestone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27F8E-2659-08C0-EC37-A99AF7B8D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Scott A. </a:t>
            </a:r>
            <a:r>
              <a:rPr lang="en-US" dirty="0" err="1"/>
              <a:t>Lyden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4FDD4-4E43-A669-E3B4-FA8AC395C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43" y="874765"/>
            <a:ext cx="9144000" cy="25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0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6E6E-66AF-DF75-7E3E-1F48787C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5A4D-F3C2-E96E-CBF2-30EA940B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 set</a:t>
            </a:r>
          </a:p>
          <a:p>
            <a:r>
              <a:rPr lang="en-US" dirty="0">
                <a:hlinkClick r:id="rId2"/>
              </a:rPr>
              <a:t>https://www.kaggle.com/code/tufanok/heart-failure-prediction/data</a:t>
            </a:r>
            <a:r>
              <a:rPr lang="en-US" dirty="0"/>
              <a:t> </a:t>
            </a:r>
          </a:p>
          <a:p>
            <a:r>
              <a:rPr lang="en-US" dirty="0"/>
              <a:t>This was a combination of 5 heart datasets</a:t>
            </a:r>
          </a:p>
          <a:p>
            <a:r>
              <a:rPr lang="en-US" dirty="0"/>
              <a:t>Cleveland, Hungary, Switzerland, Long Beach Veterans Admin, </a:t>
            </a:r>
            <a:r>
              <a:rPr lang="en-US" dirty="0" err="1"/>
              <a:t>Stalog</a:t>
            </a:r>
            <a:endParaRPr lang="en-US" dirty="0"/>
          </a:p>
          <a:p>
            <a:r>
              <a:rPr lang="en-US" dirty="0"/>
              <a:t>This is a concatenation  of the eleven most common features in the study of heart disease</a:t>
            </a:r>
          </a:p>
          <a:p>
            <a:r>
              <a:rPr lang="en-US" dirty="0"/>
              <a:t>This is the most data combined for the study of heart disease as of one year ago</a:t>
            </a:r>
          </a:p>
        </p:txBody>
      </p:sp>
    </p:spTree>
    <p:extLst>
      <p:ext uri="{BB962C8B-B14F-4D97-AF65-F5344CB8AC3E}">
        <p14:creationId xmlns:p14="http://schemas.microsoft.com/office/powerpoint/2010/main" val="211656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998D-5029-85E4-0AC0-DB1279D7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Modeling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A01E-22F1-F695-62AE-29136261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28479" cy="3416300"/>
          </a:xfrm>
        </p:spPr>
        <p:txBody>
          <a:bodyPr>
            <a:normAutofit/>
          </a:bodyPr>
          <a:lstStyle/>
          <a:p>
            <a:r>
              <a:rPr lang="en-US" sz="2400" dirty="0"/>
              <a:t>A Supervised Classification Model was used for the results</a:t>
            </a:r>
          </a:p>
          <a:p>
            <a:r>
              <a:rPr lang="en-US" sz="2400" dirty="0"/>
              <a:t>I used K Nearest Neighbors, Random Forest, Decision Tree Entropy, Decision tree Gini, and Logistic regression models were used to answer the question</a:t>
            </a:r>
          </a:p>
          <a:p>
            <a:r>
              <a:rPr lang="en-US" sz="2400" dirty="0"/>
              <a:t>All methods were used in the training data and the best result was used for the test set</a:t>
            </a:r>
          </a:p>
        </p:txBody>
      </p:sp>
    </p:spTree>
    <p:extLst>
      <p:ext uri="{BB962C8B-B14F-4D97-AF65-F5344CB8AC3E}">
        <p14:creationId xmlns:p14="http://schemas.microsoft.com/office/powerpoint/2010/main" val="391090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6562-0CF9-63DB-52E9-5863FB3A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85530-A6A4-CDD5-ED62-2B12DF73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866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Models were used with the training split with cross validation accuracies</a:t>
            </a:r>
          </a:p>
          <a:p>
            <a:r>
              <a:rPr lang="en-US" dirty="0"/>
              <a:t>Logistic Regression       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87.03%</a:t>
            </a:r>
          </a:p>
          <a:p>
            <a:r>
              <a:rPr lang="en-US" dirty="0"/>
              <a:t>Decision Tree Entropy  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80.25%</a:t>
            </a:r>
          </a:p>
          <a:p>
            <a:r>
              <a:rPr lang="en-US" dirty="0"/>
              <a:t>Decision Tree Gini        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81.44%</a:t>
            </a:r>
          </a:p>
          <a:p>
            <a:r>
              <a:rPr lang="en-US" dirty="0"/>
              <a:t>Random Forest Classifier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86.43%</a:t>
            </a:r>
          </a:p>
          <a:p>
            <a:r>
              <a:rPr lang="en-US" dirty="0"/>
              <a:t>K-Nearest Neighbor     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75.08%</a:t>
            </a:r>
          </a:p>
          <a:p>
            <a:r>
              <a:rPr lang="en-US" dirty="0">
                <a:solidFill>
                  <a:schemeClr val="tx2"/>
                </a:solidFill>
              </a:rPr>
              <a:t>I took the Logistic Regression model to the test set and re-evaluated</a:t>
            </a:r>
          </a:p>
          <a:p>
            <a:r>
              <a:rPr lang="en-US" dirty="0">
                <a:solidFill>
                  <a:schemeClr val="tx2"/>
                </a:solidFill>
              </a:rPr>
              <a:t>Accuracy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84.96%, </a:t>
            </a:r>
            <a:r>
              <a:rPr lang="en-US" dirty="0">
                <a:solidFill>
                  <a:schemeClr val="tx2"/>
                </a:solidFill>
              </a:rPr>
              <a:t>Cross Validation Score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81.9%, </a:t>
            </a:r>
            <a:r>
              <a:rPr lang="en-US" dirty="0">
                <a:solidFill>
                  <a:schemeClr val="tx2"/>
                </a:solidFill>
              </a:rPr>
              <a:t>ROC_AUC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84.44%         </a:t>
            </a:r>
            <a:r>
              <a:rPr lang="en-US" dirty="0">
                <a:solidFill>
                  <a:schemeClr val="tx2"/>
                </a:solidFill>
              </a:rPr>
              <a:t>Precision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84.85%,  </a:t>
            </a:r>
            <a:r>
              <a:rPr lang="en-US" dirty="0">
                <a:solidFill>
                  <a:schemeClr val="tx2"/>
                </a:solidFill>
              </a:rPr>
              <a:t>Recall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88.89%     </a:t>
            </a:r>
            <a:r>
              <a:rPr lang="en-US" dirty="0">
                <a:solidFill>
                  <a:schemeClr val="tx2"/>
                </a:solidFill>
              </a:rPr>
              <a:t>F1 Score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86.82%</a:t>
            </a:r>
          </a:p>
          <a:p>
            <a:r>
              <a:rPr lang="en-US" dirty="0">
                <a:solidFill>
                  <a:schemeClr val="tx2"/>
                </a:solidFill>
              </a:rPr>
              <a:t>This shows that with the Dataset at is possible to predict accurately heart disease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7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05C1-7B0A-75BB-0AB4-A63E51F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E8FC-42CE-639E-82BA-B77C5513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5194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took the Logistic Regression model to the test set and re-evaluated</a:t>
            </a:r>
          </a:p>
          <a:p>
            <a:r>
              <a:rPr lang="en-US" sz="2400" dirty="0">
                <a:solidFill>
                  <a:schemeClr val="tx2"/>
                </a:solidFill>
              </a:rPr>
              <a:t>Accuracy of              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84.96%,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Cross Validation Score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81.9%, </a:t>
            </a:r>
          </a:p>
          <a:p>
            <a:r>
              <a:rPr lang="en-US" sz="2400" dirty="0">
                <a:solidFill>
                  <a:schemeClr val="tx2"/>
                </a:solidFill>
              </a:rPr>
              <a:t>ROC_AUC                  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84.44%         </a:t>
            </a:r>
          </a:p>
          <a:p>
            <a:r>
              <a:rPr lang="en-US" sz="2400" dirty="0">
                <a:solidFill>
                  <a:schemeClr val="tx2"/>
                </a:solidFill>
              </a:rPr>
              <a:t>Precision                     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84.85%,  </a:t>
            </a:r>
          </a:p>
          <a:p>
            <a:r>
              <a:rPr lang="en-US" sz="2400" dirty="0">
                <a:solidFill>
                  <a:schemeClr val="tx2"/>
                </a:solidFill>
              </a:rPr>
              <a:t>Recall                         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88.89%    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F1 Score of                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86.82%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This shows that with the Dataset at is possible to predict accurately heart disease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4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842D-F2D3-C954-4395-96555028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Intended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49C4-7DED-7180-D57D-844EB1E9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couple of Audiences that might value this information</a:t>
            </a:r>
          </a:p>
          <a:p>
            <a:r>
              <a:rPr lang="en-US" dirty="0"/>
              <a:t>1. Family Doctors GPs </a:t>
            </a:r>
          </a:p>
          <a:p>
            <a:pPr lvl="1"/>
            <a:r>
              <a:rPr lang="en-US" dirty="0"/>
              <a:t>Doing a blood draw at a physical can give us more information</a:t>
            </a:r>
          </a:p>
          <a:p>
            <a:pPr lvl="1"/>
            <a:r>
              <a:rPr lang="en-US" dirty="0"/>
              <a:t>Urinalysis, an ECG and a Stress test can be vital to prevent </a:t>
            </a:r>
            <a:r>
              <a:rPr lang="en-US"/>
              <a:t>heart disease</a:t>
            </a:r>
            <a:endParaRPr lang="en-US" dirty="0"/>
          </a:p>
          <a:p>
            <a:r>
              <a:rPr lang="en-US" dirty="0"/>
              <a:t>2. Database Engineers </a:t>
            </a:r>
          </a:p>
          <a:p>
            <a:pPr lvl="1"/>
            <a:r>
              <a:rPr lang="en-US" dirty="0"/>
              <a:t>Learning  what are critical attributes needed be in a Dataset</a:t>
            </a:r>
          </a:p>
        </p:txBody>
      </p:sp>
    </p:spTree>
    <p:extLst>
      <p:ext uri="{BB962C8B-B14F-4D97-AF65-F5344CB8AC3E}">
        <p14:creationId xmlns:p14="http://schemas.microsoft.com/office/powerpoint/2010/main" val="395624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1AAD-84E4-16F9-B831-54BDFB51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48EB6-ECE7-DC63-B777-5C236170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3F4E8-9AFC-D19C-5EC5-A450C310D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7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2C03-8B75-60A6-62E0-FE01B68C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8" y="2677645"/>
            <a:ext cx="4869371" cy="2283824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6921A-6DCD-77AB-0A6D-CFD6D653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578734"/>
            <a:ext cx="3757545" cy="5613722"/>
          </a:xfrm>
        </p:spPr>
        <p:txBody>
          <a:bodyPr>
            <a:normAutofit/>
          </a:bodyPr>
          <a:lstStyle/>
          <a:p>
            <a:r>
              <a:rPr lang="en-US" sz="1600" dirty="0"/>
              <a:t>Research Question</a:t>
            </a:r>
          </a:p>
          <a:p>
            <a:r>
              <a:rPr lang="en-US" sz="1600" dirty="0"/>
              <a:t>Data</a:t>
            </a:r>
          </a:p>
          <a:p>
            <a:r>
              <a:rPr lang="en-US" sz="1600" dirty="0"/>
              <a:t>EDA</a:t>
            </a:r>
          </a:p>
          <a:p>
            <a:r>
              <a:rPr lang="en-US" sz="1600" dirty="0"/>
              <a:t>Data suitability</a:t>
            </a:r>
          </a:p>
          <a:p>
            <a:r>
              <a:rPr lang="en-US" sz="1600" dirty="0"/>
              <a:t>Data wrangling</a:t>
            </a:r>
          </a:p>
          <a:p>
            <a:r>
              <a:rPr lang="en-US" sz="1600" dirty="0"/>
              <a:t>Background</a:t>
            </a:r>
          </a:p>
          <a:p>
            <a:r>
              <a:rPr lang="en-US" sz="1600" dirty="0"/>
              <a:t>Data set description</a:t>
            </a:r>
          </a:p>
          <a:p>
            <a:r>
              <a:rPr lang="en-US" sz="1600" dirty="0"/>
              <a:t>Modeling Selection</a:t>
            </a:r>
          </a:p>
          <a:p>
            <a:r>
              <a:rPr lang="en-US" sz="1600" dirty="0"/>
              <a:t>Evaluation</a:t>
            </a:r>
          </a:p>
          <a:p>
            <a:r>
              <a:rPr lang="en-US" sz="1600" dirty="0"/>
              <a:t>Results</a:t>
            </a:r>
          </a:p>
          <a:p>
            <a:r>
              <a:rPr lang="en-US" sz="1600" dirty="0"/>
              <a:t>Intended Audience</a:t>
            </a:r>
          </a:p>
          <a:p>
            <a:r>
              <a:rPr lang="en-US" sz="1600" dirty="0"/>
              <a:t>Conclusion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380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4B5D-D358-897E-3FF1-F77E8D7F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4C4A-D390-E10D-3D3E-BAAF4E00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Can Heart Disease be Predicted With A High Degree of Accuracy Using Supervised Data in ML?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323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0AC0-E60C-5B6C-2A63-FA2D62E8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Data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4590-E366-E4AF-D561-B6F4809E1F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12 initial attributes in the data with 919 initial participants</a:t>
            </a:r>
          </a:p>
          <a:p>
            <a:r>
              <a:rPr lang="en-US" dirty="0"/>
              <a:t>7 Numerical and 5 Categorical Columns</a:t>
            </a:r>
          </a:p>
          <a:p>
            <a:r>
              <a:rPr lang="en-US" dirty="0"/>
              <a:t>Age, Resting BP, Cholesterol, Blood Sugar, Max Heart Rate, Old Peak, Heart Disease are the numerical attributes</a:t>
            </a:r>
          </a:p>
          <a:p>
            <a:r>
              <a:rPr lang="en-US" dirty="0"/>
              <a:t>Sex, Chest Pain, Resting ECG, Exercise Angina, and ST Slope were categorical attributes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49BEE-60AC-948A-ADCD-F825070B3C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was a Kaggle Dataset</a:t>
            </a:r>
          </a:p>
          <a:p>
            <a:r>
              <a:rPr lang="en-US" dirty="0"/>
              <a:t>No Null Values in Data</a:t>
            </a:r>
          </a:p>
          <a:p>
            <a:r>
              <a:rPr lang="en-US" dirty="0"/>
              <a:t>There were some outliers </a:t>
            </a:r>
          </a:p>
          <a:p>
            <a:r>
              <a:rPr lang="en-US" dirty="0"/>
              <a:t>The ST Slope is a big indicator of Heart Problem Location</a:t>
            </a:r>
          </a:p>
          <a:p>
            <a:r>
              <a:rPr lang="en-US" dirty="0"/>
              <a:t>Further Research found that the PQRST measurements are vital for accurate Heart Problem Location</a:t>
            </a:r>
          </a:p>
        </p:txBody>
      </p:sp>
    </p:spTree>
    <p:extLst>
      <p:ext uri="{BB962C8B-B14F-4D97-AF65-F5344CB8AC3E}">
        <p14:creationId xmlns:p14="http://schemas.microsoft.com/office/powerpoint/2010/main" val="72139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7055-37DB-130E-E9D9-3E15C208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PQRST wave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DF802B-F2C4-1BA9-A3EE-5D2BBCB2BF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6" y="2882899"/>
            <a:ext cx="8819909" cy="354104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B6188-A1BC-F3F3-4DE1-6EEF17DA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2896" y="3946967"/>
            <a:ext cx="2446116" cy="902826"/>
          </a:xfrm>
        </p:spPr>
        <p:txBody>
          <a:bodyPr/>
          <a:lstStyle/>
          <a:p>
            <a:r>
              <a:rPr lang="en-US" dirty="0"/>
              <a:t>The PQRST wave measurements</a:t>
            </a:r>
          </a:p>
        </p:txBody>
      </p:sp>
    </p:spTree>
    <p:extLst>
      <p:ext uri="{BB962C8B-B14F-4D97-AF65-F5344CB8AC3E}">
        <p14:creationId xmlns:p14="http://schemas.microsoft.com/office/powerpoint/2010/main" val="145207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838D-65AB-1742-E0D9-1B0A31CA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EDA 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C4F3-6170-0646-7EB6-482C5582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Null Values</a:t>
            </a:r>
          </a:p>
          <a:p>
            <a:r>
              <a:rPr lang="en-US" dirty="0"/>
              <a:t>All Numerical values were kept without scaling</a:t>
            </a:r>
          </a:p>
          <a:p>
            <a:r>
              <a:rPr lang="en-US" dirty="0"/>
              <a:t>The Numerical values were observed statistically to determine potential issues</a:t>
            </a:r>
          </a:p>
          <a:p>
            <a:r>
              <a:rPr lang="en-US" dirty="0"/>
              <a:t>All  five Categorical Values were converted to Numerical values using Dummies</a:t>
            </a:r>
          </a:p>
          <a:p>
            <a:r>
              <a:rPr lang="en-US" dirty="0"/>
              <a:t>I Created one column to see if several attributes combined could give better outcome called ‘The Big One’</a:t>
            </a:r>
          </a:p>
        </p:txBody>
      </p:sp>
    </p:spTree>
    <p:extLst>
      <p:ext uri="{BB962C8B-B14F-4D97-AF65-F5344CB8AC3E}">
        <p14:creationId xmlns:p14="http://schemas.microsoft.com/office/powerpoint/2010/main" val="127140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BACC-903A-16D1-6D6A-8855F545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Data Suitability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76FB-2B6C-C976-6809-6E89D369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one year ago this was the most complete dataset compiled</a:t>
            </a:r>
          </a:p>
          <a:p>
            <a:r>
              <a:rPr lang="en-US" dirty="0"/>
              <a:t>The Dataset contained enough information for investigation into the Heart Disease Problem</a:t>
            </a:r>
          </a:p>
          <a:p>
            <a:r>
              <a:rPr lang="en-US" dirty="0"/>
              <a:t>Resting Heart Rate and Blood Pressure and Pre-Diabetes  are a Good Indication of future Heart Problems</a:t>
            </a:r>
          </a:p>
          <a:p>
            <a:r>
              <a:rPr lang="en-US" dirty="0"/>
              <a:t>The biggest finding was the absence of chest pain in diseased patients</a:t>
            </a:r>
          </a:p>
          <a:p>
            <a:r>
              <a:rPr lang="en-US" dirty="0"/>
              <a:t>Calls for Further Investigation and needs More Data Gathering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9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9B4F-94E8-671A-1D46-62362C97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C3D2-92B8-61ED-4B30-F8A31DD9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Sex, Chest Pain, Resting ECG, Exercise Angina, and ST Slope were all Categorical attributes</a:t>
            </a:r>
          </a:p>
          <a:p>
            <a:r>
              <a:rPr lang="en-US" dirty="0"/>
              <a:t>Sex was two categories</a:t>
            </a:r>
          </a:p>
          <a:p>
            <a:r>
              <a:rPr lang="en-US" dirty="0"/>
              <a:t>Chest Pain Type was four categories</a:t>
            </a:r>
          </a:p>
          <a:p>
            <a:r>
              <a:rPr lang="en-US" dirty="0"/>
              <a:t>Resting ECG was three categories</a:t>
            </a:r>
          </a:p>
          <a:p>
            <a:r>
              <a:rPr lang="en-US" dirty="0"/>
              <a:t>Exercise Angina was two categories</a:t>
            </a:r>
          </a:p>
          <a:p>
            <a:r>
              <a:rPr lang="en-US" dirty="0"/>
              <a:t>ST Slope was three categories</a:t>
            </a:r>
          </a:p>
          <a:p>
            <a:r>
              <a:rPr lang="en-US" dirty="0"/>
              <a:t>All other attributes were Numerical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5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0917-0180-822C-661D-9CBD8350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42A4-3667-C215-842C-4EDCDED9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the increase in Heart related Problems in the World, I wondered if there was a way to determine how to change the future of heart related disease </a:t>
            </a:r>
          </a:p>
          <a:p>
            <a:r>
              <a:rPr lang="en-US" dirty="0"/>
              <a:t>Simple tests done at routine physicals can change the rest of someone’s  life</a:t>
            </a:r>
          </a:p>
          <a:p>
            <a:r>
              <a:rPr lang="en-US" dirty="0"/>
              <a:t>78.64% of pre-diabetic patients have heart disease compared to 48.1% of non-diabetic</a:t>
            </a:r>
          </a:p>
          <a:p>
            <a:r>
              <a:rPr lang="en-US" dirty="0"/>
              <a:t>85% of patients who suffer angina during exercise have heart disease compared to 34.5% who do don’t experience pain </a:t>
            </a:r>
          </a:p>
          <a:p>
            <a:r>
              <a:rPr lang="en-US" dirty="0"/>
              <a:t>The compilation of several thousand physicals could drastically improve the results of the study</a:t>
            </a:r>
          </a:p>
        </p:txBody>
      </p:sp>
    </p:spTree>
    <p:extLst>
      <p:ext uri="{BB962C8B-B14F-4D97-AF65-F5344CB8AC3E}">
        <p14:creationId xmlns:p14="http://schemas.microsoft.com/office/powerpoint/2010/main" val="1888094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323</TotalTime>
  <Words>761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Predicting Heart Failure A Milestone Project</vt:lpstr>
      <vt:lpstr>Table of Contents</vt:lpstr>
      <vt:lpstr>                Research Question</vt:lpstr>
      <vt:lpstr>                            Data   </vt:lpstr>
      <vt:lpstr>                      PQRST wave</vt:lpstr>
      <vt:lpstr>           EDA Exploratory Data Analysis </vt:lpstr>
      <vt:lpstr>                   Data Suitability</vt:lpstr>
      <vt:lpstr>                       Data Wrangling</vt:lpstr>
      <vt:lpstr>                        Background</vt:lpstr>
      <vt:lpstr>               Dataset Description</vt:lpstr>
      <vt:lpstr>                  Modeling Selection</vt:lpstr>
      <vt:lpstr>                     Model Evaluation</vt:lpstr>
      <vt:lpstr>                            Results</vt:lpstr>
      <vt:lpstr>                Intended Audience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Failure A Milestone Project</dc:title>
  <dc:creator>17403591579</dc:creator>
  <cp:lastModifiedBy>17403591579</cp:lastModifiedBy>
  <cp:revision>3</cp:revision>
  <dcterms:created xsi:type="dcterms:W3CDTF">2022-12-05T17:10:56Z</dcterms:created>
  <dcterms:modified xsi:type="dcterms:W3CDTF">2022-12-05T22:34:16Z</dcterms:modified>
</cp:coreProperties>
</file>