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59" r:id="rId6"/>
    <p:sldId id="274" r:id="rId7"/>
    <p:sldId id="272" r:id="rId8"/>
    <p:sldId id="266" r:id="rId9"/>
    <p:sldId id="281" r:id="rId10"/>
    <p:sldId id="273" r:id="rId11"/>
    <p:sldId id="282" r:id="rId12"/>
    <p:sldId id="275" r:id="rId13"/>
    <p:sldId id="276" r:id="rId14"/>
    <p:sldId id="283" r:id="rId15"/>
    <p:sldId id="284" r:id="rId16"/>
    <p:sldId id="261" r:id="rId17"/>
    <p:sldId id="262" r:id="rId18"/>
    <p:sldId id="286" r:id="rId19"/>
    <p:sldId id="287" r:id="rId20"/>
    <p:sldId id="270" r:id="rId21"/>
    <p:sldId id="271" r:id="rId22"/>
    <p:sldId id="267" r:id="rId23"/>
    <p:sldId id="263" r:id="rId24"/>
    <p:sldId id="265" r:id="rId25"/>
    <p:sldId id="264" r:id="rId26"/>
    <p:sldId id="268" r:id="rId27"/>
    <p:sldId id="279" r:id="rId28"/>
  </p:sldIdLst>
  <p:sldSz cx="12192000" cy="6858000"/>
  <p:notesSz cx="6858000" cy="91440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a:srcRect/>
          <a:stretch/>
        </p:blipFill>
        <p:spPr bwMode="auto">
          <a:xfrm>
            <a:off x="7633983" y="1911696"/>
            <a:ext cx="4299784" cy="243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473872" y="6160628"/>
            <a:ext cx="3309616" cy="35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11169" b="11169"/>
          <a:stretch/>
        </p:blipFill>
        <p:spPr bwMode="auto">
          <a:xfrm>
            <a:off x="328087" y="220137"/>
            <a:ext cx="1562100" cy="70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451FA8E-9C71-4AF0-A179-1DC651D43115}"/>
              </a:ext>
            </a:extLst>
          </p:cNvPr>
          <p:cNvSpPr/>
          <p:nvPr/>
        </p:nvSpPr>
        <p:spPr bwMode="auto">
          <a:xfrm>
            <a:off x="258237" y="1912928"/>
            <a:ext cx="7375745" cy="2441448"/>
          </a:xfrm>
          <a:prstGeom prst="rect">
            <a:avLst/>
          </a:prstGeom>
          <a:solidFill>
            <a:srgbClr val="002F65"/>
          </a:solidFill>
          <a:ln w="9525" cap="flat" cmpd="sng" algn="ctr">
            <a:noFill/>
            <a:prstDash val="solid"/>
            <a:round/>
            <a:headEnd type="none" w="med" len="med"/>
            <a:tailEnd type="none" w="med" len="med"/>
          </a:ln>
          <a:effectLst/>
        </p:spPr>
        <p:txBody>
          <a:bodyPr vert="horz" wrap="square" lIns="109499" tIns="54748" rIns="109499" bIns="54748" numCol="1" rtlCol="0" anchor="ctr" anchorCtr="0" compatLnSpc="1">
            <a:prstTxWarp prst="textNoShape">
              <a:avLst/>
            </a:prstTxWarp>
            <a:noAutofit/>
          </a:bodyPr>
          <a:lstStyle/>
          <a:p>
            <a:pPr marL="0" marR="0" indent="0" algn="ctr" defTabSz="1085797" rtl="0" eaLnBrk="0" fontAlgn="base" latinLnBrk="0" hangingPunct="0">
              <a:lnSpc>
                <a:spcPct val="9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charset="0"/>
            </a:endParaRPr>
          </a:p>
        </p:txBody>
      </p:sp>
      <p:sp>
        <p:nvSpPr>
          <p:cNvPr id="369873" name="Rectangle 209"/>
          <p:cNvSpPr>
            <a:spLocks noGrp="1" noChangeArrowheads="1"/>
          </p:cNvSpPr>
          <p:nvPr>
            <p:ph type="ctrTitle"/>
          </p:nvPr>
        </p:nvSpPr>
        <p:spPr bwMode="white">
          <a:xfrm>
            <a:off x="339981" y="2000490"/>
            <a:ext cx="6982883" cy="2260121"/>
          </a:xfrm>
          <a:prstGeom prst="rect">
            <a:avLst/>
          </a:prstGeom>
          <a:ln/>
        </p:spPr>
        <p:txBody>
          <a:bodyPr anchor="ctr"/>
          <a:lstStyle>
            <a:lvl1pPr>
              <a:lnSpc>
                <a:spcPct val="100000"/>
              </a:lnSpc>
              <a:defRPr sz="3733" b="0">
                <a:solidFill>
                  <a:srgbClr val="FFFFFF"/>
                </a:solidFill>
                <a:latin typeface="Copperplate Gothic Bold" panose="020E0705020206020404" pitchFamily="34" charset="0"/>
              </a:defRPr>
            </a:lvl1pPr>
          </a:lstStyle>
          <a:p>
            <a:r>
              <a:rPr lang="en-US"/>
              <a:t>Click to edit Master title style</a:t>
            </a:r>
            <a:endParaRPr lang="en-US" dirty="0"/>
          </a:p>
        </p:txBody>
      </p:sp>
      <p:sp>
        <p:nvSpPr>
          <p:cNvPr id="369874" name="Rectangle 210"/>
          <p:cNvSpPr>
            <a:spLocks noGrp="1" noChangeArrowheads="1"/>
          </p:cNvSpPr>
          <p:nvPr>
            <p:ph type="subTitle" idx="1" hasCustomPrompt="1"/>
          </p:nvPr>
        </p:nvSpPr>
        <p:spPr>
          <a:xfrm>
            <a:off x="328087" y="4554541"/>
            <a:ext cx="11455400" cy="1276351"/>
          </a:xfrm>
          <a:prstGeom prst="rect">
            <a:avLst/>
          </a:prstGeom>
          <a:ln/>
        </p:spPr>
        <p:txBody>
          <a:bodyPr/>
          <a:lstStyle>
            <a:lvl1pPr marL="0" indent="0">
              <a:lnSpc>
                <a:spcPct val="100000"/>
              </a:lnSpc>
              <a:spcAft>
                <a:spcPts val="451"/>
              </a:spcAft>
              <a:buFont typeface="Wingdings" pitchFamily="2" charset="2"/>
              <a:buNone/>
              <a:defRPr sz="2400" b="1">
                <a:solidFill>
                  <a:srgbClr val="708CA1"/>
                </a:solidFill>
              </a:defRPr>
            </a:lvl1pPr>
          </a:lstStyle>
          <a:p>
            <a:r>
              <a:rPr lang="en-US" dirty="0"/>
              <a:t>DevNet Associate v1.0</a:t>
            </a:r>
          </a:p>
        </p:txBody>
      </p:sp>
      <p:pic>
        <p:nvPicPr>
          <p:cNvPr id="5" name="Picture 4">
            <a:extLst>
              <a:ext uri="{FF2B5EF4-FFF2-40B4-BE49-F238E27FC236}">
                <a16:creationId xmlns:a16="http://schemas.microsoft.com/office/drawing/2014/main" id="{53E0B043-13D3-45A6-A267-2ABA09539C8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714224" y="226075"/>
            <a:ext cx="3069265" cy="696796"/>
          </a:xfrm>
          <a:prstGeom prst="rect">
            <a:avLst/>
          </a:prstGeom>
        </p:spPr>
      </p:pic>
      <p:pic>
        <p:nvPicPr>
          <p:cNvPr id="12" name="Picture 11" descr="A picture containing text, sign, black, dark&#10;&#10;Description automatically generated">
            <a:extLst>
              <a:ext uri="{FF2B5EF4-FFF2-40B4-BE49-F238E27FC236}">
                <a16:creationId xmlns:a16="http://schemas.microsoft.com/office/drawing/2014/main" id="{B15141A6-F605-4FEA-87A4-E47E6AAF8C4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33400" y="6629552"/>
            <a:ext cx="651368" cy="197039"/>
          </a:xfrm>
          <a:prstGeom prst="rect">
            <a:avLst/>
          </a:prstGeom>
        </p:spPr>
      </p:pic>
    </p:spTree>
    <p:extLst>
      <p:ext uri="{BB962C8B-B14F-4D97-AF65-F5344CB8AC3E}">
        <p14:creationId xmlns:p14="http://schemas.microsoft.com/office/powerpoint/2010/main" val="420618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yperTerminal">
    <p:spTree>
      <p:nvGrpSpPr>
        <p:cNvPr id="1" name=""/>
        <p:cNvGrpSpPr/>
        <p:nvPr/>
      </p:nvGrpSpPr>
      <p:grpSpPr>
        <a:xfrm>
          <a:off x="0" y="0"/>
          <a:ext cx="0" cy="0"/>
          <a:chOff x="0" y="0"/>
          <a:chExt cx="0" cy="0"/>
        </a:xfrm>
      </p:grpSpPr>
      <p:sp>
        <p:nvSpPr>
          <p:cNvPr id="2" name="Title 1"/>
          <p:cNvSpPr>
            <a:spLocks noGrp="1"/>
          </p:cNvSpPr>
          <p:nvPr>
            <p:ph type="title"/>
          </p:nvPr>
        </p:nvSpPr>
        <p:spPr>
          <a:xfrm>
            <a:off x="319933" y="380463"/>
            <a:ext cx="11563641" cy="752271"/>
          </a:xfrm>
          <a:prstGeom prst="rect">
            <a:avLst/>
          </a:prstGeom>
        </p:spPr>
        <p:txBody>
          <a:bodyPr/>
          <a:lstStyle/>
          <a:p>
            <a:r>
              <a:rPr lang="en-US"/>
              <a:t>Click to edit Master title style</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8428" y="1297023"/>
            <a:ext cx="11575144" cy="5340191"/>
          </a:xfrm>
          <a:prstGeom prst="rect">
            <a:avLst/>
          </a:prstGeom>
        </p:spPr>
      </p:pic>
      <p:sp>
        <p:nvSpPr>
          <p:cNvPr id="4" name="Content Placeholder 2"/>
          <p:cNvSpPr>
            <a:spLocks noGrp="1"/>
          </p:cNvSpPr>
          <p:nvPr>
            <p:ph idx="1"/>
          </p:nvPr>
        </p:nvSpPr>
        <p:spPr>
          <a:xfrm>
            <a:off x="475575" y="2187645"/>
            <a:ext cx="11059268" cy="4052295"/>
          </a:xfrm>
          <a:prstGeom prst="rect">
            <a:avLst/>
          </a:prstGeom>
        </p:spPr>
        <p:txBody>
          <a:bodyPr/>
          <a:lstStyle>
            <a:lvl1pPr marL="0" indent="0">
              <a:buNone/>
              <a:defRPr sz="1333">
                <a:latin typeface="Consolas" panose="020B0609020204030204" pitchFamily="49" charset="0"/>
              </a:defRPr>
            </a:lvl1pPr>
            <a:lvl2pPr marL="342874" indent="-171438">
              <a:buFont typeface="Arial" panose="020B0604020202020204" pitchFamily="34" charset="0"/>
              <a:buChar char="•"/>
              <a:defRPr sz="1651"/>
            </a:lvl2pPr>
            <a:lvl3pPr>
              <a:defRPr sz="1651"/>
            </a:lvl3pPr>
          </a:lstStyle>
          <a:p>
            <a:pPr lvl="0"/>
            <a:r>
              <a:rPr lang="en-US"/>
              <a:t>Click to edit Master text styles</a:t>
            </a:r>
          </a:p>
        </p:txBody>
      </p:sp>
    </p:spTree>
    <p:extLst>
      <p:ext uri="{BB962C8B-B14F-4D97-AF65-F5344CB8AC3E}">
        <p14:creationId xmlns:p14="http://schemas.microsoft.com/office/powerpoint/2010/main" val="103110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S Co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7868B43-4D12-479D-8314-2DF008745A7E}"/>
              </a:ext>
            </a:extLst>
          </p:cNvPr>
          <p:cNvSpPr>
            <a:spLocks noGrp="1"/>
          </p:cNvSpPr>
          <p:nvPr>
            <p:ph type="title"/>
          </p:nvPr>
        </p:nvSpPr>
        <p:spPr>
          <a:xfrm>
            <a:off x="319933" y="380463"/>
            <a:ext cx="11563641" cy="752271"/>
          </a:xfrm>
          <a:prstGeom prst="rect">
            <a:avLst/>
          </a:prstGeom>
        </p:spPr>
        <p:txBody>
          <a:bodyPr/>
          <a:lstStyle/>
          <a:p>
            <a:r>
              <a:rPr lang="en-US"/>
              <a:t>Click to edit Master title style</a:t>
            </a:r>
            <a:endParaRPr lang="en-US" dirty="0"/>
          </a:p>
        </p:txBody>
      </p:sp>
      <p:pic>
        <p:nvPicPr>
          <p:cNvPr id="6" name="Picture 5">
            <a:extLst>
              <a:ext uri="{FF2B5EF4-FFF2-40B4-BE49-F238E27FC236}">
                <a16:creationId xmlns:a16="http://schemas.microsoft.com/office/drawing/2014/main" id="{30C6E683-2A2E-484D-BCA1-CCADD94770A4}"/>
              </a:ext>
            </a:extLst>
          </p:cNvPr>
          <p:cNvPicPr>
            <a:picLocks noChangeAspect="1"/>
          </p:cNvPicPr>
          <p:nvPr/>
        </p:nvPicPr>
        <p:blipFill>
          <a:blip r:embed="rId2"/>
          <a:stretch>
            <a:fillRect/>
          </a:stretch>
        </p:blipFill>
        <p:spPr>
          <a:xfrm>
            <a:off x="308427" y="1295401"/>
            <a:ext cx="11575147" cy="5284868"/>
          </a:xfrm>
          <a:prstGeom prst="rect">
            <a:avLst/>
          </a:prstGeom>
        </p:spPr>
      </p:pic>
      <p:sp>
        <p:nvSpPr>
          <p:cNvPr id="8" name="Text Placeholder 7">
            <a:extLst>
              <a:ext uri="{FF2B5EF4-FFF2-40B4-BE49-F238E27FC236}">
                <a16:creationId xmlns:a16="http://schemas.microsoft.com/office/drawing/2014/main" id="{E692D917-6B91-4283-8C08-1D0C36221A21}"/>
              </a:ext>
            </a:extLst>
          </p:cNvPr>
          <p:cNvSpPr>
            <a:spLocks noGrp="1"/>
          </p:cNvSpPr>
          <p:nvPr>
            <p:ph type="body" sz="quarter" idx="10"/>
          </p:nvPr>
        </p:nvSpPr>
        <p:spPr>
          <a:xfrm>
            <a:off x="609600" y="1682840"/>
            <a:ext cx="11074400" cy="4590960"/>
          </a:xfrm>
          <a:prstGeom prst="rect">
            <a:avLst/>
          </a:prstGeom>
          <a:solidFill>
            <a:srgbClr val="212121"/>
          </a:solidFill>
        </p:spPr>
        <p:txBody>
          <a:bodyPr/>
          <a:lstStyle>
            <a:lvl1pPr>
              <a:buFont typeface="+mj-lt"/>
              <a:buAutoNum type="arabicPeriod"/>
              <a:defRPr sz="1333">
                <a:solidFill>
                  <a:schemeClr val="bg1"/>
                </a:solidFill>
                <a:latin typeface="Consolas" panose="020B0609020204030204" pitchFamily="49" charset="0"/>
              </a:defRPr>
            </a:lvl1pPr>
          </a:lstStyle>
          <a:p>
            <a:pPr lvl="0"/>
            <a:r>
              <a:rPr lang="en-US" sz="1600"/>
              <a:t>Click to edit Master text styles</a:t>
            </a:r>
          </a:p>
        </p:txBody>
      </p:sp>
    </p:spTree>
    <p:extLst>
      <p:ext uri="{BB962C8B-B14F-4D97-AF65-F5344CB8AC3E}">
        <p14:creationId xmlns:p14="http://schemas.microsoft.com/office/powerpoint/2010/main" val="326064976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I">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1FD057-CA22-4CB1-BDCB-8B94E007100C}"/>
              </a:ext>
            </a:extLst>
          </p:cNvPr>
          <p:cNvGrpSpPr/>
          <p:nvPr/>
        </p:nvGrpSpPr>
        <p:grpSpPr>
          <a:xfrm>
            <a:off x="319933" y="1203671"/>
            <a:ext cx="11563641" cy="5359500"/>
            <a:chOff x="319933" y="1203671"/>
            <a:chExt cx="11563641" cy="5359500"/>
          </a:xfrm>
        </p:grpSpPr>
        <p:pic>
          <p:nvPicPr>
            <p:cNvPr id="4" name="Picture 3">
              <a:extLst>
                <a:ext uri="{FF2B5EF4-FFF2-40B4-BE49-F238E27FC236}">
                  <a16:creationId xmlns:a16="http://schemas.microsoft.com/office/drawing/2014/main" id="{62D5C384-221A-418D-B054-5094082C5BCB}"/>
                </a:ext>
              </a:extLst>
            </p:cNvPr>
            <p:cNvPicPr>
              <a:picLocks noChangeAspect="1"/>
            </p:cNvPicPr>
            <p:nvPr/>
          </p:nvPicPr>
          <p:blipFill rotWithShape="1">
            <a:blip r:embed="rId2"/>
            <a:srcRect b="7235"/>
            <a:stretch/>
          </p:blipFill>
          <p:spPr>
            <a:xfrm>
              <a:off x="319933" y="1203671"/>
              <a:ext cx="11563641" cy="5359500"/>
            </a:xfrm>
            <a:prstGeom prst="rect">
              <a:avLst/>
            </a:prstGeom>
          </p:spPr>
        </p:pic>
        <p:sp>
          <p:nvSpPr>
            <p:cNvPr id="8" name="Rectangle 7">
              <a:extLst>
                <a:ext uri="{FF2B5EF4-FFF2-40B4-BE49-F238E27FC236}">
                  <a16:creationId xmlns:a16="http://schemas.microsoft.com/office/drawing/2014/main" id="{178D1315-D5C2-4F88-9A45-7C1E8DF1982A}"/>
                </a:ext>
              </a:extLst>
            </p:cNvPr>
            <p:cNvSpPr/>
            <p:nvPr/>
          </p:nvSpPr>
          <p:spPr bwMode="auto">
            <a:xfrm>
              <a:off x="319933" y="1538243"/>
              <a:ext cx="1406317" cy="239282"/>
            </a:xfrm>
            <a:prstGeom prst="rect">
              <a:avLst/>
            </a:prstGeom>
            <a:solidFill>
              <a:srgbClr val="300A24"/>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5" name="Title 1">
            <a:extLst>
              <a:ext uri="{FF2B5EF4-FFF2-40B4-BE49-F238E27FC236}">
                <a16:creationId xmlns:a16="http://schemas.microsoft.com/office/drawing/2014/main" id="{2573D316-EFEE-4E7F-BD42-1FD5A7E1F705}"/>
              </a:ext>
            </a:extLst>
          </p:cNvPr>
          <p:cNvSpPr>
            <a:spLocks noGrp="1"/>
          </p:cNvSpPr>
          <p:nvPr>
            <p:ph type="title"/>
          </p:nvPr>
        </p:nvSpPr>
        <p:spPr>
          <a:xfrm>
            <a:off x="319933" y="380463"/>
            <a:ext cx="11563641" cy="752271"/>
          </a:xfrm>
          <a:prstGeom prst="rect">
            <a:avLst/>
          </a:prstGeom>
        </p:spPr>
        <p:txBody>
          <a:body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7AF5DD3A-59E3-434F-B5F2-0B6BB3315AC3}"/>
              </a:ext>
            </a:extLst>
          </p:cNvPr>
          <p:cNvSpPr>
            <a:spLocks noGrp="1"/>
          </p:cNvSpPr>
          <p:nvPr>
            <p:ph type="body" sz="quarter" idx="10" hasCustomPrompt="1"/>
          </p:nvPr>
        </p:nvSpPr>
        <p:spPr>
          <a:xfrm>
            <a:off x="477838" y="1632247"/>
            <a:ext cx="11255375" cy="4751091"/>
          </a:xfrm>
          <a:prstGeom prst="rect">
            <a:avLst/>
          </a:prstGeom>
        </p:spPr>
        <p:txBody>
          <a:bodyPr/>
          <a:lstStyle>
            <a:lvl1pPr>
              <a:buNone/>
              <a:defRPr sz="1200">
                <a:solidFill>
                  <a:schemeClr val="bg1"/>
                </a:solidFill>
                <a:latin typeface="Consolas" panose="020B0609020204030204" pitchFamily="49" charset="0"/>
              </a:defRPr>
            </a:lvl1pPr>
          </a:lstStyle>
          <a:p>
            <a:pPr lvl="0"/>
            <a:r>
              <a:rPr lang="en-US" dirty="0" err="1"/>
              <a:t>cisco@ubuntu</a:t>
            </a:r>
            <a:r>
              <a:rPr lang="en-US" dirty="0"/>
              <a:t>:~$ </a:t>
            </a:r>
          </a:p>
        </p:txBody>
      </p:sp>
    </p:spTree>
    <p:extLst>
      <p:ext uri="{BB962C8B-B14F-4D97-AF65-F5344CB8AC3E}">
        <p14:creationId xmlns:p14="http://schemas.microsoft.com/office/powerpoint/2010/main" val="43285115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93325" y="1269378"/>
            <a:ext cx="5095835" cy="1761599"/>
          </a:xfrm>
          <a:prstGeom prst="rect">
            <a:avLst/>
          </a:prstGeom>
        </p:spPr>
      </p:pic>
      <p:pic>
        <p:nvPicPr>
          <p:cNvPr id="12" name="Picture 11">
            <a:extLst>
              <a:ext uri="{FF2B5EF4-FFF2-40B4-BE49-F238E27FC236}">
                <a16:creationId xmlns:a16="http://schemas.microsoft.com/office/drawing/2014/main" id="{3DEEFA5B-DCB4-41F9-8AD5-B80C596AAF0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93325" y="4435233"/>
            <a:ext cx="5095835" cy="1542499"/>
          </a:xfrm>
          <a:prstGeom prst="rect">
            <a:avLst/>
          </a:prstGeom>
        </p:spPr>
      </p:pic>
    </p:spTree>
    <p:extLst>
      <p:ext uri="{BB962C8B-B14F-4D97-AF65-F5344CB8AC3E}">
        <p14:creationId xmlns:p14="http://schemas.microsoft.com/office/powerpoint/2010/main" val="205468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733" y="375899"/>
            <a:ext cx="11582400" cy="748188"/>
          </a:xfrm>
          <a:prstGeom prst="rect">
            <a:avLst/>
          </a:prstGeom>
        </p:spPr>
        <p:txBody>
          <a:bodyPr/>
          <a:lstStyle>
            <a:lvl1pPr>
              <a:defRPr>
                <a:effectLst/>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52B7E09D-6DF7-4EB2-967A-054AF375B6FA}"/>
              </a:ext>
            </a:extLst>
          </p:cNvPr>
          <p:cNvSpPr>
            <a:spLocks noGrp="1"/>
          </p:cNvSpPr>
          <p:nvPr>
            <p:ph sz="quarter" idx="10"/>
          </p:nvPr>
        </p:nvSpPr>
        <p:spPr>
          <a:xfrm>
            <a:off x="321733" y="1124087"/>
            <a:ext cx="11582400" cy="5475681"/>
          </a:xfrm>
          <a:prstGeom prst="rect">
            <a:avLst/>
          </a:prstGeom>
        </p:spPr>
        <p:txBody>
          <a:bodyPr/>
          <a:lstStyle>
            <a:lvl1pPr>
              <a:lnSpc>
                <a:spcPct val="100000"/>
              </a:lnSpc>
              <a:spcBef>
                <a:spcPts val="0"/>
              </a:spcBef>
              <a:spcAft>
                <a:spcPts val="800"/>
              </a:spcAft>
              <a:buClr>
                <a:srgbClr val="708CA1"/>
              </a:buClr>
              <a:defRPr sz="1800"/>
            </a:lvl1pPr>
            <a:lvl2pPr>
              <a:lnSpc>
                <a:spcPct val="100000"/>
              </a:lnSpc>
              <a:spcBef>
                <a:spcPts val="0"/>
              </a:spcBef>
              <a:spcAft>
                <a:spcPts val="800"/>
              </a:spcAft>
              <a:buClr>
                <a:srgbClr val="708CA1"/>
              </a:buClr>
              <a:defRPr sz="1800"/>
            </a:lvl2pPr>
            <a:lvl3pPr>
              <a:lnSpc>
                <a:spcPct val="100000"/>
              </a:lnSpc>
              <a:spcBef>
                <a:spcPts val="0"/>
              </a:spcBef>
              <a:spcAft>
                <a:spcPts val="800"/>
              </a:spcAft>
              <a:buClr>
                <a:srgbClr val="708CA1"/>
              </a:buClr>
              <a:defRPr sz="1800"/>
            </a:lvl3pPr>
            <a:lvl4pPr marL="302668" indent="0">
              <a:lnSpc>
                <a:spcPct val="100000"/>
              </a:lnSpc>
              <a:spcBef>
                <a:spcPts val="0"/>
              </a:spcBef>
              <a:spcAft>
                <a:spcPts val="800"/>
              </a:spcAft>
              <a:tabLst/>
              <a:defRPr sz="1800" b="1">
                <a:latin typeface="Consolas" panose="020B0609020204030204" pitchFamily="49"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9571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Content and Graphic">
    <p:spTree>
      <p:nvGrpSpPr>
        <p:cNvPr id="1" name=""/>
        <p:cNvGrpSpPr/>
        <p:nvPr/>
      </p:nvGrpSpPr>
      <p:grpSpPr>
        <a:xfrm>
          <a:off x="0" y="0"/>
          <a:ext cx="0" cy="0"/>
          <a:chOff x="0" y="0"/>
          <a:chExt cx="0" cy="0"/>
        </a:xfrm>
      </p:grpSpPr>
      <p:sp>
        <p:nvSpPr>
          <p:cNvPr id="2" name="Title 1"/>
          <p:cNvSpPr>
            <a:spLocks noGrp="1"/>
          </p:cNvSpPr>
          <p:nvPr>
            <p:ph type="title"/>
          </p:nvPr>
        </p:nvSpPr>
        <p:spPr>
          <a:xfrm>
            <a:off x="311285" y="389109"/>
            <a:ext cx="11586723" cy="74362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11285" y="1140712"/>
            <a:ext cx="6554280" cy="5490723"/>
          </a:xfrm>
          <a:prstGeom prst="rect">
            <a:avLst/>
          </a:prstGeom>
        </p:spPr>
        <p:txBody>
          <a:bodyPr/>
          <a:lstStyle>
            <a:lvl1pPr>
              <a:lnSpc>
                <a:spcPct val="100000"/>
              </a:lnSpc>
              <a:spcBef>
                <a:spcPts val="0"/>
              </a:spcBef>
              <a:spcAft>
                <a:spcPts val="400"/>
              </a:spcAft>
              <a:buClr>
                <a:srgbClr val="708CA1"/>
              </a:buClr>
              <a:defRPr sz="2400"/>
            </a:lvl1pPr>
            <a:lvl2pPr>
              <a:lnSpc>
                <a:spcPct val="100000"/>
              </a:lnSpc>
              <a:spcBef>
                <a:spcPts val="0"/>
              </a:spcBef>
              <a:spcAft>
                <a:spcPts val="400"/>
              </a:spcAft>
              <a:buClr>
                <a:srgbClr val="708CA1"/>
              </a:buClr>
              <a:defRPr sz="2400"/>
            </a:lvl2pPr>
            <a:lvl3pPr>
              <a:lnSpc>
                <a:spcPct val="100000"/>
              </a:lnSpc>
              <a:spcBef>
                <a:spcPts val="0"/>
              </a:spcBef>
              <a:spcAft>
                <a:spcPts val="400"/>
              </a:spcAft>
              <a:buClr>
                <a:srgbClr val="708CA1"/>
              </a:buClr>
              <a:defRPr sz="24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7021208" y="1132733"/>
            <a:ext cx="4876800" cy="5490723"/>
          </a:xfrm>
          <a:prstGeom prst="rect">
            <a:avLst/>
          </a:prstGeom>
        </p:spPr>
        <p:txBody>
          <a:bodyPr/>
          <a:lstStyle>
            <a:lvl1pPr>
              <a:lnSpc>
                <a:spcPct val="100000"/>
              </a:lnSpc>
              <a:spcBef>
                <a:spcPts val="0"/>
              </a:spcBef>
              <a:spcAft>
                <a:spcPts val="400"/>
              </a:spcAft>
              <a:buClr>
                <a:srgbClr val="708CA1"/>
              </a:buClr>
              <a:defRPr sz="2400"/>
            </a:lvl1pPr>
            <a:lvl2pPr>
              <a:lnSpc>
                <a:spcPct val="100000"/>
              </a:lnSpc>
              <a:spcBef>
                <a:spcPts val="0"/>
              </a:spcBef>
              <a:spcAft>
                <a:spcPts val="400"/>
              </a:spcAft>
              <a:buClr>
                <a:srgbClr val="708CA1"/>
              </a:buClr>
              <a:defRPr sz="2400"/>
            </a:lvl2pPr>
            <a:lvl3pPr>
              <a:lnSpc>
                <a:spcPct val="100000"/>
              </a:lnSpc>
              <a:spcBef>
                <a:spcPts val="0"/>
              </a:spcBef>
              <a:spcAft>
                <a:spcPts val="400"/>
              </a:spcAft>
              <a:buClr>
                <a:srgbClr val="708CA1"/>
              </a:buClr>
              <a:defRPr sz="24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4378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6B46B1-64B1-4534-B50A-CFAF41975681}"/>
              </a:ext>
            </a:extLst>
          </p:cNvPr>
          <p:cNvSpPr/>
          <p:nvPr/>
        </p:nvSpPr>
        <p:spPr bwMode="auto">
          <a:xfrm>
            <a:off x="554308" y="2203483"/>
            <a:ext cx="11083381" cy="2286000"/>
          </a:xfrm>
          <a:prstGeom prst="rect">
            <a:avLst/>
          </a:prstGeom>
          <a:solidFill>
            <a:srgbClr val="002F65"/>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6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6" name="Text Placeholder 2">
            <a:extLst>
              <a:ext uri="{FF2B5EF4-FFF2-40B4-BE49-F238E27FC236}">
                <a16:creationId xmlns:a16="http://schemas.microsoft.com/office/drawing/2014/main" id="{2D74D278-3644-484A-B769-BB7EF6187FDD}"/>
              </a:ext>
            </a:extLst>
          </p:cNvPr>
          <p:cNvSpPr>
            <a:spLocks noGrp="1"/>
          </p:cNvSpPr>
          <p:nvPr>
            <p:ph type="body" idx="1" hasCustomPrompt="1"/>
          </p:nvPr>
        </p:nvSpPr>
        <p:spPr>
          <a:xfrm>
            <a:off x="554311" y="4524620"/>
            <a:ext cx="11083381" cy="1466265"/>
          </a:xfrm>
          <a:prstGeom prst="rect">
            <a:avLst/>
          </a:prstGeom>
        </p:spPr>
        <p:txBody>
          <a:bodyPr anchor="t"/>
          <a:lstStyle>
            <a:lvl1pPr marL="0" indent="0">
              <a:buNone/>
              <a:defRPr lang="en-US" sz="2400" b="1" cap="none" dirty="0">
                <a:solidFill>
                  <a:srgbClr val="708CA1"/>
                </a:solidFill>
                <a:effectLst/>
                <a:latin typeface="+mj-lt"/>
                <a:ea typeface="ＭＳ Ｐゴシック" charset="0"/>
                <a:cs typeface="ＭＳ Ｐゴシック" charset="0"/>
              </a:defRPr>
            </a:lvl1pPr>
            <a:lvl2pPr marL="457154" indent="0">
              <a:buNone/>
              <a:defRPr sz="1801"/>
            </a:lvl2pPr>
            <a:lvl3pPr marL="914309" indent="0">
              <a:buNone/>
              <a:defRPr sz="1600"/>
            </a:lvl3pPr>
            <a:lvl4pPr marL="1371464" indent="0">
              <a:buNone/>
              <a:defRPr sz="1401"/>
            </a:lvl4pPr>
            <a:lvl5pPr marL="1828618" indent="0">
              <a:buNone/>
              <a:defRPr sz="1401"/>
            </a:lvl5pPr>
            <a:lvl6pPr marL="2285771" indent="0">
              <a:buNone/>
              <a:defRPr sz="1401"/>
            </a:lvl6pPr>
            <a:lvl7pPr marL="2742926" indent="0">
              <a:buNone/>
              <a:defRPr sz="1401"/>
            </a:lvl7pPr>
            <a:lvl8pPr marL="3200080" indent="0">
              <a:buNone/>
              <a:defRPr sz="1401"/>
            </a:lvl8pPr>
            <a:lvl9pPr marL="3657234" indent="0">
              <a:buNone/>
              <a:defRPr sz="1401"/>
            </a:lvl9pPr>
          </a:lstStyle>
          <a:p>
            <a:r>
              <a:rPr lang="en-US" dirty="0"/>
              <a:t>DevNet Associate v1.0</a:t>
            </a:r>
          </a:p>
        </p:txBody>
      </p:sp>
      <p:pic>
        <p:nvPicPr>
          <p:cNvPr id="7" name="Picture 6">
            <a:extLst>
              <a:ext uri="{FF2B5EF4-FFF2-40B4-BE49-F238E27FC236}">
                <a16:creationId xmlns:a16="http://schemas.microsoft.com/office/drawing/2014/main" id="{C8601A00-24B5-4E7D-B95A-AD358B318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1405" y="2186492"/>
            <a:ext cx="3043720" cy="2286000"/>
          </a:xfrm>
          <a:prstGeom prst="rect">
            <a:avLst/>
          </a:prstGeom>
        </p:spPr>
      </p:pic>
      <p:sp>
        <p:nvSpPr>
          <p:cNvPr id="5" name="Title 1">
            <a:extLst>
              <a:ext uri="{FF2B5EF4-FFF2-40B4-BE49-F238E27FC236}">
                <a16:creationId xmlns:a16="http://schemas.microsoft.com/office/drawing/2014/main" id="{C5C53A27-F7AD-49D2-85E6-5A9EEBBCDA1E}"/>
              </a:ext>
            </a:extLst>
          </p:cNvPr>
          <p:cNvSpPr>
            <a:spLocks noGrp="1"/>
          </p:cNvSpPr>
          <p:nvPr>
            <p:ph type="title"/>
          </p:nvPr>
        </p:nvSpPr>
        <p:spPr>
          <a:xfrm>
            <a:off x="665920" y="2311400"/>
            <a:ext cx="7619483" cy="2032000"/>
          </a:xfrm>
          <a:prstGeom prst="rect">
            <a:avLst/>
          </a:prstGeom>
          <a:noFill/>
        </p:spPr>
        <p:txBody>
          <a:bodyPr anchor="ctr"/>
          <a:lstStyle>
            <a:lvl1pPr algn="l">
              <a:defRPr lang="en-US" sz="3733" b="0" dirty="0">
                <a:solidFill>
                  <a:srgbClr val="FFFFFF"/>
                </a:solidFill>
                <a:effectLst/>
                <a:latin typeface="Copperplate Gothic Bold" panose="020E0705020206020404" pitchFamily="34" charset="0"/>
                <a:ea typeface="ＭＳ Ｐゴシック" charset="0"/>
                <a:cs typeface="ＭＳ Ｐゴシック" charset="0"/>
              </a:defRPr>
            </a:lvl1pPr>
          </a:lstStyle>
          <a:p>
            <a:r>
              <a:rPr lang="en-US"/>
              <a:t>Click to edit Master title style</a:t>
            </a:r>
            <a:endParaRPr lang="en-US" dirty="0"/>
          </a:p>
        </p:txBody>
      </p:sp>
    </p:spTree>
    <p:extLst>
      <p:ext uri="{BB962C8B-B14F-4D97-AF65-F5344CB8AC3E}">
        <p14:creationId xmlns:p14="http://schemas.microsoft.com/office/powerpoint/2010/main" val="134525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2640" y="384547"/>
            <a:ext cx="11586723" cy="76548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059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9933" y="380463"/>
            <a:ext cx="11586723" cy="760917"/>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34988" y="1156816"/>
            <a:ext cx="5676587" cy="639763"/>
          </a:xfrm>
          <a:prstGeom prst="rect">
            <a:avLst/>
          </a:prstGeom>
        </p:spPr>
        <p:txBody>
          <a:bodyPr anchor="b"/>
          <a:lstStyle>
            <a:lvl1pPr marL="0" indent="0">
              <a:buNone/>
              <a:defRPr sz="2400" b="1"/>
            </a:lvl1pPr>
            <a:lvl2pPr marL="342874" indent="0">
              <a:buNone/>
              <a:defRPr sz="1500" b="1"/>
            </a:lvl2pPr>
            <a:lvl3pPr marL="685750" indent="0">
              <a:buNone/>
              <a:defRPr sz="1351" b="1"/>
            </a:lvl3pPr>
            <a:lvl4pPr marL="1028624" indent="0">
              <a:buNone/>
              <a:defRPr sz="1200" b="1"/>
            </a:lvl4pPr>
            <a:lvl5pPr marL="1371498" indent="0">
              <a:buNone/>
              <a:defRPr sz="1200" b="1"/>
            </a:lvl5pPr>
            <a:lvl6pPr marL="1714372" indent="0">
              <a:buNone/>
              <a:defRPr sz="1200" b="1"/>
            </a:lvl6pPr>
            <a:lvl7pPr marL="2057247" indent="0">
              <a:buNone/>
              <a:defRPr sz="1200" b="1"/>
            </a:lvl7pPr>
            <a:lvl8pPr marL="2400120" indent="0">
              <a:buNone/>
              <a:defRPr sz="1200" b="1"/>
            </a:lvl8pPr>
            <a:lvl9pPr marL="2742994" indent="0">
              <a:buNone/>
              <a:defRPr sz="1200" b="1"/>
            </a:lvl9pPr>
          </a:lstStyle>
          <a:p>
            <a:pPr lvl="0"/>
            <a:r>
              <a:rPr lang="en-US"/>
              <a:t>Click to edit Master text styles</a:t>
            </a:r>
          </a:p>
        </p:txBody>
      </p:sp>
      <p:sp>
        <p:nvSpPr>
          <p:cNvPr id="4" name="Content Placeholder 3"/>
          <p:cNvSpPr>
            <a:spLocks noGrp="1"/>
          </p:cNvSpPr>
          <p:nvPr>
            <p:ph sz="half" idx="2"/>
          </p:nvPr>
        </p:nvSpPr>
        <p:spPr>
          <a:xfrm>
            <a:off x="334989" y="1812015"/>
            <a:ext cx="5676585" cy="4820088"/>
          </a:xfrm>
          <a:prstGeom prst="rect">
            <a:avLst/>
          </a:prstGeom>
        </p:spPr>
        <p:txBody>
          <a:bodyPr/>
          <a:lstStyle>
            <a:lvl1pPr>
              <a:lnSpc>
                <a:spcPct val="100000"/>
              </a:lnSpc>
              <a:spcBef>
                <a:spcPts val="0"/>
              </a:spcBef>
              <a:spcAft>
                <a:spcPts val="400"/>
              </a:spcAft>
              <a:buClr>
                <a:srgbClr val="708CA1"/>
              </a:buClr>
              <a:defRPr sz="2400"/>
            </a:lvl1pPr>
            <a:lvl2pPr>
              <a:lnSpc>
                <a:spcPct val="100000"/>
              </a:lnSpc>
              <a:spcBef>
                <a:spcPts val="0"/>
              </a:spcBef>
              <a:spcAft>
                <a:spcPts val="400"/>
              </a:spcAft>
              <a:buClr>
                <a:srgbClr val="708CA1"/>
              </a:buClr>
              <a:defRPr sz="2400"/>
            </a:lvl2pPr>
            <a:lvl3pPr>
              <a:lnSpc>
                <a:spcPct val="100000"/>
              </a:lnSpc>
              <a:spcBef>
                <a:spcPts val="0"/>
              </a:spcBef>
              <a:spcAft>
                <a:spcPts val="400"/>
              </a:spcAft>
              <a:buClr>
                <a:srgbClr val="708CA1"/>
              </a:buClr>
              <a:defRPr sz="2400"/>
            </a:lvl3pPr>
            <a:lvl4pPr>
              <a:lnSpc>
                <a:spcPct val="100000"/>
              </a:lnSpc>
              <a:spcBef>
                <a:spcPts val="0"/>
              </a:spcBef>
              <a:defRPr sz="1651"/>
            </a:lvl4pPr>
            <a:lvl5pPr>
              <a:lnSpc>
                <a:spcPct val="100000"/>
              </a:lnSpc>
              <a:spcBef>
                <a:spcPts val="0"/>
              </a:spcBef>
              <a:defRPr sz="1651"/>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269469" y="1156816"/>
            <a:ext cx="5667297" cy="639763"/>
          </a:xfrm>
          <a:prstGeom prst="rect">
            <a:avLst/>
          </a:prstGeom>
        </p:spPr>
        <p:txBody>
          <a:bodyPr anchor="b"/>
          <a:lstStyle>
            <a:lvl1pPr marL="0" indent="0">
              <a:buNone/>
              <a:defRPr sz="2400" b="1"/>
            </a:lvl1pPr>
            <a:lvl2pPr marL="342874" indent="0">
              <a:buNone/>
              <a:defRPr sz="1500" b="1"/>
            </a:lvl2pPr>
            <a:lvl3pPr marL="685750" indent="0">
              <a:buNone/>
              <a:defRPr sz="1351" b="1"/>
            </a:lvl3pPr>
            <a:lvl4pPr marL="1028624" indent="0">
              <a:buNone/>
              <a:defRPr sz="1200" b="1"/>
            </a:lvl4pPr>
            <a:lvl5pPr marL="1371498" indent="0">
              <a:buNone/>
              <a:defRPr sz="1200" b="1"/>
            </a:lvl5pPr>
            <a:lvl6pPr marL="1714372" indent="0">
              <a:buNone/>
              <a:defRPr sz="1200" b="1"/>
            </a:lvl6pPr>
            <a:lvl7pPr marL="2057247" indent="0">
              <a:buNone/>
              <a:defRPr sz="1200" b="1"/>
            </a:lvl7pPr>
            <a:lvl8pPr marL="2400120" indent="0">
              <a:buNone/>
              <a:defRPr sz="1200" b="1"/>
            </a:lvl8pPr>
            <a:lvl9pPr marL="274299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69469" y="1812015"/>
            <a:ext cx="5667297" cy="4820088"/>
          </a:xfrm>
          <a:prstGeom prst="rect">
            <a:avLst/>
          </a:prstGeom>
        </p:spPr>
        <p:txBody>
          <a:bodyPr/>
          <a:lstStyle>
            <a:lvl1pPr>
              <a:lnSpc>
                <a:spcPct val="100000"/>
              </a:lnSpc>
              <a:spcBef>
                <a:spcPts val="0"/>
              </a:spcBef>
              <a:spcAft>
                <a:spcPts val="400"/>
              </a:spcAft>
              <a:buClr>
                <a:srgbClr val="708CA1"/>
              </a:buClr>
              <a:defRPr sz="2400"/>
            </a:lvl1pPr>
            <a:lvl2pPr>
              <a:lnSpc>
                <a:spcPct val="100000"/>
              </a:lnSpc>
              <a:spcBef>
                <a:spcPts val="0"/>
              </a:spcBef>
              <a:spcAft>
                <a:spcPts val="400"/>
              </a:spcAft>
              <a:buClr>
                <a:srgbClr val="708CA1"/>
              </a:buClr>
              <a:defRPr sz="2400"/>
            </a:lvl2pPr>
            <a:lvl3pPr>
              <a:lnSpc>
                <a:spcPct val="100000"/>
              </a:lnSpc>
              <a:spcBef>
                <a:spcPts val="0"/>
              </a:spcBef>
              <a:spcAft>
                <a:spcPts val="400"/>
              </a:spcAft>
              <a:buClr>
                <a:srgbClr val="708CA1"/>
              </a:buClr>
              <a:defRPr sz="2400"/>
            </a:lvl3pPr>
            <a:lvl4pPr>
              <a:lnSpc>
                <a:spcPct val="100000"/>
              </a:lnSpc>
              <a:spcBef>
                <a:spcPts val="0"/>
              </a:spcBef>
              <a:defRPr sz="1651"/>
            </a:lvl4pPr>
            <a:lvl5pPr>
              <a:lnSpc>
                <a:spcPct val="100000"/>
              </a:lnSpc>
              <a:spcBef>
                <a:spcPts val="0"/>
              </a:spcBef>
              <a:defRPr sz="1651"/>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8383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1285" y="389109"/>
            <a:ext cx="11586723" cy="74362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11287" y="1132733"/>
            <a:ext cx="5637719" cy="5499371"/>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spcAft>
                <a:spcPts val="400"/>
              </a:spcAft>
              <a:buClr>
                <a:srgbClr val="708CA1"/>
              </a:buClr>
              <a:defRPr sz="2133"/>
            </a:lvl2pPr>
            <a:lvl3pPr>
              <a:lnSpc>
                <a:spcPct val="100000"/>
              </a:lnSpc>
              <a:spcBef>
                <a:spcPts val="0"/>
              </a:spcBef>
              <a:spcAft>
                <a:spcPts val="400"/>
              </a:spcAft>
              <a:buClr>
                <a:srgbClr val="708CA1"/>
              </a:buClr>
              <a:defRPr sz="2133"/>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60291" y="1132733"/>
            <a:ext cx="5637719" cy="5499371"/>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spcAft>
                <a:spcPts val="400"/>
              </a:spcAft>
              <a:buClr>
                <a:srgbClr val="708CA1"/>
              </a:buClr>
              <a:defRPr sz="2133"/>
            </a:lvl2pPr>
            <a:lvl3pPr>
              <a:lnSpc>
                <a:spcPct val="100000"/>
              </a:lnSpc>
              <a:spcBef>
                <a:spcPts val="0"/>
              </a:spcBef>
              <a:spcAft>
                <a:spcPts val="400"/>
              </a:spcAft>
              <a:buClr>
                <a:srgbClr val="708CA1"/>
              </a:buClr>
              <a:defRPr sz="2133"/>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740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19933" y="380462"/>
            <a:ext cx="11563641" cy="760919"/>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19932" y="1141379"/>
            <a:ext cx="3626309" cy="5482076"/>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defRPr sz="2200"/>
            </a:lvl2pPr>
            <a:lvl3pPr>
              <a:lnSpc>
                <a:spcPct val="100000"/>
              </a:lnSpc>
              <a:spcBef>
                <a:spcPts val="0"/>
              </a:spcBef>
              <a:defRPr sz="22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p:txBody>
      </p:sp>
      <p:sp>
        <p:nvSpPr>
          <p:cNvPr id="4" name="Content Placeholder 3"/>
          <p:cNvSpPr>
            <a:spLocks noGrp="1"/>
          </p:cNvSpPr>
          <p:nvPr>
            <p:ph sz="half" idx="2"/>
          </p:nvPr>
        </p:nvSpPr>
        <p:spPr>
          <a:xfrm>
            <a:off x="4300623" y="1141379"/>
            <a:ext cx="3626309" cy="5482076"/>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defRPr sz="2200"/>
            </a:lvl2pPr>
            <a:lvl3pPr>
              <a:lnSpc>
                <a:spcPct val="100000"/>
              </a:lnSpc>
              <a:spcBef>
                <a:spcPts val="0"/>
              </a:spcBef>
              <a:defRPr sz="22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p:txBody>
      </p:sp>
      <p:sp>
        <p:nvSpPr>
          <p:cNvPr id="5" name="Content Placeholder 3">
            <a:extLst>
              <a:ext uri="{FF2B5EF4-FFF2-40B4-BE49-F238E27FC236}">
                <a16:creationId xmlns:a16="http://schemas.microsoft.com/office/drawing/2014/main" id="{50345CE4-EDCA-4C0E-8E67-94D8016A8D57}"/>
              </a:ext>
            </a:extLst>
          </p:cNvPr>
          <p:cNvSpPr>
            <a:spLocks noGrp="1"/>
          </p:cNvSpPr>
          <p:nvPr>
            <p:ph sz="half" idx="10"/>
          </p:nvPr>
        </p:nvSpPr>
        <p:spPr>
          <a:xfrm>
            <a:off x="8257264" y="1141379"/>
            <a:ext cx="3626309" cy="5482076"/>
          </a:xfrm>
          <a:prstGeom prst="rect">
            <a:avLst/>
          </a:prstGeom>
        </p:spPr>
        <p:txBody>
          <a:bodyPr/>
          <a:lstStyle>
            <a:lvl1pPr>
              <a:lnSpc>
                <a:spcPct val="100000"/>
              </a:lnSpc>
              <a:spcBef>
                <a:spcPts val="0"/>
              </a:spcBef>
              <a:spcAft>
                <a:spcPts val="400"/>
              </a:spcAft>
              <a:buClr>
                <a:srgbClr val="708CA1"/>
              </a:buClr>
              <a:defRPr sz="2133"/>
            </a:lvl1pPr>
            <a:lvl2pPr>
              <a:lnSpc>
                <a:spcPct val="100000"/>
              </a:lnSpc>
              <a:spcBef>
                <a:spcPts val="0"/>
              </a:spcBef>
              <a:defRPr sz="2200"/>
            </a:lvl2pPr>
            <a:lvl3pPr>
              <a:lnSpc>
                <a:spcPct val="100000"/>
              </a:lnSpc>
              <a:spcBef>
                <a:spcPts val="0"/>
              </a:spcBef>
              <a:defRPr sz="2200"/>
            </a:lvl3pPr>
            <a:lvl4pPr>
              <a:lnSpc>
                <a:spcPct val="100000"/>
              </a:lnSpc>
              <a:spcBef>
                <a:spcPts val="0"/>
              </a:spcBef>
              <a:defRPr sz="1651"/>
            </a:lvl4pPr>
            <a:lvl5pPr>
              <a:lnSpc>
                <a:spcPct val="100000"/>
              </a:lnSpc>
              <a:spcBef>
                <a:spcPts val="0"/>
              </a:spcBef>
              <a:defRPr sz="1651"/>
            </a:lvl5pPr>
            <a:lvl6pPr>
              <a:defRPr sz="1351"/>
            </a:lvl6pPr>
            <a:lvl7pPr>
              <a:defRPr sz="1351"/>
            </a:lvl7pPr>
            <a:lvl8pPr>
              <a:defRPr sz="1351"/>
            </a:lvl8pPr>
            <a:lvl9pPr>
              <a:defRPr sz="1351"/>
            </a:lvl9pPr>
          </a:lstStyle>
          <a:p>
            <a:pPr lvl="0"/>
            <a:r>
              <a:rPr lang="en-US"/>
              <a:t>Click to edit Master text styles</a:t>
            </a:r>
          </a:p>
        </p:txBody>
      </p:sp>
    </p:spTree>
    <p:extLst>
      <p:ext uri="{BB962C8B-B14F-4D97-AF65-F5344CB8AC3E}">
        <p14:creationId xmlns:p14="http://schemas.microsoft.com/office/powerpoint/2010/main" val="425370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29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6282"/>
          <p:cNvSpPr>
            <a:spLocks noChangeArrowheads="1"/>
          </p:cNvSpPr>
          <p:nvPr/>
        </p:nvSpPr>
        <p:spPr bwMode="auto">
          <a:xfrm>
            <a:off x="11232204" y="6641288"/>
            <a:ext cx="651368" cy="18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593" tIns="30796" rIns="61593" bIns="30796" anchor="b">
            <a:spAutoFit/>
          </a:bodyPr>
          <a:lstStyle/>
          <a:p>
            <a:pPr algn="r" defTabSz="610743">
              <a:lnSpc>
                <a:spcPct val="100000"/>
              </a:lnSpc>
            </a:pPr>
            <a:fld id="{6084AB3D-AE30-934E-B0BC-A74C2CCEE444}" type="slidenum">
              <a:rPr lang="en-US" sz="800">
                <a:solidFill>
                  <a:schemeClr val="bg1">
                    <a:lumMod val="50000"/>
                  </a:schemeClr>
                </a:solidFill>
              </a:rPr>
              <a:pPr algn="r" defTabSz="610743">
                <a:lnSpc>
                  <a:spcPct val="100000"/>
                </a:lnSpc>
              </a:pPr>
              <a:t>‹#›</a:t>
            </a:fld>
            <a:endParaRPr lang="en-US" sz="800" dirty="0">
              <a:solidFill>
                <a:schemeClr val="bg1">
                  <a:lumMod val="50000"/>
                </a:schemeClr>
              </a:solidFill>
            </a:endParaRPr>
          </a:p>
        </p:txBody>
      </p:sp>
      <p:pic>
        <p:nvPicPr>
          <p:cNvPr id="3080" name="Picture 8"/>
          <p:cNvPicPr>
            <a:picLocks noChangeAspect="1"/>
          </p:cNvPicPr>
          <p:nvPr/>
        </p:nvPicPr>
        <p:blipFill>
          <a:blip r:embed="rId15"/>
          <a:srcRect/>
          <a:stretch/>
        </p:blipFill>
        <p:spPr bwMode="auto">
          <a:xfrm>
            <a:off x="0" y="3770"/>
            <a:ext cx="12192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picture containing text, sign, black, dark&#10;&#10;Description automatically generated">
            <a:extLst>
              <a:ext uri="{FF2B5EF4-FFF2-40B4-BE49-F238E27FC236}">
                <a16:creationId xmlns:a16="http://schemas.microsoft.com/office/drawing/2014/main" id="{56CEA0DF-7313-4C38-A1D8-87A2D5BE5A7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533400" y="6629552"/>
            <a:ext cx="651368" cy="197039"/>
          </a:xfrm>
          <a:prstGeom prst="rect">
            <a:avLst/>
          </a:prstGeom>
        </p:spPr>
      </p:pic>
    </p:spTree>
    <p:extLst>
      <p:ext uri="{BB962C8B-B14F-4D97-AF65-F5344CB8AC3E}">
        <p14:creationId xmlns:p14="http://schemas.microsoft.com/office/powerpoint/2010/main" val="1741485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p:transition>
  <p:txStyles>
    <p:titleStyle>
      <a:lvl1pPr algn="l" defTabSz="610743" rtl="0" eaLnBrk="1" fontAlgn="base" hangingPunct="1">
        <a:lnSpc>
          <a:spcPct val="90000"/>
        </a:lnSpc>
        <a:spcBef>
          <a:spcPct val="0"/>
        </a:spcBef>
        <a:spcAft>
          <a:spcPct val="0"/>
        </a:spcAft>
        <a:defRPr sz="3733" b="1">
          <a:solidFill>
            <a:srgbClr val="708CA1"/>
          </a:solidFill>
          <a:effectLst/>
          <a:latin typeface="+mj-lt"/>
          <a:ea typeface="ＭＳ Ｐゴシック" charset="0"/>
          <a:cs typeface="ＭＳ Ｐゴシック" charset="0"/>
        </a:defRPr>
      </a:lvl1pPr>
      <a:lvl2pPr algn="l" defTabSz="610743" rtl="0" eaLnBrk="1" fontAlgn="base" hangingPunct="1">
        <a:lnSpc>
          <a:spcPct val="90000"/>
        </a:lnSpc>
        <a:spcBef>
          <a:spcPct val="0"/>
        </a:spcBef>
        <a:spcAft>
          <a:spcPct val="0"/>
        </a:spcAft>
        <a:defRPr sz="2400" b="1">
          <a:solidFill>
            <a:srgbClr val="708CA1"/>
          </a:solidFill>
          <a:latin typeface="Arial" charset="0"/>
          <a:ea typeface="ＭＳ Ｐゴシック" charset="0"/>
          <a:cs typeface="ＭＳ Ｐゴシック" charset="0"/>
        </a:defRPr>
      </a:lvl2pPr>
      <a:lvl3pPr algn="l" defTabSz="610743" rtl="0" eaLnBrk="1" fontAlgn="base" hangingPunct="1">
        <a:lnSpc>
          <a:spcPct val="90000"/>
        </a:lnSpc>
        <a:spcBef>
          <a:spcPct val="0"/>
        </a:spcBef>
        <a:spcAft>
          <a:spcPct val="0"/>
        </a:spcAft>
        <a:defRPr sz="2400" b="1">
          <a:solidFill>
            <a:srgbClr val="708CA1"/>
          </a:solidFill>
          <a:latin typeface="Arial" charset="0"/>
          <a:ea typeface="ＭＳ Ｐゴシック" charset="0"/>
          <a:cs typeface="ＭＳ Ｐゴシック" charset="0"/>
        </a:defRPr>
      </a:lvl3pPr>
      <a:lvl4pPr algn="l" defTabSz="610743" rtl="0" eaLnBrk="1" fontAlgn="base" hangingPunct="1">
        <a:lnSpc>
          <a:spcPct val="90000"/>
        </a:lnSpc>
        <a:spcBef>
          <a:spcPct val="0"/>
        </a:spcBef>
        <a:spcAft>
          <a:spcPct val="0"/>
        </a:spcAft>
        <a:defRPr sz="2400" b="1">
          <a:solidFill>
            <a:srgbClr val="708CA1"/>
          </a:solidFill>
          <a:latin typeface="Arial" charset="0"/>
          <a:ea typeface="ＭＳ Ｐゴシック" charset="0"/>
          <a:cs typeface="ＭＳ Ｐゴシック" charset="0"/>
        </a:defRPr>
      </a:lvl4pPr>
      <a:lvl5pPr algn="l" defTabSz="610743" rtl="0" eaLnBrk="1" fontAlgn="base" hangingPunct="1">
        <a:lnSpc>
          <a:spcPct val="90000"/>
        </a:lnSpc>
        <a:spcBef>
          <a:spcPct val="0"/>
        </a:spcBef>
        <a:spcAft>
          <a:spcPct val="0"/>
        </a:spcAft>
        <a:defRPr sz="2400" b="1">
          <a:solidFill>
            <a:srgbClr val="708CA1"/>
          </a:solidFill>
          <a:latin typeface="Arial" charset="0"/>
          <a:ea typeface="ＭＳ Ｐゴシック" charset="0"/>
          <a:cs typeface="ＭＳ Ｐゴシック" charset="0"/>
        </a:defRPr>
      </a:lvl5pPr>
      <a:lvl6pPr marL="342874" algn="l" defTabSz="610743" rtl="0" eaLnBrk="1" fontAlgn="base" hangingPunct="1">
        <a:lnSpc>
          <a:spcPct val="90000"/>
        </a:lnSpc>
        <a:spcBef>
          <a:spcPct val="0"/>
        </a:spcBef>
        <a:spcAft>
          <a:spcPct val="0"/>
        </a:spcAft>
        <a:defRPr sz="2400" b="1">
          <a:solidFill>
            <a:srgbClr val="708CA1"/>
          </a:solidFill>
          <a:latin typeface="Arial" charset="0"/>
        </a:defRPr>
      </a:lvl6pPr>
      <a:lvl7pPr marL="685750" algn="l" defTabSz="610743" rtl="0" eaLnBrk="1" fontAlgn="base" hangingPunct="1">
        <a:lnSpc>
          <a:spcPct val="90000"/>
        </a:lnSpc>
        <a:spcBef>
          <a:spcPct val="0"/>
        </a:spcBef>
        <a:spcAft>
          <a:spcPct val="0"/>
        </a:spcAft>
        <a:defRPr sz="2400" b="1">
          <a:solidFill>
            <a:srgbClr val="708CA1"/>
          </a:solidFill>
          <a:latin typeface="Arial" charset="0"/>
        </a:defRPr>
      </a:lvl7pPr>
      <a:lvl8pPr marL="1028624" algn="l" defTabSz="610743" rtl="0" eaLnBrk="1" fontAlgn="base" hangingPunct="1">
        <a:lnSpc>
          <a:spcPct val="90000"/>
        </a:lnSpc>
        <a:spcBef>
          <a:spcPct val="0"/>
        </a:spcBef>
        <a:spcAft>
          <a:spcPct val="0"/>
        </a:spcAft>
        <a:defRPr sz="2400" b="1">
          <a:solidFill>
            <a:srgbClr val="708CA1"/>
          </a:solidFill>
          <a:latin typeface="Arial" charset="0"/>
        </a:defRPr>
      </a:lvl8pPr>
      <a:lvl9pPr marL="1371498" algn="l" defTabSz="610743" rtl="0" eaLnBrk="1" fontAlgn="base" hangingPunct="1">
        <a:lnSpc>
          <a:spcPct val="90000"/>
        </a:lnSpc>
        <a:spcBef>
          <a:spcPct val="0"/>
        </a:spcBef>
        <a:spcAft>
          <a:spcPct val="0"/>
        </a:spcAft>
        <a:defRPr sz="2400" b="1">
          <a:solidFill>
            <a:srgbClr val="708CA1"/>
          </a:solidFill>
          <a:latin typeface="Arial" charset="0"/>
        </a:defRPr>
      </a:lvl9pPr>
    </p:titleStyle>
    <p:bodyStyle>
      <a:lvl1pPr marL="233345" indent="-233345" algn="l" defTabSz="610743" rtl="0" eaLnBrk="1" fontAlgn="base" hangingPunct="1">
        <a:lnSpc>
          <a:spcPct val="100000"/>
        </a:lnSpc>
        <a:spcBef>
          <a:spcPts val="0"/>
        </a:spcBef>
        <a:spcAft>
          <a:spcPct val="0"/>
        </a:spcAft>
        <a:buClr>
          <a:srgbClr val="708CA1"/>
        </a:buClr>
        <a:buFont typeface="Wingdings" charset="0"/>
        <a:buChar char="§"/>
        <a:defRPr sz="2933">
          <a:solidFill>
            <a:schemeClr val="tx1"/>
          </a:solidFill>
          <a:latin typeface="+mn-lt"/>
          <a:ea typeface="ＭＳ Ｐゴシック" charset="0"/>
          <a:cs typeface="ＭＳ Ｐゴシック" charset="0"/>
        </a:defRPr>
      </a:lvl1pPr>
      <a:lvl2pPr marL="457167" indent="-223822" algn="l" defTabSz="610743" rtl="0" eaLnBrk="1" fontAlgn="base" hangingPunct="1">
        <a:lnSpc>
          <a:spcPct val="100000"/>
        </a:lnSpc>
        <a:spcBef>
          <a:spcPts val="0"/>
        </a:spcBef>
        <a:spcAft>
          <a:spcPct val="0"/>
        </a:spcAft>
        <a:buClr>
          <a:srgbClr val="708CA1"/>
        </a:buClr>
        <a:buFont typeface="Arial" panose="020B0604020202020204" pitchFamily="34" charset="0"/>
        <a:buChar char="•"/>
        <a:defRPr sz="2933">
          <a:solidFill>
            <a:schemeClr val="tx1"/>
          </a:solidFill>
          <a:latin typeface="+mn-lt"/>
          <a:ea typeface="ＭＳ Ｐゴシック" charset="0"/>
        </a:defRPr>
      </a:lvl2pPr>
      <a:lvl3pPr marL="690511" indent="-233345" algn="l" defTabSz="610743" rtl="0" eaLnBrk="1" fontAlgn="base" hangingPunct="1">
        <a:lnSpc>
          <a:spcPct val="100000"/>
        </a:lnSpc>
        <a:spcBef>
          <a:spcPts val="0"/>
        </a:spcBef>
        <a:spcAft>
          <a:spcPct val="0"/>
        </a:spcAft>
        <a:buClr>
          <a:srgbClr val="708CA1"/>
        </a:buClr>
        <a:buFont typeface="Arial" panose="020B0604020202020204" pitchFamily="34" charset="0"/>
        <a:buChar char="-"/>
        <a:defRPr sz="2667">
          <a:solidFill>
            <a:schemeClr val="tx1"/>
          </a:solidFill>
          <a:latin typeface="+mn-lt"/>
          <a:ea typeface="ＭＳ Ｐゴシック" charset="0"/>
        </a:defRPr>
      </a:lvl3pPr>
      <a:lvl4pPr marL="940523" indent="88100" algn="l" defTabSz="610743" rtl="0" eaLnBrk="1" fontAlgn="base" hangingPunct="1">
        <a:lnSpc>
          <a:spcPct val="95000"/>
        </a:lnSpc>
        <a:spcBef>
          <a:spcPct val="35000"/>
        </a:spcBef>
        <a:spcAft>
          <a:spcPct val="0"/>
        </a:spcAft>
        <a:buClr>
          <a:srgbClr val="708CA1"/>
        </a:buClr>
        <a:defRPr sz="1500">
          <a:solidFill>
            <a:schemeClr val="tx1"/>
          </a:solidFill>
          <a:latin typeface="+mn-lt"/>
          <a:ea typeface="ＭＳ Ｐゴシック" charset="0"/>
        </a:defRPr>
      </a:lvl4pPr>
      <a:lvl5pPr marL="1203633" indent="167866" algn="l" defTabSz="610743" rtl="0" eaLnBrk="1" fontAlgn="base" hangingPunct="1">
        <a:lnSpc>
          <a:spcPct val="95000"/>
        </a:lnSpc>
        <a:spcBef>
          <a:spcPct val="35000"/>
        </a:spcBef>
        <a:spcAft>
          <a:spcPct val="0"/>
        </a:spcAft>
        <a:buClr>
          <a:srgbClr val="708CA1"/>
        </a:buClr>
        <a:defRPr sz="1500">
          <a:solidFill>
            <a:schemeClr val="tx1"/>
          </a:solidFill>
          <a:latin typeface="+mn-lt"/>
          <a:ea typeface="ＭＳ Ｐゴシック" charset="0"/>
        </a:defRPr>
      </a:lvl5pPr>
      <a:lvl6pPr marL="1546507" algn="l" defTabSz="610743" rtl="0" eaLnBrk="1" fontAlgn="base" hangingPunct="1">
        <a:lnSpc>
          <a:spcPct val="95000"/>
        </a:lnSpc>
        <a:spcBef>
          <a:spcPct val="35000"/>
        </a:spcBef>
        <a:spcAft>
          <a:spcPct val="0"/>
        </a:spcAft>
        <a:buClr>
          <a:srgbClr val="708CA1"/>
        </a:buClr>
        <a:defRPr sz="1500">
          <a:solidFill>
            <a:schemeClr val="tx1"/>
          </a:solidFill>
          <a:latin typeface="+mn-lt"/>
        </a:defRPr>
      </a:lvl6pPr>
      <a:lvl7pPr marL="1889379" algn="l" defTabSz="610743" rtl="0" eaLnBrk="1" fontAlgn="base" hangingPunct="1">
        <a:lnSpc>
          <a:spcPct val="95000"/>
        </a:lnSpc>
        <a:spcBef>
          <a:spcPct val="35000"/>
        </a:spcBef>
        <a:spcAft>
          <a:spcPct val="0"/>
        </a:spcAft>
        <a:buClr>
          <a:srgbClr val="708CA1"/>
        </a:buClr>
        <a:defRPr sz="1500">
          <a:solidFill>
            <a:schemeClr val="tx1"/>
          </a:solidFill>
          <a:latin typeface="+mn-lt"/>
        </a:defRPr>
      </a:lvl7pPr>
      <a:lvl8pPr marL="2232255" algn="l" defTabSz="610743" rtl="0" eaLnBrk="1" fontAlgn="base" hangingPunct="1">
        <a:lnSpc>
          <a:spcPct val="95000"/>
        </a:lnSpc>
        <a:spcBef>
          <a:spcPct val="35000"/>
        </a:spcBef>
        <a:spcAft>
          <a:spcPct val="0"/>
        </a:spcAft>
        <a:buClr>
          <a:srgbClr val="708CA1"/>
        </a:buClr>
        <a:defRPr sz="1500">
          <a:solidFill>
            <a:schemeClr val="tx1"/>
          </a:solidFill>
          <a:latin typeface="+mn-lt"/>
        </a:defRPr>
      </a:lvl8pPr>
      <a:lvl9pPr marL="2575130" algn="l" defTabSz="610743" rtl="0" eaLnBrk="1" fontAlgn="base" hangingPunct="1">
        <a:lnSpc>
          <a:spcPct val="95000"/>
        </a:lnSpc>
        <a:spcBef>
          <a:spcPct val="35000"/>
        </a:spcBef>
        <a:spcAft>
          <a:spcPct val="0"/>
        </a:spcAft>
        <a:buClr>
          <a:srgbClr val="708CA1"/>
        </a:buClr>
        <a:defRPr sz="1500">
          <a:solidFill>
            <a:schemeClr val="tx1"/>
          </a:solidFill>
          <a:latin typeface="+mn-lt"/>
        </a:defRPr>
      </a:lvl9pPr>
    </p:bodyStyle>
    <p:otherStyle>
      <a:defPPr>
        <a:defRPr lang="en-US"/>
      </a:defPPr>
      <a:lvl1pPr marL="0" algn="l" defTabSz="685750" rtl="0" eaLnBrk="1" latinLnBrk="0" hangingPunct="1">
        <a:defRPr sz="1351" kern="1200">
          <a:solidFill>
            <a:schemeClr val="tx1"/>
          </a:solidFill>
          <a:latin typeface="+mn-lt"/>
          <a:ea typeface="+mn-ea"/>
          <a:cs typeface="+mn-cs"/>
        </a:defRPr>
      </a:lvl1pPr>
      <a:lvl2pPr marL="342874" algn="l" defTabSz="685750" rtl="0" eaLnBrk="1" latinLnBrk="0" hangingPunct="1">
        <a:defRPr sz="1351" kern="1200">
          <a:solidFill>
            <a:schemeClr val="tx1"/>
          </a:solidFill>
          <a:latin typeface="+mn-lt"/>
          <a:ea typeface="+mn-ea"/>
          <a:cs typeface="+mn-cs"/>
        </a:defRPr>
      </a:lvl2pPr>
      <a:lvl3pPr marL="685750" algn="l" defTabSz="685750" rtl="0" eaLnBrk="1" latinLnBrk="0" hangingPunct="1">
        <a:defRPr sz="1351" kern="1200">
          <a:solidFill>
            <a:schemeClr val="tx1"/>
          </a:solidFill>
          <a:latin typeface="+mn-lt"/>
          <a:ea typeface="+mn-ea"/>
          <a:cs typeface="+mn-cs"/>
        </a:defRPr>
      </a:lvl3pPr>
      <a:lvl4pPr marL="1028624" algn="l" defTabSz="685750" rtl="0" eaLnBrk="1" latinLnBrk="0" hangingPunct="1">
        <a:defRPr sz="1351" kern="1200">
          <a:solidFill>
            <a:schemeClr val="tx1"/>
          </a:solidFill>
          <a:latin typeface="+mn-lt"/>
          <a:ea typeface="+mn-ea"/>
          <a:cs typeface="+mn-cs"/>
        </a:defRPr>
      </a:lvl4pPr>
      <a:lvl5pPr marL="1371498" algn="l" defTabSz="685750" rtl="0" eaLnBrk="1" latinLnBrk="0" hangingPunct="1">
        <a:defRPr sz="1351" kern="1200">
          <a:solidFill>
            <a:schemeClr val="tx1"/>
          </a:solidFill>
          <a:latin typeface="+mn-lt"/>
          <a:ea typeface="+mn-ea"/>
          <a:cs typeface="+mn-cs"/>
        </a:defRPr>
      </a:lvl5pPr>
      <a:lvl6pPr marL="1714372" algn="l" defTabSz="685750" rtl="0" eaLnBrk="1" latinLnBrk="0" hangingPunct="1">
        <a:defRPr sz="1351" kern="1200">
          <a:solidFill>
            <a:schemeClr val="tx1"/>
          </a:solidFill>
          <a:latin typeface="+mn-lt"/>
          <a:ea typeface="+mn-ea"/>
          <a:cs typeface="+mn-cs"/>
        </a:defRPr>
      </a:lvl6pPr>
      <a:lvl7pPr marL="2057247" algn="l" defTabSz="685750" rtl="0" eaLnBrk="1" latinLnBrk="0" hangingPunct="1">
        <a:defRPr sz="1351" kern="1200">
          <a:solidFill>
            <a:schemeClr val="tx1"/>
          </a:solidFill>
          <a:latin typeface="+mn-lt"/>
          <a:ea typeface="+mn-ea"/>
          <a:cs typeface="+mn-cs"/>
        </a:defRPr>
      </a:lvl7pPr>
      <a:lvl8pPr marL="2400120" algn="l" defTabSz="685750" rtl="0" eaLnBrk="1" latinLnBrk="0" hangingPunct="1">
        <a:defRPr sz="1351" kern="1200">
          <a:solidFill>
            <a:schemeClr val="tx1"/>
          </a:solidFill>
          <a:latin typeface="+mn-lt"/>
          <a:ea typeface="+mn-ea"/>
          <a:cs typeface="+mn-cs"/>
        </a:defRPr>
      </a:lvl8pPr>
      <a:lvl9pPr marL="2742994" algn="l" defTabSz="685750"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1620">
          <p15:clr>
            <a:srgbClr val="F26B43"/>
          </p15:clr>
        </p15:guide>
        <p15:guide id="1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cisco.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isco.com/c/en/us/solutions/enterprise-networks/sd-wan/index.html" TargetMode="External"/><Relationship Id="rId2" Type="http://schemas.openxmlformats.org/officeDocument/2006/relationships/hyperlink" Target="https://www.cisco.com/c/en/us/products/cloud-systems-management/dna-center/index.html" TargetMode="External"/><Relationship Id="rId1" Type="http://schemas.openxmlformats.org/officeDocument/2006/relationships/slideLayout" Target="../slideLayouts/slideLayout2.xml"/><Relationship Id="rId4" Type="http://schemas.openxmlformats.org/officeDocument/2006/relationships/hyperlink" Target="https://www.cisco.com/c/en/us/solutions/data-center-virtualization/application-centric-infrastructure/ind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buntu.com/#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elktech.info/"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4FF2-E48D-4154-8FD6-8218033D932F}"/>
              </a:ext>
            </a:extLst>
          </p:cNvPr>
          <p:cNvSpPr>
            <a:spLocks noGrp="1"/>
          </p:cNvSpPr>
          <p:nvPr>
            <p:ph type="ctrTitle"/>
          </p:nvPr>
        </p:nvSpPr>
        <p:spPr/>
        <p:txBody>
          <a:bodyPr/>
          <a:lstStyle/>
          <a:p>
            <a:r>
              <a:rPr lang="en-US" sz="4000" dirty="0"/>
              <a:t>Network Automation with Python</a:t>
            </a:r>
          </a:p>
        </p:txBody>
      </p:sp>
      <p:sp>
        <p:nvSpPr>
          <p:cNvPr id="3" name="Subtitle 2">
            <a:extLst>
              <a:ext uri="{FF2B5EF4-FFF2-40B4-BE49-F238E27FC236}">
                <a16:creationId xmlns:a16="http://schemas.microsoft.com/office/drawing/2014/main" id="{B9B03B7A-2A66-44AF-9527-DD40A8CBA722}"/>
              </a:ext>
            </a:extLst>
          </p:cNvPr>
          <p:cNvSpPr>
            <a:spLocks noGrp="1"/>
          </p:cNvSpPr>
          <p:nvPr>
            <p:ph type="subTitle" idx="1"/>
          </p:nvPr>
        </p:nvSpPr>
        <p:spPr/>
        <p:txBody>
          <a:bodyPr/>
          <a:lstStyle/>
          <a:p>
            <a:r>
              <a:rPr lang="en-US" dirty="0"/>
              <a:t>Scott Stephenson</a:t>
            </a:r>
          </a:p>
          <a:p>
            <a:r>
              <a:rPr lang="en-US" dirty="0"/>
              <a:t>Instructor Trainer</a:t>
            </a:r>
          </a:p>
        </p:txBody>
      </p:sp>
      <p:pic>
        <p:nvPicPr>
          <p:cNvPr id="4" name="Picture 3" descr="Personal information of Scott Stephenson&#10;&#10;Instructor Training">
            <a:extLst>
              <a:ext uri="{FF2B5EF4-FFF2-40B4-BE49-F238E27FC236}">
                <a16:creationId xmlns:a16="http://schemas.microsoft.com/office/drawing/2014/main" id="{7288ACD4-DFD7-42D4-8AC3-73561EE853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1522" y="4554541"/>
            <a:ext cx="1488955" cy="1488955"/>
          </a:xfrm>
          <a:prstGeom prst="rect">
            <a:avLst/>
          </a:prstGeom>
        </p:spPr>
      </p:pic>
    </p:spTree>
    <p:extLst>
      <p:ext uri="{BB962C8B-B14F-4D97-AF65-F5344CB8AC3E}">
        <p14:creationId xmlns:p14="http://schemas.microsoft.com/office/powerpoint/2010/main" val="112913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3566-9231-430F-BBE1-6197B1E047D3}"/>
              </a:ext>
            </a:extLst>
          </p:cNvPr>
          <p:cNvSpPr>
            <a:spLocks noGrp="1"/>
          </p:cNvSpPr>
          <p:nvPr>
            <p:ph type="title"/>
          </p:nvPr>
        </p:nvSpPr>
        <p:spPr/>
        <p:txBody>
          <a:bodyPr/>
          <a:lstStyle/>
          <a:p>
            <a:r>
              <a:rPr lang="en-US" dirty="0"/>
              <a:t>Windows Terminal as a Serial Port</a:t>
            </a:r>
          </a:p>
        </p:txBody>
      </p:sp>
      <p:pic>
        <p:nvPicPr>
          <p:cNvPr id="6" name="Content Placeholder 5" descr="A picture containing connector&#10;&#10;Description automatically generated">
            <a:extLst>
              <a:ext uri="{FF2B5EF4-FFF2-40B4-BE49-F238E27FC236}">
                <a16:creationId xmlns:a16="http://schemas.microsoft.com/office/drawing/2014/main" id="{B21463D4-6F83-4A41-9B2B-20CDEA3150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1150" y="1451723"/>
            <a:ext cx="6554788" cy="4868954"/>
          </a:xfrm>
        </p:spPr>
      </p:pic>
      <p:pic>
        <p:nvPicPr>
          <p:cNvPr id="8" name="Content Placeholder 7">
            <a:extLst>
              <a:ext uri="{FF2B5EF4-FFF2-40B4-BE49-F238E27FC236}">
                <a16:creationId xmlns:a16="http://schemas.microsoft.com/office/drawing/2014/main" id="{BAB7993B-DC2B-459D-A960-0471DF31A350}"/>
              </a:ext>
            </a:extLst>
          </p:cNvPr>
          <p:cNvPicPr>
            <a:picLocks noGrp="1" noChangeAspect="1"/>
          </p:cNvPicPr>
          <p:nvPr>
            <p:ph sz="half" idx="2"/>
          </p:nvPr>
        </p:nvPicPr>
        <p:blipFill>
          <a:blip r:embed="rId3"/>
          <a:stretch>
            <a:fillRect/>
          </a:stretch>
        </p:blipFill>
        <p:spPr>
          <a:xfrm>
            <a:off x="7021208" y="1451723"/>
            <a:ext cx="4876800" cy="2853904"/>
          </a:xfrm>
        </p:spPr>
      </p:pic>
      <p:sp>
        <p:nvSpPr>
          <p:cNvPr id="9" name="TextBox 8">
            <a:extLst>
              <a:ext uri="{FF2B5EF4-FFF2-40B4-BE49-F238E27FC236}">
                <a16:creationId xmlns:a16="http://schemas.microsoft.com/office/drawing/2014/main" id="{BD3D6DC5-7E07-46B3-A07B-DC1CEDE22519}"/>
              </a:ext>
            </a:extLst>
          </p:cNvPr>
          <p:cNvSpPr txBox="1"/>
          <p:nvPr/>
        </p:nvSpPr>
        <p:spPr>
          <a:xfrm>
            <a:off x="7095281" y="1689904"/>
            <a:ext cx="4699322" cy="1200329"/>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Username: cisco</a:t>
            </a:r>
          </a:p>
          <a:p>
            <a:r>
              <a:rPr lang="en-US" dirty="0">
                <a:solidFill>
                  <a:schemeClr val="bg1"/>
                </a:solidFill>
                <a:latin typeface="Courier New" panose="02070309020205020404" pitchFamily="49" charset="0"/>
                <a:cs typeface="Courier New" panose="02070309020205020404" pitchFamily="49" charset="0"/>
              </a:rPr>
              <a:t>Password:</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R1&gt;</a:t>
            </a:r>
          </a:p>
        </p:txBody>
      </p:sp>
    </p:spTree>
    <p:extLst>
      <p:ext uri="{BB962C8B-B14F-4D97-AF65-F5344CB8AC3E}">
        <p14:creationId xmlns:p14="http://schemas.microsoft.com/office/powerpoint/2010/main" val="50989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B735-E492-4480-85F5-C5B07DD4BF1F}"/>
              </a:ext>
            </a:extLst>
          </p:cNvPr>
          <p:cNvSpPr>
            <a:spLocks noGrp="1"/>
          </p:cNvSpPr>
          <p:nvPr>
            <p:ph type="title"/>
          </p:nvPr>
        </p:nvSpPr>
        <p:spPr/>
        <p:txBody>
          <a:bodyPr/>
          <a:lstStyle/>
          <a:p>
            <a:r>
              <a:rPr lang="en-US" dirty="0"/>
              <a:t>SSH Connection</a:t>
            </a:r>
          </a:p>
        </p:txBody>
      </p:sp>
      <p:sp>
        <p:nvSpPr>
          <p:cNvPr id="3" name="Content Placeholder 2">
            <a:extLst>
              <a:ext uri="{FF2B5EF4-FFF2-40B4-BE49-F238E27FC236}">
                <a16:creationId xmlns:a16="http://schemas.microsoft.com/office/drawing/2014/main" id="{85535CA5-1705-4370-9EDE-1D54CB73E802}"/>
              </a:ext>
            </a:extLst>
          </p:cNvPr>
          <p:cNvSpPr>
            <a:spLocks noGrp="1"/>
          </p:cNvSpPr>
          <p:nvPr>
            <p:ph sz="quarter" idx="10"/>
          </p:nvPr>
        </p:nvSpPr>
        <p:spPr/>
        <p:txBody>
          <a:bodyPr/>
          <a:lstStyle/>
          <a:p>
            <a:r>
              <a:rPr lang="en-US" sz="2400" dirty="0"/>
              <a:t>Open the SSH connection:</a:t>
            </a:r>
          </a:p>
          <a:p>
            <a:pPr marL="457200" indent="0">
              <a:buNone/>
            </a:pPr>
            <a:r>
              <a:rPr lang="en-US" sz="2400" b="1" dirty="0" err="1">
                <a:latin typeface="Consolas" panose="020B0609020204030204" pitchFamily="49" charset="0"/>
              </a:rPr>
              <a:t>ssh</a:t>
            </a:r>
            <a:r>
              <a:rPr lang="en-US" sz="2400" b="1" dirty="0">
                <a:latin typeface="Consolas" panose="020B0609020204030204" pitchFamily="49" charset="0"/>
              </a:rPr>
              <a:t> admin@192.168.1.1</a:t>
            </a:r>
          </a:p>
          <a:p>
            <a:r>
              <a:rPr lang="en-US" sz="2400" dirty="0"/>
              <a:t>Add a Key exchange method attribute:</a:t>
            </a:r>
          </a:p>
          <a:p>
            <a:pPr marL="457200" indent="0">
              <a:buNone/>
            </a:pPr>
            <a:r>
              <a:rPr lang="en-US" sz="2400" b="1" dirty="0">
                <a:latin typeface="Consolas" panose="020B0609020204030204" pitchFamily="49" charset="0"/>
              </a:rPr>
              <a:t>-o </a:t>
            </a:r>
            <a:r>
              <a:rPr lang="en-US" sz="2400" b="1" dirty="0" err="1">
                <a:latin typeface="Consolas" panose="020B0609020204030204" pitchFamily="49" charset="0"/>
              </a:rPr>
              <a:t>KexAlgorithms</a:t>
            </a:r>
            <a:r>
              <a:rPr lang="en-US" sz="2400" b="1" dirty="0">
                <a:latin typeface="Consolas" panose="020B0609020204030204" pitchFamily="49" charset="0"/>
              </a:rPr>
              <a:t>=diffie-hellman-group1-sha1</a:t>
            </a:r>
          </a:p>
          <a:p>
            <a:pPr marL="342900" indent="-342900"/>
            <a:r>
              <a:rPr lang="en-US" sz="2400" dirty="0">
                <a:latin typeface="+mj-lt"/>
              </a:rPr>
              <a:t>Add a Cipher:</a:t>
            </a:r>
          </a:p>
          <a:p>
            <a:pPr marL="457200" indent="0">
              <a:buNone/>
            </a:pPr>
            <a:r>
              <a:rPr lang="en-US" sz="2400" b="1" dirty="0">
                <a:latin typeface="Consolas" panose="020B0609020204030204" pitchFamily="49" charset="0"/>
              </a:rPr>
              <a:t>-c aes256-cbc</a:t>
            </a:r>
          </a:p>
          <a:p>
            <a:r>
              <a:rPr lang="en-US" sz="2400" dirty="0">
                <a:latin typeface="+mj-lt"/>
              </a:rPr>
              <a:t>Turn off Strict Host Key Checking:</a:t>
            </a:r>
          </a:p>
          <a:p>
            <a:pPr marL="457200" indent="0">
              <a:buNone/>
            </a:pPr>
            <a:r>
              <a:rPr lang="en-US" sz="2400" b="1" dirty="0">
                <a:latin typeface="Consolas" panose="020B0609020204030204" pitchFamily="49" charset="0"/>
              </a:rPr>
              <a:t>-o </a:t>
            </a:r>
            <a:r>
              <a:rPr lang="en-US" sz="2400" b="1" dirty="0" err="1">
                <a:latin typeface="Consolas" panose="020B0609020204030204" pitchFamily="49" charset="0"/>
              </a:rPr>
              <a:t>StrictHostKeyChecking</a:t>
            </a:r>
            <a:r>
              <a:rPr lang="en-US" sz="2400" b="1" dirty="0">
                <a:latin typeface="Consolas" panose="020B0609020204030204" pitchFamily="49" charset="0"/>
              </a:rPr>
              <a:t>=no</a:t>
            </a:r>
          </a:p>
          <a:p>
            <a:r>
              <a:rPr lang="en-US" sz="2400" dirty="0">
                <a:latin typeface="+mj-lt"/>
              </a:rPr>
              <a:t>Remove old Known Host:</a:t>
            </a:r>
          </a:p>
          <a:p>
            <a:pPr marL="457200" indent="0">
              <a:buNone/>
            </a:pPr>
            <a:r>
              <a:rPr lang="en-US" sz="2400" b="1" dirty="0" err="1">
                <a:latin typeface="Consolas" panose="020B0609020204030204" pitchFamily="49" charset="0"/>
              </a:rPr>
              <a:t>ssh</a:t>
            </a:r>
            <a:r>
              <a:rPr lang="en-US" sz="2400" b="1" dirty="0">
                <a:latin typeface="Consolas" panose="020B0609020204030204" pitchFamily="49" charset="0"/>
              </a:rPr>
              <a:t>-keygen –f "/home/cisco/.</a:t>
            </a:r>
            <a:r>
              <a:rPr lang="en-US" sz="2400" b="1" dirty="0" err="1">
                <a:latin typeface="Consolas" panose="020B0609020204030204" pitchFamily="49" charset="0"/>
              </a:rPr>
              <a:t>ssh</a:t>
            </a:r>
            <a:br>
              <a:rPr lang="en-US" sz="2400" b="1" dirty="0">
                <a:latin typeface="Consolas" panose="020B0609020204030204" pitchFamily="49" charset="0"/>
              </a:rPr>
            </a:br>
            <a:r>
              <a:rPr lang="en-US" sz="2400" b="1" dirty="0">
                <a:latin typeface="Consolas" panose="020B0609020204030204" pitchFamily="49" charset="0"/>
              </a:rPr>
              <a:t>/</a:t>
            </a:r>
            <a:r>
              <a:rPr lang="en-US" sz="2400" b="1" dirty="0" err="1">
                <a:latin typeface="Consolas" panose="020B0609020204030204" pitchFamily="49" charset="0"/>
              </a:rPr>
              <a:t>known_hosts</a:t>
            </a:r>
            <a:r>
              <a:rPr lang="en-US" sz="2400" b="1" dirty="0">
                <a:latin typeface="Consolas" panose="020B0609020204030204" pitchFamily="49" charset="0"/>
              </a:rPr>
              <a:t>" –R "192.168.1.1"</a:t>
            </a:r>
          </a:p>
        </p:txBody>
      </p:sp>
      <p:grpSp>
        <p:nvGrpSpPr>
          <p:cNvPr id="9" name="Group 8">
            <a:extLst>
              <a:ext uri="{FF2B5EF4-FFF2-40B4-BE49-F238E27FC236}">
                <a16:creationId xmlns:a16="http://schemas.microsoft.com/office/drawing/2014/main" id="{FF5A587F-BF47-4462-B373-2FED3965E798}"/>
              </a:ext>
            </a:extLst>
          </p:cNvPr>
          <p:cNvGrpSpPr/>
          <p:nvPr/>
        </p:nvGrpSpPr>
        <p:grpSpPr>
          <a:xfrm>
            <a:off x="6079068" y="3174509"/>
            <a:ext cx="5893397" cy="3429000"/>
            <a:chOff x="6079068" y="1660034"/>
            <a:chExt cx="5893397" cy="3429000"/>
          </a:xfrm>
        </p:grpSpPr>
        <p:grpSp>
          <p:nvGrpSpPr>
            <p:cNvPr id="4" name="Group 3">
              <a:extLst>
                <a:ext uri="{FF2B5EF4-FFF2-40B4-BE49-F238E27FC236}">
                  <a16:creationId xmlns:a16="http://schemas.microsoft.com/office/drawing/2014/main" id="{5693DA4C-F0D0-4AB6-AE83-46C664E5A0F0}"/>
                </a:ext>
              </a:extLst>
            </p:cNvPr>
            <p:cNvGrpSpPr/>
            <p:nvPr/>
          </p:nvGrpSpPr>
          <p:grpSpPr>
            <a:xfrm>
              <a:off x="6112933" y="1660034"/>
              <a:ext cx="5859532" cy="3429000"/>
              <a:chOff x="6112933" y="1647334"/>
              <a:chExt cx="5859532" cy="3429000"/>
            </a:xfrm>
          </p:grpSpPr>
          <p:pic>
            <p:nvPicPr>
              <p:cNvPr id="5" name="Picture 4">
                <a:extLst>
                  <a:ext uri="{FF2B5EF4-FFF2-40B4-BE49-F238E27FC236}">
                    <a16:creationId xmlns:a16="http://schemas.microsoft.com/office/drawing/2014/main" id="{FE358279-19BA-453C-A951-B14A00A0AD1C}"/>
                  </a:ext>
                </a:extLst>
              </p:cNvPr>
              <p:cNvPicPr>
                <a:picLocks noChangeAspect="1"/>
              </p:cNvPicPr>
              <p:nvPr/>
            </p:nvPicPr>
            <p:blipFill>
              <a:blip r:embed="rId2"/>
              <a:stretch>
                <a:fillRect/>
              </a:stretch>
            </p:blipFill>
            <p:spPr>
              <a:xfrm>
                <a:off x="6112933" y="1647334"/>
                <a:ext cx="5859532" cy="3429000"/>
              </a:xfrm>
              <a:prstGeom prst="rect">
                <a:avLst/>
              </a:prstGeom>
            </p:spPr>
          </p:pic>
          <p:sp>
            <p:nvSpPr>
              <p:cNvPr id="6" name="Rectangle 5">
                <a:extLst>
                  <a:ext uri="{FF2B5EF4-FFF2-40B4-BE49-F238E27FC236}">
                    <a16:creationId xmlns:a16="http://schemas.microsoft.com/office/drawing/2014/main" id="{65EBC6E8-D39F-4092-8E96-5AF046CEFC1E}"/>
                  </a:ext>
                </a:extLst>
              </p:cNvPr>
              <p:cNvSpPr/>
              <p:nvPr/>
            </p:nvSpPr>
            <p:spPr bwMode="auto">
              <a:xfrm>
                <a:off x="6140450" y="1809750"/>
                <a:ext cx="1854200" cy="139700"/>
              </a:xfrm>
              <a:prstGeom prst="rect">
                <a:avLst/>
              </a:prstGeom>
              <a:solidFill>
                <a:srgbClr val="3300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7" name="TextBox 6">
              <a:extLst>
                <a:ext uri="{FF2B5EF4-FFF2-40B4-BE49-F238E27FC236}">
                  <a16:creationId xmlns:a16="http://schemas.microsoft.com/office/drawing/2014/main" id="{EF1F1151-AE62-4D39-92E2-B8E8CA7EDE23}"/>
                </a:ext>
              </a:extLst>
            </p:cNvPr>
            <p:cNvSpPr txBox="1"/>
            <p:nvPr/>
          </p:nvSpPr>
          <p:spPr>
            <a:xfrm>
              <a:off x="6079068" y="1777933"/>
              <a:ext cx="5774267" cy="338554"/>
            </a:xfrm>
            <a:prstGeom prst="rect">
              <a:avLst/>
            </a:prstGeom>
            <a:noFill/>
          </p:spPr>
          <p:txBody>
            <a:bodyPr wrap="square" rtlCol="0">
              <a:spAutoFit/>
            </a:bodyPr>
            <a:lstStyle/>
            <a:p>
              <a:r>
                <a:rPr lang="en-US" sz="800" dirty="0">
                  <a:solidFill>
                    <a:schemeClr val="bg1"/>
                  </a:solidFill>
                  <a:latin typeface="Consolas" panose="020B0609020204030204" pitchFamily="49" charset="0"/>
                </a:rPr>
                <a:t>                                       </a:t>
              </a:r>
              <a:r>
                <a:rPr lang="en-US" sz="800" dirty="0" err="1">
                  <a:solidFill>
                    <a:schemeClr val="bg1"/>
                  </a:solidFill>
                </a:rPr>
                <a:t>ssh</a:t>
              </a:r>
              <a:r>
                <a:rPr lang="en-US" sz="800" dirty="0">
                  <a:solidFill>
                    <a:schemeClr val="bg1"/>
                  </a:solidFill>
                </a:rPr>
                <a:t> admin@192.168.1.1 -o </a:t>
              </a:r>
              <a:r>
                <a:rPr lang="en-US" sz="800" dirty="0" err="1">
                  <a:solidFill>
                    <a:schemeClr val="bg1"/>
                  </a:solidFill>
                </a:rPr>
                <a:t>KexAlgorithms</a:t>
              </a:r>
              <a:r>
                <a:rPr lang="en-US" sz="800" dirty="0">
                  <a:solidFill>
                    <a:schemeClr val="bg1"/>
                  </a:solidFill>
                </a:rPr>
                <a:t>=diffie-hellman-group1-sha1 -c aes256-cbc</a:t>
              </a:r>
              <a:endParaRPr lang="en-US" sz="800" dirty="0">
                <a:solidFill>
                  <a:schemeClr val="bg1"/>
                </a:solidFill>
                <a:latin typeface="Consolas" panose="020B0609020204030204" pitchFamily="49" charset="0"/>
              </a:endParaRPr>
            </a:p>
          </p:txBody>
        </p:sp>
        <p:sp>
          <p:nvSpPr>
            <p:cNvPr id="8" name="TextBox 7">
              <a:extLst>
                <a:ext uri="{FF2B5EF4-FFF2-40B4-BE49-F238E27FC236}">
                  <a16:creationId xmlns:a16="http://schemas.microsoft.com/office/drawing/2014/main" id="{143C48CA-6F00-4EC7-A465-D6C2C5935BAF}"/>
                </a:ext>
              </a:extLst>
            </p:cNvPr>
            <p:cNvSpPr txBox="1"/>
            <p:nvPr/>
          </p:nvSpPr>
          <p:spPr>
            <a:xfrm>
              <a:off x="6079068" y="1762353"/>
              <a:ext cx="2331139" cy="215444"/>
            </a:xfrm>
            <a:prstGeom prst="rect">
              <a:avLst/>
            </a:prstGeom>
            <a:noFill/>
          </p:spPr>
          <p:txBody>
            <a:bodyPr wrap="square" rtlCol="0">
              <a:spAutoFit/>
            </a:bodyPr>
            <a:lstStyle/>
            <a:p>
              <a:r>
                <a:rPr lang="en-US" sz="800" dirty="0" err="1">
                  <a:solidFill>
                    <a:srgbClr val="00B050"/>
                  </a:solidFill>
                  <a:latin typeface="Consolas" panose="020B0609020204030204" pitchFamily="49" charset="0"/>
                </a:rPr>
                <a:t>cisco@Scott-HomePC</a:t>
              </a:r>
              <a:r>
                <a:rPr lang="en-US" sz="800" dirty="0">
                  <a:solidFill>
                    <a:schemeClr val="bg1"/>
                  </a:solidFill>
                  <a:latin typeface="Consolas" panose="020B0609020204030204" pitchFamily="49" charset="0"/>
                </a:rPr>
                <a:t>:</a:t>
              </a:r>
              <a:r>
                <a:rPr lang="en-US" sz="800" dirty="0">
                  <a:solidFill>
                    <a:schemeClr val="bg2">
                      <a:lumMod val="75000"/>
                      <a:lumOff val="25000"/>
                    </a:schemeClr>
                  </a:solidFill>
                  <a:latin typeface="Consolas" panose="020B0609020204030204" pitchFamily="49" charset="0"/>
                </a:rPr>
                <a:t>/</a:t>
              </a:r>
              <a:r>
                <a:rPr lang="en-US" sz="800" dirty="0" err="1">
                  <a:solidFill>
                    <a:schemeClr val="bg2">
                      <a:lumMod val="75000"/>
                      <a:lumOff val="25000"/>
                    </a:schemeClr>
                  </a:solidFill>
                  <a:latin typeface="Consolas" panose="020B0609020204030204" pitchFamily="49" charset="0"/>
                </a:rPr>
                <a:t>mnt</a:t>
              </a:r>
              <a:r>
                <a:rPr lang="en-US" sz="800" dirty="0">
                  <a:solidFill>
                    <a:schemeClr val="bg2">
                      <a:lumMod val="75000"/>
                      <a:lumOff val="25000"/>
                    </a:schemeClr>
                  </a:solidFill>
                  <a:latin typeface="Consolas" panose="020B0609020204030204" pitchFamily="49" charset="0"/>
                </a:rPr>
                <a:t>/x/Users/</a:t>
              </a:r>
              <a:r>
                <a:rPr lang="en-US" sz="800" dirty="0" err="1">
                  <a:solidFill>
                    <a:schemeClr val="bg2">
                      <a:lumMod val="75000"/>
                      <a:lumOff val="25000"/>
                    </a:schemeClr>
                  </a:solidFill>
                  <a:latin typeface="Consolas" panose="020B0609020204030204" pitchFamily="49" charset="0"/>
                </a:rPr>
                <a:t>scott</a:t>
              </a:r>
              <a:r>
                <a:rPr lang="en-US" sz="8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117677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3137-2970-479E-8DF1-FDB3DD213470}"/>
              </a:ext>
            </a:extLst>
          </p:cNvPr>
          <p:cNvSpPr>
            <a:spLocks noGrp="1"/>
          </p:cNvSpPr>
          <p:nvPr>
            <p:ph type="title"/>
          </p:nvPr>
        </p:nvSpPr>
        <p:spPr/>
        <p:txBody>
          <a:bodyPr/>
          <a:lstStyle/>
          <a:p>
            <a:r>
              <a:rPr lang="en-US" dirty="0"/>
              <a:t>CISSHGO</a:t>
            </a:r>
          </a:p>
        </p:txBody>
      </p:sp>
      <p:sp>
        <p:nvSpPr>
          <p:cNvPr id="3" name="Content Placeholder 2">
            <a:extLst>
              <a:ext uri="{FF2B5EF4-FFF2-40B4-BE49-F238E27FC236}">
                <a16:creationId xmlns:a16="http://schemas.microsoft.com/office/drawing/2014/main" id="{F46C8385-CDDA-4263-966E-7ABE73D507FD}"/>
              </a:ext>
            </a:extLst>
          </p:cNvPr>
          <p:cNvSpPr>
            <a:spLocks noGrp="1"/>
          </p:cNvSpPr>
          <p:nvPr>
            <p:ph sz="quarter" idx="10"/>
          </p:nvPr>
        </p:nvSpPr>
        <p:spPr/>
        <p:txBody>
          <a:bodyPr/>
          <a:lstStyle/>
          <a:p>
            <a:r>
              <a:rPr lang="en-US" sz="2200" dirty="0"/>
              <a:t>CISSHGO is a simple, small, fast, concurrent SSH server to emulate network equipment (i.e. Cisco IOS) for testing purposes. This can be used for Cisco automation training when real devices aren't available.</a:t>
            </a:r>
          </a:p>
          <a:p>
            <a:pPr lvl="1"/>
            <a:r>
              <a:rPr lang="en-US" sz="2200" dirty="0"/>
              <a:t>It does NOT write configuration information.</a:t>
            </a:r>
          </a:p>
          <a:p>
            <a:pPr lvl="1"/>
            <a:r>
              <a:rPr lang="en-US" sz="2200" dirty="0"/>
              <a:t>Limited to 3 show command b</a:t>
            </a:r>
            <a:r>
              <a:rPr kumimoji="0" lang="en-US" altLang="en-US" sz="2200" b="0" i="0" u="none" strike="noStrike" cap="none" normalizeH="0" baseline="0" dirty="0">
                <a:ln>
                  <a:noFill/>
                </a:ln>
                <a:solidFill>
                  <a:schemeClr val="tx1"/>
                </a:solidFill>
                <a:effectLst/>
              </a:rPr>
              <a:t>y default: </a:t>
            </a:r>
            <a:r>
              <a:rPr kumimoji="0" lang="en-US" altLang="en-US" sz="2200" b="0" i="0" u="none" strike="noStrike" cap="none" normalizeH="0" baseline="0" dirty="0">
                <a:ln>
                  <a:noFill/>
                </a:ln>
                <a:solidFill>
                  <a:schemeClr val="tx1"/>
                </a:solidFill>
                <a:effectLst/>
                <a:latin typeface="Consolas" panose="020B0609020204030204" pitchFamily="49" charset="0"/>
              </a:rPr>
              <a:t>show version</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a:ln>
                  <a:noFill/>
                </a:ln>
                <a:solidFill>
                  <a:schemeClr val="tx1"/>
                </a:solidFill>
                <a:effectLst/>
                <a:latin typeface="Consolas" panose="020B0609020204030204" pitchFamily="49" charset="0"/>
              </a:rPr>
              <a:t>show ip interface brief</a:t>
            </a:r>
            <a:r>
              <a:rPr kumimoji="0" lang="en-US" altLang="en-US" sz="2200" b="0" i="0" u="none" strike="noStrike" cap="none" normalizeH="0" baseline="0" dirty="0">
                <a:ln>
                  <a:noFill/>
                </a:ln>
                <a:solidFill>
                  <a:schemeClr val="tx1"/>
                </a:solidFill>
                <a:effectLst/>
              </a:rPr>
              <a:t>, or </a:t>
            </a:r>
            <a:r>
              <a:rPr kumimoji="0" lang="en-US" altLang="en-US" sz="2200" b="0" i="0" u="none" strike="noStrike" cap="none" normalizeH="0" baseline="0" dirty="0">
                <a:ln>
                  <a:noFill/>
                </a:ln>
                <a:solidFill>
                  <a:schemeClr val="tx1"/>
                </a:solidFill>
                <a:effectLst/>
                <a:latin typeface="Consolas" panose="020B0609020204030204" pitchFamily="49" charset="0"/>
              </a:rPr>
              <a:t>show running-config </a:t>
            </a:r>
            <a:endParaRPr lang="en-US" sz="2200" dirty="0">
              <a:latin typeface="Consolas" panose="020B0609020204030204" pitchFamily="49" charset="0"/>
            </a:endParaRPr>
          </a:p>
          <a:p>
            <a:pPr lvl="1"/>
            <a:r>
              <a:rPr kumimoji="0" lang="en-US" altLang="en-US" sz="2200" b="0" i="0" u="none" strike="noStrike" cap="none" normalizeH="0" baseline="0" dirty="0">
                <a:ln>
                  <a:noFill/>
                </a:ln>
                <a:solidFill>
                  <a:schemeClr val="tx1"/>
                </a:solidFill>
                <a:effectLst/>
              </a:rPr>
              <a:t>Other commands can be added by modifying the transcript_map.yaml file and supplying transcripts as needed. </a:t>
            </a:r>
            <a:endParaRPr kumimoji="0" lang="en-US" altLang="en-US" sz="2200" b="0" i="0" u="none" strike="noStrike" cap="none" normalizeH="0" baseline="0" dirty="0">
              <a:ln>
                <a:noFill/>
              </a:ln>
              <a:solidFill>
                <a:schemeClr val="tx1"/>
              </a:solidFill>
              <a:effectLst/>
              <a:latin typeface="Arial" panose="020B0604020202020204" pitchFamily="34" charset="0"/>
            </a:endParaRPr>
          </a:p>
          <a:p>
            <a:r>
              <a:rPr lang="en-US" sz="2200" dirty="0"/>
              <a:t>Download my version at:</a:t>
            </a:r>
            <a:br>
              <a:rPr lang="en-US" sz="2200" dirty="0"/>
            </a:br>
            <a:r>
              <a:rPr lang="en-US" sz="2200" b="1" dirty="0">
                <a:solidFill>
                  <a:srgbClr val="C00000"/>
                </a:solidFill>
                <a:latin typeface="Consolas" panose="020B0609020204030204" pitchFamily="49" charset="0"/>
              </a:rPr>
              <a:t>git clone https://github.com/Scott4564/cisshgo_for_devnet.git</a:t>
            </a:r>
          </a:p>
          <a:p>
            <a:r>
              <a:rPr lang="en-US" sz="2200" dirty="0"/>
              <a:t>Uses the GO language. Install it at:</a:t>
            </a:r>
            <a:br>
              <a:rPr lang="en-US" sz="2200" dirty="0"/>
            </a:br>
            <a:r>
              <a:rPr lang="en-US" sz="2200" b="1" dirty="0">
                <a:solidFill>
                  <a:srgbClr val="C00000"/>
                </a:solidFill>
                <a:latin typeface="Consolas" panose="020B0609020204030204" pitchFamily="49" charset="0"/>
              </a:rPr>
              <a:t>sudo apt install golang-go</a:t>
            </a:r>
          </a:p>
          <a:p>
            <a:r>
              <a:rPr lang="en-US" altLang="en-US" sz="2200" dirty="0">
                <a:latin typeface="Arial" panose="020B0604020202020204" pitchFamily="34" charset="0"/>
              </a:rPr>
              <a:t>To e</a:t>
            </a:r>
            <a:r>
              <a:rPr kumimoji="0" lang="en-US" altLang="en-US" sz="2200" b="0" i="0" u="none" strike="noStrike" cap="none" normalizeH="0" baseline="0" dirty="0">
                <a:ln>
                  <a:noFill/>
                </a:ln>
                <a:solidFill>
                  <a:schemeClr val="tx1"/>
                </a:solidFill>
                <a:effectLst/>
                <a:latin typeface="Arial" panose="020B0604020202020204" pitchFamily="34" charset="0"/>
              </a:rPr>
              <a:t>xecute</a:t>
            </a:r>
            <a:r>
              <a:rPr lang="en-US" altLang="en-US" sz="2200" dirty="0">
                <a:latin typeface="Arial" panose="020B0604020202020204" pitchFamily="34" charset="0"/>
              </a:rPr>
              <a:t>, navigate to the cissogo folder and type:</a:t>
            </a:r>
            <a:br>
              <a:rPr lang="en-US" altLang="en-US" sz="2200" dirty="0">
                <a:latin typeface="Arial" panose="020B0604020202020204" pitchFamily="34" charset="0"/>
              </a:rPr>
            </a:br>
            <a:r>
              <a:rPr kumimoji="0" lang="en-US" altLang="en-US" sz="2200" b="1" i="0" u="none" strike="noStrike" cap="none" normalizeH="0" baseline="0" dirty="0">
                <a:ln>
                  <a:noFill/>
                </a:ln>
                <a:solidFill>
                  <a:srgbClr val="C00000"/>
                </a:solidFill>
                <a:effectLst/>
                <a:latin typeface="Consolas" panose="020B0609020204030204" pitchFamily="49" charset="0"/>
              </a:rPr>
              <a:t>go run cissh.go</a:t>
            </a:r>
          </a:p>
          <a:p>
            <a:endParaRPr lang="en-US" sz="2200" dirty="0"/>
          </a:p>
        </p:txBody>
      </p:sp>
    </p:spTree>
    <p:extLst>
      <p:ext uri="{BB962C8B-B14F-4D97-AF65-F5344CB8AC3E}">
        <p14:creationId xmlns:p14="http://schemas.microsoft.com/office/powerpoint/2010/main" val="150798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D352-9AC0-49B3-8A12-4942DADED1EA}"/>
              </a:ext>
            </a:extLst>
          </p:cNvPr>
          <p:cNvSpPr>
            <a:spLocks noGrp="1"/>
          </p:cNvSpPr>
          <p:nvPr>
            <p:ph type="title"/>
          </p:nvPr>
        </p:nvSpPr>
        <p:spPr/>
        <p:txBody>
          <a:bodyPr/>
          <a:lstStyle/>
          <a:p>
            <a:r>
              <a:rPr lang="en-US" dirty="0"/>
              <a:t>Using CISSHGO</a:t>
            </a:r>
          </a:p>
        </p:txBody>
      </p:sp>
      <p:sp>
        <p:nvSpPr>
          <p:cNvPr id="3" name="Text Placeholder 2">
            <a:extLst>
              <a:ext uri="{FF2B5EF4-FFF2-40B4-BE49-F238E27FC236}">
                <a16:creationId xmlns:a16="http://schemas.microsoft.com/office/drawing/2014/main" id="{5C610DC0-0958-4AB6-B6D4-4C61331C6191}"/>
              </a:ext>
            </a:extLst>
          </p:cNvPr>
          <p:cNvSpPr>
            <a:spLocks noGrp="1"/>
          </p:cNvSpPr>
          <p:nvPr>
            <p:ph type="body" sz="quarter" idx="10"/>
          </p:nvPr>
        </p:nvSpPr>
        <p:spPr>
          <a:xfrm>
            <a:off x="477838" y="1585112"/>
            <a:ext cx="11255375" cy="4751091"/>
          </a:xfrm>
        </p:spPr>
        <p:txBody>
          <a:bodyPr/>
          <a:lstStyle/>
          <a:p>
            <a:r>
              <a:rPr lang="en-US" dirty="0">
                <a:solidFill>
                  <a:srgbClr val="00B050"/>
                </a:solidFill>
              </a:rPr>
              <a:t>cisco@Scott-HomePC</a:t>
            </a:r>
            <a:r>
              <a:rPr lang="en-US" dirty="0"/>
              <a:t>:</a:t>
            </a:r>
            <a:r>
              <a:rPr lang="en-US" dirty="0">
                <a:solidFill>
                  <a:srgbClr val="00B0F0"/>
                </a:solidFill>
              </a:rPr>
              <a:t>/mnt/c/Users/scott/WSL/cisshgo_for_devnet</a:t>
            </a:r>
            <a:r>
              <a:rPr lang="en-US" dirty="0"/>
              <a:t>$ </a:t>
            </a:r>
            <a:r>
              <a:rPr lang="en-US" sz="1400" dirty="0"/>
              <a:t>ip addr</a:t>
            </a:r>
          </a:p>
          <a:p>
            <a:r>
              <a:rPr lang="en-US" dirty="0"/>
              <a:t>0: eth0: &lt;BROADCAST,MULTICAST,UP&gt; mtu 1500 group default qlen 1</a:t>
            </a:r>
          </a:p>
          <a:p>
            <a:r>
              <a:rPr lang="en-US" dirty="0"/>
              <a:t>    link/ether 70:71:bc:17:fe:a0</a:t>
            </a:r>
          </a:p>
          <a:p>
            <a:r>
              <a:rPr lang="en-US" dirty="0"/>
              <a:t>    inet 172.30.50.50/24 brd 172.30.50.255 scope global dynamic</a:t>
            </a:r>
          </a:p>
          <a:p>
            <a:r>
              <a:rPr lang="en-US" dirty="0"/>
              <a:t>       valid_lft 85157sec preferred_lft 85157sec</a:t>
            </a:r>
          </a:p>
          <a:p>
            <a:r>
              <a:rPr lang="en-US" dirty="0"/>
              <a:t>1: lo: &lt;LOOPBACK,UP&gt; mtu 1500 group default qlen 1</a:t>
            </a:r>
          </a:p>
          <a:p>
            <a:r>
              <a:rPr lang="en-US" dirty="0"/>
              <a:t>    link/loopback 00:00:00:00:00:00</a:t>
            </a:r>
          </a:p>
          <a:p>
            <a:r>
              <a:rPr lang="en-US" dirty="0"/>
              <a:t>    inet 127.0.0.1/8 brd 127.255.255.255 scope global dynamic</a:t>
            </a:r>
          </a:p>
          <a:p>
            <a:r>
              <a:rPr lang="en-US" dirty="0"/>
              <a:t>       valid_lft forever preferred_lft forever</a:t>
            </a:r>
          </a:p>
          <a:p>
            <a:r>
              <a:rPr lang="en-US" dirty="0"/>
              <a:t>    inet6 ::1/128 scope host dynamic</a:t>
            </a:r>
          </a:p>
          <a:p>
            <a:r>
              <a:rPr lang="en-US" dirty="0"/>
              <a:t>       valid_lft forever preferred_lft forever</a:t>
            </a:r>
          </a:p>
          <a:p>
            <a:r>
              <a:rPr lang="en-US" dirty="0">
                <a:solidFill>
                  <a:srgbClr val="00B050"/>
                </a:solidFill>
              </a:rPr>
              <a:t>cisco@Scott-HomePC</a:t>
            </a:r>
            <a:r>
              <a:rPr lang="en-US" dirty="0"/>
              <a:t>:</a:t>
            </a:r>
            <a:r>
              <a:rPr lang="en-US" dirty="0">
                <a:solidFill>
                  <a:srgbClr val="00B0F0"/>
                </a:solidFill>
              </a:rPr>
              <a:t>/mnt/c/Users/scott/WSL/cisshgo_for_devnet</a:t>
            </a:r>
            <a:r>
              <a:rPr lang="en-US" dirty="0"/>
              <a:t>$ </a:t>
            </a:r>
            <a:r>
              <a:rPr lang="en-US" sz="1400" dirty="0"/>
              <a:t>go run cissh.go</a:t>
            </a:r>
          </a:p>
          <a:p>
            <a:r>
              <a:rPr lang="en-US" dirty="0"/>
              <a:t>2021/07/12 21:14:55 Starting cissh.go ssh server on port :10000</a:t>
            </a:r>
          </a:p>
          <a:p>
            <a:r>
              <a:rPr lang="en-US" dirty="0"/>
              <a:t>2021/07/12 21:14:55 Starting cissh.go ssh server on port :10001</a:t>
            </a:r>
          </a:p>
          <a:p>
            <a:r>
              <a:rPr lang="en-US" dirty="0"/>
              <a:t>2021/07/12 21:14:55 Starting cissh.go ssh server on port :10002</a:t>
            </a:r>
          </a:p>
          <a:p>
            <a:r>
              <a:rPr lang="en-US" dirty="0"/>
              <a:t>2021/07/12 21:14:55 Starting cissh.go ssh server on port :10003</a:t>
            </a:r>
          </a:p>
          <a:p>
            <a:r>
              <a:rPr lang="en-US" dirty="0"/>
              <a:t>2021/07/12 21:14:55 Starting cissh.go ssh server on port :10004</a:t>
            </a:r>
          </a:p>
          <a:p>
            <a:r>
              <a:rPr lang="en-US" dirty="0"/>
              <a:t>2021/07/12 21:14:55 Starting cissh.go ssh server on port :10005</a:t>
            </a:r>
          </a:p>
          <a:p>
            <a:r>
              <a:rPr lang="en-US" dirty="0"/>
              <a:t>|</a:t>
            </a:r>
          </a:p>
          <a:p>
            <a:r>
              <a:rPr lang="en-US" dirty="0">
                <a:solidFill>
                  <a:srgbClr val="00B050"/>
                </a:solidFill>
              </a:rPr>
              <a:t>cisco@Scott-HomePC</a:t>
            </a:r>
            <a:r>
              <a:rPr lang="en-US" dirty="0"/>
              <a:t>:</a:t>
            </a:r>
            <a:r>
              <a:rPr lang="en-US" dirty="0">
                <a:solidFill>
                  <a:srgbClr val="00B0F0"/>
                </a:solidFill>
              </a:rPr>
              <a:t>/mnt/c/Users/scott/WSL/cisshgo_for_devnet</a:t>
            </a:r>
            <a:r>
              <a:rPr lang="en-US" dirty="0"/>
              <a:t>$ </a:t>
            </a:r>
            <a:r>
              <a:rPr lang="en-US" sz="1400" dirty="0"/>
              <a:t>ssh admin@172.30.50.50 -p 10000</a:t>
            </a:r>
          </a:p>
          <a:p>
            <a:r>
              <a:rPr lang="en-US" dirty="0"/>
              <a:t>The authenticity of host '[172.30.50.50]:10000 ([172.30.50.50]:10000)' can't be established.</a:t>
            </a:r>
          </a:p>
          <a:p>
            <a:r>
              <a:rPr lang="en-US" dirty="0"/>
              <a:t>RSA key fingerprint is SHA256:FdA1OXXe5mh9L8TstHJpabx3I7r1DRQTK28jpnEj2kA.</a:t>
            </a:r>
          </a:p>
          <a:p>
            <a:r>
              <a:rPr lang="en-US" dirty="0"/>
              <a:t>Are you sure you want to continue connecting (yes/no/[fingerprint])? </a:t>
            </a:r>
            <a:r>
              <a:rPr lang="en-US" sz="1400" dirty="0"/>
              <a:t>yes</a:t>
            </a:r>
          </a:p>
          <a:p>
            <a:r>
              <a:rPr lang="en-US" dirty="0"/>
              <a:t>Failed to add the host to the list of known hosts (/home/cisco/.ssh/known_hosts).</a:t>
            </a:r>
          </a:p>
          <a:p>
            <a:r>
              <a:rPr lang="en-US" dirty="0"/>
              <a:t>admin@172.30.50.50's password:</a:t>
            </a:r>
          </a:p>
          <a:p>
            <a:r>
              <a:rPr lang="en-US" dirty="0"/>
              <a:t>R1&gt;</a:t>
            </a:r>
          </a:p>
        </p:txBody>
      </p:sp>
      <p:grpSp>
        <p:nvGrpSpPr>
          <p:cNvPr id="7" name="Group 6">
            <a:extLst>
              <a:ext uri="{FF2B5EF4-FFF2-40B4-BE49-F238E27FC236}">
                <a16:creationId xmlns:a16="http://schemas.microsoft.com/office/drawing/2014/main" id="{44DD2BD3-31DD-4121-81EA-CCB9F471284D}"/>
              </a:ext>
            </a:extLst>
          </p:cNvPr>
          <p:cNvGrpSpPr/>
          <p:nvPr/>
        </p:nvGrpSpPr>
        <p:grpSpPr>
          <a:xfrm>
            <a:off x="5986021" y="4062949"/>
            <a:ext cx="5392131" cy="646331"/>
            <a:chOff x="5986021" y="2130458"/>
            <a:chExt cx="5392131" cy="646331"/>
          </a:xfrm>
        </p:grpSpPr>
        <p:sp>
          <p:nvSpPr>
            <p:cNvPr id="4" name="TextBox 3">
              <a:extLst>
                <a:ext uri="{FF2B5EF4-FFF2-40B4-BE49-F238E27FC236}">
                  <a16:creationId xmlns:a16="http://schemas.microsoft.com/office/drawing/2014/main" id="{B90D5D29-C61A-46AD-AD29-3D2CA182E4F5}"/>
                </a:ext>
              </a:extLst>
            </p:cNvPr>
            <p:cNvSpPr txBox="1"/>
            <p:nvPr/>
          </p:nvSpPr>
          <p:spPr>
            <a:xfrm>
              <a:off x="7022969" y="2130458"/>
              <a:ext cx="4355183" cy="646331"/>
            </a:xfrm>
            <a:prstGeom prst="rect">
              <a:avLst/>
            </a:prstGeom>
            <a:noFill/>
          </p:spPr>
          <p:txBody>
            <a:bodyPr wrap="square" rtlCol="0">
              <a:spAutoFit/>
            </a:bodyPr>
            <a:lstStyle/>
            <a:p>
              <a:r>
                <a:rPr lang="en-US" dirty="0">
                  <a:solidFill>
                    <a:schemeClr val="bg1"/>
                  </a:solidFill>
                </a:rPr>
                <a:t>These will be out of order and will create 50 routers by default.</a:t>
              </a:r>
            </a:p>
          </p:txBody>
        </p:sp>
        <p:cxnSp>
          <p:nvCxnSpPr>
            <p:cNvPr id="6" name="Straight Arrow Connector 5">
              <a:extLst>
                <a:ext uri="{FF2B5EF4-FFF2-40B4-BE49-F238E27FC236}">
                  <a16:creationId xmlns:a16="http://schemas.microsoft.com/office/drawing/2014/main" id="{D156E1AB-3FA9-4F40-BD3E-02760B633040}"/>
                </a:ext>
              </a:extLst>
            </p:cNvPr>
            <p:cNvCxnSpPr/>
            <p:nvPr/>
          </p:nvCxnSpPr>
          <p:spPr bwMode="auto">
            <a:xfrm flipH="1">
              <a:off x="5986021" y="2469823"/>
              <a:ext cx="999241"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65C88F-E491-46A2-97EA-0EBC970B74D8}"/>
              </a:ext>
            </a:extLst>
          </p:cNvPr>
          <p:cNvGrpSpPr/>
          <p:nvPr/>
        </p:nvGrpSpPr>
        <p:grpSpPr>
          <a:xfrm>
            <a:off x="6009565" y="2146770"/>
            <a:ext cx="5528843" cy="369332"/>
            <a:chOff x="5986021" y="2130458"/>
            <a:chExt cx="5528843" cy="369332"/>
          </a:xfrm>
        </p:grpSpPr>
        <p:sp>
          <p:nvSpPr>
            <p:cNvPr id="9" name="TextBox 8">
              <a:extLst>
                <a:ext uri="{FF2B5EF4-FFF2-40B4-BE49-F238E27FC236}">
                  <a16:creationId xmlns:a16="http://schemas.microsoft.com/office/drawing/2014/main" id="{2C2A2169-AD8D-4F8E-96C7-742604D61BE8}"/>
                </a:ext>
              </a:extLst>
            </p:cNvPr>
            <p:cNvSpPr txBox="1"/>
            <p:nvPr/>
          </p:nvSpPr>
          <p:spPr>
            <a:xfrm>
              <a:off x="7022969" y="2130458"/>
              <a:ext cx="4491895" cy="369332"/>
            </a:xfrm>
            <a:prstGeom prst="rect">
              <a:avLst/>
            </a:prstGeom>
            <a:noFill/>
          </p:spPr>
          <p:txBody>
            <a:bodyPr wrap="square" rtlCol="0">
              <a:spAutoFit/>
            </a:bodyPr>
            <a:lstStyle/>
            <a:p>
              <a:r>
                <a:rPr lang="en-US" dirty="0">
                  <a:solidFill>
                    <a:schemeClr val="bg1"/>
                  </a:solidFill>
                </a:rPr>
                <a:t>Look for the IP Address of your computer.</a:t>
              </a:r>
            </a:p>
          </p:txBody>
        </p:sp>
        <p:cxnSp>
          <p:nvCxnSpPr>
            <p:cNvPr id="10" name="Straight Arrow Connector 9">
              <a:extLst>
                <a:ext uri="{FF2B5EF4-FFF2-40B4-BE49-F238E27FC236}">
                  <a16:creationId xmlns:a16="http://schemas.microsoft.com/office/drawing/2014/main" id="{728D539A-53AE-4ADC-99FD-8CE92FD4E289}"/>
                </a:ext>
              </a:extLst>
            </p:cNvPr>
            <p:cNvCxnSpPr/>
            <p:nvPr/>
          </p:nvCxnSpPr>
          <p:spPr bwMode="auto">
            <a:xfrm flipH="1">
              <a:off x="5986021" y="2328418"/>
              <a:ext cx="999241"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2E1411A-B518-4008-BCE2-B08AFAD69660}"/>
              </a:ext>
            </a:extLst>
          </p:cNvPr>
          <p:cNvGrpSpPr/>
          <p:nvPr/>
        </p:nvGrpSpPr>
        <p:grpSpPr>
          <a:xfrm>
            <a:off x="8895746" y="4995506"/>
            <a:ext cx="2941164" cy="646331"/>
            <a:chOff x="5986021" y="2130458"/>
            <a:chExt cx="3792106" cy="646331"/>
          </a:xfrm>
        </p:grpSpPr>
        <p:sp>
          <p:nvSpPr>
            <p:cNvPr id="12" name="TextBox 11">
              <a:extLst>
                <a:ext uri="{FF2B5EF4-FFF2-40B4-BE49-F238E27FC236}">
                  <a16:creationId xmlns:a16="http://schemas.microsoft.com/office/drawing/2014/main" id="{34951A7E-792E-4054-A66B-21B12416E1F9}"/>
                </a:ext>
              </a:extLst>
            </p:cNvPr>
            <p:cNvSpPr txBox="1"/>
            <p:nvPr/>
          </p:nvSpPr>
          <p:spPr>
            <a:xfrm>
              <a:off x="7022971" y="2130458"/>
              <a:ext cx="2755156" cy="646331"/>
            </a:xfrm>
            <a:prstGeom prst="rect">
              <a:avLst/>
            </a:prstGeom>
            <a:noFill/>
          </p:spPr>
          <p:txBody>
            <a:bodyPr wrap="square" rtlCol="0">
              <a:spAutoFit/>
            </a:bodyPr>
            <a:lstStyle/>
            <a:p>
              <a:r>
                <a:rPr lang="en-US" dirty="0">
                  <a:solidFill>
                    <a:schemeClr val="bg1"/>
                  </a:solidFill>
                </a:rPr>
                <a:t>Open in a new tab.</a:t>
              </a:r>
            </a:p>
            <a:p>
              <a:r>
                <a:rPr lang="en-US" dirty="0">
                  <a:solidFill>
                    <a:schemeClr val="bg1"/>
                  </a:solidFill>
                </a:rPr>
                <a:t>Password is cisco.</a:t>
              </a:r>
            </a:p>
          </p:txBody>
        </p:sp>
        <p:cxnSp>
          <p:nvCxnSpPr>
            <p:cNvPr id="13" name="Straight Arrow Connector 12">
              <a:extLst>
                <a:ext uri="{FF2B5EF4-FFF2-40B4-BE49-F238E27FC236}">
                  <a16:creationId xmlns:a16="http://schemas.microsoft.com/office/drawing/2014/main" id="{FEF0B8B7-595C-461E-9BCF-E54F3E60E797}"/>
                </a:ext>
              </a:extLst>
            </p:cNvPr>
            <p:cNvCxnSpPr/>
            <p:nvPr/>
          </p:nvCxnSpPr>
          <p:spPr bwMode="auto">
            <a:xfrm flipH="1">
              <a:off x="5986021" y="2469823"/>
              <a:ext cx="999241"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533047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10FA-CDD3-43AB-A75E-91CF52490779}"/>
              </a:ext>
            </a:extLst>
          </p:cNvPr>
          <p:cNvSpPr>
            <a:spLocks noGrp="1"/>
          </p:cNvSpPr>
          <p:nvPr>
            <p:ph type="title"/>
          </p:nvPr>
        </p:nvSpPr>
        <p:spPr/>
        <p:txBody>
          <a:bodyPr/>
          <a:lstStyle/>
          <a:p>
            <a:r>
              <a:rPr lang="en-US" dirty="0" err="1"/>
              <a:t>Jupyter</a:t>
            </a:r>
            <a:r>
              <a:rPr lang="en-US" dirty="0"/>
              <a:t> Lab</a:t>
            </a:r>
          </a:p>
        </p:txBody>
      </p:sp>
      <p:sp>
        <p:nvSpPr>
          <p:cNvPr id="3" name="Content Placeholder 2">
            <a:extLst>
              <a:ext uri="{FF2B5EF4-FFF2-40B4-BE49-F238E27FC236}">
                <a16:creationId xmlns:a16="http://schemas.microsoft.com/office/drawing/2014/main" id="{F8870F8F-5705-4BB0-9AB8-4B14F3033BFC}"/>
              </a:ext>
            </a:extLst>
          </p:cNvPr>
          <p:cNvSpPr>
            <a:spLocks noGrp="1"/>
          </p:cNvSpPr>
          <p:nvPr>
            <p:ph sz="quarter" idx="10"/>
          </p:nvPr>
        </p:nvSpPr>
        <p:spPr/>
        <p:txBody>
          <a:bodyPr/>
          <a:lstStyle/>
          <a:p>
            <a:r>
              <a:rPr lang="en-US" sz="2400" dirty="0"/>
              <a:t>Update to </a:t>
            </a:r>
            <a:r>
              <a:rPr lang="en-US" sz="2400" dirty="0" err="1"/>
              <a:t>Jupyter</a:t>
            </a:r>
            <a:r>
              <a:rPr lang="en-US" sz="2400" dirty="0"/>
              <a:t> Notebook</a:t>
            </a:r>
          </a:p>
          <a:p>
            <a:endParaRPr lang="en-US" sz="2400" dirty="0"/>
          </a:p>
        </p:txBody>
      </p:sp>
      <p:pic>
        <p:nvPicPr>
          <p:cNvPr id="5" name="Picture 4">
            <a:extLst>
              <a:ext uri="{FF2B5EF4-FFF2-40B4-BE49-F238E27FC236}">
                <a16:creationId xmlns:a16="http://schemas.microsoft.com/office/drawing/2014/main" id="{511F410E-3C67-4176-86DF-A4CF0C733B22}"/>
              </a:ext>
            </a:extLst>
          </p:cNvPr>
          <p:cNvPicPr>
            <a:picLocks noChangeAspect="1"/>
          </p:cNvPicPr>
          <p:nvPr/>
        </p:nvPicPr>
        <p:blipFill>
          <a:blip r:embed="rId2"/>
          <a:stretch>
            <a:fillRect/>
          </a:stretch>
        </p:blipFill>
        <p:spPr>
          <a:xfrm>
            <a:off x="591195" y="1769107"/>
            <a:ext cx="11043476" cy="4424303"/>
          </a:xfrm>
          <a:prstGeom prst="rect">
            <a:avLst/>
          </a:prstGeom>
        </p:spPr>
      </p:pic>
    </p:spTree>
    <p:extLst>
      <p:ext uri="{BB962C8B-B14F-4D97-AF65-F5344CB8AC3E}">
        <p14:creationId xmlns:p14="http://schemas.microsoft.com/office/powerpoint/2010/main" val="92491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8F74-85E2-4168-A320-4B7AB976FD9C}"/>
              </a:ext>
            </a:extLst>
          </p:cNvPr>
          <p:cNvSpPr>
            <a:spLocks noGrp="1"/>
          </p:cNvSpPr>
          <p:nvPr>
            <p:ph type="title"/>
          </p:nvPr>
        </p:nvSpPr>
        <p:spPr/>
        <p:txBody>
          <a:bodyPr/>
          <a:lstStyle/>
          <a:p>
            <a:r>
              <a:rPr lang="en-US" dirty="0"/>
              <a:t>CML?</a:t>
            </a:r>
          </a:p>
        </p:txBody>
      </p:sp>
      <p:sp>
        <p:nvSpPr>
          <p:cNvPr id="3" name="Content Placeholder 2">
            <a:extLst>
              <a:ext uri="{FF2B5EF4-FFF2-40B4-BE49-F238E27FC236}">
                <a16:creationId xmlns:a16="http://schemas.microsoft.com/office/drawing/2014/main" id="{1D660EA9-05AC-499D-9EDD-6654DD59BF4B}"/>
              </a:ext>
            </a:extLst>
          </p:cNvPr>
          <p:cNvSpPr>
            <a:spLocks noGrp="1"/>
          </p:cNvSpPr>
          <p:nvPr>
            <p:ph sz="quarter" idx="10"/>
          </p:nvPr>
        </p:nvSpPr>
        <p:spPr/>
        <p:txBody>
          <a:bodyPr/>
          <a:lstStyle/>
          <a:p>
            <a:r>
              <a:rPr lang="en-US" sz="2400" dirty="0"/>
              <a:t>Cisco Modeling Labs - $200 per year</a:t>
            </a:r>
          </a:p>
          <a:p>
            <a:r>
              <a:rPr lang="en-US" sz="2400" dirty="0">
                <a:solidFill>
                  <a:srgbClr val="C00000"/>
                </a:solidFill>
                <a:hlinkClick r:id="rId2">
                  <a:extLst>
                    <a:ext uri="{A12FA001-AC4F-418D-AE19-62706E023703}">
                      <ahyp:hlinkClr xmlns:ahyp="http://schemas.microsoft.com/office/drawing/2018/hyperlinkcolor" val="tx"/>
                    </a:ext>
                  </a:extLst>
                </a:hlinkClick>
              </a:rPr>
              <a:t>https://developer.cisco.com</a:t>
            </a:r>
            <a:r>
              <a:rPr lang="en-US" sz="2400" dirty="0">
                <a:solidFill>
                  <a:srgbClr val="C00000"/>
                </a:solidFill>
              </a:rPr>
              <a:t> </a:t>
            </a:r>
            <a:r>
              <a:rPr lang="en-US" sz="2400" dirty="0"/>
              <a:t>- Free</a:t>
            </a:r>
          </a:p>
        </p:txBody>
      </p:sp>
      <p:pic>
        <p:nvPicPr>
          <p:cNvPr id="1026" name="Picture 2">
            <a:extLst>
              <a:ext uri="{FF2B5EF4-FFF2-40B4-BE49-F238E27FC236}">
                <a16:creationId xmlns:a16="http://schemas.microsoft.com/office/drawing/2014/main" id="{C192C1D9-4515-4E2A-8194-EBD74C9E2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80634"/>
            <a:ext cx="11253930" cy="353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05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275-53A3-4BE0-81C7-B02173357FDF}"/>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57057281-9FE1-4EE0-8C5E-01D25B7D7840}"/>
              </a:ext>
            </a:extLst>
          </p:cNvPr>
          <p:cNvSpPr>
            <a:spLocks noGrp="1"/>
          </p:cNvSpPr>
          <p:nvPr>
            <p:ph sz="quarter" idx="10"/>
          </p:nvPr>
        </p:nvSpPr>
        <p:spPr/>
        <p:txBody>
          <a:bodyPr/>
          <a:lstStyle/>
          <a:p>
            <a:r>
              <a:rPr lang="en-US" sz="2200" b="1" dirty="0"/>
              <a:t>Git</a:t>
            </a:r>
            <a:r>
              <a:rPr lang="en-US" sz="2200" dirty="0"/>
              <a:t> is the most widely used modern version control system in the world today. Git is an actively maintained open-source project originally developed in 2005 by Linus Torvalds, the famous creator of the Linux operating system kernel. </a:t>
            </a:r>
            <a:endParaRPr lang="en-US" sz="2200" b="1" dirty="0"/>
          </a:p>
          <a:p>
            <a:r>
              <a:rPr lang="en-US" sz="2200" b="1" dirty="0"/>
              <a:t>GitHub</a:t>
            </a:r>
            <a:r>
              <a:rPr lang="en-US" sz="2200" dirty="0"/>
              <a:t> is a code hosting platform for version control and collaboration. It lets you and others work together on projects from anywhere. </a:t>
            </a:r>
          </a:p>
          <a:p>
            <a:r>
              <a:rPr lang="en-US" sz="2200" dirty="0"/>
              <a:t>With a few simple commands you and your student can use GitHub is share and collect assignments.</a:t>
            </a:r>
          </a:p>
          <a:p>
            <a:r>
              <a:rPr lang="en-US" sz="2200" dirty="0"/>
              <a:t>Get a free account at:</a:t>
            </a:r>
            <a:br>
              <a:rPr lang="en-US" sz="2200" dirty="0"/>
            </a:br>
            <a:r>
              <a:rPr lang="en-US" sz="2200" b="1" dirty="0">
                <a:solidFill>
                  <a:srgbClr val="C00000"/>
                </a:solidFill>
                <a:latin typeface="Consolas" panose="020B0609020204030204" pitchFamily="49" charset="0"/>
              </a:rPr>
              <a:t>https://github.com/</a:t>
            </a:r>
          </a:p>
        </p:txBody>
      </p:sp>
    </p:spTree>
    <p:extLst>
      <p:ext uri="{BB962C8B-B14F-4D97-AF65-F5344CB8AC3E}">
        <p14:creationId xmlns:p14="http://schemas.microsoft.com/office/powerpoint/2010/main" val="119571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38FB-C3A8-467D-9DD4-7D1BAB13B670}"/>
              </a:ext>
            </a:extLst>
          </p:cNvPr>
          <p:cNvSpPr>
            <a:spLocks noGrp="1"/>
          </p:cNvSpPr>
          <p:nvPr>
            <p:ph type="title"/>
          </p:nvPr>
        </p:nvSpPr>
        <p:spPr/>
        <p:txBody>
          <a:bodyPr/>
          <a:lstStyle/>
          <a:p>
            <a:r>
              <a:rPr lang="en-US" dirty="0"/>
              <a:t>Introduction to VS Code</a:t>
            </a:r>
          </a:p>
        </p:txBody>
      </p:sp>
      <p:sp>
        <p:nvSpPr>
          <p:cNvPr id="3" name="Content Placeholder 2">
            <a:extLst>
              <a:ext uri="{FF2B5EF4-FFF2-40B4-BE49-F238E27FC236}">
                <a16:creationId xmlns:a16="http://schemas.microsoft.com/office/drawing/2014/main" id="{26BBBB5A-07E1-4801-A881-0865E88522C0}"/>
              </a:ext>
            </a:extLst>
          </p:cNvPr>
          <p:cNvSpPr>
            <a:spLocks noGrp="1"/>
          </p:cNvSpPr>
          <p:nvPr>
            <p:ph sz="quarter" idx="10"/>
          </p:nvPr>
        </p:nvSpPr>
        <p:spPr/>
        <p:txBody>
          <a:bodyPr/>
          <a:lstStyle/>
          <a:p>
            <a:r>
              <a:rPr lang="en-US" sz="2200" dirty="0"/>
              <a:t>How to write Python code?</a:t>
            </a:r>
          </a:p>
          <a:p>
            <a:pPr lvl="1"/>
            <a:r>
              <a:rPr lang="en-US" sz="2200" dirty="0"/>
              <a:t>From any operating system with Python installed</a:t>
            </a:r>
          </a:p>
          <a:p>
            <a:pPr lvl="1"/>
            <a:r>
              <a:rPr lang="en-US" sz="2200" dirty="0"/>
              <a:t>From a Python shell</a:t>
            </a:r>
          </a:p>
          <a:p>
            <a:pPr lvl="1"/>
            <a:r>
              <a:rPr lang="en-US" sz="2200" dirty="0"/>
              <a:t>From Python IDLE</a:t>
            </a:r>
          </a:p>
          <a:p>
            <a:pPr lvl="1"/>
            <a:r>
              <a:rPr lang="en-US" sz="2200" dirty="0"/>
              <a:t>From a Python script</a:t>
            </a:r>
          </a:p>
          <a:p>
            <a:pPr lvl="1"/>
            <a:r>
              <a:rPr lang="en-US" sz="2200" dirty="0"/>
              <a:t>From any text editor (nano, vi, notepad)</a:t>
            </a:r>
          </a:p>
          <a:p>
            <a:pPr lvl="1"/>
            <a:r>
              <a:rPr lang="en-US" sz="2200" dirty="0"/>
              <a:t>From VS Code</a:t>
            </a:r>
          </a:p>
          <a:p>
            <a:endParaRPr lang="en-US" sz="2200" dirty="0"/>
          </a:p>
          <a:p>
            <a:r>
              <a:rPr lang="en-US" sz="2200" dirty="0"/>
              <a:t>Download and install from Windows</a:t>
            </a:r>
            <a:br>
              <a:rPr lang="en-US" sz="2200" dirty="0"/>
            </a:br>
            <a:r>
              <a:rPr lang="en-US" sz="2200" b="1" dirty="0">
                <a:solidFill>
                  <a:srgbClr val="C00000"/>
                </a:solidFill>
                <a:latin typeface="Consolas" panose="020B0609020204030204" pitchFamily="49" charset="0"/>
              </a:rPr>
              <a:t>https://code.visualstudio.com/download</a:t>
            </a:r>
            <a:endParaRPr lang="en-US" sz="2200" dirty="0"/>
          </a:p>
          <a:p>
            <a:r>
              <a:rPr lang="en-US" sz="2200" dirty="0"/>
              <a:t>To execute the VS Code application, navigate to the directory you want to open and type:</a:t>
            </a:r>
            <a:br>
              <a:rPr lang="en-US" sz="2200" dirty="0"/>
            </a:br>
            <a:r>
              <a:rPr lang="en-US" sz="2200" b="1" dirty="0">
                <a:solidFill>
                  <a:srgbClr val="C00000"/>
                </a:solidFill>
                <a:latin typeface="Consolas" panose="020B0609020204030204" pitchFamily="49" charset="0"/>
              </a:rPr>
              <a:t>code .</a:t>
            </a:r>
          </a:p>
          <a:p>
            <a:pPr lvl="1"/>
            <a:endParaRPr lang="en-US" sz="2200" dirty="0"/>
          </a:p>
        </p:txBody>
      </p:sp>
    </p:spTree>
    <p:extLst>
      <p:ext uri="{BB962C8B-B14F-4D97-AF65-F5344CB8AC3E}">
        <p14:creationId xmlns:p14="http://schemas.microsoft.com/office/powerpoint/2010/main" val="41933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26578" y="507284"/>
            <a:ext cx="15418188" cy="574453"/>
          </a:xfrm>
          <a:prstGeom prst="rect">
            <a:avLst/>
          </a:prstGeom>
        </p:spPr>
        <p:txBody>
          <a:bodyPr vert="horz" wrap="square" lIns="0" tIns="0" rIns="0" bIns="0" rtlCol="0">
            <a:spAutoFit/>
          </a:bodyPr>
          <a:lstStyle/>
          <a:p>
            <a:pPr marL="16933">
              <a:lnSpc>
                <a:spcPct val="100000"/>
              </a:lnSpc>
            </a:pPr>
            <a:r>
              <a:rPr dirty="0">
                <a:solidFill>
                  <a:srgbClr val="005073"/>
                </a:solidFill>
              </a:rPr>
              <a:t>Connecting </a:t>
            </a:r>
            <a:r>
              <a:rPr spc="-7" dirty="0">
                <a:solidFill>
                  <a:srgbClr val="005073"/>
                </a:solidFill>
              </a:rPr>
              <a:t>Existing </a:t>
            </a:r>
            <a:r>
              <a:rPr dirty="0">
                <a:solidFill>
                  <a:srgbClr val="005073"/>
                </a:solidFill>
              </a:rPr>
              <a:t>Roles using</a:t>
            </a:r>
            <a:r>
              <a:rPr spc="-27" dirty="0">
                <a:solidFill>
                  <a:srgbClr val="005073"/>
                </a:solidFill>
              </a:rPr>
              <a:t> </a:t>
            </a:r>
            <a:r>
              <a:rPr dirty="0">
                <a:solidFill>
                  <a:srgbClr val="005073"/>
                </a:solidFill>
              </a:rPr>
              <a:t>Code</a:t>
            </a:r>
          </a:p>
        </p:txBody>
      </p:sp>
      <p:sp>
        <p:nvSpPr>
          <p:cNvPr id="16" name="Content Placeholder 15">
            <a:extLst>
              <a:ext uri="{FF2B5EF4-FFF2-40B4-BE49-F238E27FC236}">
                <a16:creationId xmlns:a16="http://schemas.microsoft.com/office/drawing/2014/main" id="{C39C9FBD-E806-4A79-B32A-BDD9E13743B4}"/>
              </a:ext>
            </a:extLst>
          </p:cNvPr>
          <p:cNvSpPr>
            <a:spLocks noGrp="1"/>
          </p:cNvSpPr>
          <p:nvPr>
            <p:ph sz="half" idx="1"/>
          </p:nvPr>
        </p:nvSpPr>
        <p:spPr>
          <a:xfrm>
            <a:off x="319932" y="2616201"/>
            <a:ext cx="3626309" cy="4007255"/>
          </a:xfrm>
          <a:solidFill>
            <a:srgbClr val="00B0F0"/>
          </a:solidFill>
        </p:spPr>
        <p:txBody>
          <a:bodyPr/>
          <a:lstStyle/>
          <a:p>
            <a:pPr marL="0" indent="0" algn="ctr">
              <a:buNone/>
            </a:pPr>
            <a:r>
              <a:rPr lang="en-US" sz="3200" spc="7" dirty="0">
                <a:solidFill>
                  <a:srgbClr val="FFFFFF"/>
                </a:solidFill>
                <a:latin typeface="Arial"/>
                <a:cs typeface="Arial"/>
              </a:rPr>
              <a:t>Software Development</a:t>
            </a:r>
            <a:endParaRPr lang="en-US" sz="3200" dirty="0">
              <a:latin typeface="Arial"/>
              <a:cs typeface="Arial"/>
            </a:endParaRPr>
          </a:p>
          <a:p>
            <a:pPr marL="0" indent="0" algn="ctr">
              <a:buNone/>
            </a:pPr>
            <a:endParaRPr lang="en-US" sz="3200" dirty="0"/>
          </a:p>
        </p:txBody>
      </p:sp>
      <p:sp>
        <p:nvSpPr>
          <p:cNvPr id="17" name="Content Placeholder 16">
            <a:extLst>
              <a:ext uri="{FF2B5EF4-FFF2-40B4-BE49-F238E27FC236}">
                <a16:creationId xmlns:a16="http://schemas.microsoft.com/office/drawing/2014/main" id="{10F6C940-74E3-499D-9DEA-03658226725E}"/>
              </a:ext>
            </a:extLst>
          </p:cNvPr>
          <p:cNvSpPr>
            <a:spLocks noGrp="1"/>
          </p:cNvSpPr>
          <p:nvPr>
            <p:ph sz="half" idx="2"/>
          </p:nvPr>
        </p:nvSpPr>
        <p:spPr>
          <a:xfrm>
            <a:off x="4300622" y="2616201"/>
            <a:ext cx="3626309" cy="4007255"/>
          </a:xfrm>
          <a:solidFill>
            <a:srgbClr val="FFC000"/>
          </a:solidFill>
        </p:spPr>
        <p:txBody>
          <a:bodyPr/>
          <a:lstStyle/>
          <a:p>
            <a:pPr marL="0" indent="0" algn="ctr">
              <a:buNone/>
            </a:pPr>
            <a:r>
              <a:rPr lang="en-US" sz="3200" spc="7" dirty="0">
                <a:solidFill>
                  <a:srgbClr val="FFFFFF"/>
                </a:solidFill>
                <a:latin typeface="Arial"/>
                <a:cs typeface="Arial"/>
              </a:rPr>
              <a:t>N</a:t>
            </a:r>
            <a:r>
              <a:rPr lang="en-US" sz="3200" spc="-7" dirty="0">
                <a:solidFill>
                  <a:srgbClr val="FFFFFF"/>
                </a:solidFill>
                <a:latin typeface="Arial"/>
                <a:cs typeface="Arial"/>
              </a:rPr>
              <a:t>e</a:t>
            </a:r>
            <a:r>
              <a:rPr lang="en-US" sz="3200" spc="53" dirty="0">
                <a:solidFill>
                  <a:srgbClr val="FFFFFF"/>
                </a:solidFill>
                <a:latin typeface="Arial"/>
                <a:cs typeface="Arial"/>
              </a:rPr>
              <a:t>t</a:t>
            </a:r>
            <a:r>
              <a:rPr lang="en-US" sz="3200" spc="113" dirty="0">
                <a:solidFill>
                  <a:srgbClr val="FFFFFF"/>
                </a:solidFill>
                <a:latin typeface="Arial"/>
                <a:cs typeface="Arial"/>
              </a:rPr>
              <a:t>w</a:t>
            </a:r>
            <a:r>
              <a:rPr lang="en-US" sz="3200" spc="47" dirty="0">
                <a:solidFill>
                  <a:srgbClr val="FFFFFF"/>
                </a:solidFill>
                <a:latin typeface="Arial"/>
                <a:cs typeface="Arial"/>
              </a:rPr>
              <a:t>o</a:t>
            </a:r>
            <a:r>
              <a:rPr lang="en-US" sz="3200" spc="27" dirty="0">
                <a:solidFill>
                  <a:srgbClr val="FFFFFF"/>
                </a:solidFill>
                <a:latin typeface="Arial"/>
                <a:cs typeface="Arial"/>
              </a:rPr>
              <a:t>r</a:t>
            </a:r>
            <a:r>
              <a:rPr lang="en-US" sz="3200" spc="-40" dirty="0">
                <a:solidFill>
                  <a:srgbClr val="FFFFFF"/>
                </a:solidFill>
                <a:latin typeface="Arial"/>
                <a:cs typeface="Arial"/>
              </a:rPr>
              <a:t>k</a:t>
            </a:r>
            <a:r>
              <a:rPr lang="en-US" sz="3200" spc="-47" dirty="0">
                <a:solidFill>
                  <a:srgbClr val="FFFFFF"/>
                </a:solidFill>
                <a:latin typeface="Arial"/>
                <a:cs typeface="Arial"/>
              </a:rPr>
              <a:t>i</a:t>
            </a:r>
            <a:r>
              <a:rPr lang="en-US" sz="3200" spc="-27" dirty="0">
                <a:solidFill>
                  <a:srgbClr val="FFFFFF"/>
                </a:solidFill>
                <a:latin typeface="Arial"/>
                <a:cs typeface="Arial"/>
              </a:rPr>
              <a:t>n</a:t>
            </a:r>
            <a:r>
              <a:rPr lang="en-US" sz="3200" spc="60" dirty="0">
                <a:solidFill>
                  <a:srgbClr val="FFFFFF"/>
                </a:solidFill>
                <a:latin typeface="Arial"/>
                <a:cs typeface="Arial"/>
              </a:rPr>
              <a:t>g Engineering</a:t>
            </a:r>
            <a:endParaRPr lang="en-US" sz="3200" dirty="0">
              <a:latin typeface="Arial"/>
              <a:cs typeface="Arial"/>
            </a:endParaRPr>
          </a:p>
        </p:txBody>
      </p:sp>
      <p:sp>
        <p:nvSpPr>
          <p:cNvPr id="18" name="Content Placeholder 17">
            <a:extLst>
              <a:ext uri="{FF2B5EF4-FFF2-40B4-BE49-F238E27FC236}">
                <a16:creationId xmlns:a16="http://schemas.microsoft.com/office/drawing/2014/main" id="{26D10070-2C0D-483A-B684-166FCE26F201}"/>
              </a:ext>
            </a:extLst>
          </p:cNvPr>
          <p:cNvSpPr>
            <a:spLocks noGrp="1"/>
          </p:cNvSpPr>
          <p:nvPr>
            <p:ph sz="half" idx="10"/>
          </p:nvPr>
        </p:nvSpPr>
        <p:spPr>
          <a:xfrm>
            <a:off x="8257264" y="2616201"/>
            <a:ext cx="3626309" cy="4007255"/>
          </a:xfrm>
          <a:solidFill>
            <a:srgbClr val="00B050"/>
          </a:solidFill>
        </p:spPr>
        <p:txBody>
          <a:bodyPr/>
          <a:lstStyle/>
          <a:p>
            <a:pPr marL="0" indent="0" algn="ctr">
              <a:buNone/>
            </a:pPr>
            <a:r>
              <a:rPr lang="en-US" sz="3200" spc="-167" dirty="0">
                <a:solidFill>
                  <a:srgbClr val="FFFFFF"/>
                </a:solidFill>
                <a:latin typeface="Arial"/>
                <a:cs typeface="Arial"/>
              </a:rPr>
              <a:t>I</a:t>
            </a:r>
            <a:r>
              <a:rPr lang="en-US" sz="3200" spc="-27" dirty="0">
                <a:solidFill>
                  <a:srgbClr val="FFFFFF"/>
                </a:solidFill>
                <a:latin typeface="Arial"/>
                <a:cs typeface="Arial"/>
              </a:rPr>
              <a:t>n</a:t>
            </a:r>
            <a:r>
              <a:rPr lang="en-US" sz="3200" spc="33" dirty="0">
                <a:solidFill>
                  <a:srgbClr val="FFFFFF"/>
                </a:solidFill>
                <a:latin typeface="Arial"/>
                <a:cs typeface="Arial"/>
              </a:rPr>
              <a:t>f</a:t>
            </a:r>
            <a:r>
              <a:rPr lang="en-US" sz="3200" spc="47" dirty="0">
                <a:solidFill>
                  <a:srgbClr val="FFFFFF"/>
                </a:solidFill>
                <a:latin typeface="Arial"/>
                <a:cs typeface="Arial"/>
              </a:rPr>
              <a:t>r</a:t>
            </a:r>
            <a:r>
              <a:rPr lang="en-US" sz="3200" spc="-73" dirty="0">
                <a:solidFill>
                  <a:srgbClr val="FFFFFF"/>
                </a:solidFill>
                <a:latin typeface="Arial"/>
                <a:cs typeface="Arial"/>
              </a:rPr>
              <a:t>a</a:t>
            </a:r>
            <a:r>
              <a:rPr lang="en-US" sz="3200" spc="-7" dirty="0">
                <a:solidFill>
                  <a:srgbClr val="FFFFFF"/>
                </a:solidFill>
                <a:latin typeface="Arial"/>
                <a:cs typeface="Arial"/>
              </a:rPr>
              <a:t>s</a:t>
            </a:r>
            <a:r>
              <a:rPr lang="en-US" sz="3200" spc="53" dirty="0">
                <a:solidFill>
                  <a:srgbClr val="FFFFFF"/>
                </a:solidFill>
                <a:latin typeface="Arial"/>
                <a:cs typeface="Arial"/>
              </a:rPr>
              <a:t>t</a:t>
            </a:r>
            <a:r>
              <a:rPr lang="en-US" sz="3200" spc="27" dirty="0">
                <a:solidFill>
                  <a:srgbClr val="FFFFFF"/>
                </a:solidFill>
                <a:latin typeface="Arial"/>
                <a:cs typeface="Arial"/>
              </a:rPr>
              <a:t>r</a:t>
            </a:r>
            <a:r>
              <a:rPr lang="en-US" sz="3200" spc="-27" dirty="0">
                <a:solidFill>
                  <a:srgbClr val="FFFFFF"/>
                </a:solidFill>
                <a:latin typeface="Arial"/>
                <a:cs typeface="Arial"/>
              </a:rPr>
              <a:t>u</a:t>
            </a:r>
            <a:r>
              <a:rPr lang="en-US" sz="3200" spc="100" dirty="0">
                <a:solidFill>
                  <a:srgbClr val="FFFFFF"/>
                </a:solidFill>
                <a:latin typeface="Arial"/>
                <a:cs typeface="Arial"/>
              </a:rPr>
              <a:t>c</a:t>
            </a:r>
            <a:r>
              <a:rPr lang="en-US" sz="3200" spc="53" dirty="0">
                <a:solidFill>
                  <a:srgbClr val="FFFFFF"/>
                </a:solidFill>
                <a:latin typeface="Arial"/>
                <a:cs typeface="Arial"/>
              </a:rPr>
              <a:t>t</a:t>
            </a:r>
            <a:r>
              <a:rPr lang="en-US" sz="3200" spc="-27" dirty="0">
                <a:solidFill>
                  <a:srgbClr val="FFFFFF"/>
                </a:solidFill>
                <a:latin typeface="Arial"/>
                <a:cs typeface="Arial"/>
              </a:rPr>
              <a:t>u</a:t>
            </a:r>
            <a:r>
              <a:rPr lang="en-US" sz="3200" spc="27" dirty="0">
                <a:solidFill>
                  <a:srgbClr val="FFFFFF"/>
                </a:solidFill>
                <a:latin typeface="Arial"/>
                <a:cs typeface="Arial"/>
              </a:rPr>
              <a:t>r</a:t>
            </a:r>
            <a:r>
              <a:rPr lang="en-US" sz="3200" spc="20" dirty="0">
                <a:solidFill>
                  <a:srgbClr val="FFFFFF"/>
                </a:solidFill>
                <a:latin typeface="Arial"/>
                <a:cs typeface="Arial"/>
              </a:rPr>
              <a:t>e  </a:t>
            </a:r>
            <a:r>
              <a:rPr lang="en-US" sz="3200" spc="7" dirty="0">
                <a:solidFill>
                  <a:srgbClr val="FFFFFF"/>
                </a:solidFill>
                <a:latin typeface="Arial"/>
                <a:cs typeface="Arial"/>
              </a:rPr>
              <a:t>Automation</a:t>
            </a:r>
            <a:endParaRPr lang="en-US" sz="3200" dirty="0">
              <a:latin typeface="Arial"/>
              <a:cs typeface="Arial"/>
            </a:endParaRPr>
          </a:p>
        </p:txBody>
      </p:sp>
      <p:sp>
        <p:nvSpPr>
          <p:cNvPr id="7" name="object 7"/>
          <p:cNvSpPr/>
          <p:nvPr/>
        </p:nvSpPr>
        <p:spPr>
          <a:xfrm>
            <a:off x="666497" y="3932936"/>
            <a:ext cx="2479039" cy="2442464"/>
          </a:xfrm>
          <a:prstGeom prst="rect">
            <a:avLst/>
          </a:prstGeom>
          <a:blipFill>
            <a:blip r:embed="rId2" cstate="print"/>
            <a:stretch>
              <a:fillRect/>
            </a:stretch>
          </a:blipFill>
        </p:spPr>
        <p:txBody>
          <a:bodyPr wrap="square" lIns="0" tIns="0" rIns="0" bIns="0" rtlCol="0"/>
          <a:lstStyle/>
          <a:p>
            <a:endParaRPr dirty="0"/>
          </a:p>
        </p:txBody>
      </p:sp>
      <p:sp>
        <p:nvSpPr>
          <p:cNvPr id="8" name="object 8"/>
          <p:cNvSpPr/>
          <p:nvPr/>
        </p:nvSpPr>
        <p:spPr>
          <a:xfrm>
            <a:off x="4876801" y="3892295"/>
            <a:ext cx="2426207" cy="2442464"/>
          </a:xfrm>
          <a:prstGeom prst="rect">
            <a:avLst/>
          </a:prstGeom>
          <a:blipFill>
            <a:blip r:embed="rId3" cstate="print"/>
            <a:stretch>
              <a:fillRect/>
            </a:stretch>
          </a:blipFill>
        </p:spPr>
        <p:txBody>
          <a:bodyPr wrap="square" lIns="0" tIns="0" rIns="0" bIns="0" rtlCol="0"/>
          <a:lstStyle/>
          <a:p>
            <a:endParaRPr dirty="0"/>
          </a:p>
        </p:txBody>
      </p:sp>
      <p:sp>
        <p:nvSpPr>
          <p:cNvPr id="12" name="object 12"/>
          <p:cNvSpPr/>
          <p:nvPr/>
        </p:nvSpPr>
        <p:spPr>
          <a:xfrm>
            <a:off x="8835136" y="3932936"/>
            <a:ext cx="2442464" cy="2442464"/>
          </a:xfrm>
          <a:prstGeom prst="rect">
            <a:avLst/>
          </a:prstGeom>
          <a:blipFill>
            <a:blip r:embed="rId4" cstate="print"/>
            <a:stretch>
              <a:fillRect/>
            </a:stretch>
          </a:blipFill>
        </p:spPr>
        <p:txBody>
          <a:bodyPr wrap="square" lIns="0" tIns="0" rIns="0" bIns="0" rtlCol="0"/>
          <a:lstStyle/>
          <a:p>
            <a:endParaRPr dirty="0"/>
          </a:p>
        </p:txBody>
      </p:sp>
      <p:sp>
        <p:nvSpPr>
          <p:cNvPr id="2" name="TextBox 1">
            <a:extLst>
              <a:ext uri="{FF2B5EF4-FFF2-40B4-BE49-F238E27FC236}">
                <a16:creationId xmlns:a16="http://schemas.microsoft.com/office/drawing/2014/main" id="{4F14B47A-0D1F-4EE3-A106-7CCBC021D7BA}"/>
              </a:ext>
            </a:extLst>
          </p:cNvPr>
          <p:cNvSpPr txBox="1"/>
          <p:nvPr/>
        </p:nvSpPr>
        <p:spPr>
          <a:xfrm>
            <a:off x="203201" y="1141379"/>
            <a:ext cx="11563641" cy="1200329"/>
          </a:xfrm>
          <a:prstGeom prst="rect">
            <a:avLst/>
          </a:prstGeom>
          <a:noFill/>
        </p:spPr>
        <p:txBody>
          <a:bodyPr wrap="square" rtlCol="0">
            <a:spAutoFit/>
          </a:bodyPr>
          <a:lstStyle/>
          <a:p>
            <a:r>
              <a:rPr lang="en-US" sz="2400" dirty="0"/>
              <a:t>What is DevNet?</a:t>
            </a:r>
          </a:p>
          <a:p>
            <a:pPr marL="304792">
              <a:buClr>
                <a:schemeClr val="accent5">
                  <a:lumMod val="60000"/>
                  <a:lumOff val="40000"/>
                </a:schemeClr>
              </a:buClr>
            </a:pPr>
            <a:r>
              <a:rPr lang="en-US" sz="2400" dirty="0"/>
              <a:t>DevNet combines the skills needed for software development, network engineering, and network and infrastructure automation.</a:t>
            </a:r>
          </a:p>
        </p:txBody>
      </p:sp>
      <p:pic>
        <p:nvPicPr>
          <p:cNvPr id="5" name="Picture 4" descr="A picture containing object, clock&#10;&#10;Description automatically generated">
            <a:extLst>
              <a:ext uri="{FF2B5EF4-FFF2-40B4-BE49-F238E27FC236}">
                <a16:creationId xmlns:a16="http://schemas.microsoft.com/office/drawing/2014/main" id="{9B65A2CB-04E2-4F38-8212-62881A52DF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3475" y="3912615"/>
            <a:ext cx="2401823" cy="24018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p:txBody>
          <a:bodyPr/>
          <a:lstStyle/>
          <a:p>
            <a:r>
              <a:rPr lang="en-US" dirty="0"/>
              <a:t>DevNet</a:t>
            </a:r>
          </a:p>
        </p:txBody>
      </p:sp>
      <p:graphicFrame>
        <p:nvGraphicFramePr>
          <p:cNvPr id="19" name="object 6">
            <a:extLst>
              <a:ext uri="{FF2B5EF4-FFF2-40B4-BE49-F238E27FC236}">
                <a16:creationId xmlns:a16="http://schemas.microsoft.com/office/drawing/2014/main" id="{FAD04975-915A-428E-B16F-3E56C5E06237}"/>
              </a:ext>
            </a:extLst>
          </p:cNvPr>
          <p:cNvGraphicFramePr>
            <a:graphicFrameLocks noGrp="1"/>
          </p:cNvGraphicFramePr>
          <p:nvPr>
            <p:ph sz="quarter" idx="10"/>
            <p:extLst>
              <p:ext uri="{D42A27DB-BD31-4B8C-83A1-F6EECF244321}">
                <p14:modId xmlns:p14="http://schemas.microsoft.com/office/powerpoint/2010/main" val="3669957989"/>
              </p:ext>
            </p:extLst>
          </p:nvPr>
        </p:nvGraphicFramePr>
        <p:xfrm>
          <a:off x="827028" y="1029016"/>
          <a:ext cx="10537944" cy="5453085"/>
        </p:xfrm>
        <a:graphic>
          <a:graphicData uri="http://schemas.openxmlformats.org/drawingml/2006/table">
            <a:tbl>
              <a:tblPr firstRow="1" bandRow="1">
                <a:tableStyleId>{FABFCF23-3B69-468F-B69F-88F6DE6A72F2}</a:tableStyleId>
              </a:tblPr>
              <a:tblGrid>
                <a:gridCol w="4716091">
                  <a:extLst>
                    <a:ext uri="{9D8B030D-6E8A-4147-A177-3AD203B41FA5}">
                      <a16:colId xmlns:a16="http://schemas.microsoft.com/office/drawing/2014/main" val="20000"/>
                    </a:ext>
                  </a:extLst>
                </a:gridCol>
                <a:gridCol w="5821853">
                  <a:extLst>
                    <a:ext uri="{9D8B030D-6E8A-4147-A177-3AD203B41FA5}">
                      <a16:colId xmlns:a16="http://schemas.microsoft.com/office/drawing/2014/main" val="20001"/>
                    </a:ext>
                  </a:extLst>
                </a:gridCol>
              </a:tblGrid>
              <a:tr h="476249">
                <a:tc>
                  <a:txBody>
                    <a:bodyPr/>
                    <a:lstStyle/>
                    <a:p>
                      <a:pPr algn="ctr">
                        <a:lnSpc>
                          <a:spcPct val="100000"/>
                        </a:lnSpc>
                        <a:spcBef>
                          <a:spcPts val="0"/>
                        </a:spcBef>
                        <a:spcAft>
                          <a:spcPts val="300"/>
                        </a:spcAft>
                      </a:pPr>
                      <a:r>
                        <a:rPr sz="2000" kern="0" spc="0" baseline="0" dirty="0">
                          <a:solidFill>
                            <a:srgbClr val="FFFFFF"/>
                          </a:solidFill>
                        </a:rPr>
                        <a:t>Module Title</a:t>
                      </a:r>
                      <a:endParaRPr sz="2000" kern="0" spc="0" baseline="0" dirty="0">
                        <a:latin typeface="Arial"/>
                        <a:cs typeface="Arial"/>
                      </a:endParaRPr>
                    </a:p>
                  </a:txBody>
                  <a:tcPr marL="0" marR="0" marT="93133" marB="0"/>
                </a:tc>
                <a:tc>
                  <a:txBody>
                    <a:bodyPr/>
                    <a:lstStyle/>
                    <a:p>
                      <a:pPr algn="ctr">
                        <a:lnSpc>
                          <a:spcPct val="100000"/>
                        </a:lnSpc>
                        <a:spcBef>
                          <a:spcPts val="0"/>
                        </a:spcBef>
                        <a:spcAft>
                          <a:spcPts val="300"/>
                        </a:spcAft>
                      </a:pPr>
                      <a:r>
                        <a:rPr lang="en-US" sz="2000" kern="0" spc="0" baseline="0" dirty="0">
                          <a:solidFill>
                            <a:srgbClr val="FFFFFF"/>
                          </a:solidFill>
                        </a:rPr>
                        <a:t>Software</a:t>
                      </a:r>
                      <a:endParaRPr sz="2000" kern="0" spc="0" baseline="0" dirty="0">
                        <a:latin typeface="Arial"/>
                        <a:cs typeface="Arial"/>
                      </a:endParaRPr>
                    </a:p>
                  </a:txBody>
                  <a:tcPr marL="0" marR="0" marT="93133" marB="0"/>
                </a:tc>
                <a:extLst>
                  <a:ext uri="{0D108BD9-81ED-4DB2-BD59-A6C34878D82A}">
                    <a16:rowId xmlns:a16="http://schemas.microsoft.com/office/drawing/2014/main" val="10000"/>
                  </a:ext>
                </a:extLst>
              </a:tr>
              <a:tr h="573192">
                <a:tc>
                  <a:txBody>
                    <a:bodyPr/>
                    <a:lstStyle/>
                    <a:p>
                      <a:pPr marL="84455">
                        <a:lnSpc>
                          <a:spcPct val="100000"/>
                        </a:lnSpc>
                        <a:spcBef>
                          <a:spcPts val="0"/>
                        </a:spcBef>
                        <a:spcAft>
                          <a:spcPts val="300"/>
                        </a:spcAft>
                      </a:pPr>
                      <a:r>
                        <a:rPr lang="en-US" sz="2000" kern="0" spc="0" baseline="0" dirty="0">
                          <a:solidFill>
                            <a:schemeClr val="tx1"/>
                          </a:solidFill>
                        </a:rPr>
                        <a:t>1. </a:t>
                      </a:r>
                      <a:r>
                        <a:rPr sz="2000" kern="0" spc="0" baseline="0" dirty="0">
                          <a:solidFill>
                            <a:schemeClr val="tx1"/>
                          </a:solidFill>
                        </a:rPr>
                        <a:t>Course Introduction</a:t>
                      </a:r>
                      <a:endParaRPr sz="2000" kern="0" spc="0" baseline="0" dirty="0">
                        <a:solidFill>
                          <a:schemeClr val="tx1"/>
                        </a:solidFill>
                        <a:latin typeface="Arial"/>
                        <a:cs typeface="Arial"/>
                      </a:endParaRPr>
                    </a:p>
                  </a:txBody>
                  <a:tcPr marL="0" marR="0" marT="105833" marB="0" anchor="ctr"/>
                </a:tc>
                <a:tc>
                  <a:txBody>
                    <a:bodyPr/>
                    <a:lstStyle/>
                    <a:p>
                      <a:pPr marL="173038" indent="-115888">
                        <a:lnSpc>
                          <a:spcPct val="100000"/>
                        </a:lnSpc>
                        <a:spcBef>
                          <a:spcPts val="0"/>
                        </a:spcBef>
                        <a:spcAft>
                          <a:spcPts val="300"/>
                        </a:spcAft>
                        <a:buClr>
                          <a:srgbClr val="949494"/>
                        </a:buClr>
                        <a:buFont typeface="Arial" panose="020B0604020202020204" pitchFamily="34" charset="0"/>
                        <a:buChar char="•"/>
                        <a:tabLst/>
                      </a:pPr>
                      <a:r>
                        <a:rPr lang="en-US" sz="2000" kern="0" spc="0" baseline="0" dirty="0">
                          <a:solidFill>
                            <a:schemeClr val="tx1"/>
                          </a:solidFill>
                        </a:rPr>
                        <a:t>Linux</a:t>
                      </a:r>
                      <a:endParaRPr sz="2000" kern="0" spc="0" baseline="0" dirty="0">
                        <a:solidFill>
                          <a:schemeClr val="tx1"/>
                        </a:solidFill>
                        <a:latin typeface="Arial"/>
                        <a:cs typeface="Arial"/>
                      </a:endParaRPr>
                    </a:p>
                  </a:txBody>
                  <a:tcPr marL="0" marR="0" marT="34712" marB="0" anchor="ctr"/>
                </a:tc>
                <a:extLst>
                  <a:ext uri="{0D108BD9-81ED-4DB2-BD59-A6C34878D82A}">
                    <a16:rowId xmlns:a16="http://schemas.microsoft.com/office/drawing/2014/main" val="10001"/>
                  </a:ext>
                </a:extLst>
              </a:tr>
              <a:tr h="494453">
                <a:tc>
                  <a:txBody>
                    <a:bodyPr/>
                    <a:lstStyle/>
                    <a:p>
                      <a:pPr marL="84455">
                        <a:lnSpc>
                          <a:spcPct val="100000"/>
                        </a:lnSpc>
                        <a:spcBef>
                          <a:spcPts val="0"/>
                        </a:spcBef>
                        <a:spcAft>
                          <a:spcPts val="300"/>
                        </a:spcAft>
                      </a:pPr>
                      <a:r>
                        <a:rPr lang="en-US" sz="2000" kern="0" spc="0" baseline="0" dirty="0">
                          <a:solidFill>
                            <a:schemeClr val="tx1"/>
                          </a:solidFill>
                        </a:rPr>
                        <a:t>2. </a:t>
                      </a:r>
                      <a:r>
                        <a:rPr sz="2000" kern="0" spc="0" baseline="0" dirty="0">
                          <a:solidFill>
                            <a:schemeClr val="tx1"/>
                          </a:solidFill>
                        </a:rPr>
                        <a:t>The DevNet Developer Environment</a:t>
                      </a:r>
                      <a:endParaRPr sz="2000" kern="0" spc="0" baseline="0" dirty="0">
                        <a:solidFill>
                          <a:schemeClr val="tx1"/>
                        </a:solidFill>
                        <a:latin typeface="Arial"/>
                        <a:cs typeface="Arial"/>
                      </a:endParaRPr>
                    </a:p>
                  </a:txBody>
                  <a:tcPr marL="0" marR="0" marT="81280" marB="0" anchor="ctr"/>
                </a:tc>
                <a:tc>
                  <a:txBody>
                    <a:bodyPr/>
                    <a:lstStyle/>
                    <a:p>
                      <a:pPr marL="173038" indent="-117475">
                        <a:lnSpc>
                          <a:spcPct val="100000"/>
                        </a:lnSpc>
                        <a:spcBef>
                          <a:spcPts val="0"/>
                        </a:spcBef>
                        <a:spcAft>
                          <a:spcPts val="300"/>
                        </a:spcAft>
                        <a:buClr>
                          <a:srgbClr val="949494"/>
                        </a:buClr>
                        <a:buFont typeface="Arial" panose="020B0604020202020204" pitchFamily="34" charset="0"/>
                        <a:buChar char="•"/>
                        <a:tabLst/>
                      </a:pPr>
                      <a:r>
                        <a:rPr lang="en-US" sz="2000" kern="0" spc="0" baseline="0" dirty="0" err="1">
                          <a:solidFill>
                            <a:schemeClr val="tx1"/>
                          </a:solidFill>
                        </a:rPr>
                        <a:t>GibHub</a:t>
                      </a:r>
                      <a:endParaRPr sz="2000" kern="0" spc="0" baseline="0" dirty="0">
                        <a:solidFill>
                          <a:schemeClr val="tx1"/>
                        </a:solidFill>
                        <a:latin typeface="Arial"/>
                        <a:cs typeface="Arial"/>
                      </a:endParaRPr>
                    </a:p>
                  </a:txBody>
                  <a:tcPr marL="0" marR="0" marT="115993" marB="0" anchor="ctr"/>
                </a:tc>
                <a:extLst>
                  <a:ext uri="{0D108BD9-81ED-4DB2-BD59-A6C34878D82A}">
                    <a16:rowId xmlns:a16="http://schemas.microsoft.com/office/drawing/2014/main" val="10002"/>
                  </a:ext>
                </a:extLst>
              </a:tr>
              <a:tr h="494453">
                <a:tc>
                  <a:txBody>
                    <a:bodyPr/>
                    <a:lstStyle/>
                    <a:p>
                      <a:pPr marL="84455">
                        <a:lnSpc>
                          <a:spcPct val="100000"/>
                        </a:lnSpc>
                        <a:spcBef>
                          <a:spcPts val="0"/>
                        </a:spcBef>
                        <a:spcAft>
                          <a:spcPts val="300"/>
                        </a:spcAft>
                      </a:pPr>
                      <a:r>
                        <a:rPr lang="en-US" sz="2000" kern="0" spc="0" baseline="0" dirty="0">
                          <a:solidFill>
                            <a:schemeClr val="tx1"/>
                          </a:solidFill>
                        </a:rPr>
                        <a:t>3. </a:t>
                      </a:r>
                      <a:r>
                        <a:rPr sz="2000" kern="0" spc="0" baseline="0" dirty="0">
                          <a:solidFill>
                            <a:schemeClr val="tx1"/>
                          </a:solidFill>
                        </a:rPr>
                        <a:t>Software Development and Design</a:t>
                      </a:r>
                      <a:endParaRPr sz="2000" kern="0" spc="0" baseline="0" dirty="0">
                        <a:solidFill>
                          <a:schemeClr val="tx1"/>
                        </a:solidFill>
                        <a:latin typeface="Arial"/>
                        <a:cs typeface="Arial"/>
                      </a:endParaRPr>
                    </a:p>
                  </a:txBody>
                  <a:tcPr marL="0" marR="0" marT="78739" marB="0" anchor="ctr"/>
                </a:tc>
                <a:tc>
                  <a:txBody>
                    <a:bodyPr/>
                    <a:lstStyle/>
                    <a:p>
                      <a:pPr marL="173038" indent="-117475">
                        <a:lnSpc>
                          <a:spcPct val="100000"/>
                        </a:lnSpc>
                        <a:spcBef>
                          <a:spcPts val="0"/>
                        </a:spcBef>
                        <a:spcAft>
                          <a:spcPts val="300"/>
                        </a:spcAft>
                        <a:buClr>
                          <a:srgbClr val="949494"/>
                        </a:buClr>
                        <a:buFont typeface="Arial" panose="020B0604020202020204" pitchFamily="34" charset="0"/>
                        <a:buChar char="•"/>
                        <a:tabLst/>
                      </a:pPr>
                      <a:r>
                        <a:rPr sz="2000" kern="0" spc="0" baseline="0" dirty="0">
                          <a:solidFill>
                            <a:schemeClr val="tx1"/>
                          </a:solidFill>
                        </a:rPr>
                        <a:t>Python</a:t>
                      </a:r>
                      <a:endParaRPr sz="2000" kern="0" spc="0" baseline="0" dirty="0">
                        <a:solidFill>
                          <a:schemeClr val="tx1"/>
                        </a:solidFill>
                        <a:latin typeface="Arial"/>
                        <a:cs typeface="Arial"/>
                      </a:endParaRPr>
                    </a:p>
                  </a:txBody>
                  <a:tcPr marL="0" marR="0" marT="112607" marB="0" anchor="ctr"/>
                </a:tc>
                <a:extLst>
                  <a:ext uri="{0D108BD9-81ED-4DB2-BD59-A6C34878D82A}">
                    <a16:rowId xmlns:a16="http://schemas.microsoft.com/office/drawing/2014/main" val="10003"/>
                  </a:ext>
                </a:extLst>
              </a:tr>
              <a:tr h="799439">
                <a:tc>
                  <a:txBody>
                    <a:bodyPr/>
                    <a:lstStyle/>
                    <a:p>
                      <a:pPr marL="84455">
                        <a:lnSpc>
                          <a:spcPct val="100000"/>
                        </a:lnSpc>
                        <a:spcBef>
                          <a:spcPts val="0"/>
                        </a:spcBef>
                        <a:spcAft>
                          <a:spcPts val="300"/>
                        </a:spcAft>
                      </a:pPr>
                      <a:r>
                        <a:rPr lang="en-US" sz="2000" kern="0" spc="0" baseline="0" dirty="0">
                          <a:solidFill>
                            <a:schemeClr val="tx1"/>
                          </a:solidFill>
                        </a:rPr>
                        <a:t>4. </a:t>
                      </a:r>
                      <a:r>
                        <a:rPr sz="2000" kern="0" spc="0" baseline="0" dirty="0">
                          <a:solidFill>
                            <a:schemeClr val="tx1"/>
                          </a:solidFill>
                        </a:rPr>
                        <a:t>Understanding and Using APIs</a:t>
                      </a:r>
                      <a:endParaRPr sz="2000" kern="0" spc="0" baseline="0" dirty="0">
                        <a:solidFill>
                          <a:schemeClr val="tx1"/>
                        </a:solidFill>
                        <a:latin typeface="Arial"/>
                        <a:cs typeface="Arial"/>
                      </a:endParaRPr>
                    </a:p>
                  </a:txBody>
                  <a:tcPr marL="0" marR="0" marT="108373" marB="0" anchor="ctr"/>
                </a:tc>
                <a:tc>
                  <a:txBody>
                    <a:bodyPr/>
                    <a:lstStyle/>
                    <a:p>
                      <a:pPr marL="173038" indent="-117475">
                        <a:lnSpc>
                          <a:spcPct val="100000"/>
                        </a:lnSpc>
                        <a:spcBef>
                          <a:spcPts val="0"/>
                        </a:spcBef>
                        <a:spcAft>
                          <a:spcPts val="300"/>
                        </a:spcAft>
                        <a:buClr>
                          <a:srgbClr val="949494"/>
                        </a:buClr>
                        <a:buFont typeface="Arial" panose="020B0604020202020204" pitchFamily="34" charset="0"/>
                        <a:buChar char="•"/>
                        <a:tabLst/>
                      </a:pPr>
                      <a:r>
                        <a:rPr sz="2000" kern="0" spc="0" baseline="0" dirty="0">
                          <a:solidFill>
                            <a:schemeClr val="tx1"/>
                          </a:solidFill>
                        </a:rPr>
                        <a:t>REST APIs</a:t>
                      </a:r>
                    </a:p>
                    <a:p>
                      <a:pPr marL="173038" indent="-117475">
                        <a:lnSpc>
                          <a:spcPct val="100000"/>
                        </a:lnSpc>
                        <a:spcBef>
                          <a:spcPts val="0"/>
                        </a:spcBef>
                        <a:spcAft>
                          <a:spcPts val="300"/>
                        </a:spcAft>
                        <a:buClr>
                          <a:srgbClr val="949494"/>
                        </a:buClr>
                        <a:buFont typeface="Arial" panose="020B0604020202020204" pitchFamily="34" charset="0"/>
                        <a:buChar char="•"/>
                        <a:tabLst/>
                      </a:pPr>
                      <a:r>
                        <a:rPr sz="2000" kern="0" spc="0" baseline="0" dirty="0">
                          <a:solidFill>
                            <a:schemeClr val="tx1"/>
                          </a:solidFill>
                        </a:rPr>
                        <a:t>Interact with REST APIs using </a:t>
                      </a:r>
                      <a:r>
                        <a:rPr lang="en-US" sz="2000" kern="0" spc="0" baseline="0" dirty="0">
                          <a:solidFill>
                            <a:schemeClr val="tx1"/>
                          </a:solidFill>
                        </a:rPr>
                        <a:t>Postman </a:t>
                      </a:r>
                      <a:r>
                        <a:rPr sz="2000" kern="0" spc="0" baseline="0" dirty="0">
                          <a:solidFill>
                            <a:schemeClr val="tx1"/>
                          </a:solidFill>
                        </a:rPr>
                        <a:t>and Python code</a:t>
                      </a:r>
                      <a:endParaRPr sz="2000" kern="0" spc="0" baseline="0" dirty="0">
                        <a:solidFill>
                          <a:schemeClr val="tx1"/>
                        </a:solidFill>
                        <a:latin typeface="Arial"/>
                        <a:cs typeface="Arial"/>
                      </a:endParaRPr>
                    </a:p>
                  </a:txBody>
                  <a:tcPr marL="0" marR="0" marT="37253" marB="0" anchor="ctr"/>
                </a:tc>
                <a:extLst>
                  <a:ext uri="{0D108BD9-81ED-4DB2-BD59-A6C34878D82A}">
                    <a16:rowId xmlns:a16="http://schemas.microsoft.com/office/drawing/2014/main" val="10004"/>
                  </a:ext>
                </a:extLst>
              </a:tr>
              <a:tr h="575733">
                <a:tc>
                  <a:txBody>
                    <a:bodyPr/>
                    <a:lstStyle/>
                    <a:p>
                      <a:pPr marL="84455">
                        <a:lnSpc>
                          <a:spcPct val="100000"/>
                        </a:lnSpc>
                        <a:spcBef>
                          <a:spcPts val="0"/>
                        </a:spcBef>
                        <a:spcAft>
                          <a:spcPts val="300"/>
                        </a:spcAft>
                      </a:pPr>
                      <a:r>
                        <a:rPr lang="en-US" sz="2000" kern="0" spc="0" baseline="0" dirty="0">
                          <a:solidFill>
                            <a:schemeClr val="tx1"/>
                          </a:solidFill>
                        </a:rPr>
                        <a:t>5. </a:t>
                      </a:r>
                      <a:r>
                        <a:rPr sz="2000" kern="0" spc="0" baseline="0" dirty="0">
                          <a:solidFill>
                            <a:schemeClr val="tx1"/>
                          </a:solidFill>
                        </a:rPr>
                        <a:t>Network Fundamentals</a:t>
                      </a:r>
                      <a:endParaRPr sz="2000" kern="0" spc="0" baseline="0" dirty="0">
                        <a:solidFill>
                          <a:schemeClr val="tx1"/>
                        </a:solidFill>
                        <a:latin typeface="Arial"/>
                        <a:cs typeface="Arial"/>
                      </a:endParaRPr>
                    </a:p>
                  </a:txBody>
                  <a:tcPr marL="0" marR="0" marT="108373" marB="0" anchor="ctr"/>
                </a:tc>
                <a:tc>
                  <a:txBody>
                    <a:bodyPr/>
                    <a:lstStyle/>
                    <a:p>
                      <a:pPr marL="173038" indent="-117475">
                        <a:lnSpc>
                          <a:spcPct val="100000"/>
                        </a:lnSpc>
                        <a:spcBef>
                          <a:spcPts val="0"/>
                        </a:spcBef>
                        <a:spcAft>
                          <a:spcPts val="300"/>
                        </a:spcAft>
                        <a:buClr>
                          <a:srgbClr val="949494"/>
                        </a:buClr>
                        <a:buFont typeface="Arial" panose="020B0604020202020204" pitchFamily="34" charset="0"/>
                        <a:buChar char="•"/>
                        <a:tabLst/>
                      </a:pPr>
                      <a:r>
                        <a:rPr lang="en-US" sz="2000" kern="0" spc="0" baseline="0" dirty="0">
                          <a:solidFill>
                            <a:schemeClr val="tx1"/>
                          </a:solidFill>
                        </a:rPr>
                        <a:t>CCNA1: Intro to Networks</a:t>
                      </a:r>
                      <a:endParaRPr sz="2000" kern="0" spc="0" baseline="0" dirty="0">
                        <a:solidFill>
                          <a:schemeClr val="tx1"/>
                        </a:solidFill>
                        <a:latin typeface="Arial"/>
                        <a:cs typeface="Arial"/>
                      </a:endParaRPr>
                    </a:p>
                  </a:txBody>
                  <a:tcPr marL="0" marR="0" marT="37253" marB="0" anchor="ctr"/>
                </a:tc>
                <a:extLst>
                  <a:ext uri="{0D108BD9-81ED-4DB2-BD59-A6C34878D82A}">
                    <a16:rowId xmlns:a16="http://schemas.microsoft.com/office/drawing/2014/main" val="10005"/>
                  </a:ext>
                </a:extLst>
              </a:tr>
              <a:tr h="548640">
                <a:tc>
                  <a:txBody>
                    <a:bodyPr/>
                    <a:lstStyle/>
                    <a:p>
                      <a:pPr marL="84455">
                        <a:lnSpc>
                          <a:spcPct val="100000"/>
                        </a:lnSpc>
                        <a:spcBef>
                          <a:spcPts val="0"/>
                        </a:spcBef>
                        <a:spcAft>
                          <a:spcPts val="300"/>
                        </a:spcAft>
                      </a:pPr>
                      <a:r>
                        <a:rPr lang="en-US" sz="2000" kern="0" spc="0" baseline="0" dirty="0">
                          <a:solidFill>
                            <a:schemeClr val="tx1"/>
                          </a:solidFill>
                        </a:rPr>
                        <a:t>6. </a:t>
                      </a:r>
                      <a:r>
                        <a:rPr sz="2000" kern="0" spc="0" baseline="0" dirty="0">
                          <a:solidFill>
                            <a:schemeClr val="tx1"/>
                          </a:solidFill>
                        </a:rPr>
                        <a:t>Application Deployment and Security</a:t>
                      </a:r>
                      <a:endParaRPr sz="2000" kern="0" spc="0" baseline="0" dirty="0">
                        <a:solidFill>
                          <a:schemeClr val="tx1"/>
                        </a:solidFill>
                        <a:latin typeface="Arial"/>
                        <a:cs typeface="Arial"/>
                      </a:endParaRPr>
                    </a:p>
                  </a:txBody>
                  <a:tcPr marL="0" marR="0" marT="108373" marB="0" anchor="ctr"/>
                </a:tc>
                <a:tc>
                  <a:txBody>
                    <a:bodyPr/>
                    <a:lstStyle/>
                    <a:p>
                      <a:pPr marL="173038" marR="216535" indent="-117475">
                        <a:lnSpc>
                          <a:spcPct val="100000"/>
                        </a:lnSpc>
                        <a:spcBef>
                          <a:spcPts val="0"/>
                        </a:spcBef>
                        <a:spcAft>
                          <a:spcPts val="300"/>
                        </a:spcAft>
                        <a:buClr>
                          <a:srgbClr val="949494"/>
                        </a:buClr>
                        <a:buFont typeface="Arial" panose="020B0604020202020204" pitchFamily="34" charset="0"/>
                        <a:buChar char="•"/>
                        <a:tabLst/>
                      </a:pPr>
                      <a:r>
                        <a:rPr lang="en-US" sz="2000" kern="0" spc="0" baseline="0" dirty="0">
                          <a:solidFill>
                            <a:schemeClr val="tx1"/>
                          </a:solidFill>
                        </a:rPr>
                        <a:t>Docker</a:t>
                      </a:r>
                      <a:endParaRPr sz="2000" kern="0" spc="0" baseline="0" dirty="0">
                        <a:solidFill>
                          <a:schemeClr val="tx1"/>
                        </a:solidFill>
                        <a:latin typeface="Arial"/>
                        <a:cs typeface="Arial"/>
                      </a:endParaRPr>
                    </a:p>
                  </a:txBody>
                  <a:tcPr marL="0" marR="0" marT="47413" marB="0" anchor="ctr"/>
                </a:tc>
                <a:extLst>
                  <a:ext uri="{0D108BD9-81ED-4DB2-BD59-A6C34878D82A}">
                    <a16:rowId xmlns:a16="http://schemas.microsoft.com/office/drawing/2014/main" val="10006"/>
                  </a:ext>
                </a:extLst>
              </a:tr>
              <a:tr h="548640">
                <a:tc>
                  <a:txBody>
                    <a:bodyPr/>
                    <a:lstStyle/>
                    <a:p>
                      <a:pPr marL="84455">
                        <a:lnSpc>
                          <a:spcPct val="100000"/>
                        </a:lnSpc>
                        <a:spcBef>
                          <a:spcPts val="0"/>
                        </a:spcBef>
                        <a:spcAft>
                          <a:spcPts val="300"/>
                        </a:spcAft>
                      </a:pPr>
                      <a:r>
                        <a:rPr lang="en-US" sz="2000" kern="0" spc="0" baseline="0" dirty="0">
                          <a:solidFill>
                            <a:schemeClr val="tx1"/>
                          </a:solidFill>
                        </a:rPr>
                        <a:t>7. </a:t>
                      </a:r>
                      <a:r>
                        <a:rPr sz="2000" kern="0" spc="0" baseline="0" dirty="0">
                          <a:solidFill>
                            <a:schemeClr val="tx1"/>
                          </a:solidFill>
                        </a:rPr>
                        <a:t>Infrastructure and Automation</a:t>
                      </a:r>
                      <a:endParaRPr sz="2000" kern="0" spc="0" baseline="0" dirty="0">
                        <a:solidFill>
                          <a:schemeClr val="tx1"/>
                        </a:solidFill>
                        <a:latin typeface="Arial"/>
                        <a:cs typeface="Arial"/>
                      </a:endParaRPr>
                    </a:p>
                  </a:txBody>
                  <a:tcPr marL="0" marR="0" marT="108373" marB="0" anchor="ctr"/>
                </a:tc>
                <a:tc>
                  <a:txBody>
                    <a:bodyPr/>
                    <a:lstStyle/>
                    <a:p>
                      <a:pPr marL="173038" marR="141605" indent="-117475">
                        <a:lnSpc>
                          <a:spcPct val="100000"/>
                        </a:lnSpc>
                        <a:spcBef>
                          <a:spcPts val="0"/>
                        </a:spcBef>
                        <a:spcAft>
                          <a:spcPts val="300"/>
                        </a:spcAft>
                        <a:buClr>
                          <a:srgbClr val="949494"/>
                        </a:buClr>
                        <a:buFont typeface="Arial" panose="020B0604020202020204" pitchFamily="34" charset="0"/>
                        <a:buChar char="•"/>
                        <a:tabLst/>
                      </a:pPr>
                      <a:r>
                        <a:rPr lang="en-US" sz="2000" kern="0" spc="0" baseline="0" dirty="0">
                          <a:solidFill>
                            <a:schemeClr val="tx1"/>
                          </a:solidFill>
                        </a:rPr>
                        <a:t>Ansible</a:t>
                      </a:r>
                      <a:endParaRPr sz="2000" kern="0" spc="0" baseline="0" dirty="0">
                        <a:solidFill>
                          <a:schemeClr val="tx1"/>
                        </a:solidFill>
                        <a:latin typeface="Arial"/>
                        <a:cs typeface="Arial"/>
                      </a:endParaRPr>
                    </a:p>
                  </a:txBody>
                  <a:tcPr marL="0" marR="0" marT="47413" marB="0" anchor="ctr"/>
                </a:tc>
                <a:extLst>
                  <a:ext uri="{0D108BD9-81ED-4DB2-BD59-A6C34878D82A}">
                    <a16:rowId xmlns:a16="http://schemas.microsoft.com/office/drawing/2014/main" val="10007"/>
                  </a:ext>
                </a:extLst>
              </a:tr>
              <a:tr h="751972">
                <a:tc>
                  <a:txBody>
                    <a:bodyPr/>
                    <a:lstStyle/>
                    <a:p>
                      <a:pPr marL="84455">
                        <a:lnSpc>
                          <a:spcPct val="100000"/>
                        </a:lnSpc>
                        <a:spcBef>
                          <a:spcPts val="0"/>
                        </a:spcBef>
                        <a:spcAft>
                          <a:spcPts val="300"/>
                        </a:spcAft>
                      </a:pPr>
                      <a:r>
                        <a:rPr lang="en-US" sz="2000" kern="0" spc="0" baseline="0" dirty="0">
                          <a:solidFill>
                            <a:schemeClr val="tx1"/>
                          </a:solidFill>
                        </a:rPr>
                        <a:t>8. </a:t>
                      </a:r>
                      <a:r>
                        <a:rPr sz="2000" kern="0" spc="0" baseline="0" dirty="0">
                          <a:solidFill>
                            <a:schemeClr val="tx1"/>
                          </a:solidFill>
                        </a:rPr>
                        <a:t>Cisco Platforms and Development</a:t>
                      </a:r>
                      <a:endParaRPr sz="2000" kern="0" spc="0" baseline="0" dirty="0">
                        <a:solidFill>
                          <a:schemeClr val="tx1"/>
                        </a:solidFill>
                        <a:latin typeface="Arial"/>
                        <a:cs typeface="Arial"/>
                      </a:endParaRPr>
                    </a:p>
                  </a:txBody>
                  <a:tcPr marL="0" marR="0" marT="214207" marB="0" anchor="ctr"/>
                </a:tc>
                <a:tc>
                  <a:txBody>
                    <a:bodyPr/>
                    <a:lstStyle/>
                    <a:p>
                      <a:pPr marL="173038" marR="301625" indent="-117475">
                        <a:lnSpc>
                          <a:spcPct val="100000"/>
                        </a:lnSpc>
                        <a:spcBef>
                          <a:spcPts val="0"/>
                        </a:spcBef>
                        <a:spcAft>
                          <a:spcPts val="300"/>
                        </a:spcAft>
                        <a:buClr>
                          <a:srgbClr val="949494"/>
                        </a:buClr>
                        <a:buFont typeface="Arial" panose="020B0604020202020204" pitchFamily="34" charset="0"/>
                        <a:buChar char="•"/>
                        <a:tabLst/>
                      </a:pPr>
                      <a:r>
                        <a:rPr sz="1800" kern="0" spc="0" baseline="0" dirty="0">
                          <a:solidFill>
                            <a:schemeClr val="tx1"/>
                          </a:solidFill>
                        </a:rPr>
                        <a:t>Compare Cisco platforms used for collaboration, infrastructure management, and automation</a:t>
                      </a:r>
                    </a:p>
                  </a:txBody>
                  <a:tcPr marL="0" marR="0" marT="47413" marB="0"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9559-7485-40DD-ACB4-03C627534BBD}"/>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C720FE93-BBB3-404D-B944-80FAC6697C79}"/>
              </a:ext>
            </a:extLst>
          </p:cNvPr>
          <p:cNvSpPr>
            <a:spLocks noGrp="1"/>
          </p:cNvSpPr>
          <p:nvPr>
            <p:ph sz="quarter" idx="10"/>
          </p:nvPr>
        </p:nvSpPr>
        <p:spPr/>
        <p:txBody>
          <a:bodyPr/>
          <a:lstStyle/>
          <a:p>
            <a:r>
              <a:rPr lang="en-US" sz="2400" dirty="0"/>
              <a:t>Turn On Windows Subsystem for Linux and </a:t>
            </a:r>
            <a:br>
              <a:rPr lang="en-US" sz="2400" dirty="0"/>
            </a:br>
            <a:r>
              <a:rPr lang="en-US" sz="2400" dirty="0"/>
              <a:t>Virtual Machine Platform</a:t>
            </a:r>
          </a:p>
          <a:p>
            <a:pPr lvl="1"/>
            <a:r>
              <a:rPr lang="en-US" sz="2400" dirty="0"/>
              <a:t>It will require a restart</a:t>
            </a:r>
          </a:p>
          <a:p>
            <a:endParaRPr lang="en-US" sz="2400" dirty="0"/>
          </a:p>
          <a:p>
            <a:endParaRPr lang="en-US" sz="2400" dirty="0"/>
          </a:p>
          <a:p>
            <a:endParaRPr lang="en-US" sz="2400" dirty="0"/>
          </a:p>
          <a:p>
            <a:endParaRPr lang="en-US" sz="2400" dirty="0"/>
          </a:p>
          <a:p>
            <a:r>
              <a:rPr lang="en-US" sz="2400" dirty="0"/>
              <a:t>Go to Windows Store and search for:</a:t>
            </a:r>
          </a:p>
          <a:p>
            <a:pPr lvl="1"/>
            <a:r>
              <a:rPr lang="en-US" sz="2400" dirty="0"/>
              <a:t>Windows Terminal</a:t>
            </a:r>
          </a:p>
          <a:p>
            <a:pPr lvl="1"/>
            <a:r>
              <a:rPr lang="en-US" sz="2400" dirty="0"/>
              <a:t>Ubuntu</a:t>
            </a:r>
          </a:p>
        </p:txBody>
      </p:sp>
      <p:pic>
        <p:nvPicPr>
          <p:cNvPr id="5" name="Picture 4">
            <a:extLst>
              <a:ext uri="{FF2B5EF4-FFF2-40B4-BE49-F238E27FC236}">
                <a16:creationId xmlns:a16="http://schemas.microsoft.com/office/drawing/2014/main" id="{BCF28C8C-DBEB-4AFE-B04C-359664DDA353}"/>
              </a:ext>
            </a:extLst>
          </p:cNvPr>
          <p:cNvPicPr>
            <a:picLocks noChangeAspect="1"/>
          </p:cNvPicPr>
          <p:nvPr/>
        </p:nvPicPr>
        <p:blipFill>
          <a:blip r:embed="rId2"/>
          <a:stretch>
            <a:fillRect/>
          </a:stretch>
        </p:blipFill>
        <p:spPr>
          <a:xfrm>
            <a:off x="8785185" y="1124087"/>
            <a:ext cx="3118948" cy="2855904"/>
          </a:xfrm>
          <a:prstGeom prst="rect">
            <a:avLst/>
          </a:prstGeom>
        </p:spPr>
      </p:pic>
      <p:pic>
        <p:nvPicPr>
          <p:cNvPr id="7" name="Picture 6">
            <a:extLst>
              <a:ext uri="{FF2B5EF4-FFF2-40B4-BE49-F238E27FC236}">
                <a16:creationId xmlns:a16="http://schemas.microsoft.com/office/drawing/2014/main" id="{72062DDB-C661-43C9-9756-CFDB03B98206}"/>
              </a:ext>
            </a:extLst>
          </p:cNvPr>
          <p:cNvPicPr>
            <a:picLocks noChangeAspect="1"/>
          </p:cNvPicPr>
          <p:nvPr/>
        </p:nvPicPr>
        <p:blipFill>
          <a:blip r:embed="rId3"/>
          <a:stretch>
            <a:fillRect/>
          </a:stretch>
        </p:blipFill>
        <p:spPr>
          <a:xfrm>
            <a:off x="7456205" y="4218687"/>
            <a:ext cx="4414062" cy="2199674"/>
          </a:xfrm>
          <a:prstGeom prst="rect">
            <a:avLst/>
          </a:prstGeom>
        </p:spPr>
      </p:pic>
    </p:spTree>
    <p:extLst>
      <p:ext uri="{BB962C8B-B14F-4D97-AF65-F5344CB8AC3E}">
        <p14:creationId xmlns:p14="http://schemas.microsoft.com/office/powerpoint/2010/main" val="133958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66FBE-BCF8-4C37-A78B-24E0BAB584D1}"/>
              </a:ext>
            </a:extLst>
          </p:cNvPr>
          <p:cNvSpPr>
            <a:spLocks noGrp="1"/>
          </p:cNvSpPr>
          <p:nvPr>
            <p:ph type="body" idx="1"/>
          </p:nvPr>
        </p:nvSpPr>
        <p:spPr/>
        <p:txBody>
          <a:bodyPr/>
          <a:lstStyle/>
          <a:p>
            <a:r>
              <a:rPr lang="en-US" dirty="0"/>
              <a:t>Network Automation with Python</a:t>
            </a:r>
          </a:p>
        </p:txBody>
      </p:sp>
      <p:sp>
        <p:nvSpPr>
          <p:cNvPr id="3" name="Title 2">
            <a:extLst>
              <a:ext uri="{FF2B5EF4-FFF2-40B4-BE49-F238E27FC236}">
                <a16:creationId xmlns:a16="http://schemas.microsoft.com/office/drawing/2014/main" id="{7B0C70E7-3220-46DA-8D25-F1A5145DFD3A}"/>
              </a:ext>
            </a:extLst>
          </p:cNvPr>
          <p:cNvSpPr>
            <a:spLocks noGrp="1"/>
          </p:cNvSpPr>
          <p:nvPr>
            <p:ph type="title"/>
          </p:nvPr>
        </p:nvSpPr>
        <p:spPr/>
        <p:txBody>
          <a:bodyPr/>
          <a:lstStyle/>
          <a:p>
            <a:r>
              <a:rPr lang="en-US" dirty="0"/>
              <a:t>Automation Demo</a:t>
            </a:r>
          </a:p>
        </p:txBody>
      </p:sp>
    </p:spTree>
    <p:extLst>
      <p:ext uri="{BB962C8B-B14F-4D97-AF65-F5344CB8AC3E}">
        <p14:creationId xmlns:p14="http://schemas.microsoft.com/office/powerpoint/2010/main" val="387703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275-53A3-4BE0-81C7-B02173357FDF}"/>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57057281-9FE1-4EE0-8C5E-01D25B7D7840}"/>
              </a:ext>
            </a:extLst>
          </p:cNvPr>
          <p:cNvSpPr>
            <a:spLocks noGrp="1"/>
          </p:cNvSpPr>
          <p:nvPr>
            <p:ph sz="quarter" idx="10"/>
          </p:nvPr>
        </p:nvSpPr>
        <p:spPr/>
        <p:txBody>
          <a:bodyPr/>
          <a:lstStyle/>
          <a:p>
            <a:r>
              <a:rPr lang="en-US" sz="2200" b="1" dirty="0"/>
              <a:t>Git</a:t>
            </a:r>
            <a:r>
              <a:rPr lang="en-US" sz="2200" dirty="0"/>
              <a:t> is the most widely used modern version control system in the world today. Git is an actively maintained open-source project originally developed in 2005 by Linus Torvalds, the famous creator of the Linux operating system kernel. </a:t>
            </a:r>
            <a:endParaRPr lang="en-US" sz="2200" b="1" dirty="0"/>
          </a:p>
          <a:p>
            <a:r>
              <a:rPr lang="en-US" sz="2200" b="1" dirty="0"/>
              <a:t>GitHub</a:t>
            </a:r>
            <a:r>
              <a:rPr lang="en-US" sz="2200" dirty="0"/>
              <a:t> is a code hosting platform for version control and collaboration. It lets you and others work together on projects from anywhere. </a:t>
            </a:r>
          </a:p>
          <a:p>
            <a:r>
              <a:rPr lang="en-US" sz="2200" dirty="0"/>
              <a:t>With a few simple commands you and your student can use GitHub is share and collect assignments.</a:t>
            </a:r>
          </a:p>
          <a:p>
            <a:r>
              <a:rPr lang="en-US" sz="2200" dirty="0"/>
              <a:t>Part 2: Code for our session today:</a:t>
            </a:r>
          </a:p>
          <a:p>
            <a:pPr marL="233345" lvl="1" indent="0">
              <a:buNone/>
            </a:pPr>
            <a:r>
              <a:rPr lang="en-US" sz="2400" b="1" dirty="0">
                <a:latin typeface="Consolas" panose="020B0609020204030204" pitchFamily="49" charset="0"/>
              </a:rPr>
              <a:t>cisco@pcname:/mnt/c/Users/</a:t>
            </a:r>
            <a:r>
              <a:rPr lang="en-US" sz="2400" b="1" i="1" dirty="0">
                <a:latin typeface="Consolas" panose="020B0609020204030204" pitchFamily="49" charset="0"/>
              </a:rPr>
              <a:t>user</a:t>
            </a:r>
            <a:r>
              <a:rPr lang="en-US" sz="2400" b="1" dirty="0">
                <a:latin typeface="Consolas" panose="020B0609020204030204" pitchFamily="49" charset="0"/>
              </a:rPr>
              <a:t>$</a:t>
            </a:r>
          </a:p>
          <a:p>
            <a:pPr marL="227013" indent="0">
              <a:buNone/>
            </a:pPr>
            <a:r>
              <a:rPr lang="en-US" sz="3200" b="1" i="0" u="none" strike="noStrike" baseline="0" dirty="0">
                <a:solidFill>
                  <a:srgbClr val="C00000"/>
                </a:solidFill>
                <a:latin typeface="Consolas" panose="020B0609020204030204" pitchFamily="49" charset="0"/>
              </a:rPr>
              <a:t>git clone https://github.com/Scott4564/python.git</a:t>
            </a:r>
          </a:p>
          <a:p>
            <a:pPr marL="227013" indent="0">
              <a:buNone/>
            </a:pPr>
            <a:r>
              <a:rPr lang="en-US" sz="3200" b="1" dirty="0">
                <a:solidFill>
                  <a:srgbClr val="C00000"/>
                </a:solidFill>
                <a:latin typeface="Consolas" panose="020B0609020204030204" pitchFamily="49" charset="0"/>
              </a:rPr>
              <a:t>cd python</a:t>
            </a:r>
          </a:p>
          <a:p>
            <a:pPr marL="223822" lvl="1" indent="0">
              <a:buNone/>
            </a:pPr>
            <a:r>
              <a:rPr lang="en-US" sz="2400" b="1" dirty="0">
                <a:latin typeface="Consolas" panose="020B0609020204030204" pitchFamily="49" charset="0"/>
              </a:rPr>
              <a:t>cisco@pcname:/mnt/c/Users/</a:t>
            </a:r>
            <a:r>
              <a:rPr lang="en-US" sz="2400" b="1" i="1" dirty="0">
                <a:latin typeface="Consolas" panose="020B0609020204030204" pitchFamily="49" charset="0"/>
              </a:rPr>
              <a:t>user</a:t>
            </a:r>
            <a:r>
              <a:rPr lang="en-US" sz="2400" b="1" dirty="0">
                <a:latin typeface="Consolas" panose="020B0609020204030204" pitchFamily="49" charset="0"/>
              </a:rPr>
              <a:t>/python$</a:t>
            </a:r>
          </a:p>
        </p:txBody>
      </p:sp>
    </p:spTree>
    <p:extLst>
      <p:ext uri="{BB962C8B-B14F-4D97-AF65-F5344CB8AC3E}">
        <p14:creationId xmlns:p14="http://schemas.microsoft.com/office/powerpoint/2010/main" val="29463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E9D7-373A-42DF-B382-C70E7C6A7A4D}"/>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E5BAE35E-C319-4553-BF55-3FD9288598D9}"/>
              </a:ext>
            </a:extLst>
          </p:cNvPr>
          <p:cNvSpPr>
            <a:spLocks noGrp="1"/>
          </p:cNvSpPr>
          <p:nvPr>
            <p:ph sz="quarter" idx="10"/>
          </p:nvPr>
        </p:nvSpPr>
        <p:spPr/>
        <p:txBody>
          <a:bodyPr/>
          <a:lstStyle/>
          <a:p>
            <a:pPr marL="0" indent="0" algn="ctr">
              <a:buNone/>
            </a:pPr>
            <a:r>
              <a:rPr lang="en-US" sz="9600" b="1" dirty="0"/>
              <a:t>Demo</a:t>
            </a:r>
          </a:p>
          <a:p>
            <a:pPr marL="0" indent="0" algn="ctr">
              <a:buNone/>
            </a:pPr>
            <a:r>
              <a:rPr lang="en-US" sz="3600" b="1" dirty="0"/>
              <a:t>Part 3 – 5 minutes</a:t>
            </a:r>
          </a:p>
          <a:p>
            <a:pPr marL="0" indent="0" algn="ctr">
              <a:buNone/>
            </a:pPr>
            <a:r>
              <a:rPr lang="en-US" sz="3600" b="1" dirty="0"/>
              <a:t>Part 4 – 10 minutes</a:t>
            </a:r>
          </a:p>
          <a:p>
            <a:pPr marL="0" indent="0" algn="ctr">
              <a:buNone/>
            </a:pPr>
            <a:r>
              <a:rPr lang="en-US" sz="3600" b="1" dirty="0"/>
              <a:t>Part 5 – 10 minutes</a:t>
            </a:r>
          </a:p>
          <a:p>
            <a:pPr marL="0" indent="0" algn="ctr">
              <a:buNone/>
            </a:pPr>
            <a:r>
              <a:rPr lang="en-US" sz="3600" b="1" dirty="0"/>
              <a:t>Part 6 – 15 minutes</a:t>
            </a:r>
          </a:p>
          <a:p>
            <a:pPr marL="0" indent="0" algn="ctr">
              <a:buNone/>
            </a:pPr>
            <a:r>
              <a:rPr lang="en-US" sz="3600" b="1" dirty="0"/>
              <a:t>Part 7 – 20 minutes</a:t>
            </a:r>
          </a:p>
          <a:p>
            <a:pPr marL="0" indent="0" algn="ctr">
              <a:buNone/>
            </a:pPr>
            <a:r>
              <a:rPr lang="en-US" sz="2400" b="1" dirty="0"/>
              <a:t>Total – 60 minutes</a:t>
            </a:r>
          </a:p>
        </p:txBody>
      </p:sp>
    </p:spTree>
    <p:extLst>
      <p:ext uri="{BB962C8B-B14F-4D97-AF65-F5344CB8AC3E}">
        <p14:creationId xmlns:p14="http://schemas.microsoft.com/office/powerpoint/2010/main" val="117071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2C6C-4572-40A4-9F0B-D08EBBBC06D9}"/>
              </a:ext>
            </a:extLst>
          </p:cNvPr>
          <p:cNvSpPr>
            <a:spLocks noGrp="1"/>
          </p:cNvSpPr>
          <p:nvPr>
            <p:ph type="title"/>
          </p:nvPr>
        </p:nvSpPr>
        <p:spPr/>
        <p:txBody>
          <a:bodyPr/>
          <a:lstStyle/>
          <a:p>
            <a:r>
              <a:rPr lang="en-US" dirty="0"/>
              <a:t>What is a Network Controller?</a:t>
            </a:r>
          </a:p>
        </p:txBody>
      </p:sp>
      <p:sp>
        <p:nvSpPr>
          <p:cNvPr id="3" name="Content Placeholder 2">
            <a:extLst>
              <a:ext uri="{FF2B5EF4-FFF2-40B4-BE49-F238E27FC236}">
                <a16:creationId xmlns:a16="http://schemas.microsoft.com/office/drawing/2014/main" id="{C08C8CC4-F637-46E4-B13F-D98EA198DAF7}"/>
              </a:ext>
            </a:extLst>
          </p:cNvPr>
          <p:cNvSpPr>
            <a:spLocks noGrp="1"/>
          </p:cNvSpPr>
          <p:nvPr>
            <p:ph sz="quarter" idx="10"/>
          </p:nvPr>
        </p:nvSpPr>
        <p:spPr/>
        <p:txBody>
          <a:bodyPr/>
          <a:lstStyle/>
          <a:p>
            <a:r>
              <a:rPr lang="en-US" sz="2200" dirty="0"/>
              <a:t>A </a:t>
            </a:r>
            <a:r>
              <a:rPr lang="en-US" sz="2200" b="1" dirty="0"/>
              <a:t>network controller </a:t>
            </a:r>
            <a:r>
              <a:rPr lang="en-US" sz="2200" dirty="0"/>
              <a:t>is a software that orchestrates network functions. It serves as an intermediary between the business and the network infrastructure. The organization enters their desired business objectives into the controller which in turn sets up the network to deliver on those objectives. Network controllers do their jobs by:</a:t>
            </a:r>
          </a:p>
          <a:p>
            <a:pPr lvl="1"/>
            <a:r>
              <a:rPr lang="en-US" sz="2200" b="1" dirty="0"/>
              <a:t>Maintaining an inventory of devices in the network and their status</a:t>
            </a:r>
          </a:p>
          <a:p>
            <a:pPr lvl="1"/>
            <a:r>
              <a:rPr lang="en-US" sz="2200" dirty="0"/>
              <a:t>Automating device operations such as configurations and image updates</a:t>
            </a:r>
          </a:p>
          <a:p>
            <a:pPr lvl="1"/>
            <a:r>
              <a:rPr lang="en-US" sz="2200" dirty="0"/>
              <a:t>Analyzing network operations, identifying potential issues, and suggesting remediations</a:t>
            </a:r>
          </a:p>
          <a:p>
            <a:pPr lvl="1"/>
            <a:r>
              <a:rPr lang="en-US" sz="2200" dirty="0"/>
              <a:t>Providing a platform for integration with other applications such as reporting systems</a:t>
            </a:r>
          </a:p>
          <a:p>
            <a:pPr lvl="1"/>
            <a:r>
              <a:rPr lang="en-US" sz="2200" dirty="0"/>
              <a:t>A network controller manages and orchestrates all aspects of a network making sure that it is operating flawlessly and delivering on business objectives. To better understand the role of such controllers, consider how network management has evolved.</a:t>
            </a:r>
          </a:p>
          <a:p>
            <a:endParaRPr lang="en-US" sz="2200" dirty="0"/>
          </a:p>
        </p:txBody>
      </p:sp>
    </p:spTree>
    <p:extLst>
      <p:ext uri="{BB962C8B-B14F-4D97-AF65-F5344CB8AC3E}">
        <p14:creationId xmlns:p14="http://schemas.microsoft.com/office/powerpoint/2010/main" val="326718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2C6C-4572-40A4-9F0B-D08EBBBC06D9}"/>
              </a:ext>
            </a:extLst>
          </p:cNvPr>
          <p:cNvSpPr>
            <a:spLocks noGrp="1"/>
          </p:cNvSpPr>
          <p:nvPr>
            <p:ph type="title"/>
          </p:nvPr>
        </p:nvSpPr>
        <p:spPr/>
        <p:txBody>
          <a:bodyPr/>
          <a:lstStyle/>
          <a:p>
            <a:r>
              <a:rPr lang="en-US" sz="2800" b="1" dirty="0"/>
              <a:t>What is a network controller's role in intent-based networking?</a:t>
            </a:r>
          </a:p>
        </p:txBody>
      </p:sp>
      <p:sp>
        <p:nvSpPr>
          <p:cNvPr id="3" name="Content Placeholder 2">
            <a:extLst>
              <a:ext uri="{FF2B5EF4-FFF2-40B4-BE49-F238E27FC236}">
                <a16:creationId xmlns:a16="http://schemas.microsoft.com/office/drawing/2014/main" id="{C08C8CC4-F637-46E4-B13F-D98EA198DAF7}"/>
              </a:ext>
            </a:extLst>
          </p:cNvPr>
          <p:cNvSpPr>
            <a:spLocks noGrp="1"/>
          </p:cNvSpPr>
          <p:nvPr>
            <p:ph sz="quarter" idx="10"/>
          </p:nvPr>
        </p:nvSpPr>
        <p:spPr/>
        <p:txBody>
          <a:bodyPr/>
          <a:lstStyle/>
          <a:p>
            <a:r>
              <a:rPr lang="en-US" sz="2000" dirty="0"/>
              <a:t>An intent-based networking (IBN) architecture builds on SDN and provides the building blocks that transform a hardware-centric, manual network into a software-driven network that continuously captures business intent, translates it into policies, and applies them consistently across the network.</a:t>
            </a:r>
          </a:p>
          <a:p>
            <a:r>
              <a:rPr lang="en-US" sz="2000" dirty="0"/>
              <a:t>A network controller acts as a central control point for network activity in an intent-based network.</a:t>
            </a:r>
          </a:p>
          <a:p>
            <a:pPr lvl="1"/>
            <a:r>
              <a:rPr lang="en-US" b="1" dirty="0"/>
              <a:t>Automation: </a:t>
            </a:r>
            <a:r>
              <a:rPr lang="en-US" dirty="0"/>
              <a:t>A network controller uses automation extensively for configuring, managing, testing, deploying, and operating physical and virtual devices in a network.</a:t>
            </a:r>
          </a:p>
          <a:p>
            <a:pPr lvl="1"/>
            <a:r>
              <a:rPr lang="en-US" b="1" dirty="0"/>
              <a:t>Translation: </a:t>
            </a:r>
            <a:r>
              <a:rPr lang="en-US" dirty="0"/>
              <a:t>A network controller translates business intent into policies that network devices can implement to help produce desired outcomes. </a:t>
            </a:r>
          </a:p>
          <a:p>
            <a:pPr lvl="1"/>
            <a:r>
              <a:rPr lang="en-US" b="1" dirty="0"/>
              <a:t>Activation: </a:t>
            </a:r>
            <a:r>
              <a:rPr lang="en-US" dirty="0"/>
              <a:t>A network controller distributes desired policies across the physical and virtual network infrastructure, using networkwide automation.</a:t>
            </a:r>
          </a:p>
          <a:p>
            <a:pPr lvl="1"/>
            <a:r>
              <a:rPr lang="en-US" b="1" dirty="0"/>
              <a:t>Analytics: </a:t>
            </a:r>
            <a:r>
              <a:rPr lang="en-US" dirty="0"/>
              <a:t>A network controller collects and analyzes telemetry data from network devices to help them operate smoothly and to spot any irregularities or potential issues. </a:t>
            </a:r>
          </a:p>
          <a:p>
            <a:pPr lvl="1"/>
            <a:r>
              <a:rPr lang="en-US" b="1" dirty="0"/>
              <a:t>Security: </a:t>
            </a:r>
            <a:r>
              <a:rPr lang="en-US" dirty="0"/>
              <a:t>A network controller can help ensure that security measures are built into the network, compared with reliance on security applications to secure only the perimeter. </a:t>
            </a:r>
          </a:p>
          <a:p>
            <a:pPr lvl="1"/>
            <a:r>
              <a:rPr lang="en-US" b="1" dirty="0"/>
              <a:t>Integration: </a:t>
            </a:r>
            <a:r>
              <a:rPr lang="en-US" dirty="0"/>
              <a:t>A network controller provides a central point for network orchestration, abstract individual devices, and expose a higher level of functionality through open-standard APIs. </a:t>
            </a:r>
          </a:p>
          <a:p>
            <a:endParaRPr lang="en-US" dirty="0"/>
          </a:p>
        </p:txBody>
      </p:sp>
    </p:spTree>
    <p:extLst>
      <p:ext uri="{BB962C8B-B14F-4D97-AF65-F5344CB8AC3E}">
        <p14:creationId xmlns:p14="http://schemas.microsoft.com/office/powerpoint/2010/main" val="731785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9F90-AEB1-4A57-9B79-DB6CEFA1F96E}"/>
              </a:ext>
            </a:extLst>
          </p:cNvPr>
          <p:cNvSpPr>
            <a:spLocks noGrp="1"/>
          </p:cNvSpPr>
          <p:nvPr>
            <p:ph type="title"/>
          </p:nvPr>
        </p:nvSpPr>
        <p:spPr/>
        <p:txBody>
          <a:bodyPr/>
          <a:lstStyle/>
          <a:p>
            <a:r>
              <a:rPr lang="en-US" b="1" dirty="0"/>
              <a:t>Cisco Intent-Based </a:t>
            </a:r>
            <a:r>
              <a:rPr lang="en-US" dirty="0"/>
              <a:t>N</a:t>
            </a:r>
            <a:r>
              <a:rPr lang="en-US" b="1" dirty="0"/>
              <a:t>etwork </a:t>
            </a:r>
            <a:r>
              <a:rPr lang="en-US" dirty="0"/>
              <a:t>C</a:t>
            </a:r>
            <a:r>
              <a:rPr lang="en-US" b="1" dirty="0"/>
              <a:t>ontrollers</a:t>
            </a:r>
            <a:endParaRPr lang="en-US" dirty="0"/>
          </a:p>
        </p:txBody>
      </p:sp>
      <p:sp>
        <p:nvSpPr>
          <p:cNvPr id="3" name="Content Placeholder 2">
            <a:extLst>
              <a:ext uri="{FF2B5EF4-FFF2-40B4-BE49-F238E27FC236}">
                <a16:creationId xmlns:a16="http://schemas.microsoft.com/office/drawing/2014/main" id="{AC795795-C6C3-4CEC-83F3-6BC080ED7537}"/>
              </a:ext>
            </a:extLst>
          </p:cNvPr>
          <p:cNvSpPr>
            <a:spLocks noGrp="1"/>
          </p:cNvSpPr>
          <p:nvPr>
            <p:ph sz="quarter" idx="10"/>
          </p:nvPr>
        </p:nvSpPr>
        <p:spPr/>
        <p:txBody>
          <a:bodyPr/>
          <a:lstStyle/>
          <a:p>
            <a:pPr>
              <a:buFont typeface="Arial" panose="020B0604020202020204" pitchFamily="34" charset="0"/>
              <a:buChar char="•"/>
            </a:pPr>
            <a:r>
              <a:rPr lang="en-US" sz="2400" dirty="0">
                <a:solidFill>
                  <a:srgbClr val="C00000"/>
                </a:solidFill>
                <a:hlinkClick r:id="rId2">
                  <a:extLst>
                    <a:ext uri="{A12FA001-AC4F-418D-AE19-62706E023703}">
                      <ahyp:hlinkClr xmlns:ahyp="http://schemas.microsoft.com/office/drawing/2018/hyperlinkcolor" val="tx"/>
                    </a:ext>
                  </a:extLst>
                </a:hlinkClick>
              </a:rPr>
              <a:t>Cisco DNA Center</a:t>
            </a:r>
            <a:r>
              <a:rPr lang="en-US" sz="2400" dirty="0">
                <a:solidFill>
                  <a:srgbClr val="C00000"/>
                </a:solidFill>
              </a:rPr>
              <a:t> </a:t>
            </a:r>
          </a:p>
          <a:p>
            <a:pPr>
              <a:buFont typeface="Arial" panose="020B0604020202020204" pitchFamily="34" charset="0"/>
              <a:buChar char="•"/>
            </a:pPr>
            <a:r>
              <a:rPr lang="en-US" sz="2400" dirty="0">
                <a:solidFill>
                  <a:srgbClr val="C00000"/>
                </a:solidFill>
                <a:hlinkClick r:id="rId3">
                  <a:extLst>
                    <a:ext uri="{A12FA001-AC4F-418D-AE19-62706E023703}">
                      <ahyp:hlinkClr xmlns:ahyp="http://schemas.microsoft.com/office/drawing/2018/hyperlinkcolor" val="tx"/>
                    </a:ext>
                  </a:extLst>
                </a:hlinkClick>
              </a:rPr>
              <a:t>Cisco vManage</a:t>
            </a:r>
            <a:r>
              <a:rPr lang="en-US" sz="2400" dirty="0">
                <a:solidFill>
                  <a:srgbClr val="C00000"/>
                </a:solidFill>
              </a:rPr>
              <a:t> </a:t>
            </a:r>
          </a:p>
          <a:p>
            <a:pPr>
              <a:buFont typeface="Arial" panose="020B0604020202020204" pitchFamily="34" charset="0"/>
              <a:buChar char="•"/>
            </a:pPr>
            <a:r>
              <a:rPr lang="en-US" sz="2400" dirty="0">
                <a:solidFill>
                  <a:srgbClr val="C00000"/>
                </a:solidFill>
                <a:hlinkClick r:id="rId4">
                  <a:extLst>
                    <a:ext uri="{A12FA001-AC4F-418D-AE19-62706E023703}">
                      <ahyp:hlinkClr xmlns:ahyp="http://schemas.microsoft.com/office/drawing/2018/hyperlinkcolor" val="tx"/>
                    </a:ext>
                  </a:extLst>
                </a:hlinkClick>
              </a:rPr>
              <a:t>Cisco APIC</a:t>
            </a:r>
            <a:r>
              <a:rPr lang="en-US" sz="2400" dirty="0">
                <a:solidFill>
                  <a:srgbClr val="C00000"/>
                </a:solidFill>
              </a:rPr>
              <a:t> </a:t>
            </a:r>
          </a:p>
          <a:p>
            <a:endParaRPr lang="en-US" dirty="0"/>
          </a:p>
        </p:txBody>
      </p:sp>
    </p:spTree>
    <p:extLst>
      <p:ext uri="{BB962C8B-B14F-4D97-AF65-F5344CB8AC3E}">
        <p14:creationId xmlns:p14="http://schemas.microsoft.com/office/powerpoint/2010/main" val="3401368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E9D7-373A-42DF-B382-C70E7C6A7A4D}"/>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E5BAE35E-C319-4553-BF55-3FD9288598D9}"/>
              </a:ext>
            </a:extLst>
          </p:cNvPr>
          <p:cNvSpPr>
            <a:spLocks noGrp="1"/>
          </p:cNvSpPr>
          <p:nvPr>
            <p:ph sz="quarter" idx="10"/>
          </p:nvPr>
        </p:nvSpPr>
        <p:spPr/>
        <p:txBody>
          <a:bodyPr/>
          <a:lstStyle/>
          <a:p>
            <a:pPr marL="0" indent="0" algn="ctr">
              <a:buNone/>
            </a:pPr>
            <a:r>
              <a:rPr lang="en-US" sz="9600" b="1" dirty="0"/>
              <a:t>Demo</a:t>
            </a:r>
          </a:p>
          <a:p>
            <a:pPr marL="0" indent="0" algn="ctr">
              <a:buNone/>
            </a:pPr>
            <a:r>
              <a:rPr lang="en-US" sz="3600" b="1" dirty="0"/>
              <a:t>Part 8 – 40 minutes</a:t>
            </a:r>
          </a:p>
          <a:p>
            <a:pPr marL="0" indent="0" algn="ctr">
              <a:buNone/>
            </a:pPr>
            <a:r>
              <a:rPr lang="en-US" sz="3600" b="1" dirty="0"/>
              <a:t>Part 9 – 20 minutes</a:t>
            </a:r>
          </a:p>
          <a:p>
            <a:pPr marL="0" indent="0" algn="ctr">
              <a:buNone/>
            </a:pPr>
            <a:r>
              <a:rPr lang="en-US" sz="2400" b="1" dirty="0"/>
              <a:t>Total – 60 minutes</a:t>
            </a:r>
          </a:p>
        </p:txBody>
      </p:sp>
    </p:spTree>
    <p:extLst>
      <p:ext uri="{BB962C8B-B14F-4D97-AF65-F5344CB8AC3E}">
        <p14:creationId xmlns:p14="http://schemas.microsoft.com/office/powerpoint/2010/main" val="3077724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FD9BAFCB-AF8F-4858-8429-FEC014016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062" y="873612"/>
            <a:ext cx="7229871" cy="2188468"/>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B505A66E-8F1A-41A1-AB60-B2804E869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064" y="3726138"/>
            <a:ext cx="7229871" cy="2059417"/>
          </a:xfrm>
          <a:prstGeom prst="rect">
            <a:avLst/>
          </a:prstGeom>
        </p:spPr>
      </p:pic>
    </p:spTree>
    <p:extLst>
      <p:ext uri="{BB962C8B-B14F-4D97-AF65-F5344CB8AC3E}">
        <p14:creationId xmlns:p14="http://schemas.microsoft.com/office/powerpoint/2010/main" val="156456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4840-81BC-4FF0-ADB0-A08DDCDADC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B6FDCD-2A51-4481-B6DA-18D674752F50}"/>
              </a:ext>
            </a:extLst>
          </p:cNvPr>
          <p:cNvSpPr>
            <a:spLocks noGrp="1"/>
          </p:cNvSpPr>
          <p:nvPr>
            <p:ph sz="quarter" idx="10"/>
          </p:nvPr>
        </p:nvSpPr>
        <p:spPr/>
        <p:txBody>
          <a:bodyPr/>
          <a:lstStyle/>
          <a:p>
            <a:r>
              <a:rPr lang="en-US" sz="2400" dirty="0"/>
              <a:t>Why I created this lab?</a:t>
            </a:r>
          </a:p>
          <a:p>
            <a:r>
              <a:rPr lang="en-US" sz="2400" dirty="0"/>
              <a:t>What equipment do I need?</a:t>
            </a:r>
          </a:p>
          <a:p>
            <a:r>
              <a:rPr lang="en-US" sz="2400" dirty="0"/>
              <a:t>What is a Terminal Server?</a:t>
            </a:r>
          </a:p>
          <a:p>
            <a:r>
              <a:rPr lang="en-US" sz="2400" dirty="0"/>
              <a:t>What is CISSHGO?</a:t>
            </a:r>
          </a:p>
          <a:p>
            <a:r>
              <a:rPr lang="en-US" sz="2400" dirty="0"/>
              <a:t>Introduction to Windows Subsystem for Linux</a:t>
            </a:r>
          </a:p>
          <a:p>
            <a:r>
              <a:rPr lang="en-US" sz="2400" dirty="0"/>
              <a:t>Introduction to Windows Terminal</a:t>
            </a:r>
          </a:p>
          <a:p>
            <a:r>
              <a:rPr lang="en-US" sz="2400" dirty="0"/>
              <a:t>How to get started with Ubuntu</a:t>
            </a:r>
          </a:p>
          <a:p>
            <a:r>
              <a:rPr lang="en-US" sz="2400" dirty="0"/>
              <a:t>What is GitHub?</a:t>
            </a:r>
          </a:p>
          <a:p>
            <a:r>
              <a:rPr lang="en-US" sz="2400" dirty="0"/>
              <a:t>Introduction to VS Code</a:t>
            </a:r>
          </a:p>
        </p:txBody>
      </p:sp>
    </p:spTree>
    <p:extLst>
      <p:ext uri="{BB962C8B-B14F-4D97-AF65-F5344CB8AC3E}">
        <p14:creationId xmlns:p14="http://schemas.microsoft.com/office/powerpoint/2010/main" val="303344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1BF1-DAF5-47AB-AEA1-8131DDC27ED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1722C74-35FD-4942-A1ED-D7AE7696AEE3}"/>
              </a:ext>
            </a:extLst>
          </p:cNvPr>
          <p:cNvSpPr>
            <a:spLocks noGrp="1"/>
          </p:cNvSpPr>
          <p:nvPr>
            <p:ph sz="quarter" idx="10"/>
          </p:nvPr>
        </p:nvSpPr>
        <p:spPr/>
        <p:txBody>
          <a:bodyPr/>
          <a:lstStyle/>
          <a:p>
            <a:r>
              <a:rPr lang="en-US" sz="2200" dirty="0"/>
              <a:t>Why I created this lab?</a:t>
            </a:r>
          </a:p>
          <a:p>
            <a:pPr lvl="1"/>
            <a:r>
              <a:rPr lang="en-US" sz="2200" dirty="0"/>
              <a:t>To be used as lab for CCNA3 Chapter14: Network Automation and an introduction to Ansible in DevNet</a:t>
            </a:r>
          </a:p>
          <a:p>
            <a:endParaRPr lang="en-US" sz="2200" dirty="0"/>
          </a:p>
          <a:p>
            <a:r>
              <a:rPr lang="en-US" sz="2200" dirty="0"/>
              <a:t>What equipment can I use?</a:t>
            </a:r>
          </a:p>
          <a:p>
            <a:pPr lvl="1"/>
            <a:r>
              <a:rPr lang="en-US" sz="2200" dirty="0"/>
              <a:t>Any Cisco device with SSH (k9) capabilities (IOS 12.4 or higher)</a:t>
            </a:r>
          </a:p>
          <a:p>
            <a:pPr lvl="2"/>
            <a:r>
              <a:rPr lang="en-US" sz="2200" dirty="0"/>
              <a:t>1841, 1941, 4221, 4321, 4331, 2960, 3560</a:t>
            </a:r>
          </a:p>
          <a:p>
            <a:endParaRPr lang="en-US" sz="2200" dirty="0"/>
          </a:p>
          <a:p>
            <a:r>
              <a:rPr lang="en-US" sz="2200" dirty="0"/>
              <a:t>What about old devices (2501) or a Terminal Server (2511 or Raspberry Pi)?</a:t>
            </a:r>
          </a:p>
          <a:p>
            <a:pPr lvl="1"/>
            <a:r>
              <a:rPr lang="en-US" sz="2200" dirty="0"/>
              <a:t>You can use Python code to allow Telnet</a:t>
            </a:r>
          </a:p>
          <a:p>
            <a:pPr lvl="2"/>
            <a:r>
              <a:rPr lang="en-US" sz="2200" dirty="0"/>
              <a:t>Netmiko: cisco_ios_telnet</a:t>
            </a:r>
          </a:p>
          <a:p>
            <a:pPr lvl="2"/>
            <a:r>
              <a:rPr lang="en-US" sz="2200" dirty="0"/>
              <a:t>Python: telnetlib</a:t>
            </a:r>
          </a:p>
        </p:txBody>
      </p:sp>
    </p:spTree>
    <p:extLst>
      <p:ext uri="{BB962C8B-B14F-4D97-AF65-F5344CB8AC3E}">
        <p14:creationId xmlns:p14="http://schemas.microsoft.com/office/powerpoint/2010/main" val="194472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F37-271A-4876-87B2-8B82BA7BD491}"/>
              </a:ext>
            </a:extLst>
          </p:cNvPr>
          <p:cNvSpPr>
            <a:spLocks noGrp="1"/>
          </p:cNvSpPr>
          <p:nvPr>
            <p:ph type="title"/>
          </p:nvPr>
        </p:nvSpPr>
        <p:spPr/>
        <p:txBody>
          <a:bodyPr/>
          <a:lstStyle/>
          <a:p>
            <a:r>
              <a:rPr lang="en-US" dirty="0"/>
              <a:t>What Software???</a:t>
            </a:r>
          </a:p>
        </p:txBody>
      </p:sp>
      <p:sp>
        <p:nvSpPr>
          <p:cNvPr id="3" name="Content Placeholder 2">
            <a:extLst>
              <a:ext uri="{FF2B5EF4-FFF2-40B4-BE49-F238E27FC236}">
                <a16:creationId xmlns:a16="http://schemas.microsoft.com/office/drawing/2014/main" id="{69DFDBB3-73C0-40FB-850C-468DF40EAA02}"/>
              </a:ext>
            </a:extLst>
          </p:cNvPr>
          <p:cNvSpPr>
            <a:spLocks noGrp="1"/>
          </p:cNvSpPr>
          <p:nvPr>
            <p:ph sz="quarter" idx="10"/>
          </p:nvPr>
        </p:nvSpPr>
        <p:spPr/>
        <p:txBody>
          <a:bodyPr/>
          <a:lstStyle/>
          <a:p>
            <a:r>
              <a:rPr lang="en-US" sz="2200" dirty="0"/>
              <a:t>What is WSL?</a:t>
            </a:r>
          </a:p>
          <a:p>
            <a:pPr lvl="1"/>
            <a:r>
              <a:rPr lang="en-US" sz="2200" b="1" dirty="0"/>
              <a:t>Windows Subsystem for Linux </a:t>
            </a:r>
          </a:p>
          <a:p>
            <a:endParaRPr lang="en-US" sz="2200" dirty="0"/>
          </a:p>
          <a:p>
            <a:r>
              <a:rPr lang="en-US" sz="2200" dirty="0"/>
              <a:t>What is Windows Terminal?</a:t>
            </a:r>
          </a:p>
          <a:p>
            <a:pPr lvl="1"/>
            <a:r>
              <a:rPr lang="en-US" sz="2200" b="1" dirty="0"/>
              <a:t>Windows Terminal </a:t>
            </a:r>
            <a:r>
              <a:rPr lang="en-US" sz="2200" dirty="0"/>
              <a:t>is a modern terminal application for users of command-line tools and shells like Command Prompt, PowerShell, and Windows Subsystem for Linux (WSL). </a:t>
            </a:r>
          </a:p>
          <a:p>
            <a:pPr lvl="1"/>
            <a:r>
              <a:rPr lang="en-US" sz="2200" dirty="0"/>
              <a:t>Its main features include multiple tabs, panes, and the ability to create your own themes and customize text, colors, backgrounds, and shortcuts.</a:t>
            </a:r>
          </a:p>
          <a:p>
            <a:endParaRPr lang="en-US" sz="2200" dirty="0"/>
          </a:p>
          <a:p>
            <a:r>
              <a:rPr lang="en-US" sz="2200" dirty="0"/>
              <a:t>How to start Ubuntu?</a:t>
            </a:r>
          </a:p>
          <a:p>
            <a:pPr lvl="1"/>
            <a:r>
              <a:rPr lang="en-US" sz="2200" dirty="0"/>
              <a:t>Gives you a Linux terminal directly in Windows without using virtual machines.</a:t>
            </a:r>
          </a:p>
          <a:p>
            <a:pPr lvl="1"/>
            <a:r>
              <a:rPr lang="en-US" sz="2200" dirty="0"/>
              <a:t>Great for learning Linux, Python, and network automation.</a:t>
            </a:r>
          </a:p>
        </p:txBody>
      </p:sp>
    </p:spTree>
    <p:extLst>
      <p:ext uri="{BB962C8B-B14F-4D97-AF65-F5344CB8AC3E}">
        <p14:creationId xmlns:p14="http://schemas.microsoft.com/office/powerpoint/2010/main" val="39308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CA60-1384-4F5D-9401-0B33AA79DFC7}"/>
              </a:ext>
            </a:extLst>
          </p:cNvPr>
          <p:cNvSpPr>
            <a:spLocks noGrp="1"/>
          </p:cNvSpPr>
          <p:nvPr>
            <p:ph type="title"/>
          </p:nvPr>
        </p:nvSpPr>
        <p:spPr/>
        <p:txBody>
          <a:bodyPr/>
          <a:lstStyle/>
          <a:p>
            <a:r>
              <a:rPr lang="en-US" dirty="0"/>
              <a:t>Windows Terminal</a:t>
            </a:r>
          </a:p>
        </p:txBody>
      </p:sp>
      <p:sp>
        <p:nvSpPr>
          <p:cNvPr id="3" name="Content Placeholder 2">
            <a:extLst>
              <a:ext uri="{FF2B5EF4-FFF2-40B4-BE49-F238E27FC236}">
                <a16:creationId xmlns:a16="http://schemas.microsoft.com/office/drawing/2014/main" id="{10671A63-C476-4FB4-B1D5-708BA021DB6C}"/>
              </a:ext>
            </a:extLst>
          </p:cNvPr>
          <p:cNvSpPr>
            <a:spLocks noGrp="1"/>
          </p:cNvSpPr>
          <p:nvPr>
            <p:ph sz="quarter" idx="10"/>
          </p:nvPr>
        </p:nvSpPr>
        <p:spPr/>
        <p:txBody>
          <a:bodyPr/>
          <a:lstStyle/>
          <a:p>
            <a:r>
              <a:rPr lang="en-US" sz="2400" b="1" dirty="0"/>
              <a:t>Windows Terminal </a:t>
            </a:r>
            <a:r>
              <a:rPr lang="en-US" sz="2400" dirty="0"/>
              <a:t>is a new, modern, feature-rich, productive terminal application for command-line users. It includes many of the features most frequently requested by the Windows command-line community including support for tabs, rich text, globalization, configurability, theming &amp; styling, and more.</a:t>
            </a:r>
          </a:p>
          <a:p>
            <a:endParaRPr lang="en-US" sz="2400" dirty="0"/>
          </a:p>
          <a:p>
            <a:r>
              <a:rPr lang="en-US" sz="2400" dirty="0"/>
              <a:t>Download from the Windows Store</a:t>
            </a:r>
          </a:p>
          <a:p>
            <a:pPr lvl="1"/>
            <a:r>
              <a:rPr lang="en-US" sz="2400" dirty="0"/>
              <a:t>Use winget (beta)– The </a:t>
            </a:r>
            <a:r>
              <a:rPr lang="en-US" sz="2400" b="1" dirty="0"/>
              <a:t>winget</a:t>
            </a:r>
            <a:r>
              <a:rPr lang="en-US" sz="2400" dirty="0"/>
              <a:t> command line tool enables developers to discover, install, upgrade, remove and configure applications on Windows 10 computers. This tool is the client interface to the Windows Package Manager service.</a:t>
            </a:r>
            <a:br>
              <a:rPr lang="en-US" sz="2400" dirty="0"/>
            </a:br>
            <a:r>
              <a:rPr lang="nn-NO" sz="2400" b="1" dirty="0">
                <a:solidFill>
                  <a:srgbClr val="C00000"/>
                </a:solidFill>
                <a:latin typeface="Consolas" panose="020B0609020204030204" pitchFamily="49" charset="0"/>
              </a:rPr>
              <a:t>winget install --id=Microsoft.WindowsTerminal –e</a:t>
            </a:r>
          </a:p>
          <a:p>
            <a:endParaRPr lang="nn-NO" sz="2400" dirty="0">
              <a:latin typeface="Consolas" panose="020B0609020204030204" pitchFamily="49" charset="0"/>
            </a:endParaRPr>
          </a:p>
          <a:p>
            <a:r>
              <a:rPr lang="nn-NO" sz="2400" dirty="0">
                <a:latin typeface="+mj-lt"/>
              </a:rPr>
              <a:t>Launch from </a:t>
            </a:r>
            <a:r>
              <a:rPr lang="nn-NO" sz="2400" b="1" dirty="0">
                <a:solidFill>
                  <a:srgbClr val="C00000"/>
                </a:solidFill>
                <a:latin typeface="Consolas" panose="020B0609020204030204" pitchFamily="49" charset="0"/>
              </a:rPr>
              <a:t>Start</a:t>
            </a:r>
            <a:r>
              <a:rPr lang="nn-NO" sz="2400" dirty="0">
                <a:solidFill>
                  <a:srgbClr val="C00000"/>
                </a:solidFill>
                <a:latin typeface="Consolas" panose="020B0609020204030204" pitchFamily="49" charset="0"/>
              </a:rPr>
              <a:t> &gt; </a:t>
            </a:r>
            <a:r>
              <a:rPr lang="nn-NO" sz="2400" b="1" dirty="0">
                <a:solidFill>
                  <a:srgbClr val="C00000"/>
                </a:solidFill>
                <a:latin typeface="Consolas" panose="020B0609020204030204" pitchFamily="49" charset="0"/>
              </a:rPr>
              <a:t>Programs</a:t>
            </a:r>
            <a:r>
              <a:rPr lang="nn-NO" sz="2400" dirty="0">
                <a:solidFill>
                  <a:srgbClr val="C00000"/>
                </a:solidFill>
                <a:latin typeface="Consolas" panose="020B0609020204030204" pitchFamily="49" charset="0"/>
              </a:rPr>
              <a:t> </a:t>
            </a:r>
            <a:r>
              <a:rPr lang="nn-NO" sz="2400" dirty="0">
                <a:latin typeface="+mj-lt"/>
              </a:rPr>
              <a:t>or </a:t>
            </a:r>
            <a:r>
              <a:rPr lang="nn-NO" sz="2400" b="1" dirty="0">
                <a:solidFill>
                  <a:srgbClr val="C00000"/>
                </a:solidFill>
                <a:latin typeface="Consolas" panose="020B0609020204030204" pitchFamily="49" charset="0"/>
              </a:rPr>
              <a:t>Run</a:t>
            </a:r>
            <a:r>
              <a:rPr lang="nn-NO" sz="2400" dirty="0">
                <a:solidFill>
                  <a:srgbClr val="C00000"/>
                </a:solidFill>
                <a:latin typeface="Consolas" panose="020B0609020204030204" pitchFamily="49" charset="0"/>
              </a:rPr>
              <a:t> &gt; </a:t>
            </a:r>
            <a:r>
              <a:rPr lang="nn-NO" sz="2400" b="1" dirty="0">
                <a:solidFill>
                  <a:srgbClr val="C00000"/>
                </a:solidFill>
                <a:latin typeface="Consolas" panose="020B0609020204030204" pitchFamily="49" charset="0"/>
              </a:rPr>
              <a:t>wt</a:t>
            </a:r>
            <a:endParaRPr lang="en-US" sz="2400"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8421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06AE3A-B125-44BB-B256-16AE85A37711}"/>
              </a:ext>
            </a:extLst>
          </p:cNvPr>
          <p:cNvSpPr>
            <a:spLocks noGrp="1"/>
          </p:cNvSpPr>
          <p:nvPr>
            <p:ph type="title"/>
          </p:nvPr>
        </p:nvSpPr>
        <p:spPr/>
        <p:txBody>
          <a:bodyPr/>
          <a:lstStyle/>
          <a:p>
            <a:r>
              <a:rPr lang="en-US" dirty="0"/>
              <a:t>Ubuntu</a:t>
            </a:r>
          </a:p>
        </p:txBody>
      </p:sp>
      <p:sp>
        <p:nvSpPr>
          <p:cNvPr id="3" name="Content Placeholder 2">
            <a:extLst>
              <a:ext uri="{FF2B5EF4-FFF2-40B4-BE49-F238E27FC236}">
                <a16:creationId xmlns:a16="http://schemas.microsoft.com/office/drawing/2014/main" id="{8E073013-E041-4D26-86A8-0E16F3CB4259}"/>
              </a:ext>
            </a:extLst>
          </p:cNvPr>
          <p:cNvSpPr>
            <a:spLocks noGrp="1"/>
          </p:cNvSpPr>
          <p:nvPr>
            <p:ph sz="quarter" idx="10"/>
          </p:nvPr>
        </p:nvSpPr>
        <p:spPr>
          <a:xfrm>
            <a:off x="321733" y="1124087"/>
            <a:ext cx="11582400" cy="5475681"/>
          </a:xfrm>
        </p:spPr>
        <p:txBody>
          <a:bodyPr/>
          <a:lstStyle/>
          <a:p>
            <a:r>
              <a:rPr lang="en-US" sz="2400" dirty="0"/>
              <a:t>Ubuntu Desktop 20.04.2 LTS</a:t>
            </a:r>
          </a:p>
          <a:p>
            <a:pPr lvl="1"/>
            <a:r>
              <a:rPr lang="en-US" sz="2400" dirty="0"/>
              <a:t>Ubuntu is free</a:t>
            </a:r>
          </a:p>
          <a:p>
            <a:pPr lvl="1"/>
            <a:r>
              <a:rPr lang="en-US" sz="2400" dirty="0"/>
              <a:t>Based on Debian Linux</a:t>
            </a:r>
          </a:p>
          <a:p>
            <a:pPr lvl="1"/>
            <a:r>
              <a:rPr lang="en-US" sz="2400" dirty="0"/>
              <a:t>Available in the Windows Store (for use in Windows Terminal)</a:t>
            </a:r>
          </a:p>
          <a:p>
            <a:pPr lvl="1"/>
            <a:r>
              <a:rPr lang="en-US" sz="2400" dirty="0"/>
              <a:t>Can be installed on physical equipment or in virtual machines</a:t>
            </a:r>
          </a:p>
          <a:p>
            <a:pPr lvl="1"/>
            <a:r>
              <a:rPr lang="en-US" sz="2400" dirty="0"/>
              <a:t>Available at: </a:t>
            </a:r>
            <a:r>
              <a:rPr lang="en-US" sz="2400" b="1" dirty="0">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https://ubuntu.com/#download</a:t>
            </a:r>
            <a:endParaRPr lang="en-US" sz="2400" b="1" dirty="0">
              <a:solidFill>
                <a:srgbClr val="C00000"/>
              </a:solidFill>
              <a:latin typeface="Consolas" panose="020B0609020204030204" pitchFamily="49" charset="0"/>
            </a:endParaRPr>
          </a:p>
          <a:p>
            <a:r>
              <a:rPr lang="en-US" sz="2400" dirty="0"/>
              <a:t>How to start Ubuntu?</a:t>
            </a:r>
          </a:p>
          <a:p>
            <a:pPr lvl="1"/>
            <a:r>
              <a:rPr lang="en-US" sz="2400" dirty="0"/>
              <a:t>Always open it from within Windows Terminal</a:t>
            </a:r>
          </a:p>
          <a:p>
            <a:pPr lvl="1"/>
            <a:r>
              <a:rPr lang="en-US" sz="2400" dirty="0"/>
              <a:t>Can be set as the default terminal to open.</a:t>
            </a:r>
          </a:p>
          <a:p>
            <a:endParaRPr lang="en-US" sz="2400" dirty="0"/>
          </a:p>
        </p:txBody>
      </p:sp>
    </p:spTree>
    <p:extLst>
      <p:ext uri="{BB962C8B-B14F-4D97-AF65-F5344CB8AC3E}">
        <p14:creationId xmlns:p14="http://schemas.microsoft.com/office/powerpoint/2010/main" val="253522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CF86DD-D5E8-46C8-8A4C-80921F06E665}"/>
              </a:ext>
            </a:extLst>
          </p:cNvPr>
          <p:cNvSpPr>
            <a:spLocks noGrp="1"/>
          </p:cNvSpPr>
          <p:nvPr>
            <p:ph type="title"/>
          </p:nvPr>
        </p:nvSpPr>
        <p:spPr/>
        <p:txBody>
          <a:bodyPr/>
          <a:lstStyle/>
          <a:p>
            <a:r>
              <a:rPr lang="en-US" dirty="0"/>
              <a:t>ESC11's Terminal (Telnet) Server</a:t>
            </a:r>
          </a:p>
        </p:txBody>
      </p:sp>
      <p:sp>
        <p:nvSpPr>
          <p:cNvPr id="5" name="Content Placeholder 4">
            <a:extLst>
              <a:ext uri="{FF2B5EF4-FFF2-40B4-BE49-F238E27FC236}">
                <a16:creationId xmlns:a16="http://schemas.microsoft.com/office/drawing/2014/main" id="{79421DF9-293B-4011-B27D-AC46FE3B39CC}"/>
              </a:ext>
            </a:extLst>
          </p:cNvPr>
          <p:cNvSpPr>
            <a:spLocks noGrp="1"/>
          </p:cNvSpPr>
          <p:nvPr>
            <p:ph sz="quarter" idx="10"/>
          </p:nvPr>
        </p:nvSpPr>
        <p:spPr/>
        <p:txBody>
          <a:bodyPr/>
          <a:lstStyle/>
          <a:p>
            <a:pPr marL="0" indent="0">
              <a:buNone/>
            </a:pPr>
            <a:r>
              <a:rPr lang="en-US" sz="4000" b="1" dirty="0">
                <a:solidFill>
                  <a:srgbClr val="C00000"/>
                </a:solidFill>
                <a:latin typeface="Consolas" panose="020B0609020204030204" pitchFamily="49" charset="0"/>
                <a:hlinkClick r:id="rId2">
                  <a:extLst>
                    <a:ext uri="{A12FA001-AC4F-418D-AE19-62706E023703}">
                      <ahyp:hlinkClr xmlns:ahyp="http://schemas.microsoft.com/office/drawing/2018/hyperlinkcolor" val="tx"/>
                    </a:ext>
                  </a:extLst>
                </a:hlinkClick>
              </a:rPr>
              <a:t>http://netacad11.info/</a:t>
            </a:r>
            <a:endParaRPr lang="en-US" sz="4000" b="1" dirty="0">
              <a:solidFill>
                <a:srgbClr val="C00000"/>
              </a:solidFill>
              <a:latin typeface="Consolas" panose="020B0609020204030204" pitchFamily="49" charset="0"/>
            </a:endParaRPr>
          </a:p>
        </p:txBody>
      </p:sp>
      <p:pic>
        <p:nvPicPr>
          <p:cNvPr id="3" name="Picture 2">
            <a:extLst>
              <a:ext uri="{FF2B5EF4-FFF2-40B4-BE49-F238E27FC236}">
                <a16:creationId xmlns:a16="http://schemas.microsoft.com/office/drawing/2014/main" id="{F853C38D-9270-4143-816F-41DEA696739F}"/>
              </a:ext>
            </a:extLst>
          </p:cNvPr>
          <p:cNvPicPr>
            <a:picLocks noChangeAspect="1"/>
          </p:cNvPicPr>
          <p:nvPr/>
        </p:nvPicPr>
        <p:blipFill>
          <a:blip r:embed="rId3"/>
          <a:stretch>
            <a:fillRect/>
          </a:stretch>
        </p:blipFill>
        <p:spPr>
          <a:xfrm>
            <a:off x="825431" y="2200435"/>
            <a:ext cx="3233994" cy="4454165"/>
          </a:xfrm>
          <a:prstGeom prst="rect">
            <a:avLst/>
          </a:prstGeom>
        </p:spPr>
      </p:pic>
      <p:grpSp>
        <p:nvGrpSpPr>
          <p:cNvPr id="12" name="Group 11">
            <a:extLst>
              <a:ext uri="{FF2B5EF4-FFF2-40B4-BE49-F238E27FC236}">
                <a16:creationId xmlns:a16="http://schemas.microsoft.com/office/drawing/2014/main" id="{E026A2D4-CF52-43DB-951D-BC9EB91493F6}"/>
              </a:ext>
            </a:extLst>
          </p:cNvPr>
          <p:cNvGrpSpPr/>
          <p:nvPr/>
        </p:nvGrpSpPr>
        <p:grpSpPr>
          <a:xfrm>
            <a:off x="5297864" y="2200435"/>
            <a:ext cx="6205979" cy="4232883"/>
            <a:chOff x="5297864" y="2200435"/>
            <a:chExt cx="6205979" cy="4232883"/>
          </a:xfrm>
        </p:grpSpPr>
        <p:pic>
          <p:nvPicPr>
            <p:cNvPr id="8" name="Picture 7">
              <a:extLst>
                <a:ext uri="{FF2B5EF4-FFF2-40B4-BE49-F238E27FC236}">
                  <a16:creationId xmlns:a16="http://schemas.microsoft.com/office/drawing/2014/main" id="{50B248EE-FDA9-4911-9199-DCE5707AD5B0}"/>
                </a:ext>
              </a:extLst>
            </p:cNvPr>
            <p:cNvPicPr>
              <a:picLocks noChangeAspect="1"/>
            </p:cNvPicPr>
            <p:nvPr/>
          </p:nvPicPr>
          <p:blipFill>
            <a:blip r:embed="rId4"/>
            <a:stretch>
              <a:fillRect/>
            </a:stretch>
          </p:blipFill>
          <p:spPr>
            <a:xfrm>
              <a:off x="5297864" y="2200435"/>
              <a:ext cx="6205979" cy="1096165"/>
            </a:xfrm>
            <a:prstGeom prst="rect">
              <a:avLst/>
            </a:prstGeom>
          </p:spPr>
        </p:pic>
        <p:pic>
          <p:nvPicPr>
            <p:cNvPr id="11" name="Picture 10">
              <a:extLst>
                <a:ext uri="{FF2B5EF4-FFF2-40B4-BE49-F238E27FC236}">
                  <a16:creationId xmlns:a16="http://schemas.microsoft.com/office/drawing/2014/main" id="{2BF39E3B-7339-4115-9B3C-64990C5F29CD}"/>
                </a:ext>
              </a:extLst>
            </p:cNvPr>
            <p:cNvPicPr>
              <a:picLocks noChangeAspect="1"/>
            </p:cNvPicPr>
            <p:nvPr/>
          </p:nvPicPr>
          <p:blipFill>
            <a:blip r:embed="rId5"/>
            <a:stretch>
              <a:fillRect/>
            </a:stretch>
          </p:blipFill>
          <p:spPr>
            <a:xfrm>
              <a:off x="5297864" y="3296600"/>
              <a:ext cx="6205979" cy="3136718"/>
            </a:xfrm>
            <a:prstGeom prst="rect">
              <a:avLst/>
            </a:prstGeom>
          </p:spPr>
        </p:pic>
      </p:grpSp>
    </p:spTree>
    <p:extLst>
      <p:ext uri="{BB962C8B-B14F-4D97-AF65-F5344CB8AC3E}">
        <p14:creationId xmlns:p14="http://schemas.microsoft.com/office/powerpoint/2010/main" val="223305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57A3C4D-0B8A-4D68-9257-F3336EF4E39B}"/>
              </a:ext>
            </a:extLst>
          </p:cNvPr>
          <p:cNvGrpSpPr/>
          <p:nvPr/>
        </p:nvGrpSpPr>
        <p:grpSpPr>
          <a:xfrm>
            <a:off x="6112933" y="1660034"/>
            <a:ext cx="5859532" cy="3429000"/>
            <a:chOff x="6112933" y="1647334"/>
            <a:chExt cx="5859532" cy="3429000"/>
          </a:xfrm>
        </p:grpSpPr>
        <p:pic>
          <p:nvPicPr>
            <p:cNvPr id="5" name="Picture 4">
              <a:extLst>
                <a:ext uri="{FF2B5EF4-FFF2-40B4-BE49-F238E27FC236}">
                  <a16:creationId xmlns:a16="http://schemas.microsoft.com/office/drawing/2014/main" id="{403D166B-5560-4DA4-BB9A-7E9270DAB43D}"/>
                </a:ext>
              </a:extLst>
            </p:cNvPr>
            <p:cNvPicPr>
              <a:picLocks noChangeAspect="1"/>
            </p:cNvPicPr>
            <p:nvPr/>
          </p:nvPicPr>
          <p:blipFill>
            <a:blip r:embed="rId2"/>
            <a:stretch>
              <a:fillRect/>
            </a:stretch>
          </p:blipFill>
          <p:spPr>
            <a:xfrm>
              <a:off x="6112933" y="1647334"/>
              <a:ext cx="5859532" cy="3429000"/>
            </a:xfrm>
            <a:prstGeom prst="rect">
              <a:avLst/>
            </a:prstGeom>
          </p:spPr>
        </p:pic>
        <p:sp>
          <p:nvSpPr>
            <p:cNvPr id="8" name="Rectangle 7">
              <a:extLst>
                <a:ext uri="{FF2B5EF4-FFF2-40B4-BE49-F238E27FC236}">
                  <a16:creationId xmlns:a16="http://schemas.microsoft.com/office/drawing/2014/main" id="{4AD4C8EC-9FD2-4438-9BDC-A713E76206B0}"/>
                </a:ext>
              </a:extLst>
            </p:cNvPr>
            <p:cNvSpPr/>
            <p:nvPr/>
          </p:nvSpPr>
          <p:spPr bwMode="auto">
            <a:xfrm>
              <a:off x="6140450" y="1809750"/>
              <a:ext cx="1854200" cy="139700"/>
            </a:xfrm>
            <a:prstGeom prst="rect">
              <a:avLst/>
            </a:prstGeom>
            <a:solidFill>
              <a:srgbClr val="3300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2" name="Title 1">
            <a:extLst>
              <a:ext uri="{FF2B5EF4-FFF2-40B4-BE49-F238E27FC236}">
                <a16:creationId xmlns:a16="http://schemas.microsoft.com/office/drawing/2014/main" id="{9230865D-5DD9-49F0-8E6F-645FFB6D2B75}"/>
              </a:ext>
            </a:extLst>
          </p:cNvPr>
          <p:cNvSpPr>
            <a:spLocks noGrp="1"/>
          </p:cNvSpPr>
          <p:nvPr>
            <p:ph type="title"/>
          </p:nvPr>
        </p:nvSpPr>
        <p:spPr/>
        <p:txBody>
          <a:bodyPr/>
          <a:lstStyle/>
          <a:p>
            <a:r>
              <a:rPr lang="en-US" dirty="0"/>
              <a:t>Serial Port Connection</a:t>
            </a:r>
          </a:p>
        </p:txBody>
      </p:sp>
      <p:sp>
        <p:nvSpPr>
          <p:cNvPr id="3" name="Content Placeholder 2">
            <a:extLst>
              <a:ext uri="{FF2B5EF4-FFF2-40B4-BE49-F238E27FC236}">
                <a16:creationId xmlns:a16="http://schemas.microsoft.com/office/drawing/2014/main" id="{577987B0-5205-4359-9FEE-010551D04896}"/>
              </a:ext>
            </a:extLst>
          </p:cNvPr>
          <p:cNvSpPr>
            <a:spLocks noGrp="1"/>
          </p:cNvSpPr>
          <p:nvPr>
            <p:ph sz="quarter" idx="10"/>
          </p:nvPr>
        </p:nvSpPr>
        <p:spPr/>
        <p:txBody>
          <a:bodyPr/>
          <a:lstStyle/>
          <a:p>
            <a:r>
              <a:rPr lang="en-US" sz="2400" dirty="0"/>
              <a:t>Install screen app:</a:t>
            </a:r>
          </a:p>
          <a:p>
            <a:pPr marL="457200" indent="-57150">
              <a:buNone/>
            </a:pPr>
            <a:r>
              <a:rPr lang="en-US" sz="2400" b="1" dirty="0">
                <a:latin typeface="Consolas" panose="020B0609020204030204" pitchFamily="49" charset="0"/>
              </a:rPr>
              <a:t>sudo apt install screen</a:t>
            </a:r>
          </a:p>
          <a:p>
            <a:r>
              <a:rPr lang="en-US" sz="2400" dirty="0"/>
              <a:t>Find the correct port:</a:t>
            </a:r>
          </a:p>
          <a:p>
            <a:pPr marL="457200" indent="-57150">
              <a:buNone/>
            </a:pPr>
            <a:r>
              <a:rPr lang="en-US" sz="2400" b="1" dirty="0">
                <a:latin typeface="Consolas" panose="020B0609020204030204" pitchFamily="49" charset="0"/>
              </a:rPr>
              <a:t>ls /dev/*USB*</a:t>
            </a:r>
          </a:p>
          <a:p>
            <a:r>
              <a:rPr lang="en-US" sz="2400" dirty="0"/>
              <a:t>Open the port:</a:t>
            </a:r>
          </a:p>
          <a:p>
            <a:pPr marL="457200" indent="-57150">
              <a:buNone/>
            </a:pPr>
            <a:r>
              <a:rPr lang="en-US" sz="2400" b="1" dirty="0">
                <a:latin typeface="Consolas" panose="020B0609020204030204" pitchFamily="49" charset="0"/>
              </a:rPr>
              <a:t>sudo screen /dev/ttyUSB0 9600</a:t>
            </a:r>
          </a:p>
        </p:txBody>
      </p:sp>
      <p:sp>
        <p:nvSpPr>
          <p:cNvPr id="6" name="TextBox 5">
            <a:extLst>
              <a:ext uri="{FF2B5EF4-FFF2-40B4-BE49-F238E27FC236}">
                <a16:creationId xmlns:a16="http://schemas.microsoft.com/office/drawing/2014/main" id="{77350D94-01E8-4239-B438-EF18C0DDD5AB}"/>
              </a:ext>
            </a:extLst>
          </p:cNvPr>
          <p:cNvSpPr txBox="1"/>
          <p:nvPr/>
        </p:nvSpPr>
        <p:spPr>
          <a:xfrm>
            <a:off x="6079068" y="1930333"/>
            <a:ext cx="5774267" cy="338554"/>
          </a:xfrm>
          <a:prstGeom prst="rect">
            <a:avLst/>
          </a:prstGeom>
          <a:noFill/>
        </p:spPr>
        <p:txBody>
          <a:bodyPr wrap="square" rtlCol="0">
            <a:spAutoFit/>
          </a:bodyPr>
          <a:lstStyle/>
          <a:p>
            <a:r>
              <a:rPr lang="en-US" sz="800" dirty="0">
                <a:solidFill>
                  <a:schemeClr val="bg1"/>
                </a:solidFill>
                <a:latin typeface="Consolas" panose="020B0609020204030204" pitchFamily="49" charset="0"/>
              </a:rPr>
              <a:t>                                       ls /dev/*USB*</a:t>
            </a:r>
          </a:p>
          <a:p>
            <a:r>
              <a:rPr lang="en-US" sz="800" dirty="0">
                <a:solidFill>
                  <a:schemeClr val="accent6">
                    <a:lumMod val="40000"/>
                    <a:lumOff val="60000"/>
                  </a:schemeClr>
                </a:solidFill>
                <a:latin typeface="Consolas" panose="020B0609020204030204" pitchFamily="49" charset="0"/>
              </a:rPr>
              <a:t>/dev/ttyUSB0</a:t>
            </a:r>
          </a:p>
        </p:txBody>
      </p:sp>
      <p:sp>
        <p:nvSpPr>
          <p:cNvPr id="7" name="TextBox 6">
            <a:extLst>
              <a:ext uri="{FF2B5EF4-FFF2-40B4-BE49-F238E27FC236}">
                <a16:creationId xmlns:a16="http://schemas.microsoft.com/office/drawing/2014/main" id="{61B50F44-BDED-4234-BE68-C34D0557AB8C}"/>
              </a:ext>
            </a:extLst>
          </p:cNvPr>
          <p:cNvSpPr txBox="1"/>
          <p:nvPr/>
        </p:nvSpPr>
        <p:spPr>
          <a:xfrm>
            <a:off x="6079068" y="1771878"/>
            <a:ext cx="2331139" cy="215444"/>
          </a:xfrm>
          <a:prstGeom prst="rect">
            <a:avLst/>
          </a:prstGeom>
          <a:noFill/>
        </p:spPr>
        <p:txBody>
          <a:bodyPr wrap="square" rtlCol="0">
            <a:spAutoFit/>
          </a:bodyPr>
          <a:lstStyle/>
          <a:p>
            <a:r>
              <a:rPr lang="en-US" sz="800" dirty="0" err="1">
                <a:solidFill>
                  <a:srgbClr val="00B050"/>
                </a:solidFill>
                <a:latin typeface="Consolas" panose="020B0609020204030204" pitchFamily="49" charset="0"/>
              </a:rPr>
              <a:t>cisco@Scott-HomePC</a:t>
            </a:r>
            <a:r>
              <a:rPr lang="en-US" sz="800" dirty="0">
                <a:solidFill>
                  <a:schemeClr val="bg1"/>
                </a:solidFill>
                <a:latin typeface="Consolas" panose="020B0609020204030204" pitchFamily="49" charset="0"/>
              </a:rPr>
              <a:t>:</a:t>
            </a:r>
            <a:r>
              <a:rPr lang="en-US" sz="800" dirty="0">
                <a:solidFill>
                  <a:schemeClr val="bg2">
                    <a:lumMod val="75000"/>
                    <a:lumOff val="25000"/>
                  </a:schemeClr>
                </a:solidFill>
                <a:latin typeface="Consolas" panose="020B0609020204030204" pitchFamily="49" charset="0"/>
              </a:rPr>
              <a:t>/</a:t>
            </a:r>
            <a:r>
              <a:rPr lang="en-US" sz="800" dirty="0" err="1">
                <a:solidFill>
                  <a:schemeClr val="bg2">
                    <a:lumMod val="75000"/>
                    <a:lumOff val="25000"/>
                  </a:schemeClr>
                </a:solidFill>
                <a:latin typeface="Consolas" panose="020B0609020204030204" pitchFamily="49" charset="0"/>
              </a:rPr>
              <a:t>mnt</a:t>
            </a:r>
            <a:r>
              <a:rPr lang="en-US" sz="800" dirty="0">
                <a:solidFill>
                  <a:schemeClr val="bg2">
                    <a:lumMod val="75000"/>
                    <a:lumOff val="25000"/>
                  </a:schemeClr>
                </a:solidFill>
                <a:latin typeface="Consolas" panose="020B0609020204030204" pitchFamily="49" charset="0"/>
              </a:rPr>
              <a:t>/x/Users/</a:t>
            </a:r>
            <a:r>
              <a:rPr lang="en-US" sz="800" dirty="0" err="1">
                <a:solidFill>
                  <a:schemeClr val="bg2">
                    <a:lumMod val="75000"/>
                    <a:lumOff val="25000"/>
                  </a:schemeClr>
                </a:solidFill>
                <a:latin typeface="Consolas" panose="020B0609020204030204" pitchFamily="49" charset="0"/>
              </a:rPr>
              <a:t>scott</a:t>
            </a:r>
            <a:r>
              <a:rPr lang="en-US" sz="800" dirty="0">
                <a:solidFill>
                  <a:schemeClr val="bg1"/>
                </a:solidFill>
                <a:latin typeface="Consolas" panose="020B0609020204030204" pitchFamily="49" charset="0"/>
              </a:rPr>
              <a:t>$</a:t>
            </a:r>
          </a:p>
        </p:txBody>
      </p:sp>
      <p:sp>
        <p:nvSpPr>
          <p:cNvPr id="10" name="TextBox 9">
            <a:extLst>
              <a:ext uri="{FF2B5EF4-FFF2-40B4-BE49-F238E27FC236}">
                <a16:creationId xmlns:a16="http://schemas.microsoft.com/office/drawing/2014/main" id="{32F0EF2C-E212-450F-AEDC-F33C38A5CB5D}"/>
              </a:ext>
            </a:extLst>
          </p:cNvPr>
          <p:cNvSpPr txBox="1"/>
          <p:nvPr/>
        </p:nvSpPr>
        <p:spPr>
          <a:xfrm>
            <a:off x="6086107" y="2166623"/>
            <a:ext cx="2331139" cy="215444"/>
          </a:xfrm>
          <a:prstGeom prst="rect">
            <a:avLst/>
          </a:prstGeom>
          <a:noFill/>
        </p:spPr>
        <p:txBody>
          <a:bodyPr wrap="square" rtlCol="0">
            <a:spAutoFit/>
          </a:bodyPr>
          <a:lstStyle/>
          <a:p>
            <a:r>
              <a:rPr lang="en-US" sz="800" dirty="0" err="1">
                <a:solidFill>
                  <a:srgbClr val="00B050"/>
                </a:solidFill>
                <a:latin typeface="Consolas" panose="020B0609020204030204" pitchFamily="49" charset="0"/>
              </a:rPr>
              <a:t>cisco@Scott-HomePC</a:t>
            </a:r>
            <a:r>
              <a:rPr lang="en-US" sz="800" dirty="0">
                <a:solidFill>
                  <a:schemeClr val="bg1"/>
                </a:solidFill>
                <a:latin typeface="Consolas" panose="020B0609020204030204" pitchFamily="49" charset="0"/>
              </a:rPr>
              <a:t>:</a:t>
            </a:r>
            <a:r>
              <a:rPr lang="en-US" sz="800" dirty="0">
                <a:solidFill>
                  <a:schemeClr val="bg2">
                    <a:lumMod val="75000"/>
                    <a:lumOff val="25000"/>
                  </a:schemeClr>
                </a:solidFill>
                <a:latin typeface="Consolas" panose="020B0609020204030204" pitchFamily="49" charset="0"/>
              </a:rPr>
              <a:t>/</a:t>
            </a:r>
            <a:r>
              <a:rPr lang="en-US" sz="800" dirty="0" err="1">
                <a:solidFill>
                  <a:schemeClr val="bg2">
                    <a:lumMod val="75000"/>
                    <a:lumOff val="25000"/>
                  </a:schemeClr>
                </a:solidFill>
                <a:latin typeface="Consolas" panose="020B0609020204030204" pitchFamily="49" charset="0"/>
              </a:rPr>
              <a:t>mnt</a:t>
            </a:r>
            <a:r>
              <a:rPr lang="en-US" sz="800" dirty="0">
                <a:solidFill>
                  <a:schemeClr val="bg2">
                    <a:lumMod val="75000"/>
                    <a:lumOff val="25000"/>
                  </a:schemeClr>
                </a:solidFill>
                <a:latin typeface="Consolas" panose="020B0609020204030204" pitchFamily="49" charset="0"/>
              </a:rPr>
              <a:t>/x/Users/</a:t>
            </a:r>
            <a:r>
              <a:rPr lang="en-US" sz="800" dirty="0" err="1">
                <a:solidFill>
                  <a:schemeClr val="bg2">
                    <a:lumMod val="75000"/>
                    <a:lumOff val="25000"/>
                  </a:schemeClr>
                </a:solidFill>
                <a:latin typeface="Consolas" panose="020B0609020204030204" pitchFamily="49" charset="0"/>
              </a:rPr>
              <a:t>scott</a:t>
            </a:r>
            <a:r>
              <a:rPr lang="en-US" sz="800" dirty="0">
                <a:solidFill>
                  <a:schemeClr val="bg1"/>
                </a:solidFill>
                <a:latin typeface="Consolas" panose="020B0609020204030204" pitchFamily="49" charset="0"/>
              </a:rPr>
              <a:t>$</a:t>
            </a:r>
          </a:p>
        </p:txBody>
      </p:sp>
      <p:sp>
        <p:nvSpPr>
          <p:cNvPr id="11" name="TextBox 10">
            <a:extLst>
              <a:ext uri="{FF2B5EF4-FFF2-40B4-BE49-F238E27FC236}">
                <a16:creationId xmlns:a16="http://schemas.microsoft.com/office/drawing/2014/main" id="{D2401BDF-D52F-44AF-AB5B-C67B616CFBC9}"/>
              </a:ext>
            </a:extLst>
          </p:cNvPr>
          <p:cNvSpPr txBox="1"/>
          <p:nvPr/>
        </p:nvSpPr>
        <p:spPr>
          <a:xfrm>
            <a:off x="6079067" y="2176148"/>
            <a:ext cx="5774267" cy="954107"/>
          </a:xfrm>
          <a:prstGeom prst="rect">
            <a:avLst/>
          </a:prstGeom>
          <a:noFill/>
        </p:spPr>
        <p:txBody>
          <a:bodyPr wrap="square" rtlCol="0">
            <a:spAutoFit/>
          </a:bodyPr>
          <a:lstStyle/>
          <a:p>
            <a:r>
              <a:rPr lang="en-US" sz="800" dirty="0">
                <a:solidFill>
                  <a:schemeClr val="bg1"/>
                </a:solidFill>
                <a:latin typeface="Consolas" panose="020B0609020204030204" pitchFamily="49" charset="0"/>
              </a:rPr>
              <a:t>                                       sudo screen /dev/ttyUSB0 9600</a:t>
            </a:r>
          </a:p>
          <a:p>
            <a:endParaRPr lang="en-US" sz="800" dirty="0">
              <a:solidFill>
                <a:schemeClr val="bg1"/>
              </a:solidFill>
              <a:latin typeface="Consolas" panose="020B0609020204030204" pitchFamily="49" charset="0"/>
            </a:endParaRPr>
          </a:p>
          <a:p>
            <a:r>
              <a:rPr lang="en-US" sz="800" dirty="0">
                <a:solidFill>
                  <a:schemeClr val="bg1"/>
                </a:solidFill>
                <a:latin typeface="Consolas" panose="020B0609020204030204" pitchFamily="49" charset="0"/>
              </a:rPr>
              <a:t>Authorized access only! Violators will be prosecuted to the full extent of the law.</a:t>
            </a:r>
          </a:p>
          <a:p>
            <a:endParaRPr lang="en-US" sz="800" dirty="0">
              <a:solidFill>
                <a:schemeClr val="bg1"/>
              </a:solidFill>
              <a:latin typeface="Consolas" panose="020B0609020204030204" pitchFamily="49" charset="0"/>
            </a:endParaRPr>
          </a:p>
          <a:p>
            <a:r>
              <a:rPr lang="en-US" sz="800" dirty="0">
                <a:solidFill>
                  <a:schemeClr val="bg1"/>
                </a:solidFill>
                <a:latin typeface="Consolas" panose="020B0609020204030204" pitchFamily="49" charset="0"/>
              </a:rPr>
              <a:t>User Access Verification</a:t>
            </a:r>
          </a:p>
          <a:p>
            <a:endParaRPr lang="en-US" sz="800" dirty="0">
              <a:solidFill>
                <a:schemeClr val="bg1"/>
              </a:solidFill>
              <a:latin typeface="Consolas" panose="020B0609020204030204" pitchFamily="49" charset="0"/>
            </a:endParaRPr>
          </a:p>
          <a:p>
            <a:r>
              <a:rPr lang="en-US" sz="800" dirty="0">
                <a:solidFill>
                  <a:schemeClr val="bg1"/>
                </a:solidFill>
                <a:latin typeface="Consolas" panose="020B0609020204030204" pitchFamily="49" charset="0"/>
              </a:rPr>
              <a:t>Username:</a:t>
            </a:r>
          </a:p>
        </p:txBody>
      </p:sp>
      <p:sp>
        <p:nvSpPr>
          <p:cNvPr id="12" name="TextBox 11">
            <a:extLst>
              <a:ext uri="{FF2B5EF4-FFF2-40B4-BE49-F238E27FC236}">
                <a16:creationId xmlns:a16="http://schemas.microsoft.com/office/drawing/2014/main" id="{9A6AC963-F403-4F10-969B-2C8E9DEDAB8F}"/>
              </a:ext>
            </a:extLst>
          </p:cNvPr>
          <p:cNvSpPr txBox="1"/>
          <p:nvPr/>
        </p:nvSpPr>
        <p:spPr>
          <a:xfrm>
            <a:off x="6079068" y="1924278"/>
            <a:ext cx="2331139" cy="215444"/>
          </a:xfrm>
          <a:prstGeom prst="rect">
            <a:avLst/>
          </a:prstGeom>
          <a:noFill/>
        </p:spPr>
        <p:txBody>
          <a:bodyPr wrap="square" rtlCol="0">
            <a:spAutoFit/>
          </a:bodyPr>
          <a:lstStyle/>
          <a:p>
            <a:r>
              <a:rPr lang="en-US" sz="800" dirty="0" err="1">
                <a:solidFill>
                  <a:srgbClr val="00B050"/>
                </a:solidFill>
                <a:latin typeface="Consolas" panose="020B0609020204030204" pitchFamily="49" charset="0"/>
              </a:rPr>
              <a:t>cisco@Scott-HomePC</a:t>
            </a:r>
            <a:r>
              <a:rPr lang="en-US" sz="800" dirty="0">
                <a:solidFill>
                  <a:schemeClr val="bg1"/>
                </a:solidFill>
                <a:latin typeface="Consolas" panose="020B0609020204030204" pitchFamily="49" charset="0"/>
              </a:rPr>
              <a:t>:</a:t>
            </a:r>
            <a:r>
              <a:rPr lang="en-US" sz="800" dirty="0">
                <a:solidFill>
                  <a:schemeClr val="bg2">
                    <a:lumMod val="75000"/>
                    <a:lumOff val="25000"/>
                  </a:schemeClr>
                </a:solidFill>
                <a:latin typeface="Consolas" panose="020B0609020204030204" pitchFamily="49" charset="0"/>
              </a:rPr>
              <a:t>/</a:t>
            </a:r>
            <a:r>
              <a:rPr lang="en-US" sz="800" dirty="0" err="1">
                <a:solidFill>
                  <a:schemeClr val="bg2">
                    <a:lumMod val="75000"/>
                    <a:lumOff val="25000"/>
                  </a:schemeClr>
                </a:solidFill>
                <a:latin typeface="Consolas" panose="020B0609020204030204" pitchFamily="49" charset="0"/>
              </a:rPr>
              <a:t>mnt</a:t>
            </a:r>
            <a:r>
              <a:rPr lang="en-US" sz="800" dirty="0">
                <a:solidFill>
                  <a:schemeClr val="bg2">
                    <a:lumMod val="75000"/>
                    <a:lumOff val="25000"/>
                  </a:schemeClr>
                </a:solidFill>
                <a:latin typeface="Consolas" panose="020B0609020204030204" pitchFamily="49" charset="0"/>
              </a:rPr>
              <a:t>/x/Users/</a:t>
            </a:r>
            <a:r>
              <a:rPr lang="en-US" sz="800" dirty="0" err="1">
                <a:solidFill>
                  <a:schemeClr val="bg2">
                    <a:lumMod val="75000"/>
                    <a:lumOff val="25000"/>
                  </a:schemeClr>
                </a:solidFill>
                <a:latin typeface="Consolas" panose="020B0609020204030204" pitchFamily="49" charset="0"/>
              </a:rPr>
              <a:t>scott</a:t>
            </a:r>
            <a:r>
              <a:rPr lang="en-US" sz="800" dirty="0">
                <a:solidFill>
                  <a:schemeClr val="bg1"/>
                </a:solidFill>
                <a:latin typeface="Consolas" panose="020B0609020204030204" pitchFamily="49" charset="0"/>
              </a:rPr>
              <a:t>$</a:t>
            </a:r>
          </a:p>
        </p:txBody>
      </p:sp>
      <p:sp>
        <p:nvSpPr>
          <p:cNvPr id="13" name="TextBox 12">
            <a:extLst>
              <a:ext uri="{FF2B5EF4-FFF2-40B4-BE49-F238E27FC236}">
                <a16:creationId xmlns:a16="http://schemas.microsoft.com/office/drawing/2014/main" id="{1C03E9FB-241F-41FF-9345-0071410A2497}"/>
              </a:ext>
            </a:extLst>
          </p:cNvPr>
          <p:cNvSpPr txBox="1"/>
          <p:nvPr/>
        </p:nvSpPr>
        <p:spPr>
          <a:xfrm>
            <a:off x="6079068" y="1777933"/>
            <a:ext cx="5774267" cy="215444"/>
          </a:xfrm>
          <a:prstGeom prst="rect">
            <a:avLst/>
          </a:prstGeom>
          <a:noFill/>
        </p:spPr>
        <p:txBody>
          <a:bodyPr wrap="square" rtlCol="0">
            <a:spAutoFit/>
          </a:bodyPr>
          <a:lstStyle/>
          <a:p>
            <a:r>
              <a:rPr lang="en-US" sz="800" dirty="0">
                <a:solidFill>
                  <a:schemeClr val="bg1"/>
                </a:solidFill>
                <a:latin typeface="Consolas" panose="020B0609020204030204" pitchFamily="49" charset="0"/>
              </a:rPr>
              <a:t>                                       sudo apt install screen</a:t>
            </a:r>
          </a:p>
        </p:txBody>
      </p:sp>
    </p:spTree>
    <p:extLst>
      <p:ext uri="{BB962C8B-B14F-4D97-AF65-F5344CB8AC3E}">
        <p14:creationId xmlns:p14="http://schemas.microsoft.com/office/powerpoint/2010/main" val="3572810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a303b265-19d5-468f-bbd7-4c446a8e4adc"/>
  <p:tag name="TPVERSION" val="8"/>
  <p:tag name="TPFULLVERSION" val="8.9.3.13"/>
  <p:tag name="PPTVERSION" val="16"/>
  <p:tag name="TPOS" val="2"/>
  <p:tag name="TPLASTSAVEVERSION" val="6.4 PC"/>
</p:tagLst>
</file>

<file path=ppt/theme/theme1.xml><?xml version="1.0" encoding="utf-8"?>
<a:theme xmlns:a="http://schemas.openxmlformats.org/drawingml/2006/main" name="DEVASC">
  <a:themeElements>
    <a:clrScheme name="Cisco">
      <a:dk1>
        <a:srgbClr val="000000"/>
      </a:dk1>
      <a:lt1>
        <a:srgbClr val="FFFFFF"/>
      </a:lt1>
      <a:dk2>
        <a:srgbClr val="708CA1"/>
      </a:dk2>
      <a:lt2>
        <a:srgbClr val="002F65"/>
      </a:lt2>
      <a:accent1>
        <a:srgbClr val="FFFFFF"/>
      </a:accent1>
      <a:accent2>
        <a:srgbClr val="F0F3F9"/>
      </a:accent2>
      <a:accent3>
        <a:srgbClr val="E1E8F3"/>
      </a:accent3>
      <a:accent4>
        <a:srgbClr val="000000"/>
      </a:accent4>
      <a:accent5>
        <a:srgbClr val="708CA1"/>
      </a:accent5>
      <a:accent6>
        <a:srgbClr val="C00000"/>
      </a:accent6>
      <a:hlink>
        <a:srgbClr val="B4C7E2"/>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VASC" id="{17F5D1C2-4C56-44DA-9113-6138669C004B}" vid="{5350D24B-FCAD-483E-833E-E9DFCA497E1C}"/>
    </a:ext>
  </a:extLst>
</a:theme>
</file>

<file path=docProps/app.xml><?xml version="1.0" encoding="utf-8"?>
<Properties xmlns="http://schemas.openxmlformats.org/officeDocument/2006/extended-properties" xmlns:vt="http://schemas.openxmlformats.org/officeDocument/2006/docPropsVTypes">
  <Template>DEVASC</Template>
  <TotalTime>3361</TotalTime>
  <Words>2075</Words>
  <Application>Microsoft Office PowerPoint</Application>
  <PresentationFormat>Widescreen</PresentationFormat>
  <Paragraphs>233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Consolas</vt:lpstr>
      <vt:lpstr>Copperplate Gothic Bold</vt:lpstr>
      <vt:lpstr>Courier New</vt:lpstr>
      <vt:lpstr>Wingdings</vt:lpstr>
      <vt:lpstr>DEVASC</vt:lpstr>
      <vt:lpstr>Network Automation with Python</vt:lpstr>
      <vt:lpstr>Before We Start</vt:lpstr>
      <vt:lpstr>Agenda</vt:lpstr>
      <vt:lpstr>Why?</vt:lpstr>
      <vt:lpstr>What Software???</vt:lpstr>
      <vt:lpstr>Windows Terminal</vt:lpstr>
      <vt:lpstr>Ubuntu</vt:lpstr>
      <vt:lpstr>ESC11's Terminal (Telnet) Server</vt:lpstr>
      <vt:lpstr>Serial Port Connection</vt:lpstr>
      <vt:lpstr>Windows Terminal as a Serial Port</vt:lpstr>
      <vt:lpstr>SSH Connection</vt:lpstr>
      <vt:lpstr>CISSHGO</vt:lpstr>
      <vt:lpstr>Using CISSHGO</vt:lpstr>
      <vt:lpstr>Jupyter Lab</vt:lpstr>
      <vt:lpstr>CML?</vt:lpstr>
      <vt:lpstr>What is GitHub?</vt:lpstr>
      <vt:lpstr>Introduction to VS Code</vt:lpstr>
      <vt:lpstr>Connecting Existing Roles using Code</vt:lpstr>
      <vt:lpstr>DevNet</vt:lpstr>
      <vt:lpstr>Automation Demo</vt:lpstr>
      <vt:lpstr>What is GitHub?</vt:lpstr>
      <vt:lpstr>Let's Practice</vt:lpstr>
      <vt:lpstr>What is a Network Controller?</vt:lpstr>
      <vt:lpstr>What is a network controller's role in intent-based networking?</vt:lpstr>
      <vt:lpstr>Cisco Intent-Based Network Controllers</vt:lpstr>
      <vt:lpstr>Let's Practice</vt:lpstr>
      <vt:lpstr>PowerPoint Presentation</vt:lpstr>
    </vt:vector>
  </TitlesOfParts>
  <Company>Elk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Automation with Python</dc:title>
  <dc:subject>CCNA</dc:subject>
  <dc:creator>Scott Stephenson</dc:creator>
  <dc:description>CCNA</dc:description>
  <cp:lastModifiedBy>Scott Stephenson</cp:lastModifiedBy>
  <cp:revision>96</cp:revision>
  <dcterms:created xsi:type="dcterms:W3CDTF">2021-04-28T17:26:59Z</dcterms:created>
  <dcterms:modified xsi:type="dcterms:W3CDTF">2021-10-14T23:17:43Z</dcterms:modified>
  <cp:category>CCNA</cp:category>
</cp:coreProperties>
</file>