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6"/>
  </p:notesMasterIdLst>
  <p:handoutMasterIdLst>
    <p:handoutMasterId r:id="rId37"/>
  </p:handoutMasterIdLst>
  <p:sldIdLst>
    <p:sldId id="327" r:id="rId2"/>
    <p:sldId id="343" r:id="rId3"/>
    <p:sldId id="350" r:id="rId4"/>
    <p:sldId id="391" r:id="rId5"/>
    <p:sldId id="352" r:id="rId6"/>
    <p:sldId id="392" r:id="rId7"/>
    <p:sldId id="356" r:id="rId8"/>
    <p:sldId id="357" r:id="rId9"/>
    <p:sldId id="358" r:id="rId10"/>
    <p:sldId id="359" r:id="rId11"/>
    <p:sldId id="360" r:id="rId12"/>
    <p:sldId id="361" r:id="rId13"/>
    <p:sldId id="416" r:id="rId14"/>
    <p:sldId id="417" r:id="rId15"/>
    <p:sldId id="401" r:id="rId16"/>
    <p:sldId id="402" r:id="rId17"/>
    <p:sldId id="403" r:id="rId18"/>
    <p:sldId id="404" r:id="rId19"/>
    <p:sldId id="405" r:id="rId20"/>
    <p:sldId id="406" r:id="rId21"/>
    <p:sldId id="407" r:id="rId22"/>
    <p:sldId id="408" r:id="rId23"/>
    <p:sldId id="409" r:id="rId24"/>
    <p:sldId id="410" r:id="rId25"/>
    <p:sldId id="411" r:id="rId26"/>
    <p:sldId id="412" r:id="rId27"/>
    <p:sldId id="376" r:id="rId28"/>
    <p:sldId id="377" r:id="rId29"/>
    <p:sldId id="413" r:id="rId30"/>
    <p:sldId id="415" r:id="rId31"/>
    <p:sldId id="414" r:id="rId32"/>
    <p:sldId id="393" r:id="rId33"/>
    <p:sldId id="394" r:id="rId34"/>
    <p:sldId id="375" r:id="rId3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4025" indent="1588"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1225" indent="1588"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68425" indent="1588"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5625" indent="1588"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F8FC"/>
    <a:srgbClr val="EBF4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36"/>
    <p:restoredTop sz="94674"/>
  </p:normalViewPr>
  <p:slideViewPr>
    <p:cSldViewPr>
      <p:cViewPr>
        <p:scale>
          <a:sx n="120" d="100"/>
          <a:sy n="120" d="100"/>
        </p:scale>
        <p:origin x="1600" y="168"/>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A7D55901-9262-FE43-B682-78A0EC45DB73}" type="datetimeFigureOut">
              <a:rPr lang="en-US"/>
              <a:pPr>
                <a:defRPr/>
              </a:pPr>
              <a:t>3/28/17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43F94D2F-2D15-9847-AC25-21ED63B34FE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6" charset="0"/>
                <a:ea typeface="+mn-ea"/>
                <a:cs typeface="+mn-cs"/>
              </a:defRPr>
            </a:lvl1pPr>
          </a:lstStyle>
          <a:p>
            <a:pPr>
              <a:defRPr/>
            </a:pPr>
            <a:endParaRPr lang="en-US"/>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6" charset="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6" charset="0"/>
                <a:ea typeface="+mn-ea"/>
                <a:cs typeface="+mn-cs"/>
              </a:defRPr>
            </a:lvl1pPr>
          </a:lstStyle>
          <a:p>
            <a:pPr>
              <a:defRPr/>
            </a:pPr>
            <a:endParaRPr lang="en-US"/>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8A24F08-51A0-9C48-B8B6-38C3FA35C00D}"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6" charset="0"/>
        <a:ea typeface="ＭＳ Ｐゴシック" charset="-128"/>
        <a:cs typeface="ＭＳ Ｐゴシック" charset="-128"/>
      </a:defRPr>
    </a:lvl1pPr>
    <a:lvl2pPr marL="454025"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2pPr>
    <a:lvl3pPr marL="911225"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3pPr>
    <a:lvl4pPr marL="1368425"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4pPr>
    <a:lvl5pPr marL="1825625"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5pPr>
    <a:lvl6pPr marL="2285397" algn="l" defTabSz="457080" rtl="0" eaLnBrk="1" latinLnBrk="0" hangingPunct="1">
      <a:defRPr sz="1200" kern="1200">
        <a:solidFill>
          <a:schemeClr val="tx1"/>
        </a:solidFill>
        <a:latin typeface="+mn-lt"/>
        <a:ea typeface="+mn-ea"/>
        <a:cs typeface="+mn-cs"/>
      </a:defRPr>
    </a:lvl6pPr>
    <a:lvl7pPr marL="2742475" algn="l" defTabSz="457080" rtl="0" eaLnBrk="1" latinLnBrk="0" hangingPunct="1">
      <a:defRPr sz="1200" kern="1200">
        <a:solidFill>
          <a:schemeClr val="tx1"/>
        </a:solidFill>
        <a:latin typeface="+mn-lt"/>
        <a:ea typeface="+mn-ea"/>
        <a:cs typeface="+mn-cs"/>
      </a:defRPr>
    </a:lvl7pPr>
    <a:lvl8pPr marL="3199555" algn="l" defTabSz="457080" rtl="0" eaLnBrk="1" latinLnBrk="0" hangingPunct="1">
      <a:defRPr sz="1200" kern="1200">
        <a:solidFill>
          <a:schemeClr val="tx1"/>
        </a:solidFill>
        <a:latin typeface="+mn-lt"/>
        <a:ea typeface="+mn-ea"/>
        <a:cs typeface="+mn-cs"/>
      </a:defRPr>
    </a:lvl8pPr>
    <a:lvl9pPr marL="3656635" algn="l" defTabSz="45708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3" descr="UofI-NCSA_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3400" y="5638800"/>
            <a:ext cx="2667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3"/>
          <p:cNvSpPr txBox="1">
            <a:spLocks/>
          </p:cNvSpPr>
          <p:nvPr userDrawn="1"/>
        </p:nvSpPr>
        <p:spPr bwMode="auto">
          <a:xfrm>
            <a:off x="4876800" y="6248400"/>
            <a:ext cx="4114800" cy="473075"/>
          </a:xfrm>
          <a:prstGeom prst="rect">
            <a:avLst/>
          </a:prstGeom>
          <a:noFill/>
          <a:ln>
            <a:noFill/>
          </a:ln>
          <a:extLst/>
        </p:spPr>
        <p:txBody>
          <a:bodyPr lIns="91415" tIns="45708" rIns="91415" bIns="45708"/>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r>
              <a:rPr lang="en-US" altLang="x-none" sz="1200" smtClean="0">
                <a:solidFill>
                  <a:schemeClr val="bg1"/>
                </a:solidFill>
              </a:rPr>
              <a:t>National Center for Supercomputing Applications</a:t>
            </a:r>
          </a:p>
          <a:p>
            <a:pPr eaLnBrk="1" hangingPunct="1">
              <a:defRPr/>
            </a:pPr>
            <a:r>
              <a:rPr lang="en-US" altLang="x-none" sz="1200" smtClean="0">
                <a:solidFill>
                  <a:schemeClr val="bg1"/>
                </a:solidFill>
              </a:rPr>
              <a:t>University of Illinois at Urbana–Champaign</a:t>
            </a:r>
          </a:p>
        </p:txBody>
      </p:sp>
      <p:sp>
        <p:nvSpPr>
          <p:cNvPr id="8" name="Rectangle 4"/>
          <p:cNvSpPr>
            <a:spLocks noGrp="1" noChangeArrowheads="1"/>
          </p:cNvSpPr>
          <p:nvPr>
            <p:ph type="ctrTitle"/>
          </p:nvPr>
        </p:nvSpPr>
        <p:spPr>
          <a:xfrm>
            <a:off x="2362200" y="1371600"/>
            <a:ext cx="5181600" cy="838200"/>
          </a:xfrm>
        </p:spPr>
        <p:txBody>
          <a:bodyPr anchor="t"/>
          <a:lstStyle>
            <a:lvl1pPr>
              <a:defRPr sz="2400">
                <a:solidFill>
                  <a:schemeClr val="bg1"/>
                </a:solidFill>
              </a:defRPr>
            </a:lvl1pPr>
          </a:lstStyle>
          <a:p>
            <a:r>
              <a:rPr lang="en-US" dirty="0"/>
              <a:t>Presentation Title</a:t>
            </a:r>
          </a:p>
        </p:txBody>
      </p:sp>
      <p:sp>
        <p:nvSpPr>
          <p:cNvPr id="9" name="Rectangle 5"/>
          <p:cNvSpPr>
            <a:spLocks noGrp="1" noChangeArrowheads="1"/>
          </p:cNvSpPr>
          <p:nvPr>
            <p:ph type="subTitle" idx="1"/>
          </p:nvPr>
        </p:nvSpPr>
        <p:spPr>
          <a:xfrm>
            <a:off x="2362200" y="2286000"/>
            <a:ext cx="5181600" cy="2590800"/>
          </a:xfrm>
        </p:spPr>
        <p:txBody>
          <a:bodyPr/>
          <a:lstStyle>
            <a:lvl1pPr marL="0" indent="0">
              <a:buNone/>
              <a:defRPr sz="2000"/>
            </a:lvl1pPr>
          </a:lstStyle>
          <a:p>
            <a:r>
              <a:rPr lang="en-US" dirty="0" smtClean="0"/>
              <a:t>From the smallest technological device to the largest computational system, Illinois excels at pioneering parallelism. Illinois parallel computing research, education, and facilities are leading the way to bring the power of parallelism to all. </a:t>
            </a:r>
          </a:p>
          <a:p>
            <a:r>
              <a:rPr lang="en-US" dirty="0" err="1" smtClean="0"/>
              <a:t>www.parallel.illinois.edu</a:t>
            </a:r>
            <a:endParaRPr lang="en-US" dirty="0" smtClean="0"/>
          </a:p>
          <a:p>
            <a:endParaRPr lang="en-US" dirty="0" smtClean="0"/>
          </a:p>
        </p:txBody>
      </p:sp>
    </p:spTree>
    <p:extLst>
      <p:ext uri="{BB962C8B-B14F-4D97-AF65-F5344CB8AC3E}">
        <p14:creationId xmlns:p14="http://schemas.microsoft.com/office/powerpoint/2010/main" val="824907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6347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21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21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99328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89573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080" indent="0">
              <a:buNone/>
              <a:defRPr sz="1800"/>
            </a:lvl2pPr>
            <a:lvl3pPr marL="914160" indent="0">
              <a:buNone/>
              <a:defRPr sz="1600"/>
            </a:lvl3pPr>
            <a:lvl4pPr marL="1371238" indent="0">
              <a:buNone/>
              <a:defRPr sz="1400"/>
            </a:lvl4pPr>
            <a:lvl5pPr marL="1828316" indent="0">
              <a:buNone/>
              <a:defRPr sz="1400"/>
            </a:lvl5pPr>
            <a:lvl6pPr marL="2285397" indent="0">
              <a:buNone/>
              <a:defRPr sz="1400"/>
            </a:lvl6pPr>
            <a:lvl7pPr marL="2742475" indent="0">
              <a:buNone/>
              <a:defRPr sz="1400"/>
            </a:lvl7pPr>
            <a:lvl8pPr marL="3199555" indent="0">
              <a:buNone/>
              <a:defRPr sz="1400"/>
            </a:lvl8pPr>
            <a:lvl9pPr marL="3656635" indent="0">
              <a:buNone/>
              <a:defRPr sz="1400"/>
            </a:lvl9pPr>
          </a:lstStyle>
          <a:p>
            <a:pPr lvl="0"/>
            <a:r>
              <a:rPr lang="en-US" smtClean="0"/>
              <a:t>Click to edit Master text styles</a:t>
            </a:r>
          </a:p>
        </p:txBody>
      </p:sp>
    </p:spTree>
    <p:extLst>
      <p:ext uri="{BB962C8B-B14F-4D97-AF65-F5344CB8AC3E}">
        <p14:creationId xmlns:p14="http://schemas.microsoft.com/office/powerpoint/2010/main" val="684733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95730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080" indent="0">
              <a:buNone/>
              <a:defRPr sz="2000" b="1"/>
            </a:lvl2pPr>
            <a:lvl3pPr marL="914160" indent="0">
              <a:buNone/>
              <a:defRPr sz="1800" b="1"/>
            </a:lvl3pPr>
            <a:lvl4pPr marL="1371238" indent="0">
              <a:buNone/>
              <a:defRPr sz="1600" b="1"/>
            </a:lvl4pPr>
            <a:lvl5pPr marL="1828316" indent="0">
              <a:buNone/>
              <a:defRPr sz="1600" b="1"/>
            </a:lvl5pPr>
            <a:lvl6pPr marL="2285397" indent="0">
              <a:buNone/>
              <a:defRPr sz="1600" b="1"/>
            </a:lvl6pPr>
            <a:lvl7pPr marL="2742475" indent="0">
              <a:buNone/>
              <a:defRPr sz="1600" b="1"/>
            </a:lvl7pPr>
            <a:lvl8pPr marL="3199555" indent="0">
              <a:buNone/>
              <a:defRPr sz="1600" b="1"/>
            </a:lvl8pPr>
            <a:lvl9pPr marL="3656635"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080" indent="0">
              <a:buNone/>
              <a:defRPr sz="2000" b="1"/>
            </a:lvl2pPr>
            <a:lvl3pPr marL="914160" indent="0">
              <a:buNone/>
              <a:defRPr sz="1800" b="1"/>
            </a:lvl3pPr>
            <a:lvl4pPr marL="1371238" indent="0">
              <a:buNone/>
              <a:defRPr sz="1600" b="1"/>
            </a:lvl4pPr>
            <a:lvl5pPr marL="1828316" indent="0">
              <a:buNone/>
              <a:defRPr sz="1600" b="1"/>
            </a:lvl5pPr>
            <a:lvl6pPr marL="2285397" indent="0">
              <a:buNone/>
              <a:defRPr sz="1600" b="1"/>
            </a:lvl6pPr>
            <a:lvl7pPr marL="2742475" indent="0">
              <a:buNone/>
              <a:defRPr sz="1600" b="1"/>
            </a:lvl7pPr>
            <a:lvl8pPr marL="3199555" indent="0">
              <a:buNone/>
              <a:defRPr sz="1600" b="1"/>
            </a:lvl8pPr>
            <a:lvl9pPr marL="3656635"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5982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26233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35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5"/>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435100"/>
            <a:ext cx="3008313" cy="4691063"/>
          </a:xfrm>
        </p:spPr>
        <p:txBody>
          <a:bodyPr/>
          <a:lstStyle>
            <a:lvl1pPr marL="0" indent="0">
              <a:buNone/>
              <a:defRPr sz="1400"/>
            </a:lvl1pPr>
            <a:lvl2pPr marL="457080" indent="0">
              <a:buNone/>
              <a:defRPr sz="1200"/>
            </a:lvl2pPr>
            <a:lvl3pPr marL="914160" indent="0">
              <a:buNone/>
              <a:defRPr sz="1000"/>
            </a:lvl3pPr>
            <a:lvl4pPr marL="1371238" indent="0">
              <a:buNone/>
              <a:defRPr sz="900"/>
            </a:lvl4pPr>
            <a:lvl5pPr marL="1828316" indent="0">
              <a:buNone/>
              <a:defRPr sz="900"/>
            </a:lvl5pPr>
            <a:lvl6pPr marL="2285397" indent="0">
              <a:buNone/>
              <a:defRPr sz="900"/>
            </a:lvl6pPr>
            <a:lvl7pPr marL="2742475" indent="0">
              <a:buNone/>
              <a:defRPr sz="900"/>
            </a:lvl7pPr>
            <a:lvl8pPr marL="3199555" indent="0">
              <a:buNone/>
              <a:defRPr sz="900"/>
            </a:lvl8pPr>
            <a:lvl9pPr marL="3656635" indent="0">
              <a:buNone/>
              <a:defRPr sz="900"/>
            </a:lvl9pPr>
          </a:lstStyle>
          <a:p>
            <a:pPr lvl="0"/>
            <a:r>
              <a:rPr lang="en-US" smtClean="0"/>
              <a:t>Click to edit Master text styles</a:t>
            </a:r>
          </a:p>
        </p:txBody>
      </p:sp>
    </p:spTree>
    <p:extLst>
      <p:ext uri="{BB962C8B-B14F-4D97-AF65-F5344CB8AC3E}">
        <p14:creationId xmlns:p14="http://schemas.microsoft.com/office/powerpoint/2010/main" val="1403744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080" indent="0">
              <a:buNone/>
              <a:defRPr sz="2800"/>
            </a:lvl2pPr>
            <a:lvl3pPr marL="914160" indent="0">
              <a:buNone/>
              <a:defRPr sz="2400"/>
            </a:lvl3pPr>
            <a:lvl4pPr marL="1371238" indent="0">
              <a:buNone/>
              <a:defRPr sz="2000"/>
            </a:lvl4pPr>
            <a:lvl5pPr marL="1828316" indent="0">
              <a:buNone/>
              <a:defRPr sz="2000"/>
            </a:lvl5pPr>
            <a:lvl6pPr marL="2285397" indent="0">
              <a:buNone/>
              <a:defRPr sz="2000"/>
            </a:lvl6pPr>
            <a:lvl7pPr marL="2742475" indent="0">
              <a:buNone/>
              <a:defRPr sz="2000"/>
            </a:lvl7pPr>
            <a:lvl8pPr marL="3199555" indent="0">
              <a:buNone/>
              <a:defRPr sz="2000"/>
            </a:lvl8pPr>
            <a:lvl9pPr marL="3656635"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080" indent="0">
              <a:buNone/>
              <a:defRPr sz="1200"/>
            </a:lvl2pPr>
            <a:lvl3pPr marL="914160" indent="0">
              <a:buNone/>
              <a:defRPr sz="1000"/>
            </a:lvl3pPr>
            <a:lvl4pPr marL="1371238" indent="0">
              <a:buNone/>
              <a:defRPr sz="900"/>
            </a:lvl4pPr>
            <a:lvl5pPr marL="1828316" indent="0">
              <a:buNone/>
              <a:defRPr sz="900"/>
            </a:lvl5pPr>
            <a:lvl6pPr marL="2285397" indent="0">
              <a:buNone/>
              <a:defRPr sz="900"/>
            </a:lvl6pPr>
            <a:lvl7pPr marL="2742475" indent="0">
              <a:buNone/>
              <a:defRPr sz="900"/>
            </a:lvl7pPr>
            <a:lvl8pPr marL="3199555" indent="0">
              <a:buNone/>
              <a:defRPr sz="900"/>
            </a:lvl8pPr>
            <a:lvl9pPr marL="3656635" indent="0">
              <a:buNone/>
              <a:defRPr sz="900"/>
            </a:lvl9pPr>
          </a:lstStyle>
          <a:p>
            <a:pPr lvl="0"/>
            <a:r>
              <a:rPr lang="en-US" smtClean="0"/>
              <a:t>Click to edit Master text styles</a:t>
            </a:r>
          </a:p>
        </p:txBody>
      </p:sp>
    </p:spTree>
    <p:extLst>
      <p:ext uri="{BB962C8B-B14F-4D97-AF65-F5344CB8AC3E}">
        <p14:creationId xmlns:p14="http://schemas.microsoft.com/office/powerpoint/2010/main" val="48628081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15" tIns="45708" rIns="91415" bIns="45708"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457200" y="1371600"/>
            <a:ext cx="8229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15" tIns="45708" rIns="91415" bIns="45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a:p>
            <a:pPr lvl="4"/>
            <a:endParaRPr lang="en-US" altLang="x-none"/>
          </a:p>
        </p:txBody>
      </p:sp>
    </p:spTree>
  </p:cSld>
  <p:clrMap bg1="lt1" tx1="dk1" bg2="lt2" tx2="dk2" accent1="accent1" accent2="accent2" accent3="accent3" accent4="accent4" accent5="accent5" accent6="accent6" hlink="hlink" folHlink="folHlink"/>
  <p:sldLayoutIdLst>
    <p:sldLayoutId id="2147484219" r:id="rId1"/>
    <p:sldLayoutId id="2147484209" r:id="rId2"/>
    <p:sldLayoutId id="2147484210" r:id="rId3"/>
    <p:sldLayoutId id="2147484211" r:id="rId4"/>
    <p:sldLayoutId id="2147484212" r:id="rId5"/>
    <p:sldLayoutId id="2147484213" r:id="rId6"/>
    <p:sldLayoutId id="2147484214" r:id="rId7"/>
    <p:sldLayoutId id="2147484215" r:id="rId8"/>
    <p:sldLayoutId id="2147484216" r:id="rId9"/>
    <p:sldLayoutId id="2147484217" r:id="rId10"/>
    <p:sldLayoutId id="2147484218"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000" b="1">
          <a:solidFill>
            <a:schemeClr val="tx2"/>
          </a:solidFill>
          <a:latin typeface="Arial" pitchFamily="-106" charset="0"/>
          <a:ea typeface="ＭＳ Ｐゴシック" charset="-128"/>
          <a:cs typeface="ＭＳ Ｐゴシック" charset="-128"/>
        </a:defRPr>
      </a:lvl2pPr>
      <a:lvl3pPr algn="l" rtl="0" eaLnBrk="0" fontAlgn="base" hangingPunct="0">
        <a:spcBef>
          <a:spcPct val="0"/>
        </a:spcBef>
        <a:spcAft>
          <a:spcPct val="0"/>
        </a:spcAft>
        <a:defRPr sz="3000" b="1">
          <a:solidFill>
            <a:schemeClr val="tx2"/>
          </a:solidFill>
          <a:latin typeface="Arial" pitchFamily="-106" charset="0"/>
          <a:ea typeface="ＭＳ Ｐゴシック" charset="-128"/>
          <a:cs typeface="ＭＳ Ｐゴシック" charset="-128"/>
        </a:defRPr>
      </a:lvl3pPr>
      <a:lvl4pPr algn="l" rtl="0" eaLnBrk="0" fontAlgn="base" hangingPunct="0">
        <a:spcBef>
          <a:spcPct val="0"/>
        </a:spcBef>
        <a:spcAft>
          <a:spcPct val="0"/>
        </a:spcAft>
        <a:defRPr sz="3000" b="1">
          <a:solidFill>
            <a:schemeClr val="tx2"/>
          </a:solidFill>
          <a:latin typeface="Arial" pitchFamily="-106" charset="0"/>
          <a:ea typeface="ＭＳ Ｐゴシック" charset="-128"/>
          <a:cs typeface="ＭＳ Ｐゴシック" charset="-128"/>
        </a:defRPr>
      </a:lvl4pPr>
      <a:lvl5pPr algn="l" rtl="0" eaLnBrk="0" fontAlgn="base" hangingPunct="0">
        <a:spcBef>
          <a:spcPct val="0"/>
        </a:spcBef>
        <a:spcAft>
          <a:spcPct val="0"/>
        </a:spcAft>
        <a:defRPr sz="3000" b="1">
          <a:solidFill>
            <a:schemeClr val="tx2"/>
          </a:solidFill>
          <a:latin typeface="Arial" pitchFamily="-106" charset="0"/>
          <a:ea typeface="ＭＳ Ｐゴシック" charset="-128"/>
          <a:cs typeface="ＭＳ Ｐゴシック" charset="-128"/>
        </a:defRPr>
      </a:lvl5pPr>
      <a:lvl6pPr marL="457080" algn="l" rtl="0" fontAlgn="base">
        <a:spcBef>
          <a:spcPct val="0"/>
        </a:spcBef>
        <a:spcAft>
          <a:spcPct val="0"/>
        </a:spcAft>
        <a:defRPr sz="3000" b="1">
          <a:solidFill>
            <a:schemeClr val="tx2"/>
          </a:solidFill>
          <a:latin typeface="Arial" pitchFamily="-106" charset="0"/>
        </a:defRPr>
      </a:lvl6pPr>
      <a:lvl7pPr marL="914160" algn="l" rtl="0" fontAlgn="base">
        <a:spcBef>
          <a:spcPct val="0"/>
        </a:spcBef>
        <a:spcAft>
          <a:spcPct val="0"/>
        </a:spcAft>
        <a:defRPr sz="3000" b="1">
          <a:solidFill>
            <a:schemeClr val="tx2"/>
          </a:solidFill>
          <a:latin typeface="Arial" pitchFamily="-106" charset="0"/>
        </a:defRPr>
      </a:lvl7pPr>
      <a:lvl8pPr marL="1371238" algn="l" rtl="0" fontAlgn="base">
        <a:spcBef>
          <a:spcPct val="0"/>
        </a:spcBef>
        <a:spcAft>
          <a:spcPct val="0"/>
        </a:spcAft>
        <a:defRPr sz="3000" b="1">
          <a:solidFill>
            <a:schemeClr val="tx2"/>
          </a:solidFill>
          <a:latin typeface="Arial" pitchFamily="-106" charset="0"/>
        </a:defRPr>
      </a:lvl8pPr>
      <a:lvl9pPr marL="1828316" algn="l" rtl="0" fontAlgn="base">
        <a:spcBef>
          <a:spcPct val="0"/>
        </a:spcBef>
        <a:spcAft>
          <a:spcPct val="0"/>
        </a:spcAft>
        <a:defRPr sz="3000" b="1">
          <a:solidFill>
            <a:schemeClr val="tx2"/>
          </a:solidFill>
          <a:latin typeface="Arial" pitchFamily="-106" charset="0"/>
        </a:defRPr>
      </a:lvl9pPr>
    </p:titleStyle>
    <p:bodyStyle>
      <a:lvl1pPr marL="339725" indent="-339725" algn="l" rtl="0" eaLnBrk="0" fontAlgn="base" hangingPunct="0">
        <a:spcBef>
          <a:spcPct val="20000"/>
        </a:spcBef>
        <a:spcAft>
          <a:spcPct val="0"/>
        </a:spcAft>
        <a:buClr>
          <a:schemeClr val="tx2"/>
        </a:buClr>
        <a:buChar char="•"/>
        <a:defRPr sz="2400">
          <a:solidFill>
            <a:schemeClr val="tx1"/>
          </a:solidFill>
          <a:latin typeface="+mn-lt"/>
          <a:ea typeface="ＭＳ Ｐゴシック" charset="-128"/>
          <a:cs typeface="ＭＳ Ｐゴシック" charset="-128"/>
        </a:defRPr>
      </a:lvl1pPr>
      <a:lvl2pPr marL="739775" indent="-282575" algn="l" rtl="0" eaLnBrk="0" fontAlgn="base" hangingPunct="0">
        <a:spcBef>
          <a:spcPct val="20000"/>
        </a:spcBef>
        <a:spcAft>
          <a:spcPct val="0"/>
        </a:spcAft>
        <a:buClr>
          <a:schemeClr val="tx2"/>
        </a:buClr>
        <a:buChar char="•"/>
        <a:defRPr sz="2000">
          <a:solidFill>
            <a:schemeClr val="tx1"/>
          </a:solidFill>
          <a:latin typeface="+mn-lt"/>
          <a:ea typeface="ＭＳ Ｐゴシック" pitchFamily="-106" charset="-128"/>
        </a:defRPr>
      </a:lvl2pPr>
      <a:lvl3pPr marL="1139825" indent="-225425" algn="l" rtl="0" eaLnBrk="0" fontAlgn="base" hangingPunct="0">
        <a:spcBef>
          <a:spcPct val="20000"/>
        </a:spcBef>
        <a:spcAft>
          <a:spcPct val="0"/>
        </a:spcAft>
        <a:buClr>
          <a:schemeClr val="tx2"/>
        </a:buClr>
        <a:buChar char="•"/>
        <a:defRPr sz="2000">
          <a:solidFill>
            <a:schemeClr val="tx1"/>
          </a:solidFill>
          <a:latin typeface="+mn-lt"/>
          <a:ea typeface="ＭＳ Ｐゴシック" pitchFamily="-106" charset="-128"/>
        </a:defRPr>
      </a:lvl3pPr>
      <a:lvl4pPr marL="1597025" indent="-225425" algn="l" rtl="0" eaLnBrk="0" fontAlgn="base" hangingPunct="0">
        <a:spcBef>
          <a:spcPct val="20000"/>
        </a:spcBef>
        <a:spcAft>
          <a:spcPct val="0"/>
        </a:spcAft>
        <a:buClr>
          <a:schemeClr val="tx2"/>
        </a:buClr>
        <a:buChar char="•"/>
        <a:defRPr sz="1700">
          <a:solidFill>
            <a:schemeClr val="tx1"/>
          </a:solidFill>
          <a:latin typeface="+mn-lt"/>
          <a:ea typeface="ＭＳ Ｐゴシック" pitchFamily="-106" charset="-128"/>
        </a:defRPr>
      </a:lvl4pPr>
      <a:lvl5pPr marL="2054225" indent="-225425" algn="l" rtl="0" eaLnBrk="0" fontAlgn="base" hangingPunct="0">
        <a:spcBef>
          <a:spcPct val="20000"/>
        </a:spcBef>
        <a:spcAft>
          <a:spcPct val="0"/>
        </a:spcAft>
        <a:buClr>
          <a:schemeClr val="tx2"/>
        </a:buClr>
        <a:buChar char="•"/>
        <a:defRPr sz="1700">
          <a:solidFill>
            <a:schemeClr val="tx1"/>
          </a:solidFill>
          <a:latin typeface="+mn-lt"/>
          <a:ea typeface="ＭＳ Ｐゴシック" pitchFamily="-106" charset="-128"/>
        </a:defRPr>
      </a:lvl5pPr>
      <a:lvl6pPr marL="2513936" indent="-228540" algn="l" rtl="0" fontAlgn="base">
        <a:spcBef>
          <a:spcPct val="20000"/>
        </a:spcBef>
        <a:spcAft>
          <a:spcPct val="0"/>
        </a:spcAft>
        <a:buClr>
          <a:schemeClr val="tx2"/>
        </a:buClr>
        <a:buChar char="•"/>
        <a:defRPr sz="1700">
          <a:solidFill>
            <a:schemeClr val="tx1"/>
          </a:solidFill>
          <a:latin typeface="+mn-lt"/>
          <a:ea typeface="ＭＳ Ｐゴシック" pitchFamily="-106" charset="-128"/>
        </a:defRPr>
      </a:lvl6pPr>
      <a:lvl7pPr marL="2971015" indent="-228540" algn="l" rtl="0" fontAlgn="base">
        <a:spcBef>
          <a:spcPct val="20000"/>
        </a:spcBef>
        <a:spcAft>
          <a:spcPct val="0"/>
        </a:spcAft>
        <a:buClr>
          <a:schemeClr val="tx2"/>
        </a:buClr>
        <a:buChar char="•"/>
        <a:defRPr sz="1700">
          <a:solidFill>
            <a:schemeClr val="tx1"/>
          </a:solidFill>
          <a:latin typeface="+mn-lt"/>
          <a:ea typeface="ＭＳ Ｐゴシック" pitchFamily="-106" charset="-128"/>
        </a:defRPr>
      </a:lvl7pPr>
      <a:lvl8pPr marL="3428095" indent="-228540" algn="l" rtl="0" fontAlgn="base">
        <a:spcBef>
          <a:spcPct val="20000"/>
        </a:spcBef>
        <a:spcAft>
          <a:spcPct val="0"/>
        </a:spcAft>
        <a:buClr>
          <a:schemeClr val="tx2"/>
        </a:buClr>
        <a:buChar char="•"/>
        <a:defRPr sz="1700">
          <a:solidFill>
            <a:schemeClr val="tx1"/>
          </a:solidFill>
          <a:latin typeface="+mn-lt"/>
          <a:ea typeface="ＭＳ Ｐゴシック" pitchFamily="-106" charset="-128"/>
        </a:defRPr>
      </a:lvl8pPr>
      <a:lvl9pPr marL="3885175" indent="-228540" algn="l" rtl="0" fontAlgn="base">
        <a:spcBef>
          <a:spcPct val="20000"/>
        </a:spcBef>
        <a:spcAft>
          <a:spcPct val="0"/>
        </a:spcAft>
        <a:buClr>
          <a:schemeClr val="tx2"/>
        </a:buClr>
        <a:buChar char="•"/>
        <a:defRPr sz="1700">
          <a:solidFill>
            <a:schemeClr val="tx1"/>
          </a:solidFill>
          <a:latin typeface="+mn-lt"/>
          <a:ea typeface="ＭＳ Ｐゴシック" pitchFamily="-106" charset="-128"/>
        </a:defRPr>
      </a:lvl9pPr>
    </p:bodyStyle>
    <p:otherStyle>
      <a:defPPr>
        <a:defRPr lang="en-US"/>
      </a:defPPr>
      <a:lvl1pPr marL="0" algn="l" defTabSz="457080" rtl="0" eaLnBrk="1" latinLnBrk="0" hangingPunct="1">
        <a:defRPr sz="1800" kern="1200">
          <a:solidFill>
            <a:schemeClr val="tx1"/>
          </a:solidFill>
          <a:latin typeface="+mn-lt"/>
          <a:ea typeface="+mn-ea"/>
          <a:cs typeface="+mn-cs"/>
        </a:defRPr>
      </a:lvl1pPr>
      <a:lvl2pPr marL="457080" algn="l" defTabSz="457080" rtl="0" eaLnBrk="1" latinLnBrk="0" hangingPunct="1">
        <a:defRPr sz="1800" kern="1200">
          <a:solidFill>
            <a:schemeClr val="tx1"/>
          </a:solidFill>
          <a:latin typeface="+mn-lt"/>
          <a:ea typeface="+mn-ea"/>
          <a:cs typeface="+mn-cs"/>
        </a:defRPr>
      </a:lvl2pPr>
      <a:lvl3pPr marL="914160" algn="l" defTabSz="457080" rtl="0" eaLnBrk="1" latinLnBrk="0" hangingPunct="1">
        <a:defRPr sz="1800" kern="1200">
          <a:solidFill>
            <a:schemeClr val="tx1"/>
          </a:solidFill>
          <a:latin typeface="+mn-lt"/>
          <a:ea typeface="+mn-ea"/>
          <a:cs typeface="+mn-cs"/>
        </a:defRPr>
      </a:lvl3pPr>
      <a:lvl4pPr marL="1371238" algn="l" defTabSz="457080" rtl="0" eaLnBrk="1" latinLnBrk="0" hangingPunct="1">
        <a:defRPr sz="1800" kern="1200">
          <a:solidFill>
            <a:schemeClr val="tx1"/>
          </a:solidFill>
          <a:latin typeface="+mn-lt"/>
          <a:ea typeface="+mn-ea"/>
          <a:cs typeface="+mn-cs"/>
        </a:defRPr>
      </a:lvl4pPr>
      <a:lvl5pPr marL="1828316" algn="l" defTabSz="457080" rtl="0" eaLnBrk="1" latinLnBrk="0" hangingPunct="1">
        <a:defRPr sz="1800" kern="1200">
          <a:solidFill>
            <a:schemeClr val="tx1"/>
          </a:solidFill>
          <a:latin typeface="+mn-lt"/>
          <a:ea typeface="+mn-ea"/>
          <a:cs typeface="+mn-cs"/>
        </a:defRPr>
      </a:lvl5pPr>
      <a:lvl6pPr marL="2285397" algn="l" defTabSz="457080" rtl="0" eaLnBrk="1" latinLnBrk="0" hangingPunct="1">
        <a:defRPr sz="1800" kern="1200">
          <a:solidFill>
            <a:schemeClr val="tx1"/>
          </a:solidFill>
          <a:latin typeface="+mn-lt"/>
          <a:ea typeface="+mn-ea"/>
          <a:cs typeface="+mn-cs"/>
        </a:defRPr>
      </a:lvl6pPr>
      <a:lvl7pPr marL="2742475" algn="l" defTabSz="457080" rtl="0" eaLnBrk="1" latinLnBrk="0" hangingPunct="1">
        <a:defRPr sz="1800" kern="1200">
          <a:solidFill>
            <a:schemeClr val="tx1"/>
          </a:solidFill>
          <a:latin typeface="+mn-lt"/>
          <a:ea typeface="+mn-ea"/>
          <a:cs typeface="+mn-cs"/>
        </a:defRPr>
      </a:lvl7pPr>
      <a:lvl8pPr marL="3199555" algn="l" defTabSz="457080" rtl="0" eaLnBrk="1" latinLnBrk="0" hangingPunct="1">
        <a:defRPr sz="1800" kern="1200">
          <a:solidFill>
            <a:schemeClr val="tx1"/>
          </a:solidFill>
          <a:latin typeface="+mn-lt"/>
          <a:ea typeface="+mn-ea"/>
          <a:cs typeface="+mn-cs"/>
        </a:defRPr>
      </a:lvl8pPr>
      <a:lvl9pPr marL="3656635" algn="l" defTabSz="45708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uides.github.com/activities/citable-cod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ww.force11.org/group/software-citation-working-group" TargetMode="External"/><Relationship Id="rId4" Type="http://schemas.openxmlformats.org/officeDocument/2006/relationships/hyperlink" Target="http://dx.doi.org/10.7717/peerj-cs.86" TargetMode="External"/><Relationship Id="rId5" Type="http://schemas.openxmlformats.org/officeDocument/2006/relationships/hyperlink" Target="https://www.force11.org/software-citation-principles" TargetMode="External"/><Relationship Id="rId1" Type="http://schemas.openxmlformats.org/officeDocument/2006/relationships/slideLayout" Target="../slideLayouts/slideLayout2.xml"/><Relationship Id="rId2" Type="http://schemas.openxmlformats.org/officeDocument/2006/relationships/hyperlink" Target="https://github.com/force11/force11-scw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ctrTitle"/>
          </p:nvPr>
        </p:nvSpPr>
        <p:spPr>
          <a:xfrm>
            <a:off x="990600" y="1371600"/>
            <a:ext cx="7772400" cy="838200"/>
          </a:xfrm>
        </p:spPr>
        <p:txBody>
          <a:bodyPr/>
          <a:lstStyle/>
          <a:p>
            <a:r>
              <a:rPr lang="en-US" altLang="x-none" sz="4000" b="0" smtClean="0"/>
              <a:t>Software </a:t>
            </a:r>
            <a:r>
              <a:rPr lang="en-US" altLang="x-none" sz="4000" b="0" smtClean="0"/>
              <a:t>Citation</a:t>
            </a:r>
            <a:endParaRPr lang="x-none" altLang="x-none" sz="4000" dirty="0"/>
          </a:p>
        </p:txBody>
      </p:sp>
      <p:sp>
        <p:nvSpPr>
          <p:cNvPr id="5122" name="Subtitle 2"/>
          <p:cNvSpPr>
            <a:spLocks noGrp="1"/>
          </p:cNvSpPr>
          <p:nvPr>
            <p:ph type="subTitle" idx="1"/>
          </p:nvPr>
        </p:nvSpPr>
        <p:spPr>
          <a:xfrm>
            <a:off x="1219200" y="2286000"/>
            <a:ext cx="7772400" cy="2590800"/>
          </a:xfrm>
        </p:spPr>
        <p:txBody>
          <a:bodyPr/>
          <a:lstStyle/>
          <a:p>
            <a:r>
              <a:rPr lang="en-US" altLang="x-none">
                <a:solidFill>
                  <a:schemeClr val="bg1"/>
                </a:solidFill>
              </a:rPr>
              <a:t>Daniel S. Katz</a:t>
            </a:r>
          </a:p>
          <a:p>
            <a:r>
              <a:rPr lang="en-US" altLang="x-none">
                <a:solidFill>
                  <a:schemeClr val="bg1"/>
                </a:solidFill>
              </a:rPr>
              <a:t>Assistant Director for Scientific Software &amp; Applications, NCSA</a:t>
            </a:r>
          </a:p>
          <a:p>
            <a:r>
              <a:rPr lang="en-US" altLang="x-none">
                <a:solidFill>
                  <a:schemeClr val="bg1"/>
                </a:solidFill>
              </a:rPr>
              <a:t>Research Associate Professor, CS</a:t>
            </a:r>
          </a:p>
          <a:p>
            <a:r>
              <a:rPr lang="en-US" altLang="x-none">
                <a:solidFill>
                  <a:schemeClr val="bg1"/>
                </a:solidFill>
              </a:rPr>
              <a:t>Research Associate Professor, ECE</a:t>
            </a:r>
          </a:p>
          <a:p>
            <a:r>
              <a:rPr lang="en-US" altLang="x-none">
                <a:solidFill>
                  <a:schemeClr val="bg1"/>
                </a:solidFill>
              </a:rPr>
              <a:t>Research Associate Professor, iSchool</a:t>
            </a:r>
          </a:p>
          <a:p>
            <a:r>
              <a:rPr lang="en-US" altLang="x-none">
                <a:solidFill>
                  <a:schemeClr val="bg1"/>
                </a:solidFill>
              </a:rPr>
              <a:t>dskatz@illinois.edu, d.katz@ieee.org, @danielskatz</a:t>
            </a:r>
          </a:p>
          <a:p>
            <a:endParaRPr lang="x-none" altLang="x-none"/>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altLang="x-none"/>
              <a:t>Principle 4. Persistence</a:t>
            </a:r>
          </a:p>
        </p:txBody>
      </p:sp>
      <p:sp>
        <p:nvSpPr>
          <p:cNvPr id="33794" name="Content Placeholder 2"/>
          <p:cNvSpPr>
            <a:spLocks noGrp="1"/>
          </p:cNvSpPr>
          <p:nvPr>
            <p:ph idx="1"/>
          </p:nvPr>
        </p:nvSpPr>
        <p:spPr/>
        <p:txBody>
          <a:bodyPr/>
          <a:lstStyle/>
          <a:p>
            <a:r>
              <a:rPr lang="en-US" altLang="x-none" b="1" dirty="0"/>
              <a:t>Unique identifiers and metadata describing the software and its disposition should persist</a:t>
            </a:r>
            <a:r>
              <a:rPr lang="en-US" altLang="x-none" dirty="0"/>
              <a:t> – even beyond the lifespan of the software they describe.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tLang="x-none"/>
              <a:t>Principle 5. Accessibility</a:t>
            </a:r>
          </a:p>
        </p:txBody>
      </p:sp>
      <p:sp>
        <p:nvSpPr>
          <p:cNvPr id="34818" name="Content Placeholder 2"/>
          <p:cNvSpPr>
            <a:spLocks noGrp="1"/>
          </p:cNvSpPr>
          <p:nvPr>
            <p:ph idx="1"/>
          </p:nvPr>
        </p:nvSpPr>
        <p:spPr/>
        <p:txBody>
          <a:bodyPr/>
          <a:lstStyle/>
          <a:p>
            <a:r>
              <a:rPr lang="en-US" altLang="x-none" b="1" dirty="0"/>
              <a:t>Software citations should facilitate access to the software itself and to its associated</a:t>
            </a:r>
            <a:r>
              <a:rPr lang="en-US" altLang="x-none" dirty="0"/>
              <a:t> metadata, documentation, data, and other </a:t>
            </a:r>
            <a:r>
              <a:rPr lang="en-US" altLang="x-none" b="1" dirty="0"/>
              <a:t>materials necessary</a:t>
            </a:r>
            <a:r>
              <a:rPr lang="en-US" altLang="x-none" dirty="0"/>
              <a:t> for both humans and machines </a:t>
            </a:r>
            <a:r>
              <a:rPr lang="en-US" altLang="x-none" b="1" dirty="0"/>
              <a:t>to make informed use of the referenced software</a:t>
            </a:r>
            <a:r>
              <a:rPr lang="en-US" altLang="x-none" dirty="0"/>
              <a:t>. </a:t>
            </a:r>
          </a:p>
          <a:p>
            <a:endParaRPr lang="en-US" altLang="x-none"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altLang="x-none"/>
              <a:t>Principle 6. Specificity</a:t>
            </a:r>
          </a:p>
        </p:txBody>
      </p:sp>
      <p:sp>
        <p:nvSpPr>
          <p:cNvPr id="35842" name="Content Placeholder 2"/>
          <p:cNvSpPr>
            <a:spLocks noGrp="1"/>
          </p:cNvSpPr>
          <p:nvPr>
            <p:ph idx="1"/>
          </p:nvPr>
        </p:nvSpPr>
        <p:spPr/>
        <p:txBody>
          <a:bodyPr/>
          <a:lstStyle/>
          <a:p>
            <a:r>
              <a:rPr lang="en-US" altLang="x-none" b="1" dirty="0"/>
              <a:t>Software citations should facilitate identification of, and access to, the specific version of software that was used</a:t>
            </a:r>
            <a:r>
              <a:rPr lang="en-US" altLang="x-none" dirty="0"/>
              <a:t>. Software identification should be as specific as necessary, such as using version numbers, revision numbers, or variants such as platforms. </a:t>
            </a:r>
          </a:p>
          <a:p>
            <a:endParaRPr lang="en-US" altLang="x-none"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Does this make sense to you?</a:t>
            </a:r>
          </a:p>
          <a:p>
            <a:r>
              <a:rPr lang="en-US" dirty="0" smtClean="0"/>
              <a:t>Will you “endorse” this?</a:t>
            </a:r>
          </a:p>
          <a:p>
            <a:r>
              <a:rPr lang="en-US" dirty="0" smtClean="0"/>
              <a:t>Would your organization “endorse” this?</a:t>
            </a:r>
          </a:p>
          <a:p>
            <a:r>
              <a:rPr lang="en-US" dirty="0" smtClean="0"/>
              <a:t>How would you apply this?</a:t>
            </a:r>
          </a:p>
          <a:p>
            <a:r>
              <a:rPr lang="en-US" dirty="0" smtClean="0"/>
              <a:t>How would your organization?</a:t>
            </a:r>
          </a:p>
          <a:p>
            <a:r>
              <a:rPr lang="en-US" dirty="0" smtClean="0"/>
              <a:t>How would you convince your organization?</a:t>
            </a:r>
          </a:p>
          <a:p>
            <a:endParaRPr lang="en-US" dirty="0"/>
          </a:p>
          <a:p>
            <a:r>
              <a:rPr lang="en-US" dirty="0" smtClean="0"/>
              <a:t>For all the above, what are the problems?</a:t>
            </a:r>
            <a:endParaRPr lang="en-US" dirty="0"/>
          </a:p>
        </p:txBody>
      </p:sp>
    </p:spTree>
    <p:extLst>
      <p:ext uri="{BB962C8B-B14F-4D97-AF65-F5344CB8AC3E}">
        <p14:creationId xmlns:p14="http://schemas.microsoft.com/office/powerpoint/2010/main" val="603020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581400" y="2971800"/>
            <a:ext cx="5181600" cy="838200"/>
          </a:xfrm>
        </p:spPr>
        <p:txBody>
          <a:bodyPr/>
          <a:lstStyle/>
          <a:p>
            <a:r>
              <a:rPr lang="en-US" sz="3600" dirty="0" smtClean="0"/>
              <a:t>Backup</a:t>
            </a:r>
            <a:endParaRPr lang="en-US" sz="3600" dirty="0"/>
          </a:p>
        </p:txBody>
      </p:sp>
    </p:spTree>
    <p:extLst>
      <p:ext uri="{BB962C8B-B14F-4D97-AF65-F5344CB8AC3E}">
        <p14:creationId xmlns:p14="http://schemas.microsoft.com/office/powerpoint/2010/main" val="501206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altLang="x-none"/>
              <a:t>Discussion: What to cite</a:t>
            </a:r>
          </a:p>
        </p:txBody>
      </p:sp>
      <p:sp>
        <p:nvSpPr>
          <p:cNvPr id="3" name="Content Placeholder 2"/>
          <p:cNvSpPr>
            <a:spLocks noGrp="1"/>
          </p:cNvSpPr>
          <p:nvPr>
            <p:ph idx="1"/>
          </p:nvPr>
        </p:nvSpPr>
        <p:spPr/>
        <p:txBody>
          <a:bodyPr/>
          <a:lstStyle/>
          <a:p>
            <a:r>
              <a:rPr lang="en-US" altLang="x-none"/>
              <a:t>Importance principle: “</a:t>
            </a:r>
            <a:r>
              <a:rPr lang="is-IS" altLang="x-none"/>
              <a:t>…</a:t>
            </a:r>
            <a:r>
              <a:rPr lang="en-US" altLang="x-none" b="1"/>
              <a:t>authors should cite the appropriate set of software products just as they cite the appropriate set of papers</a:t>
            </a:r>
            <a:r>
              <a:rPr lang="en-US" altLang="x-none"/>
              <a:t>”</a:t>
            </a:r>
          </a:p>
          <a:p>
            <a:r>
              <a:rPr lang="en-US" altLang="x-none"/>
              <a:t>What software to cite decided by author(s) of product, in context of community norms and practices</a:t>
            </a:r>
          </a:p>
          <a:p>
            <a:endParaRPr lang="en-US" altLang="x-none"/>
          </a:p>
          <a:p>
            <a:r>
              <a:rPr lang="en-US" altLang="x-none"/>
              <a:t>POWL: “Do not cite standard office software (e.g. Word, Excel) or programming languages. Provide references only for specialized software.”</a:t>
            </a:r>
          </a:p>
          <a:p>
            <a:r>
              <a:rPr lang="en-US" altLang="x-none"/>
              <a:t>i.e., if using different software could produce different data or results, then the software used should be cited</a:t>
            </a:r>
          </a:p>
        </p:txBody>
      </p:sp>
      <p:sp>
        <p:nvSpPr>
          <p:cNvPr id="46083" name="Rectangle 3"/>
          <p:cNvSpPr>
            <a:spLocks noChangeArrowheads="1"/>
          </p:cNvSpPr>
          <p:nvPr/>
        </p:nvSpPr>
        <p:spPr bwMode="auto">
          <a:xfrm>
            <a:off x="-28575" y="6627813"/>
            <a:ext cx="66294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x-none" sz="1200" baseline="30000">
                <a:solidFill>
                  <a:srgbClr val="FFFFFF"/>
                </a:solidFill>
              </a:rPr>
              <a:t>Purdue Online Writing Lab. Reference List: Electronic Sources (Web Publications). https://owl.english.purdue. edu/owl/resource/560/10/, 2015.</a:t>
            </a:r>
            <a:endParaRPr lang="en-US" altLang="x-none" sz="1200">
              <a:solidFill>
                <a:srgbClr val="FFFFFF"/>
              </a:solidFill>
            </a:endParaRPr>
          </a:p>
        </p:txBody>
      </p:sp>
    </p:spTree>
    <p:extLst>
      <p:ext uri="{BB962C8B-B14F-4D97-AF65-F5344CB8AC3E}">
        <p14:creationId xmlns:p14="http://schemas.microsoft.com/office/powerpoint/2010/main" val="1769940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altLang="x-none"/>
              <a:t>Discussion: What to cite (citation vs provenance &amp; reproducibility)</a:t>
            </a:r>
          </a:p>
        </p:txBody>
      </p:sp>
      <p:sp>
        <p:nvSpPr>
          <p:cNvPr id="3" name="Content Placeholder 2"/>
          <p:cNvSpPr>
            <a:spLocks noGrp="1"/>
          </p:cNvSpPr>
          <p:nvPr>
            <p:ph idx="1"/>
          </p:nvPr>
        </p:nvSpPr>
        <p:spPr/>
        <p:txBody>
          <a:bodyPr/>
          <a:lstStyle/>
          <a:p>
            <a:r>
              <a:rPr lang="en-US" altLang="x-none"/>
              <a:t>Provenance/reproducibility requirements &gt; citation requirements</a:t>
            </a:r>
          </a:p>
          <a:p>
            <a:r>
              <a:rPr lang="en-US" altLang="x-none"/>
              <a:t>Citation: software important to research outcome</a:t>
            </a:r>
          </a:p>
          <a:p>
            <a:r>
              <a:rPr lang="en-US" altLang="x-none"/>
              <a:t>Provenance: all steps (including software) in research</a:t>
            </a:r>
          </a:p>
          <a:p>
            <a:r>
              <a:rPr lang="en-US" altLang="x-none"/>
              <a:t>For data research product, provenance data includes all cited software, not vice versa</a:t>
            </a:r>
          </a:p>
          <a:p>
            <a:r>
              <a:rPr lang="en-US" altLang="x-none"/>
              <a:t>Software citation principles cover minimal needs for software citation for software identification</a:t>
            </a:r>
          </a:p>
          <a:p>
            <a:r>
              <a:rPr lang="en-US" altLang="x-none"/>
              <a:t>Provenance &amp; reproducibility may need more metadata</a:t>
            </a:r>
          </a:p>
          <a:p>
            <a:endParaRPr lang="en-US" altLang="x-none"/>
          </a:p>
        </p:txBody>
      </p:sp>
    </p:spTree>
    <p:extLst>
      <p:ext uri="{BB962C8B-B14F-4D97-AF65-F5344CB8AC3E}">
        <p14:creationId xmlns:p14="http://schemas.microsoft.com/office/powerpoint/2010/main" val="452875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altLang="x-none"/>
              <a:t>Discussion: Software papers</a:t>
            </a:r>
          </a:p>
        </p:txBody>
      </p:sp>
      <p:sp>
        <p:nvSpPr>
          <p:cNvPr id="3" name="Content Placeholder 2"/>
          <p:cNvSpPr>
            <a:spLocks noGrp="1"/>
          </p:cNvSpPr>
          <p:nvPr>
            <p:ph idx="1"/>
          </p:nvPr>
        </p:nvSpPr>
        <p:spPr>
          <a:xfrm>
            <a:off x="457200" y="1219200"/>
            <a:ext cx="8229600" cy="4724400"/>
          </a:xfrm>
        </p:spPr>
        <p:txBody>
          <a:bodyPr/>
          <a:lstStyle/>
          <a:p>
            <a:r>
              <a:rPr lang="en-US" altLang="x-none"/>
              <a:t>Goal: Software should be cited</a:t>
            </a:r>
          </a:p>
          <a:p>
            <a:r>
              <a:rPr lang="en-US" altLang="x-none"/>
              <a:t>Practice: Papers about software (“software papers”) are published and cited</a:t>
            </a:r>
          </a:p>
          <a:p>
            <a:r>
              <a:rPr lang="en-US" altLang="x-none"/>
              <a:t>Importance principle (1) and other discussion: </a:t>
            </a:r>
            <a:r>
              <a:rPr lang="en-US" altLang="x-none" b="1"/>
              <a:t>The software itself should be cited on the same basis as any other research product; authors should cite the appropriate set of software products</a:t>
            </a:r>
          </a:p>
          <a:p>
            <a:r>
              <a:rPr lang="en-US" altLang="x-none"/>
              <a:t>Ok to cite software paper too, if it contains results (performance, validation, etc.) that are important to the work</a:t>
            </a:r>
          </a:p>
          <a:p>
            <a:r>
              <a:rPr lang="en-US" altLang="x-none"/>
              <a:t>If the software authors ask users to cite software paper, can do so, </a:t>
            </a:r>
            <a:r>
              <a:rPr lang="en-US" altLang="x-none" i="1"/>
              <a:t>in addition to citing to the software</a:t>
            </a:r>
          </a:p>
          <a:p>
            <a:endParaRPr lang="en-US" altLang="x-none"/>
          </a:p>
        </p:txBody>
      </p:sp>
    </p:spTree>
    <p:extLst>
      <p:ext uri="{BB962C8B-B14F-4D97-AF65-F5344CB8AC3E}">
        <p14:creationId xmlns:p14="http://schemas.microsoft.com/office/powerpoint/2010/main" val="7899119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altLang="x-none"/>
              <a:t>Discussion: Derived software</a:t>
            </a:r>
          </a:p>
        </p:txBody>
      </p:sp>
      <p:sp>
        <p:nvSpPr>
          <p:cNvPr id="3" name="Content Placeholder 2"/>
          <p:cNvSpPr>
            <a:spLocks noGrp="1"/>
          </p:cNvSpPr>
          <p:nvPr>
            <p:ph idx="1"/>
          </p:nvPr>
        </p:nvSpPr>
        <p:spPr/>
        <p:txBody>
          <a:bodyPr/>
          <a:lstStyle/>
          <a:p>
            <a:r>
              <a:rPr lang="en-US" altLang="x-none"/>
              <a:t>Imagine Code A is derived from Code B, and a paper uses and cites Code A</a:t>
            </a:r>
          </a:p>
          <a:p>
            <a:r>
              <a:rPr lang="en-US" altLang="x-none"/>
              <a:t>Should the paper also cite Code B?</a:t>
            </a:r>
          </a:p>
          <a:p>
            <a:r>
              <a:rPr lang="en-US" altLang="x-none"/>
              <a:t>No, any research builds on other research</a:t>
            </a:r>
          </a:p>
          <a:p>
            <a:r>
              <a:rPr lang="en-US" altLang="x-none"/>
              <a:t>Each research product just cites those products that it directly builds on</a:t>
            </a:r>
          </a:p>
          <a:p>
            <a:r>
              <a:rPr lang="en-US" altLang="x-none"/>
              <a:t>Together, this give credit and knowledge chains</a:t>
            </a:r>
          </a:p>
          <a:p>
            <a:r>
              <a:rPr lang="en-US" altLang="x-none"/>
              <a:t>Science historians study these chains</a:t>
            </a:r>
          </a:p>
          <a:p>
            <a:r>
              <a:rPr lang="en-US" altLang="x-none"/>
              <a:t>More automated analyses may also develop, such as transitive credit</a:t>
            </a:r>
          </a:p>
        </p:txBody>
      </p:sp>
      <p:sp>
        <p:nvSpPr>
          <p:cNvPr id="49155" name="Rectangle 3"/>
          <p:cNvSpPr>
            <a:spLocks noChangeArrowheads="1"/>
          </p:cNvSpPr>
          <p:nvPr/>
        </p:nvSpPr>
        <p:spPr bwMode="auto">
          <a:xfrm>
            <a:off x="0" y="6642100"/>
            <a:ext cx="76962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x-none" sz="1200" baseline="30000">
                <a:solidFill>
                  <a:srgbClr val="FFFFFF"/>
                </a:solidFill>
              </a:rPr>
              <a:t>D. S. Katz and A. M. Smith. Implementing transitive credit with JSON-LD. Journal of Open Research Software, 3:e7, 2015. http://dx.doi.org/10.5334/jors.by.</a:t>
            </a:r>
            <a:endParaRPr lang="en-US" altLang="x-none" sz="1200">
              <a:solidFill>
                <a:srgbClr val="FFFFFF"/>
              </a:solidFill>
            </a:endParaRPr>
          </a:p>
        </p:txBody>
      </p:sp>
    </p:spTree>
    <p:extLst>
      <p:ext uri="{BB962C8B-B14F-4D97-AF65-F5344CB8AC3E}">
        <p14:creationId xmlns:p14="http://schemas.microsoft.com/office/powerpoint/2010/main" val="3069942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altLang="x-none"/>
              <a:t>Discussion: Software peer review</a:t>
            </a:r>
          </a:p>
        </p:txBody>
      </p:sp>
      <p:sp>
        <p:nvSpPr>
          <p:cNvPr id="3" name="Content Placeholder 2"/>
          <p:cNvSpPr>
            <a:spLocks noGrp="1"/>
          </p:cNvSpPr>
          <p:nvPr>
            <p:ph idx="1"/>
          </p:nvPr>
        </p:nvSpPr>
        <p:spPr/>
        <p:txBody>
          <a:bodyPr/>
          <a:lstStyle/>
          <a:p>
            <a:r>
              <a:rPr lang="en-US" altLang="x-none"/>
              <a:t>Important issue for software in science</a:t>
            </a:r>
          </a:p>
          <a:p>
            <a:r>
              <a:rPr lang="en-US" altLang="x-none"/>
              <a:t>Probably out-of-scope in citation discussion</a:t>
            </a:r>
          </a:p>
          <a:p>
            <a:r>
              <a:rPr lang="en-US" altLang="x-none"/>
              <a:t>Goal of software citation is to identify software that has been used in a scholarly product</a:t>
            </a:r>
          </a:p>
          <a:p>
            <a:pPr lvl="1"/>
            <a:r>
              <a:rPr lang="en-US" altLang="x-none">
                <a:ea typeface="ＭＳ Ｐゴシック" charset="-128"/>
              </a:rPr>
              <a:t>Whether or not that software has been peer-reviewed is irrelevant</a:t>
            </a:r>
          </a:p>
          <a:p>
            <a:r>
              <a:rPr lang="en-US" altLang="x-none"/>
              <a:t>Possible exception: if peer-review status of software is part of software metadata</a:t>
            </a:r>
          </a:p>
          <a:p>
            <a:r>
              <a:rPr lang="en-US" altLang="x-none"/>
              <a:t>Working group opinion: not part of the minimal metadata needed to identify the software</a:t>
            </a:r>
          </a:p>
          <a:p>
            <a:endParaRPr lang="en-US" altLang="x-none"/>
          </a:p>
        </p:txBody>
      </p:sp>
    </p:spTree>
    <p:extLst>
      <p:ext uri="{BB962C8B-B14F-4D97-AF65-F5344CB8AC3E}">
        <p14:creationId xmlns:p14="http://schemas.microsoft.com/office/powerpoint/2010/main" val="13959841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ircular Arrow 9"/>
          <p:cNvSpPr>
            <a:spLocks/>
          </p:cNvSpPr>
          <p:nvPr/>
        </p:nvSpPr>
        <p:spPr bwMode="auto">
          <a:xfrm>
            <a:off x="1981200" y="914400"/>
            <a:ext cx="5791200" cy="5105400"/>
          </a:xfrm>
          <a:custGeom>
            <a:avLst/>
            <a:gdLst>
              <a:gd name="T0" fmla="*/ 303108 w 5791200"/>
              <a:gd name="T1" fmla="*/ 2552700 h 5105400"/>
              <a:gd name="T2" fmla="*/ 2717996 w 5791200"/>
              <a:gd name="T3" fmla="*/ 308393 h 5105400"/>
              <a:gd name="T4" fmla="*/ 5445497 w 5791200"/>
              <a:gd name="T5" fmla="*/ 2146583 h 5105400"/>
              <a:gd name="T6" fmla="*/ 3427214 w 5791200"/>
              <a:gd name="T7" fmla="*/ 4754487 h 5105400"/>
              <a:gd name="T8" fmla="*/ 469488 w 5791200"/>
              <a:gd name="T9" fmla="*/ 3345617 h 5105400"/>
              <a:gd name="T10" fmla="*/ 198337 w 5791200"/>
              <a:gd name="T11" fmla="*/ 3351077 h 5105400"/>
              <a:gd name="T12" fmla="*/ 634115 w 5791200"/>
              <a:gd name="T13" fmla="*/ 2598231 h 5105400"/>
              <a:gd name="T14" fmla="*/ 1465036 w 5791200"/>
              <a:gd name="T15" fmla="*/ 3325574 h 5105400"/>
              <a:gd name="T16" fmla="*/ 1211270 w 5791200"/>
              <a:gd name="T17" fmla="*/ 3330683 h 5105400"/>
              <a:gd name="T18" fmla="*/ 3410764 w 5791200"/>
              <a:gd name="T19" fmla="*/ 4084011 h 5105400"/>
              <a:gd name="T20" fmla="*/ 4761867 w 5791200"/>
              <a:gd name="T21" fmla="*/ 2142512 h 5105400"/>
              <a:gd name="T22" fmla="*/ 2723736 w 5791200"/>
              <a:gd name="T23" fmla="*/ 970149 h 5105400"/>
              <a:gd name="T24" fmla="*/ 963848 w 5791200"/>
              <a:gd name="T25" fmla="*/ 2552701 h 5105400"/>
              <a:gd name="T26" fmla="*/ 303108 w 5791200"/>
              <a:gd name="T27" fmla="*/ 2552700 h 5105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791200" h="5105400">
                <a:moveTo>
                  <a:pt x="303108" y="2552700"/>
                </a:moveTo>
                <a:cubicBezTo>
                  <a:pt x="303108" y="1370098"/>
                  <a:pt x="1358335" y="389410"/>
                  <a:pt x="2717996" y="308393"/>
                </a:cubicBezTo>
                <a:cubicBezTo>
                  <a:pt x="4033616" y="230000"/>
                  <a:pt x="5207429" y="1021088"/>
                  <a:pt x="5445497" y="2146583"/>
                </a:cubicBezTo>
                <a:cubicBezTo>
                  <a:pt x="5699420" y="3347039"/>
                  <a:pt x="4803873" y="4504211"/>
                  <a:pt x="3427214" y="4754487"/>
                </a:cubicBezTo>
                <a:cubicBezTo>
                  <a:pt x="2175824" y="4981989"/>
                  <a:pt x="920144" y="4383864"/>
                  <a:pt x="469488" y="3345617"/>
                </a:cubicBezTo>
                <a:lnTo>
                  <a:pt x="198337" y="3351077"/>
                </a:lnTo>
                <a:lnTo>
                  <a:pt x="634115" y="2598231"/>
                </a:lnTo>
                <a:lnTo>
                  <a:pt x="1465036" y="3325574"/>
                </a:lnTo>
                <a:lnTo>
                  <a:pt x="1211270" y="3330683"/>
                </a:lnTo>
                <a:cubicBezTo>
                  <a:pt x="1646448" y="3968048"/>
                  <a:pt x="2554200" y="4278953"/>
                  <a:pt x="3410764" y="4084011"/>
                </a:cubicBezTo>
                <a:cubicBezTo>
                  <a:pt x="4432593" y="3851457"/>
                  <a:pt x="5035582" y="2984978"/>
                  <a:pt x="4761867" y="2142512"/>
                </a:cubicBezTo>
                <a:cubicBezTo>
                  <a:pt x="4519375" y="1396145"/>
                  <a:pt x="3659298" y="901416"/>
                  <a:pt x="2723736" y="970149"/>
                </a:cubicBezTo>
                <a:cubicBezTo>
                  <a:pt x="1727428" y="1043345"/>
                  <a:pt x="963848" y="1729982"/>
                  <a:pt x="963848" y="2552701"/>
                </a:cubicBezTo>
                <a:lnTo>
                  <a:pt x="303108" y="2552700"/>
                </a:lnTo>
                <a:close/>
              </a:path>
            </a:pathLst>
          </a:custGeom>
          <a:gradFill rotWithShape="1">
            <a:gsLst>
              <a:gs pos="0">
                <a:srgbClr val="D0E9FE"/>
              </a:gs>
              <a:gs pos="20000">
                <a:srgbClr val="A1D3FC"/>
              </a:gs>
              <a:gs pos="100000">
                <a:srgbClr val="72BDFB"/>
              </a:gs>
            </a:gsLst>
            <a:lin ang="5400000"/>
          </a:gradFill>
          <a:ln w="9525" cap="flat" cmpd="sng">
            <a:solidFill>
              <a:srgbClr val="DBE7FA"/>
            </a:solidFill>
            <a:prstDash val="solid"/>
            <a:round/>
            <a:headEnd/>
            <a:tailEnd/>
          </a:ln>
          <a:effectLst>
            <a:outerShdw blurRad="40000" dist="23000" dir="5400000" rotWithShape="0">
              <a:srgbClr val="000000">
                <a:alpha val="34998"/>
              </a:srgbClr>
            </a:outerShdw>
          </a:effectLst>
        </p:spPr>
        <p:txBody>
          <a:bodyPr anchor="ctr"/>
          <a:lstStyle/>
          <a:p>
            <a:endParaRPr lang="en-US"/>
          </a:p>
        </p:txBody>
      </p:sp>
      <p:sp>
        <p:nvSpPr>
          <p:cNvPr id="10242" name="Title 1"/>
          <p:cNvSpPr>
            <a:spLocks noGrp="1"/>
          </p:cNvSpPr>
          <p:nvPr>
            <p:ph type="title"/>
          </p:nvPr>
        </p:nvSpPr>
        <p:spPr>
          <a:xfrm>
            <a:off x="1219200" y="152400"/>
            <a:ext cx="7391400" cy="563563"/>
          </a:xfrm>
        </p:spPr>
        <p:txBody>
          <a:bodyPr/>
          <a:lstStyle/>
          <a:p>
            <a:r>
              <a:rPr lang="en-US" altLang="x-none"/>
              <a:t>Purposes of software in research</a:t>
            </a:r>
          </a:p>
        </p:txBody>
      </p:sp>
      <p:sp>
        <p:nvSpPr>
          <p:cNvPr id="4" name="Rounded Rectangle 3"/>
          <p:cNvSpPr>
            <a:spLocks noChangeArrowheads="1"/>
          </p:cNvSpPr>
          <p:nvPr/>
        </p:nvSpPr>
        <p:spPr bwMode="auto">
          <a:xfrm>
            <a:off x="1238250" y="2232025"/>
            <a:ext cx="1943100" cy="1273175"/>
          </a:xfrm>
          <a:prstGeom prst="roundRect">
            <a:avLst>
              <a:gd name="adj" fmla="val 16667"/>
            </a:avLst>
          </a:prstGeom>
          <a:gradFill rotWithShape="1">
            <a:gsLst>
              <a:gs pos="0">
                <a:srgbClr val="DFF1FF"/>
              </a:gs>
              <a:gs pos="100000">
                <a:srgbClr val="DDEBFF"/>
              </a:gs>
            </a:gsLst>
            <a:lin ang="5400000"/>
          </a:gradFill>
          <a:ln w="9525">
            <a:solidFill>
              <a:srgbClr val="DBE7FA"/>
            </a:solidFill>
            <a:round/>
            <a:headEnd/>
            <a:tailEnd/>
          </a:ln>
          <a:effectLst>
            <a:outerShdw blurRad="40000" dist="23000" dir="5400000" rotWithShape="0">
              <a:srgbClr val="000000">
                <a:alpha val="34998"/>
              </a:srgbClr>
            </a:outerShdw>
          </a:effectLst>
        </p:spPr>
        <p:txBody>
          <a:bodyPr anchor="ctr"/>
          <a:lstStyle/>
          <a:p>
            <a:pPr algn="ctr">
              <a:defRPr/>
            </a:pPr>
            <a:r>
              <a:rPr lang="en-US" sz="2000" dirty="0">
                <a:latin typeface="+mn-lt"/>
                <a:ea typeface="+mn-ea"/>
              </a:rPr>
              <a:t>Create Hypothesis</a:t>
            </a:r>
          </a:p>
        </p:txBody>
      </p:sp>
      <p:sp>
        <p:nvSpPr>
          <p:cNvPr id="5" name="Rounded Rectangle 4"/>
          <p:cNvSpPr>
            <a:spLocks noChangeArrowheads="1"/>
          </p:cNvSpPr>
          <p:nvPr/>
        </p:nvSpPr>
        <p:spPr bwMode="auto">
          <a:xfrm>
            <a:off x="3581400" y="1143000"/>
            <a:ext cx="2209800" cy="1371600"/>
          </a:xfrm>
          <a:prstGeom prst="roundRect">
            <a:avLst>
              <a:gd name="adj" fmla="val 16667"/>
            </a:avLst>
          </a:prstGeom>
          <a:gradFill rotWithShape="1">
            <a:gsLst>
              <a:gs pos="0">
                <a:srgbClr val="DFF1FF"/>
              </a:gs>
              <a:gs pos="100000">
                <a:srgbClr val="DDEBFF"/>
              </a:gs>
            </a:gsLst>
            <a:lin ang="5400000"/>
          </a:gradFill>
          <a:ln w="9525">
            <a:solidFill>
              <a:srgbClr val="DBE7FA"/>
            </a:solidFill>
            <a:round/>
            <a:headEnd/>
            <a:tailEnd/>
          </a:ln>
          <a:effectLst>
            <a:outerShdw blurRad="40000" dist="23000" dir="5400000" rotWithShape="0">
              <a:srgbClr val="000000">
                <a:alpha val="34998"/>
              </a:srgbClr>
            </a:outerShdw>
          </a:effectLst>
        </p:spPr>
        <p:txBody>
          <a:bodyPr anchor="ctr"/>
          <a:lstStyle/>
          <a:p>
            <a:pPr algn="ctr">
              <a:defRPr/>
            </a:pPr>
            <a:r>
              <a:rPr lang="en-US" sz="2000" dirty="0">
                <a:latin typeface="+mn-lt"/>
                <a:ea typeface="+mn-ea"/>
              </a:rPr>
              <a:t>Acquire Resources (e.g., Funding, Software, Data)</a:t>
            </a:r>
          </a:p>
        </p:txBody>
      </p:sp>
      <p:sp>
        <p:nvSpPr>
          <p:cNvPr id="6" name="Rounded Rectangle 5"/>
          <p:cNvSpPr>
            <a:spLocks noChangeArrowheads="1"/>
          </p:cNvSpPr>
          <p:nvPr/>
        </p:nvSpPr>
        <p:spPr bwMode="auto">
          <a:xfrm>
            <a:off x="5715000" y="2819400"/>
            <a:ext cx="2209800" cy="1371600"/>
          </a:xfrm>
          <a:prstGeom prst="roundRect">
            <a:avLst>
              <a:gd name="adj" fmla="val 16667"/>
            </a:avLst>
          </a:prstGeom>
          <a:gradFill rotWithShape="1">
            <a:gsLst>
              <a:gs pos="0">
                <a:srgbClr val="DFF1FF"/>
              </a:gs>
              <a:gs pos="100000">
                <a:srgbClr val="DDEBFF"/>
              </a:gs>
            </a:gsLst>
            <a:lin ang="5400000"/>
          </a:gradFill>
          <a:ln w="9525">
            <a:solidFill>
              <a:srgbClr val="DBE7FA"/>
            </a:solidFill>
            <a:round/>
            <a:headEnd/>
            <a:tailEnd/>
          </a:ln>
          <a:effectLst>
            <a:outerShdw blurRad="40000" dist="23000" dir="5400000" rotWithShape="0">
              <a:srgbClr val="000000">
                <a:alpha val="34998"/>
              </a:srgbClr>
            </a:outerShdw>
          </a:effectLst>
        </p:spPr>
        <p:txBody>
          <a:bodyPr anchor="ctr"/>
          <a:lstStyle/>
          <a:p>
            <a:pPr algn="ctr">
              <a:defRPr/>
            </a:pPr>
            <a:r>
              <a:rPr lang="en-US" sz="2000" dirty="0">
                <a:latin typeface="+mn-lt"/>
                <a:ea typeface="+mn-ea"/>
              </a:rPr>
              <a:t>Perform Research (Build Software &amp; Data)</a:t>
            </a:r>
          </a:p>
        </p:txBody>
      </p:sp>
      <p:sp>
        <p:nvSpPr>
          <p:cNvPr id="7" name="Rounded Rectangle 6"/>
          <p:cNvSpPr>
            <a:spLocks noChangeArrowheads="1"/>
          </p:cNvSpPr>
          <p:nvPr/>
        </p:nvSpPr>
        <p:spPr bwMode="auto">
          <a:xfrm>
            <a:off x="4267200" y="4572000"/>
            <a:ext cx="2209800" cy="1371600"/>
          </a:xfrm>
          <a:prstGeom prst="roundRect">
            <a:avLst>
              <a:gd name="adj" fmla="val 16667"/>
            </a:avLst>
          </a:prstGeom>
          <a:gradFill rotWithShape="1">
            <a:gsLst>
              <a:gs pos="0">
                <a:srgbClr val="DFF1FF"/>
              </a:gs>
              <a:gs pos="100000">
                <a:srgbClr val="DDEBFF"/>
              </a:gs>
            </a:gsLst>
            <a:lin ang="5400000"/>
          </a:gradFill>
          <a:ln w="9525">
            <a:solidFill>
              <a:srgbClr val="DBE7FA"/>
            </a:solidFill>
            <a:round/>
            <a:headEnd/>
            <a:tailEnd/>
          </a:ln>
          <a:effectLst>
            <a:outerShdw blurRad="40000" dist="23000" dir="5400000" rotWithShape="0">
              <a:srgbClr val="000000">
                <a:alpha val="34998"/>
              </a:srgbClr>
            </a:outerShdw>
          </a:effectLst>
        </p:spPr>
        <p:txBody>
          <a:bodyPr anchor="ctr"/>
          <a:lstStyle/>
          <a:p>
            <a:pPr algn="ctr">
              <a:defRPr/>
            </a:pPr>
            <a:r>
              <a:rPr lang="en-US" sz="2000" dirty="0">
                <a:latin typeface="+mn-lt"/>
                <a:ea typeface="+mn-ea"/>
              </a:rPr>
              <a:t>Publish </a:t>
            </a:r>
            <a:br>
              <a:rPr lang="en-US" sz="2000" dirty="0">
                <a:latin typeface="+mn-lt"/>
                <a:ea typeface="+mn-ea"/>
              </a:rPr>
            </a:br>
            <a:r>
              <a:rPr lang="en-US" sz="2000" dirty="0">
                <a:latin typeface="+mn-lt"/>
                <a:ea typeface="+mn-ea"/>
              </a:rPr>
              <a:t>Results (e.g., Paper, Book, Software, Data)</a:t>
            </a:r>
          </a:p>
        </p:txBody>
      </p:sp>
      <p:sp>
        <p:nvSpPr>
          <p:cNvPr id="8" name="Rounded Rectangle 7"/>
          <p:cNvSpPr>
            <a:spLocks noChangeArrowheads="1"/>
          </p:cNvSpPr>
          <p:nvPr/>
        </p:nvSpPr>
        <p:spPr bwMode="auto">
          <a:xfrm>
            <a:off x="1676400" y="4114800"/>
            <a:ext cx="2209800" cy="1371600"/>
          </a:xfrm>
          <a:prstGeom prst="roundRect">
            <a:avLst>
              <a:gd name="adj" fmla="val 16667"/>
            </a:avLst>
          </a:prstGeom>
          <a:gradFill rotWithShape="1">
            <a:gsLst>
              <a:gs pos="0">
                <a:srgbClr val="DFF1FF"/>
              </a:gs>
              <a:gs pos="100000">
                <a:srgbClr val="DDEBFF"/>
              </a:gs>
            </a:gsLst>
            <a:lin ang="5400000"/>
          </a:gradFill>
          <a:ln w="9525">
            <a:solidFill>
              <a:srgbClr val="DBE7FA"/>
            </a:solidFill>
            <a:round/>
            <a:headEnd/>
            <a:tailEnd/>
          </a:ln>
          <a:effectLst>
            <a:outerShdw blurRad="40000" dist="23000" dir="5400000" rotWithShape="0">
              <a:srgbClr val="000000">
                <a:alpha val="34998"/>
              </a:srgbClr>
            </a:outerShdw>
          </a:effectLst>
        </p:spPr>
        <p:txBody>
          <a:bodyPr anchor="ctr"/>
          <a:lstStyle/>
          <a:p>
            <a:pPr algn="ctr">
              <a:defRPr/>
            </a:pPr>
            <a:r>
              <a:rPr lang="en-US" sz="2000" dirty="0">
                <a:latin typeface="+mn-lt"/>
                <a:ea typeface="+mn-ea"/>
              </a:rPr>
              <a:t>Gain Recognition</a:t>
            </a:r>
          </a:p>
        </p:txBody>
      </p:sp>
      <p:grpSp>
        <p:nvGrpSpPr>
          <p:cNvPr id="12" name="Group 11"/>
          <p:cNvGrpSpPr>
            <a:grpSpLocks/>
          </p:cNvGrpSpPr>
          <p:nvPr/>
        </p:nvGrpSpPr>
        <p:grpSpPr bwMode="auto">
          <a:xfrm>
            <a:off x="111378" y="1219200"/>
            <a:ext cx="6213222" cy="5181600"/>
            <a:chOff x="1178178" y="1219200"/>
            <a:chExt cx="6213222" cy="5181600"/>
          </a:xfrm>
        </p:grpSpPr>
        <p:sp>
          <p:nvSpPr>
            <p:cNvPr id="10252" name="TextBox 2"/>
            <p:cNvSpPr txBox="1">
              <a:spLocks noChangeArrowheads="1"/>
            </p:cNvSpPr>
            <p:nvPr/>
          </p:nvSpPr>
          <p:spPr bwMode="auto">
            <a:xfrm>
              <a:off x="1178178" y="1219200"/>
              <a:ext cx="240322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x-none" sz="2800" smtClean="0">
                  <a:solidFill>
                    <a:srgbClr val="FF0000"/>
                  </a:solidFill>
                </a:rPr>
                <a:t>Infrastructure </a:t>
              </a:r>
              <a:br>
                <a:rPr lang="en-US" altLang="x-none" sz="2800" smtClean="0">
                  <a:solidFill>
                    <a:srgbClr val="FF0000"/>
                  </a:solidFill>
                </a:rPr>
              </a:br>
              <a:r>
                <a:rPr lang="en-US" altLang="x-none" sz="2800" smtClean="0">
                  <a:solidFill>
                    <a:srgbClr val="FF0000"/>
                  </a:solidFill>
                </a:rPr>
                <a:t>Software</a:t>
              </a:r>
              <a:endParaRPr lang="en-US" altLang="x-none" sz="2800" dirty="0">
                <a:solidFill>
                  <a:srgbClr val="FF0000"/>
                </a:solidFill>
              </a:endParaRPr>
            </a:p>
          </p:txBody>
        </p:sp>
        <p:sp>
          <p:nvSpPr>
            <p:cNvPr id="9" name="Oval 8"/>
            <p:cNvSpPr/>
            <p:nvPr/>
          </p:nvSpPr>
          <p:spPr>
            <a:xfrm>
              <a:off x="4267200" y="1752600"/>
              <a:ext cx="2438400" cy="1371600"/>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Oval 10"/>
            <p:cNvSpPr/>
            <p:nvPr/>
          </p:nvSpPr>
          <p:spPr>
            <a:xfrm>
              <a:off x="4953000" y="5029200"/>
              <a:ext cx="2438400" cy="1371600"/>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15" name="Group 14"/>
          <p:cNvGrpSpPr>
            <a:grpSpLocks/>
          </p:cNvGrpSpPr>
          <p:nvPr/>
        </p:nvGrpSpPr>
        <p:grpSpPr bwMode="auto">
          <a:xfrm>
            <a:off x="228600" y="762000"/>
            <a:ext cx="7848600" cy="3581400"/>
            <a:chOff x="1295400" y="762000"/>
            <a:chExt cx="7848600" cy="3581400"/>
          </a:xfrm>
        </p:grpSpPr>
        <p:sp>
          <p:nvSpPr>
            <p:cNvPr id="10250" name="TextBox 12"/>
            <p:cNvSpPr txBox="1">
              <a:spLocks noChangeArrowheads="1"/>
            </p:cNvSpPr>
            <p:nvPr/>
          </p:nvSpPr>
          <p:spPr bwMode="auto">
            <a:xfrm>
              <a:off x="1295400" y="762000"/>
              <a:ext cx="32431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x-none" sz="2800" dirty="0" smtClean="0">
                  <a:solidFill>
                    <a:srgbClr val="3366FF"/>
                  </a:solidFill>
                </a:rPr>
                <a:t>Research Software</a:t>
              </a:r>
              <a:endParaRPr lang="en-US" altLang="x-none" sz="2800" dirty="0">
                <a:solidFill>
                  <a:srgbClr val="3366FF"/>
                </a:solidFill>
              </a:endParaRPr>
            </a:p>
          </p:txBody>
        </p:sp>
        <p:sp>
          <p:nvSpPr>
            <p:cNvPr id="14" name="Oval 13"/>
            <p:cNvSpPr/>
            <p:nvPr/>
          </p:nvSpPr>
          <p:spPr>
            <a:xfrm>
              <a:off x="6705600" y="2971800"/>
              <a:ext cx="2438400" cy="1371600"/>
            </a:xfrm>
            <a:prstGeom prst="ellipse">
              <a:avLst/>
            </a:prstGeom>
            <a:noFill/>
            <a:ln w="25400">
              <a:solidFill>
                <a:srgbClr val="3366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altLang="x-none"/>
              <a:t>Discussion: Citations in text</a:t>
            </a:r>
          </a:p>
        </p:txBody>
      </p:sp>
      <p:sp>
        <p:nvSpPr>
          <p:cNvPr id="3" name="Content Placeholder 2"/>
          <p:cNvSpPr>
            <a:spLocks noGrp="1"/>
          </p:cNvSpPr>
          <p:nvPr>
            <p:ph idx="1"/>
          </p:nvPr>
        </p:nvSpPr>
        <p:spPr/>
        <p:txBody>
          <a:bodyPr/>
          <a:lstStyle/>
          <a:p>
            <a:r>
              <a:rPr lang="en-US" altLang="x-none"/>
              <a:t>Each publisher/publication has a style it prefers</a:t>
            </a:r>
          </a:p>
          <a:p>
            <a:pPr lvl="1"/>
            <a:r>
              <a:rPr lang="en-US" altLang="x-none">
                <a:ea typeface="ＭＳ Ｐゴシック" charset="-128"/>
              </a:rPr>
              <a:t>e.g., AMS, APA, Chicago, MLA</a:t>
            </a:r>
          </a:p>
          <a:p>
            <a:r>
              <a:rPr lang="en-US" altLang="x-none"/>
              <a:t>Examples for software using these styles published by Lipson</a:t>
            </a:r>
          </a:p>
          <a:p>
            <a:r>
              <a:rPr lang="en-US" altLang="x-none"/>
              <a:t>Citations typically sent to publishers as text formatted in that citation style, not as structured metadata</a:t>
            </a:r>
          </a:p>
          <a:p>
            <a:r>
              <a:rPr lang="en-US" altLang="x-none"/>
              <a:t>Recommendation: </a:t>
            </a:r>
            <a:r>
              <a:rPr lang="en-US" altLang="x-none" b="1"/>
              <a:t>text citation styles should support:</a:t>
            </a:r>
          </a:p>
          <a:p>
            <a:pPr lvl="1"/>
            <a:r>
              <a:rPr lang="en-US" altLang="x-none" b="1">
                <a:ea typeface="ＭＳ Ｐゴシック" charset="-128"/>
              </a:rPr>
              <a:t>a) a label indicating that this is software, e.g. [Computer program]</a:t>
            </a:r>
          </a:p>
          <a:p>
            <a:pPr lvl="1"/>
            <a:r>
              <a:rPr lang="en-US" altLang="x-none" b="1">
                <a:ea typeface="ＭＳ Ｐゴシック" charset="-128"/>
              </a:rPr>
              <a:t>b) support for version information, e.g. Version 1.8.7</a:t>
            </a:r>
          </a:p>
          <a:p>
            <a:endParaRPr lang="en-US" altLang="x-none"/>
          </a:p>
        </p:txBody>
      </p:sp>
      <p:sp>
        <p:nvSpPr>
          <p:cNvPr id="4" name="Rectangle 3"/>
          <p:cNvSpPr>
            <a:spLocks noChangeArrowheads="1"/>
          </p:cNvSpPr>
          <p:nvPr/>
        </p:nvSpPr>
        <p:spPr bwMode="auto">
          <a:xfrm>
            <a:off x="20638" y="6553200"/>
            <a:ext cx="74469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x-none" sz="1200" baseline="30000">
                <a:solidFill>
                  <a:srgbClr val="FFFFFF"/>
                </a:solidFill>
              </a:rPr>
              <a:t>C. Lipson. Cite Right, Second Edition: A Quick Guide to Citation Styles–MLA, APA, Chicago, the Sciences, Professions, and More. Chicago Guides to Writing, Editing, and Publishing. University of Chicago Press, 2011.</a:t>
            </a:r>
            <a:endParaRPr lang="en-US" altLang="x-none" sz="1200">
              <a:solidFill>
                <a:srgbClr val="FFFFFF"/>
              </a:solidFill>
            </a:endParaRPr>
          </a:p>
        </p:txBody>
      </p:sp>
    </p:spTree>
    <p:extLst>
      <p:ext uri="{BB962C8B-B14F-4D97-AF65-F5344CB8AC3E}">
        <p14:creationId xmlns:p14="http://schemas.microsoft.com/office/powerpoint/2010/main" val="10473202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US" altLang="x-none"/>
              <a:t>Discussion: Citation limits</a:t>
            </a:r>
          </a:p>
        </p:txBody>
      </p:sp>
      <p:sp>
        <p:nvSpPr>
          <p:cNvPr id="3" name="Content Placeholder 2"/>
          <p:cNvSpPr>
            <a:spLocks noGrp="1"/>
          </p:cNvSpPr>
          <p:nvPr>
            <p:ph idx="1"/>
          </p:nvPr>
        </p:nvSpPr>
        <p:spPr/>
        <p:txBody>
          <a:bodyPr/>
          <a:lstStyle/>
          <a:p>
            <a:r>
              <a:rPr lang="en-US" altLang="x-none"/>
              <a:t>Software citation principles </a:t>
            </a:r>
          </a:p>
          <a:p>
            <a:r>
              <a:rPr lang="en-US" altLang="x-none"/>
              <a:t>–&gt; more software citations in scholarly products</a:t>
            </a:r>
          </a:p>
          <a:p>
            <a:r>
              <a:rPr lang="en-US" altLang="x-none"/>
              <a:t>–&gt; more overall citations</a:t>
            </a:r>
          </a:p>
          <a:p>
            <a:r>
              <a:rPr lang="en-US" altLang="x-none"/>
              <a:t>Some journals have strict limits on</a:t>
            </a:r>
          </a:p>
          <a:p>
            <a:pPr lvl="1"/>
            <a:r>
              <a:rPr lang="en-US" altLang="x-none">
                <a:ea typeface="ＭＳ Ｐゴシック" charset="-128"/>
              </a:rPr>
              <a:t>Number of citations</a:t>
            </a:r>
          </a:p>
          <a:p>
            <a:pPr lvl="1"/>
            <a:r>
              <a:rPr lang="en-US" altLang="x-none">
                <a:ea typeface="ＭＳ Ｐゴシック" charset="-128"/>
              </a:rPr>
              <a:t>Number of pages (including references)</a:t>
            </a:r>
          </a:p>
          <a:p>
            <a:r>
              <a:rPr lang="en-US" altLang="x-none"/>
              <a:t>Recommendations to publishers:</a:t>
            </a:r>
          </a:p>
          <a:p>
            <a:pPr lvl="1"/>
            <a:r>
              <a:rPr lang="en-US" altLang="x-none" b="1">
                <a:ea typeface="ＭＳ Ｐゴシック" charset="-128"/>
              </a:rPr>
              <a:t>Add specific instructions regarding software citations to author guidelines to not disincentivize software citation</a:t>
            </a:r>
          </a:p>
          <a:p>
            <a:pPr lvl="1"/>
            <a:r>
              <a:rPr lang="en-US" altLang="x-none" b="1">
                <a:ea typeface="ＭＳ Ｐゴシック" charset="-128"/>
              </a:rPr>
              <a:t>Don’t include references in content counted against page limits</a:t>
            </a:r>
          </a:p>
        </p:txBody>
      </p:sp>
    </p:spTree>
    <p:extLst>
      <p:ext uri="{BB962C8B-B14F-4D97-AF65-F5344CB8AC3E}">
        <p14:creationId xmlns:p14="http://schemas.microsoft.com/office/powerpoint/2010/main" val="15347314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r>
              <a:rPr lang="en-US" altLang="x-none"/>
              <a:t>Discussion: Unique identification</a:t>
            </a:r>
          </a:p>
        </p:txBody>
      </p:sp>
      <p:sp>
        <p:nvSpPr>
          <p:cNvPr id="3" name="Content Placeholder 2"/>
          <p:cNvSpPr>
            <a:spLocks noGrp="1"/>
          </p:cNvSpPr>
          <p:nvPr>
            <p:ph idx="1"/>
          </p:nvPr>
        </p:nvSpPr>
        <p:spPr>
          <a:xfrm>
            <a:off x="457200" y="1219200"/>
            <a:ext cx="8229600" cy="4724400"/>
          </a:xfrm>
        </p:spPr>
        <p:txBody>
          <a:bodyPr/>
          <a:lstStyle/>
          <a:p>
            <a:r>
              <a:rPr lang="en-US" altLang="x-none" b="1" dirty="0"/>
              <a:t>Recommend DOIs for identification of published software</a:t>
            </a:r>
          </a:p>
          <a:p>
            <a:r>
              <a:rPr lang="en-US" altLang="x-none" dirty="0"/>
              <a:t>However, identifier can point to</a:t>
            </a:r>
          </a:p>
          <a:p>
            <a:pPr marL="857250" lvl="1" indent="-457200">
              <a:buFontTx/>
              <a:buAutoNum type="arabicPeriod"/>
            </a:pPr>
            <a:r>
              <a:rPr lang="en-US" altLang="x-none" dirty="0">
                <a:ea typeface="ＭＳ Ｐゴシック" charset="-128"/>
              </a:rPr>
              <a:t>a specific version of a piece of software</a:t>
            </a:r>
          </a:p>
          <a:p>
            <a:pPr marL="857250" lvl="1" indent="-457200">
              <a:buFontTx/>
              <a:buAutoNum type="arabicPeriod"/>
            </a:pPr>
            <a:r>
              <a:rPr lang="en-US" altLang="x-none" dirty="0">
                <a:ea typeface="ＭＳ Ｐゴシック" charset="-128"/>
              </a:rPr>
              <a:t>the piece of software (all versions of the software)</a:t>
            </a:r>
          </a:p>
          <a:p>
            <a:pPr marL="857250" lvl="1" indent="-457200">
              <a:buFontTx/>
              <a:buAutoNum type="arabicPeriod"/>
            </a:pPr>
            <a:r>
              <a:rPr lang="en-US" altLang="x-none" dirty="0">
                <a:ea typeface="ＭＳ Ｐゴシック" charset="-128"/>
              </a:rPr>
              <a:t>the latest version of a piece of software</a:t>
            </a:r>
          </a:p>
          <a:p>
            <a:r>
              <a:rPr lang="en-US" altLang="x-none" dirty="0"/>
              <a:t>One piece of software may have identifiers of all 3 types</a:t>
            </a:r>
          </a:p>
          <a:p>
            <a:r>
              <a:rPr lang="en-US" altLang="x-none" dirty="0"/>
              <a:t>And maybe 1+ software papers, each with identifiers</a:t>
            </a:r>
          </a:p>
          <a:p>
            <a:r>
              <a:rPr lang="en-US" altLang="x-none" dirty="0"/>
              <a:t>Use cases:</a:t>
            </a:r>
          </a:p>
          <a:p>
            <a:pPr marL="857250" lvl="1" indent="-457200"/>
            <a:r>
              <a:rPr lang="en-US" altLang="x-none" dirty="0">
                <a:ea typeface="ＭＳ Ｐゴシック" charset="-128"/>
              </a:rPr>
              <a:t>Cite a specific version</a:t>
            </a:r>
          </a:p>
          <a:p>
            <a:pPr marL="857250" lvl="1" indent="-457200"/>
            <a:r>
              <a:rPr lang="en-US" altLang="x-none" dirty="0">
                <a:ea typeface="ＭＳ Ｐゴシック" charset="-128"/>
              </a:rPr>
              <a:t>Cite the software in general</a:t>
            </a:r>
          </a:p>
          <a:p>
            <a:pPr marL="857250" lvl="1" indent="-457200"/>
            <a:r>
              <a:rPr lang="en-US" altLang="x-none" dirty="0">
                <a:ea typeface="ＭＳ Ｐゴシック" charset="-128"/>
              </a:rPr>
              <a:t>Link multiple releases together, to understanding all citations</a:t>
            </a:r>
          </a:p>
        </p:txBody>
      </p:sp>
    </p:spTree>
    <p:extLst>
      <p:ext uri="{BB962C8B-B14F-4D97-AF65-F5344CB8AC3E}">
        <p14:creationId xmlns:p14="http://schemas.microsoft.com/office/powerpoint/2010/main" val="80505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altLang="x-none"/>
              <a:t>Discussion: Unique identification (cont.)</a:t>
            </a:r>
          </a:p>
        </p:txBody>
      </p:sp>
      <p:sp>
        <p:nvSpPr>
          <p:cNvPr id="54274" name="Content Placeholder 2"/>
          <p:cNvSpPr>
            <a:spLocks noGrp="1"/>
          </p:cNvSpPr>
          <p:nvPr>
            <p:ph idx="1"/>
          </p:nvPr>
        </p:nvSpPr>
        <p:spPr/>
        <p:txBody>
          <a:bodyPr/>
          <a:lstStyle/>
          <a:p>
            <a:r>
              <a:rPr lang="en-US" altLang="x-none" dirty="0"/>
              <a:t>Principles intended to apply at all levels</a:t>
            </a:r>
          </a:p>
          <a:p>
            <a:r>
              <a:rPr lang="en-US" altLang="x-none" dirty="0"/>
              <a:t>To all identifiers types, e.g., DOIs, RRIDs, ARKS, etc. </a:t>
            </a:r>
          </a:p>
          <a:p>
            <a:r>
              <a:rPr lang="en-US" altLang="x-none" dirty="0"/>
              <a:t>Though again: </a:t>
            </a:r>
            <a:r>
              <a:rPr lang="en-US" altLang="x-none" b="1" dirty="0"/>
              <a:t>recommend when possible use DOIs that identify specific versions of source code</a:t>
            </a:r>
            <a:r>
              <a:rPr lang="en-US" altLang="x-none" dirty="0"/>
              <a:t> </a:t>
            </a:r>
          </a:p>
          <a:p>
            <a:r>
              <a:rPr lang="en-US" altLang="x-none" dirty="0"/>
              <a:t>RRIDs developed by the FORCE11 Resource Identification Initiative</a:t>
            </a:r>
          </a:p>
          <a:p>
            <a:pPr lvl="1"/>
            <a:r>
              <a:rPr lang="en-US" altLang="x-none" dirty="0">
                <a:ea typeface="ＭＳ Ｐゴシック" charset="-128"/>
              </a:rPr>
              <a:t>Discussed for use to identify software packages (not specific versions)</a:t>
            </a:r>
          </a:p>
          <a:p>
            <a:pPr lvl="1"/>
            <a:r>
              <a:rPr lang="en-US" altLang="x-none" dirty="0">
                <a:ea typeface="ＭＳ Ｐゴシック" charset="-128"/>
              </a:rPr>
              <a:t>FORCE11 Resource Identification Technical Specifications Working Group says “Information resources like software are better suited to the Software Citation WG”</a:t>
            </a:r>
          </a:p>
          <a:p>
            <a:pPr lvl="1"/>
            <a:r>
              <a:rPr lang="en-US" altLang="x-none" dirty="0">
                <a:ea typeface="ＭＳ Ｐゴシック" charset="-128"/>
              </a:rPr>
              <a:t>Currently no consensus on RRIDs for software</a:t>
            </a:r>
          </a:p>
        </p:txBody>
      </p:sp>
    </p:spTree>
    <p:extLst>
      <p:ext uri="{BB962C8B-B14F-4D97-AF65-F5344CB8AC3E}">
        <p14:creationId xmlns:p14="http://schemas.microsoft.com/office/powerpoint/2010/main" val="149464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27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27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27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27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altLang="x-none"/>
              <a:t>Discussion: Types of software</a:t>
            </a:r>
          </a:p>
        </p:txBody>
      </p:sp>
      <p:sp>
        <p:nvSpPr>
          <p:cNvPr id="3" name="Content Placeholder 2"/>
          <p:cNvSpPr>
            <a:spLocks noGrp="1"/>
          </p:cNvSpPr>
          <p:nvPr>
            <p:ph idx="1"/>
          </p:nvPr>
        </p:nvSpPr>
        <p:spPr/>
        <p:txBody>
          <a:bodyPr/>
          <a:lstStyle/>
          <a:p>
            <a:r>
              <a:rPr lang="en-US" altLang="x-none"/>
              <a:t>Principles and discussion generally focus on software as source code</a:t>
            </a:r>
          </a:p>
          <a:p>
            <a:r>
              <a:rPr lang="en-US" altLang="x-none"/>
              <a:t>But some software is only available as an executable, a container, or a service</a:t>
            </a:r>
          </a:p>
          <a:p>
            <a:r>
              <a:rPr lang="en-US" altLang="x-none"/>
              <a:t>Principles intended to apply to all these forms of software</a:t>
            </a:r>
          </a:p>
          <a:p>
            <a:r>
              <a:rPr lang="en-US" altLang="x-none"/>
              <a:t>Implementation of principles will differ by software type</a:t>
            </a:r>
          </a:p>
          <a:p>
            <a:r>
              <a:rPr lang="en-US" altLang="x-none" b="1"/>
              <a:t>When software exists as both source code and another type, cite the source code</a:t>
            </a:r>
          </a:p>
          <a:p>
            <a:endParaRPr lang="en-US" altLang="x-none"/>
          </a:p>
        </p:txBody>
      </p:sp>
    </p:spTree>
    <p:extLst>
      <p:ext uri="{BB962C8B-B14F-4D97-AF65-F5344CB8AC3E}">
        <p14:creationId xmlns:p14="http://schemas.microsoft.com/office/powerpoint/2010/main" val="1391556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altLang="x-none"/>
              <a:t>Discussion: Access to software</a:t>
            </a:r>
          </a:p>
        </p:txBody>
      </p:sp>
      <p:sp>
        <p:nvSpPr>
          <p:cNvPr id="3" name="Content Placeholder 2"/>
          <p:cNvSpPr>
            <a:spLocks noGrp="1"/>
          </p:cNvSpPr>
          <p:nvPr>
            <p:ph idx="1"/>
          </p:nvPr>
        </p:nvSpPr>
        <p:spPr/>
        <p:txBody>
          <a:bodyPr/>
          <a:lstStyle/>
          <a:p>
            <a:r>
              <a:rPr lang="en-US" altLang="x-none"/>
              <a:t>Accessibility principle: “software citations should permit and facilitate access to the software itself”</a:t>
            </a:r>
          </a:p>
          <a:p>
            <a:r>
              <a:rPr lang="en-US" altLang="x-none"/>
              <a:t>Metadata should provide access information</a:t>
            </a:r>
          </a:p>
          <a:p>
            <a:r>
              <a:rPr lang="en-US" altLang="x-none"/>
              <a:t>Free software: metadata includes UID that resolves to URL to specific version of software</a:t>
            </a:r>
          </a:p>
          <a:p>
            <a:r>
              <a:rPr lang="en-US" altLang="x-none"/>
              <a:t>Commercial software: metadata provides information on how to access the specific software</a:t>
            </a:r>
          </a:p>
          <a:p>
            <a:pPr lvl="1"/>
            <a:r>
              <a:rPr lang="en-US" altLang="x-none">
                <a:ea typeface="ＭＳ Ｐゴシック" charset="-128"/>
              </a:rPr>
              <a:t>E.g., company’s product number, URL to buy the software</a:t>
            </a:r>
          </a:p>
          <a:p>
            <a:r>
              <a:rPr lang="en-US" altLang="x-none"/>
              <a:t>If software isn’t available now, it still should be cited along with information about how it was accessed</a:t>
            </a:r>
          </a:p>
          <a:p>
            <a:r>
              <a:rPr lang="en-US" altLang="x-none"/>
              <a:t>Metadata should persist, even when software doesn’t</a:t>
            </a:r>
          </a:p>
          <a:p>
            <a:endParaRPr lang="en-US" altLang="x-none"/>
          </a:p>
        </p:txBody>
      </p:sp>
    </p:spTree>
    <p:extLst>
      <p:ext uri="{BB962C8B-B14F-4D97-AF65-F5344CB8AC3E}">
        <p14:creationId xmlns:p14="http://schemas.microsoft.com/office/powerpoint/2010/main" val="1796507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altLang="x-none"/>
              <a:t>Discussion: Identifier resolves to </a:t>
            </a:r>
            <a:r>
              <a:rPr lang="is-IS" altLang="x-none"/>
              <a:t>…</a:t>
            </a:r>
            <a:endParaRPr lang="en-US" altLang="x-none"/>
          </a:p>
        </p:txBody>
      </p:sp>
      <p:sp>
        <p:nvSpPr>
          <p:cNvPr id="3" name="Content Placeholder 2"/>
          <p:cNvSpPr>
            <a:spLocks noGrp="1"/>
          </p:cNvSpPr>
          <p:nvPr>
            <p:ph idx="1"/>
          </p:nvPr>
        </p:nvSpPr>
        <p:spPr/>
        <p:txBody>
          <a:bodyPr/>
          <a:lstStyle/>
          <a:p>
            <a:r>
              <a:rPr lang="en-US" altLang="x-none"/>
              <a:t>Identifier that points directly to software (e.g., GitHub repo) satisfies Unique Identification (3), Accessibility (5), and Specificity (6), but not Persistence (4)</a:t>
            </a:r>
          </a:p>
          <a:p>
            <a:r>
              <a:rPr lang="en-US" altLang="x-none"/>
              <a:t>Recommend that </a:t>
            </a:r>
            <a:r>
              <a:rPr lang="en-US" altLang="x-none" b="1"/>
              <a:t>identifier should resolve to persistent landing page that contains metadata and link to the software itself, rather than directly to source code</a:t>
            </a:r>
          </a:p>
          <a:p>
            <a:r>
              <a:rPr lang="en-US" altLang="x-none"/>
              <a:t>Ensures longevity of software metadata, even beyond software lifespan</a:t>
            </a:r>
          </a:p>
          <a:p>
            <a:r>
              <a:rPr lang="en-US" altLang="x-none"/>
              <a:t>Point to figshare, Zenodo, etc., not GitHub</a:t>
            </a:r>
          </a:p>
          <a:p>
            <a:endParaRPr lang="en-US" altLang="x-none"/>
          </a:p>
        </p:txBody>
      </p:sp>
    </p:spTree>
    <p:extLst>
      <p:ext uri="{BB962C8B-B14F-4D97-AF65-F5344CB8AC3E}">
        <p14:creationId xmlns:p14="http://schemas.microsoft.com/office/powerpoint/2010/main" val="2807361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altLang="x-none"/>
              <a:t>Example 1: Make your software citable</a:t>
            </a:r>
          </a:p>
        </p:txBody>
      </p:sp>
      <p:sp>
        <p:nvSpPr>
          <p:cNvPr id="3" name="Content Placeholder 2"/>
          <p:cNvSpPr>
            <a:spLocks noGrp="1"/>
          </p:cNvSpPr>
          <p:nvPr>
            <p:ph idx="1"/>
          </p:nvPr>
        </p:nvSpPr>
        <p:spPr/>
        <p:txBody>
          <a:bodyPr/>
          <a:lstStyle/>
          <a:p>
            <a:r>
              <a:rPr lang="en-US" altLang="x-none"/>
              <a:t>Publish it – if it’s on GitHub, follow steps in </a:t>
            </a:r>
            <a:r>
              <a:rPr lang="en-US" altLang="x-none">
                <a:hlinkClick r:id="rId2"/>
              </a:rPr>
              <a:t>https://guides.github.com/activities/citable-code/</a:t>
            </a:r>
            <a:endParaRPr lang="en-US" altLang="x-none"/>
          </a:p>
          <a:p>
            <a:r>
              <a:rPr lang="en-US" altLang="x-none"/>
              <a:t>Otherwise, submit it to zenodo or figshare, with appropriate metadata (including authors, title, </a:t>
            </a:r>
            <a:r>
              <a:rPr lang="is-IS" altLang="x-none"/>
              <a:t>…, </a:t>
            </a:r>
            <a:r>
              <a:rPr lang="en-US" altLang="x-none"/>
              <a:t>citations of </a:t>
            </a:r>
            <a:r>
              <a:rPr lang="is-IS" altLang="x-none"/>
              <a:t>… &amp; </a:t>
            </a:r>
            <a:r>
              <a:rPr lang="en-US" altLang="x-none"/>
              <a:t>software that you use)</a:t>
            </a:r>
          </a:p>
          <a:p>
            <a:r>
              <a:rPr lang="en-US" altLang="x-none"/>
              <a:t>Get a DOI</a:t>
            </a:r>
          </a:p>
          <a:p>
            <a:r>
              <a:rPr lang="en-US" altLang="x-none"/>
              <a:t>Create a CITATION file, update your README, tell people how to cite</a:t>
            </a:r>
          </a:p>
          <a:p>
            <a:r>
              <a:rPr lang="en-US" altLang="x-none"/>
              <a:t>Also, can write a software paper and ask people to cite that (but this is secondary, just since our current system doesn’t work well)</a:t>
            </a:r>
          </a:p>
          <a:p>
            <a:pPr lvl="1"/>
            <a:endParaRPr lang="en-US" altLang="x-none">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altLang="x-none"/>
              <a:t>Example 2: Cite someone else’s software in a paper</a:t>
            </a:r>
          </a:p>
        </p:txBody>
      </p:sp>
      <p:sp>
        <p:nvSpPr>
          <p:cNvPr id="3" name="Content Placeholder 2"/>
          <p:cNvSpPr>
            <a:spLocks noGrp="1"/>
          </p:cNvSpPr>
          <p:nvPr>
            <p:ph idx="1"/>
          </p:nvPr>
        </p:nvSpPr>
        <p:spPr/>
        <p:txBody>
          <a:bodyPr/>
          <a:lstStyle/>
          <a:p>
            <a:r>
              <a:rPr lang="en-US" altLang="x-none" sz="2000"/>
              <a:t>Check for a CITATION file or README; if this says how to cite the software itself, do that</a:t>
            </a:r>
          </a:p>
          <a:p>
            <a:r>
              <a:rPr lang="en-US" altLang="x-none" sz="2000"/>
              <a:t>If not, do your best following the principles</a:t>
            </a:r>
          </a:p>
          <a:p>
            <a:pPr lvl="1"/>
            <a:r>
              <a:rPr lang="en-US" altLang="x-none" sz="1800">
                <a:ea typeface="ＭＳ Ｐゴシック" charset="-128"/>
              </a:rPr>
              <a:t>Try to include all contributors to the software (maybe by just naming the project)</a:t>
            </a:r>
          </a:p>
          <a:p>
            <a:pPr lvl="1"/>
            <a:r>
              <a:rPr lang="en-US" altLang="x-none" sz="1800">
                <a:ea typeface="ＭＳ Ｐゴシック" charset="-128"/>
              </a:rPr>
              <a:t>Try to include a method for identification that is machine actionable, globally unique, interoperable – perhaps a URL to a release, a company product number</a:t>
            </a:r>
          </a:p>
          <a:p>
            <a:pPr lvl="1"/>
            <a:r>
              <a:rPr lang="en-US" altLang="x-none" sz="1800">
                <a:ea typeface="ＭＳ Ｐゴシック" charset="-128"/>
              </a:rPr>
              <a:t>If there’s a landing page that includes metadata, point to that, not directly to the software (e.g. the GitHub repo URL)</a:t>
            </a:r>
          </a:p>
          <a:p>
            <a:pPr lvl="1"/>
            <a:r>
              <a:rPr lang="en-US" altLang="x-none" sz="1800">
                <a:ea typeface="ＭＳ Ｐゴシック" charset="-128"/>
              </a:rPr>
              <a:t>Include specific version/release information</a:t>
            </a:r>
          </a:p>
          <a:p>
            <a:r>
              <a:rPr lang="en-US" altLang="x-none" sz="2000"/>
              <a:t>If there’s a software paper, can cite this too, but not in place of citing the software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Citation vs Paper Citation</a:t>
            </a:r>
            <a:endParaRPr lang="en-US" dirty="0"/>
          </a:p>
        </p:txBody>
      </p:sp>
      <p:sp>
        <p:nvSpPr>
          <p:cNvPr id="3" name="Content Placeholder 2"/>
          <p:cNvSpPr>
            <a:spLocks noGrp="1"/>
          </p:cNvSpPr>
          <p:nvPr>
            <p:ph idx="1"/>
          </p:nvPr>
        </p:nvSpPr>
        <p:spPr>
          <a:xfrm>
            <a:off x="457200" y="990600"/>
            <a:ext cx="8229600" cy="4724400"/>
          </a:xfrm>
        </p:spPr>
        <p:txBody>
          <a:bodyPr/>
          <a:lstStyle/>
          <a:p>
            <a:r>
              <a:rPr lang="en-US" sz="2000" dirty="0" smtClean="0"/>
              <a:t>Three relevant steps for paper citation</a:t>
            </a:r>
            <a:endParaRPr lang="en-US" sz="2000" dirty="0"/>
          </a:p>
          <a:p>
            <a:pPr lvl="1">
              <a:buFont typeface="+mj-lt"/>
              <a:buAutoNum type="arabicPeriod"/>
            </a:pPr>
            <a:r>
              <a:rPr lang="en-US" sz="1800" dirty="0" smtClean="0"/>
              <a:t>Creator (aka author</a:t>
            </a:r>
            <a:r>
              <a:rPr lang="en-US" sz="1800" dirty="0"/>
              <a:t>) submits </a:t>
            </a:r>
            <a:r>
              <a:rPr lang="en-US" sz="1800" dirty="0" smtClean="0"/>
              <a:t>paper </a:t>
            </a:r>
            <a:r>
              <a:rPr lang="en-US" sz="1800" dirty="0"/>
              <a:t>to </a:t>
            </a:r>
            <a:r>
              <a:rPr lang="en-US" sz="1800" dirty="0" smtClean="0"/>
              <a:t>“publisher”</a:t>
            </a:r>
            <a:endParaRPr lang="en-US" sz="1800" dirty="0"/>
          </a:p>
          <a:p>
            <a:pPr lvl="1">
              <a:buFont typeface="+mj-lt"/>
              <a:buAutoNum type="arabicPeriod"/>
            </a:pPr>
            <a:r>
              <a:rPr lang="en-US" sz="1800" dirty="0" smtClean="0"/>
              <a:t>[review+], then publisher </a:t>
            </a:r>
            <a:r>
              <a:rPr lang="en-US" sz="1800" dirty="0"/>
              <a:t>publishes </a:t>
            </a:r>
            <a:r>
              <a:rPr lang="en-US" sz="1800" dirty="0" smtClean="0"/>
              <a:t>paper &amp; assigns identifier</a:t>
            </a:r>
            <a:r>
              <a:rPr lang="en-US" sz="1800" dirty="0"/>
              <a:t>, </a:t>
            </a:r>
            <a:r>
              <a:rPr lang="en-US" sz="1800" dirty="0" smtClean="0"/>
              <a:t>often DOI</a:t>
            </a:r>
            <a:endParaRPr lang="en-US" sz="1800" dirty="0"/>
          </a:p>
          <a:p>
            <a:pPr lvl="1">
              <a:buFont typeface="+mj-lt"/>
              <a:buAutoNum type="arabicPeriod"/>
            </a:pPr>
            <a:r>
              <a:rPr lang="en-US" sz="1800" dirty="0" smtClean="0"/>
              <a:t>To </a:t>
            </a:r>
            <a:r>
              <a:rPr lang="en-US" sz="1800" dirty="0"/>
              <a:t>refer to </a:t>
            </a:r>
            <a:r>
              <a:rPr lang="en-US" sz="1800" dirty="0" smtClean="0"/>
              <a:t>paper </a:t>
            </a:r>
            <a:r>
              <a:rPr lang="en-US" sz="1800" dirty="0"/>
              <a:t>within another </a:t>
            </a:r>
            <a:r>
              <a:rPr lang="en-US" sz="1800" dirty="0" smtClean="0"/>
              <a:t>work, cite paper metadata, often including DOI</a:t>
            </a:r>
            <a:endParaRPr lang="en-US" sz="1800" dirty="0"/>
          </a:p>
          <a:p>
            <a:r>
              <a:rPr lang="en-US" sz="2000" dirty="0" smtClean="0"/>
              <a:t>Fixed order, discrete steps</a:t>
            </a:r>
            <a:endParaRPr lang="en-US" sz="2000" dirty="0"/>
          </a:p>
          <a:p>
            <a:r>
              <a:rPr lang="en-US" sz="2000" dirty="0" smtClean="0"/>
              <a:t>For software today</a:t>
            </a:r>
          </a:p>
          <a:p>
            <a:pPr lvl="1"/>
            <a:r>
              <a:rPr lang="en-US" sz="1800" dirty="0"/>
              <a:t>C</a:t>
            </a:r>
            <a:r>
              <a:rPr lang="en-US" sz="1800" dirty="0" smtClean="0"/>
              <a:t>reator develops </a:t>
            </a:r>
            <a:r>
              <a:rPr lang="en-US" sz="1800" dirty="0"/>
              <a:t>software on GitHub, </a:t>
            </a:r>
            <a:r>
              <a:rPr lang="en-US" sz="1800" dirty="0" smtClean="0"/>
              <a:t>released </a:t>
            </a:r>
            <a:r>
              <a:rPr lang="en-US" sz="1800" dirty="0"/>
              <a:t>at different stages (versions) during its </a:t>
            </a:r>
            <a:r>
              <a:rPr lang="en-US" sz="1800" dirty="0" smtClean="0"/>
              <a:t>development</a:t>
            </a:r>
          </a:p>
          <a:p>
            <a:pPr lvl="1"/>
            <a:r>
              <a:rPr lang="en-US" sz="1800" dirty="0" smtClean="0"/>
              <a:t>Someone </a:t>
            </a:r>
            <a:r>
              <a:rPr lang="en-US" sz="1800" dirty="0"/>
              <a:t>who uses that software will likely not cite it, but if they do, they will cite the </a:t>
            </a:r>
            <a:r>
              <a:rPr lang="en-US" sz="1800" dirty="0" smtClean="0"/>
              <a:t>repository</a:t>
            </a:r>
          </a:p>
          <a:p>
            <a:pPr lvl="1"/>
            <a:r>
              <a:rPr lang="en-US" sz="1800" dirty="0" smtClean="0"/>
              <a:t>No step 2</a:t>
            </a:r>
          </a:p>
          <a:p>
            <a:pPr lvl="1"/>
            <a:r>
              <a:rPr lang="en-US" sz="1800" dirty="0" smtClean="0"/>
              <a:t>Partial step 3, </a:t>
            </a:r>
            <a:r>
              <a:rPr lang="en-US" sz="1800" dirty="0"/>
              <a:t>because there is no clear metadata or identifier for the software that was </a:t>
            </a:r>
            <a:r>
              <a:rPr lang="en-US" sz="1800" dirty="0" smtClean="0"/>
              <a:t>used</a:t>
            </a:r>
            <a:endParaRPr lang="en-US" sz="1800" dirty="0"/>
          </a:p>
          <a:p>
            <a:r>
              <a:rPr lang="en-US" sz="2000" dirty="0" smtClean="0"/>
              <a:t>Software </a:t>
            </a:r>
            <a:r>
              <a:rPr lang="en-US" sz="2000" dirty="0"/>
              <a:t>citation principles </a:t>
            </a:r>
            <a:r>
              <a:rPr lang="en-US" sz="2000" dirty="0" smtClean="0"/>
              <a:t>inserts step 2</a:t>
            </a:r>
            <a:endParaRPr lang="en-US" sz="2000" dirty="0"/>
          </a:p>
        </p:txBody>
      </p:sp>
    </p:spTree>
    <p:extLst>
      <p:ext uri="{BB962C8B-B14F-4D97-AF65-F5344CB8AC3E}">
        <p14:creationId xmlns:p14="http://schemas.microsoft.com/office/powerpoint/2010/main" val="31127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tLang="x-none"/>
              <a:t>Software Citation Motivation</a:t>
            </a:r>
          </a:p>
        </p:txBody>
      </p:sp>
      <p:sp>
        <p:nvSpPr>
          <p:cNvPr id="3" name="Content Placeholder 2"/>
          <p:cNvSpPr>
            <a:spLocks noGrp="1"/>
          </p:cNvSpPr>
          <p:nvPr>
            <p:ph idx="1"/>
          </p:nvPr>
        </p:nvSpPr>
        <p:spPr>
          <a:xfrm>
            <a:off x="457200" y="1219200"/>
            <a:ext cx="8229600" cy="4724400"/>
          </a:xfrm>
        </p:spPr>
        <p:txBody>
          <a:bodyPr/>
          <a:lstStyle/>
          <a:p>
            <a:pPr>
              <a:defRPr/>
            </a:pPr>
            <a:r>
              <a:rPr lang="en-US" dirty="0"/>
              <a:t>Scientific research is becoming:</a:t>
            </a:r>
          </a:p>
          <a:p>
            <a:pPr lvl="1">
              <a:defRPr/>
            </a:pPr>
            <a:r>
              <a:rPr lang="en-US" dirty="0"/>
              <a:t>More open – scientists want to collaborate; want/need to share</a:t>
            </a:r>
          </a:p>
          <a:p>
            <a:pPr lvl="1">
              <a:defRPr/>
            </a:pPr>
            <a:r>
              <a:rPr lang="en-US" dirty="0"/>
              <a:t>More digital – outputs such as software and data; easier to share</a:t>
            </a:r>
          </a:p>
          <a:p>
            <a:pPr>
              <a:defRPr/>
            </a:pPr>
            <a:r>
              <a:rPr lang="en-US" dirty="0"/>
              <a:t>Significant time spent developing software &amp; data</a:t>
            </a:r>
          </a:p>
          <a:p>
            <a:pPr>
              <a:defRPr/>
            </a:pPr>
            <a:r>
              <a:rPr lang="en-US" dirty="0"/>
              <a:t>Efforts not recognized or rewarded</a:t>
            </a:r>
          </a:p>
          <a:p>
            <a:pPr>
              <a:defRPr/>
            </a:pPr>
            <a:r>
              <a:rPr lang="en-US" dirty="0" smtClean="0"/>
              <a:t>Citations </a:t>
            </a:r>
            <a:r>
              <a:rPr lang="en-US" dirty="0"/>
              <a:t>for papers systematically collected, metrics built</a:t>
            </a:r>
          </a:p>
          <a:p>
            <a:pPr lvl="1">
              <a:defRPr/>
            </a:pPr>
            <a:r>
              <a:rPr lang="en-US" dirty="0"/>
              <a:t>But </a:t>
            </a:r>
            <a:r>
              <a:rPr lang="en-US" dirty="0" smtClean="0"/>
              <a:t>not for </a:t>
            </a:r>
            <a:r>
              <a:rPr lang="en-US" dirty="0"/>
              <a:t>software &amp; </a:t>
            </a:r>
            <a:r>
              <a:rPr lang="en-US" dirty="0" smtClean="0"/>
              <a:t>data</a:t>
            </a:r>
          </a:p>
          <a:p>
            <a:pPr>
              <a:defRPr/>
            </a:pPr>
            <a:r>
              <a:rPr lang="en-US" dirty="0" smtClean="0"/>
              <a:t>Hypothesis:</a:t>
            </a:r>
          </a:p>
          <a:p>
            <a:pPr marL="457200" lvl="1" indent="0">
              <a:buFontTx/>
              <a:buNone/>
              <a:defRPr/>
            </a:pPr>
            <a:r>
              <a:rPr lang="en-US" dirty="0"/>
              <a:t>B</a:t>
            </a:r>
            <a:r>
              <a:rPr lang="en-US" dirty="0" smtClean="0"/>
              <a:t>etter </a:t>
            </a:r>
            <a:r>
              <a:rPr lang="en-US" dirty="0"/>
              <a:t>measurement of contributions </a:t>
            </a:r>
            <a:r>
              <a:rPr lang="en-US" dirty="0" smtClean="0"/>
              <a:t>(citations, impact, metrics)</a:t>
            </a:r>
          </a:p>
          <a:p>
            <a:pPr marL="457200" lvl="1" indent="0">
              <a:buFontTx/>
              <a:buNone/>
              <a:defRPr/>
            </a:pPr>
            <a:r>
              <a:rPr lang="en-US" dirty="0" smtClean="0"/>
              <a:t>—&gt; Rewards </a:t>
            </a:r>
            <a:r>
              <a:rPr lang="en-US" dirty="0"/>
              <a:t>(incentives</a:t>
            </a:r>
            <a:r>
              <a:rPr lang="en-US" dirty="0" smtClean="0"/>
              <a:t>)</a:t>
            </a:r>
          </a:p>
          <a:p>
            <a:pPr marL="457200" lvl="1" indent="0">
              <a:buFontTx/>
              <a:buNone/>
              <a:defRPr/>
            </a:pPr>
            <a:r>
              <a:rPr lang="en-US" dirty="0"/>
              <a:t>—</a:t>
            </a:r>
            <a:r>
              <a:rPr lang="en-US" dirty="0" smtClean="0"/>
              <a:t>&gt; Career </a:t>
            </a:r>
            <a:r>
              <a:rPr lang="en-US" dirty="0"/>
              <a:t>paths, willingness to join </a:t>
            </a:r>
            <a:r>
              <a:rPr lang="en-US" dirty="0" smtClean="0"/>
              <a:t>communities</a:t>
            </a:r>
            <a:endParaRPr lang="en-US" dirty="0"/>
          </a:p>
          <a:p>
            <a:pPr marL="457200" lvl="1" indent="0">
              <a:buFontTx/>
              <a:buNone/>
              <a:defRPr/>
            </a:pPr>
            <a:r>
              <a:rPr lang="en-US" dirty="0"/>
              <a:t>—</a:t>
            </a:r>
            <a:r>
              <a:rPr lang="en-US" dirty="0" smtClean="0"/>
              <a:t>&gt; More </a:t>
            </a:r>
            <a:r>
              <a:rPr lang="en-US" dirty="0"/>
              <a:t>sustainable software</a:t>
            </a:r>
            <a:endParaRPr lang="en-US" dirty="0" smtClean="0"/>
          </a:p>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Citation vs Paper Citation (cont.)</a:t>
            </a:r>
            <a:endParaRPr lang="en-US" dirty="0"/>
          </a:p>
        </p:txBody>
      </p:sp>
      <p:sp>
        <p:nvSpPr>
          <p:cNvPr id="3" name="Content Placeholder 2"/>
          <p:cNvSpPr>
            <a:spLocks noGrp="1"/>
          </p:cNvSpPr>
          <p:nvPr>
            <p:ph idx="1"/>
          </p:nvPr>
        </p:nvSpPr>
        <p:spPr>
          <a:xfrm>
            <a:off x="457200" y="990600"/>
            <a:ext cx="8229600" cy="4724400"/>
          </a:xfrm>
        </p:spPr>
        <p:txBody>
          <a:bodyPr/>
          <a:lstStyle/>
          <a:p>
            <a:r>
              <a:rPr lang="en-US" dirty="0" smtClean="0"/>
              <a:t>Software citation principles guidance may </a:t>
            </a:r>
            <a:r>
              <a:rPr lang="en-US" dirty="0"/>
              <a:t>not </a:t>
            </a:r>
            <a:r>
              <a:rPr lang="en-US" dirty="0" smtClean="0"/>
              <a:t>work</a:t>
            </a:r>
          </a:p>
          <a:p>
            <a:pPr lvl="1"/>
            <a:r>
              <a:rPr lang="en-US" dirty="0" smtClean="0"/>
              <a:t>Adds </a:t>
            </a:r>
            <a:r>
              <a:rPr lang="en-US" dirty="0"/>
              <a:t>a step to the software developers </a:t>
            </a:r>
            <a:r>
              <a:rPr lang="en-US" dirty="0" smtClean="0"/>
              <a:t>workflow</a:t>
            </a:r>
          </a:p>
          <a:p>
            <a:pPr lvl="1"/>
            <a:r>
              <a:rPr lang="en-US" dirty="0"/>
              <a:t>T</a:t>
            </a:r>
            <a:r>
              <a:rPr lang="en-US" dirty="0" smtClean="0"/>
              <a:t>hey </a:t>
            </a:r>
            <a:r>
              <a:rPr lang="en-US" dirty="0"/>
              <a:t>may not care </a:t>
            </a:r>
            <a:r>
              <a:rPr lang="en-US" dirty="0" smtClean="0"/>
              <a:t>enough </a:t>
            </a:r>
            <a:r>
              <a:rPr lang="en-US" dirty="0"/>
              <a:t>to </a:t>
            </a:r>
            <a:r>
              <a:rPr lang="en-US" dirty="0" smtClean="0"/>
              <a:t>implement it</a:t>
            </a:r>
          </a:p>
          <a:p>
            <a:r>
              <a:rPr lang="en-US" dirty="0" smtClean="0"/>
              <a:t>Even </a:t>
            </a:r>
            <a:r>
              <a:rPr lang="en-US" dirty="0"/>
              <a:t>if we do get to a future time in which developers routinely published their software releases, what happens until then, or for existing software?</a:t>
            </a:r>
          </a:p>
          <a:p>
            <a:r>
              <a:rPr lang="en-US" dirty="0"/>
              <a:t>R</a:t>
            </a:r>
            <a:r>
              <a:rPr lang="en-US" dirty="0" smtClean="0"/>
              <a:t>eal problem:</a:t>
            </a:r>
          </a:p>
          <a:p>
            <a:pPr lvl="1"/>
            <a:r>
              <a:rPr lang="en-US" dirty="0" smtClean="0"/>
              <a:t>Steps </a:t>
            </a:r>
            <a:r>
              <a:rPr lang="en-US" dirty="0"/>
              <a:t>(create, publish, cite) </a:t>
            </a:r>
            <a:r>
              <a:rPr lang="en-US" dirty="0" smtClean="0"/>
              <a:t>don’t </a:t>
            </a:r>
            <a:r>
              <a:rPr lang="en-US" dirty="0"/>
              <a:t>match how open source is developed and </a:t>
            </a:r>
            <a:r>
              <a:rPr lang="en-US" dirty="0" smtClean="0"/>
              <a:t>used</a:t>
            </a:r>
          </a:p>
          <a:p>
            <a:pPr lvl="2"/>
            <a:r>
              <a:rPr lang="en-US" dirty="0" smtClean="0"/>
              <a:t>Software is </a:t>
            </a:r>
            <a:r>
              <a:rPr lang="en-US" dirty="0"/>
              <a:t>more fine-grained and </a:t>
            </a:r>
            <a:r>
              <a:rPr lang="en-US" dirty="0" smtClean="0"/>
              <a:t>iterative</a:t>
            </a:r>
          </a:p>
          <a:p>
            <a:pPr lvl="1"/>
            <a:r>
              <a:rPr lang="en-US" dirty="0" smtClean="0"/>
              <a:t>Open </a:t>
            </a:r>
            <a:r>
              <a:rPr lang="en-US" dirty="0"/>
              <a:t>source development mostly occurs in the </a:t>
            </a:r>
            <a:r>
              <a:rPr lang="en-US" dirty="0" smtClean="0"/>
              <a:t>open</a:t>
            </a:r>
          </a:p>
          <a:p>
            <a:pPr lvl="2"/>
            <a:r>
              <a:rPr lang="en-US" dirty="0" smtClean="0"/>
              <a:t>No </a:t>
            </a:r>
            <a:r>
              <a:rPr lang="en-US" dirty="0"/>
              <a:t>natural need </a:t>
            </a:r>
            <a:r>
              <a:rPr lang="en-US" dirty="0" smtClean="0"/>
              <a:t>for publish step, </a:t>
            </a:r>
            <a:r>
              <a:rPr lang="en-US" dirty="0"/>
              <a:t>other than marketing and credit, which are not primary concerns in all </a:t>
            </a:r>
            <a:r>
              <a:rPr lang="en-US" dirty="0" smtClean="0"/>
              <a:t>projects</a:t>
            </a:r>
            <a:endParaRPr lang="en-US" dirty="0"/>
          </a:p>
        </p:txBody>
      </p:sp>
    </p:spTree>
    <p:extLst>
      <p:ext uri="{BB962C8B-B14F-4D97-AF65-F5344CB8AC3E}">
        <p14:creationId xmlns:p14="http://schemas.microsoft.com/office/powerpoint/2010/main" val="141884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Citation vs Paper Citation (cont.)</a:t>
            </a:r>
            <a:endParaRPr lang="en-US" dirty="0"/>
          </a:p>
        </p:txBody>
      </p:sp>
      <p:sp>
        <p:nvSpPr>
          <p:cNvPr id="3" name="Content Placeholder 2"/>
          <p:cNvSpPr>
            <a:spLocks noGrp="1"/>
          </p:cNvSpPr>
          <p:nvPr>
            <p:ph idx="1"/>
          </p:nvPr>
        </p:nvSpPr>
        <p:spPr>
          <a:xfrm>
            <a:off x="457200" y="990600"/>
            <a:ext cx="8382000" cy="5410200"/>
          </a:xfrm>
        </p:spPr>
        <p:txBody>
          <a:bodyPr/>
          <a:lstStyle/>
          <a:p>
            <a:r>
              <a:rPr lang="en-US" sz="1600" dirty="0" smtClean="0"/>
              <a:t>Back </a:t>
            </a:r>
            <a:r>
              <a:rPr lang="en-US" sz="1600" dirty="0"/>
              <a:t>to </a:t>
            </a:r>
            <a:r>
              <a:rPr lang="en-US" sz="1600" dirty="0" smtClean="0"/>
              <a:t>papers: what </a:t>
            </a:r>
            <a:r>
              <a:rPr lang="en-US" sz="1600" dirty="0"/>
              <a:t>happens if the citer wants to refer to something that has not been </a:t>
            </a:r>
            <a:r>
              <a:rPr lang="en-US" sz="1600" dirty="0" smtClean="0"/>
              <a:t>published?</a:t>
            </a:r>
          </a:p>
          <a:p>
            <a:pPr lvl="1"/>
            <a:r>
              <a:rPr lang="en-US" sz="1400" dirty="0" smtClean="0"/>
              <a:t>Students initially taught </a:t>
            </a:r>
            <a:r>
              <a:rPr lang="en-US" sz="1400" dirty="0"/>
              <a:t>to </a:t>
            </a:r>
            <a:r>
              <a:rPr lang="en-US" sz="1400" dirty="0" smtClean="0"/>
              <a:t>avoid </a:t>
            </a:r>
            <a:r>
              <a:rPr lang="en-US" sz="1400" dirty="0"/>
              <a:t>this </a:t>
            </a:r>
            <a:r>
              <a:rPr lang="en-US" sz="1400" dirty="0" smtClean="0"/>
              <a:t>situation, later taught </a:t>
            </a:r>
            <a:r>
              <a:rPr lang="en-US" sz="1400" dirty="0"/>
              <a:t>to cite </a:t>
            </a:r>
            <a:r>
              <a:rPr lang="en-US" sz="1400" dirty="0" smtClean="0"/>
              <a:t>as “personal communication”</a:t>
            </a:r>
          </a:p>
          <a:p>
            <a:pPr lvl="1"/>
            <a:r>
              <a:rPr lang="en-US" sz="1400" dirty="0" smtClean="0"/>
              <a:t>APA </a:t>
            </a:r>
            <a:r>
              <a:rPr lang="en-US" sz="1400" dirty="0"/>
              <a:t>Publication </a:t>
            </a:r>
            <a:r>
              <a:rPr lang="en-US" sz="1400" dirty="0" smtClean="0"/>
              <a:t>Manual distinguishes </a:t>
            </a:r>
            <a:r>
              <a:rPr lang="en-US" sz="1400" dirty="0"/>
              <a:t>between recoverable and unrecoverable </a:t>
            </a:r>
            <a:r>
              <a:rPr lang="en-US" sz="1400" dirty="0" smtClean="0"/>
              <a:t>data.</a:t>
            </a:r>
          </a:p>
          <a:p>
            <a:pPr lvl="1"/>
            <a:r>
              <a:rPr lang="en-US" sz="1400" dirty="0" smtClean="0"/>
              <a:t>Recoverable </a:t>
            </a:r>
            <a:r>
              <a:rPr lang="en-US" sz="1400" dirty="0"/>
              <a:t>data (that which can be accessed by the reader via the citation information) should be cited as a formal </a:t>
            </a:r>
            <a:r>
              <a:rPr lang="en-US" sz="1400" dirty="0" smtClean="0"/>
              <a:t>citation</a:t>
            </a:r>
          </a:p>
          <a:p>
            <a:pPr lvl="1"/>
            <a:r>
              <a:rPr lang="en-US" sz="1400" dirty="0" smtClean="0"/>
              <a:t>Unrecoverable </a:t>
            </a:r>
            <a:r>
              <a:rPr lang="en-US" sz="1400" dirty="0"/>
              <a:t>data should be referred to within the text as “(</a:t>
            </a:r>
            <a:r>
              <a:rPr lang="en-US" sz="1400" i="1" dirty="0"/>
              <a:t>author</a:t>
            </a:r>
            <a:r>
              <a:rPr lang="en-US" sz="1400" dirty="0"/>
              <a:t>, personal communication, </a:t>
            </a:r>
            <a:r>
              <a:rPr lang="en-US" sz="1400" i="1" dirty="0"/>
              <a:t>date</a:t>
            </a:r>
            <a:r>
              <a:rPr lang="en-US" sz="1400" dirty="0" smtClean="0"/>
              <a:t>)”</a:t>
            </a:r>
            <a:endParaRPr lang="en-US" sz="1400" dirty="0"/>
          </a:p>
          <a:p>
            <a:r>
              <a:rPr lang="en-US" sz="1600" dirty="0" smtClean="0"/>
              <a:t>This </a:t>
            </a:r>
            <a:r>
              <a:rPr lang="en-US" sz="1600" dirty="0"/>
              <a:t>distinction between recoverable (published) and unrecoverable (not available) doesn’t </a:t>
            </a:r>
            <a:r>
              <a:rPr lang="en-US" sz="1600" dirty="0" smtClean="0"/>
              <a:t>work for software</a:t>
            </a:r>
          </a:p>
          <a:p>
            <a:r>
              <a:rPr lang="en-US" sz="1600" dirty="0" smtClean="0"/>
              <a:t>All </a:t>
            </a:r>
            <a:r>
              <a:rPr lang="en-US" sz="1600" dirty="0"/>
              <a:t>versions of software on GitHub, even if never published, are recoverable by </a:t>
            </a:r>
            <a:r>
              <a:rPr lang="en-US" sz="1600" dirty="0" smtClean="0"/>
              <a:t>default</a:t>
            </a:r>
          </a:p>
          <a:p>
            <a:pPr lvl="1"/>
            <a:r>
              <a:rPr lang="en-US" sz="1400" dirty="0" smtClean="0"/>
              <a:t>Unless </a:t>
            </a:r>
            <a:r>
              <a:rPr lang="en-US" sz="1400" dirty="0"/>
              <a:t>project </a:t>
            </a:r>
            <a:r>
              <a:rPr lang="en-US" sz="1400" dirty="0" smtClean="0"/>
              <a:t>is deleted </a:t>
            </a:r>
            <a:r>
              <a:rPr lang="en-US" sz="1400" dirty="0"/>
              <a:t>from </a:t>
            </a:r>
            <a:r>
              <a:rPr lang="en-US" sz="1400" dirty="0" smtClean="0"/>
              <a:t>GitHub; could still be </a:t>
            </a:r>
            <a:r>
              <a:rPr lang="en-US" sz="1400" dirty="0"/>
              <a:t>recovered from a local </a:t>
            </a:r>
            <a:r>
              <a:rPr lang="en-US" sz="1400" dirty="0" smtClean="0"/>
              <a:t>copy</a:t>
            </a:r>
            <a:endParaRPr lang="en-US" sz="1400" dirty="0"/>
          </a:p>
          <a:p>
            <a:r>
              <a:rPr lang="en-US" sz="1600" dirty="0" smtClean="0"/>
              <a:t>Regarding </a:t>
            </a:r>
            <a:r>
              <a:rPr lang="en-US" sz="1600" dirty="0"/>
              <a:t>credit, </a:t>
            </a:r>
            <a:r>
              <a:rPr lang="en-US" sz="1600" dirty="0" smtClean="0"/>
              <a:t>Software </a:t>
            </a:r>
            <a:r>
              <a:rPr lang="en-US" sz="1600" dirty="0"/>
              <a:t>Citation Principles paper</a:t>
            </a:r>
            <a:r>
              <a:rPr lang="en-US" sz="1600" dirty="0" smtClean="0"/>
              <a:t>: “It </a:t>
            </a:r>
            <a:r>
              <a:rPr lang="en-US" sz="1600" dirty="0"/>
              <a:t>is not that academic software needs a separate credit system from that of academic papers, but that the need for credit for research software underscores the need to overhaul the system of credit for all research products</a:t>
            </a:r>
            <a:r>
              <a:rPr lang="en-US" sz="1600" dirty="0" smtClean="0"/>
              <a:t>.”</a:t>
            </a:r>
            <a:endParaRPr lang="en-US" sz="1600" dirty="0"/>
          </a:p>
          <a:p>
            <a:r>
              <a:rPr lang="en-US" sz="1600" dirty="0" smtClean="0"/>
              <a:t>The fact that the three-step </a:t>
            </a:r>
            <a:r>
              <a:rPr lang="en-US" sz="1600" dirty="0"/>
              <a:t>model of distinct creator, publisher, and citer doesn’t really fit modern open source practices is another argument for that </a:t>
            </a:r>
            <a:r>
              <a:rPr lang="en-US" sz="1600" dirty="0" smtClean="0"/>
              <a:t>overhaul</a:t>
            </a:r>
            <a:endParaRPr lang="en-US" sz="1600" dirty="0"/>
          </a:p>
        </p:txBody>
      </p:sp>
      <p:sp>
        <p:nvSpPr>
          <p:cNvPr id="4" name="Rectangle 3"/>
          <p:cNvSpPr/>
          <p:nvPr/>
        </p:nvSpPr>
        <p:spPr>
          <a:xfrm>
            <a:off x="0" y="6596390"/>
            <a:ext cx="7467600" cy="261610"/>
          </a:xfrm>
          <a:prstGeom prst="rect">
            <a:avLst/>
          </a:prstGeom>
        </p:spPr>
        <p:txBody>
          <a:bodyPr wrap="square">
            <a:spAutoFit/>
          </a:bodyPr>
          <a:lstStyle/>
          <a:p>
            <a:r>
              <a:rPr lang="en-US" sz="1100" dirty="0" smtClean="0">
                <a:solidFill>
                  <a:schemeClr val="bg1"/>
                </a:solidFill>
              </a:rPr>
              <a:t>APA Publication Manual: http</a:t>
            </a:r>
            <a:r>
              <a:rPr lang="en-US" sz="1100" dirty="0">
                <a:solidFill>
                  <a:schemeClr val="bg1"/>
                </a:solidFill>
              </a:rPr>
              <a:t>://</a:t>
            </a:r>
            <a:r>
              <a:rPr lang="en-US" sz="1100" dirty="0" err="1">
                <a:solidFill>
                  <a:schemeClr val="bg1"/>
                </a:solidFill>
              </a:rPr>
              <a:t>www.apastyle.org</a:t>
            </a:r>
            <a:r>
              <a:rPr lang="en-US" sz="1100" dirty="0">
                <a:solidFill>
                  <a:schemeClr val="bg1"/>
                </a:solidFill>
              </a:rPr>
              <a:t>/manual/</a:t>
            </a:r>
            <a:r>
              <a:rPr lang="en-US" sz="1100" dirty="0" err="1">
                <a:solidFill>
                  <a:schemeClr val="bg1"/>
                </a:solidFill>
              </a:rPr>
              <a:t>index.aspx</a:t>
            </a:r>
            <a:endParaRPr lang="en-US" sz="1100" dirty="0">
              <a:solidFill>
                <a:schemeClr val="bg1"/>
              </a:solidFill>
            </a:endParaRPr>
          </a:p>
        </p:txBody>
      </p:sp>
    </p:spTree>
    <p:extLst>
      <p:ext uri="{BB962C8B-B14F-4D97-AF65-F5344CB8AC3E}">
        <p14:creationId xmlns:p14="http://schemas.microsoft.com/office/powerpoint/2010/main" val="115061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ltLang="x-none"/>
              <a:t>Working group status &amp; next steps</a:t>
            </a:r>
          </a:p>
        </p:txBody>
      </p:sp>
      <p:sp>
        <p:nvSpPr>
          <p:cNvPr id="3" name="Content Placeholder 2"/>
          <p:cNvSpPr>
            <a:spLocks noGrp="1"/>
          </p:cNvSpPr>
          <p:nvPr>
            <p:ph idx="1"/>
          </p:nvPr>
        </p:nvSpPr>
        <p:spPr>
          <a:xfrm>
            <a:off x="457200" y="1219200"/>
            <a:ext cx="8229600" cy="4724400"/>
          </a:xfrm>
        </p:spPr>
        <p:txBody>
          <a:bodyPr/>
          <a:lstStyle/>
          <a:p>
            <a:r>
              <a:rPr lang="en-US" altLang="x-none" sz="1800" dirty="0"/>
              <a:t>Final version of principles document published in </a:t>
            </a:r>
            <a:r>
              <a:rPr lang="en-US" altLang="x-none" sz="1800" dirty="0" err="1"/>
              <a:t>PeerJ</a:t>
            </a:r>
            <a:r>
              <a:rPr lang="en-US" altLang="x-none" sz="1800" dirty="0"/>
              <a:t> CS</a:t>
            </a:r>
          </a:p>
          <a:p>
            <a:r>
              <a:rPr lang="en-US" altLang="x-none" sz="1800" dirty="0"/>
              <a:t>Considering endorsement period for both individuals and organizations (will suggest to FORCE11, might defer to implementation phase)</a:t>
            </a:r>
          </a:p>
          <a:p>
            <a:pPr lvl="1"/>
            <a:r>
              <a:rPr lang="en-US" altLang="x-none" sz="1600" dirty="0">
                <a:ea typeface="ＭＳ Ｐゴシック" charset="-128"/>
              </a:rPr>
              <a:t>Want to endorse? Email/talk to me</a:t>
            </a:r>
          </a:p>
          <a:p>
            <a:r>
              <a:rPr lang="en-US" altLang="x-none" sz="1800" dirty="0" smtClean="0"/>
              <a:t>Just created infographic</a:t>
            </a:r>
            <a:endParaRPr lang="en-US" altLang="x-none" sz="1800" dirty="0"/>
          </a:p>
          <a:p>
            <a:pPr lvl="1"/>
            <a:r>
              <a:rPr lang="en-US" altLang="x-none" sz="1600" smtClean="0">
                <a:ea typeface="ＭＳ Ｐゴシック" charset="-128"/>
              </a:rPr>
              <a:t>see </a:t>
            </a:r>
            <a:r>
              <a:rPr lang="en-US" altLang="x-none" sz="1600" dirty="0">
                <a:ea typeface="ＭＳ Ｐゴシック" charset="-128"/>
              </a:rPr>
              <a:t>next slide</a:t>
            </a:r>
          </a:p>
          <a:p>
            <a:r>
              <a:rPr lang="en-US" altLang="x-none" sz="1800" dirty="0"/>
              <a:t>Will create white paper that works through implementation of some use cases</a:t>
            </a:r>
          </a:p>
          <a:p>
            <a:r>
              <a:rPr lang="en-US" altLang="x-none" sz="1800" dirty="0"/>
              <a:t>Software Citation Working Group ends</a:t>
            </a:r>
          </a:p>
          <a:p>
            <a:r>
              <a:rPr lang="en-US" altLang="x-none" sz="1800" dirty="0"/>
              <a:t>Software Citation Implementation group starts</a:t>
            </a:r>
          </a:p>
          <a:p>
            <a:pPr lvl="1"/>
            <a:r>
              <a:rPr lang="en-US" altLang="x-none" sz="1600" dirty="0">
                <a:ea typeface="ＭＳ Ｐゴシック" charset="-128"/>
              </a:rPr>
              <a:t>Works with institutions, publishers, funders, researchers, etc.,</a:t>
            </a:r>
          </a:p>
          <a:p>
            <a:pPr lvl="1"/>
            <a:r>
              <a:rPr lang="en-US" altLang="x-none" sz="1600" dirty="0">
                <a:ea typeface="ＭＳ Ｐゴシック" charset="-128"/>
              </a:rPr>
              <a:t>Writes full implementation examples paper?</a:t>
            </a:r>
          </a:p>
          <a:p>
            <a:pPr lvl="1"/>
            <a:r>
              <a:rPr lang="en-US" altLang="x-none" sz="1600" dirty="0">
                <a:ea typeface="ＭＳ Ｐゴシック" charset="-128"/>
              </a:rPr>
              <a:t>Want to join?  Sign up on current FORCE11 group page</a:t>
            </a:r>
          </a:p>
          <a:p>
            <a:pPr lvl="2"/>
            <a:r>
              <a:rPr lang="en-US" altLang="x-none" sz="1600" dirty="0">
                <a:ea typeface="ＭＳ Ｐゴシック" charset="-128"/>
              </a:rPr>
              <a:t>https://www.force11.org/group/software-citation-working-group</a:t>
            </a:r>
          </a:p>
          <a:p>
            <a:endParaRPr lang="en-US" altLang="x-none"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ChangeArrowheads="1"/>
          </p:cNvSpPr>
          <p:nvPr/>
        </p:nvSpPr>
        <p:spPr bwMode="auto">
          <a:xfrm>
            <a:off x="0" y="6596063"/>
            <a:ext cx="4267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x-none" sz="1100">
                <a:solidFill>
                  <a:schemeClr val="bg1"/>
                </a:solidFill>
              </a:rPr>
              <a:t>Credit: Laura Rueda, DataCite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52400"/>
            <a:ext cx="8153399" cy="6317615"/>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altLang="x-none"/>
              <a:t>Journal of Open Source Software (JOSS)</a:t>
            </a:r>
          </a:p>
        </p:txBody>
      </p:sp>
      <p:sp>
        <p:nvSpPr>
          <p:cNvPr id="3" name="Content Placeholder 2"/>
          <p:cNvSpPr>
            <a:spLocks noGrp="1"/>
          </p:cNvSpPr>
          <p:nvPr>
            <p:ph idx="1"/>
          </p:nvPr>
        </p:nvSpPr>
        <p:spPr>
          <a:xfrm>
            <a:off x="457200" y="1143000"/>
            <a:ext cx="8229600" cy="4724400"/>
          </a:xfrm>
        </p:spPr>
        <p:txBody>
          <a:bodyPr/>
          <a:lstStyle/>
          <a:p>
            <a:r>
              <a:rPr lang="en-US" altLang="x-none" sz="2000"/>
              <a:t>In the meantime, there’s JOSS</a:t>
            </a:r>
          </a:p>
          <a:p>
            <a:r>
              <a:rPr lang="en-US" altLang="x-none" sz="2000"/>
              <a:t>A developer friendly journal for research software packages</a:t>
            </a:r>
          </a:p>
          <a:p>
            <a:r>
              <a:rPr lang="en-US" altLang="x-none" sz="2000"/>
              <a:t>“If you've already licensed your code and have good documentation then we expect that it should take </a:t>
            </a:r>
            <a:r>
              <a:rPr lang="en-US" altLang="x-none" sz="2000" b="1"/>
              <a:t>less than an hour</a:t>
            </a:r>
            <a:r>
              <a:rPr lang="en-US" altLang="x-none" sz="2000"/>
              <a:t> to prepare and submit your paper to JOSS”</a:t>
            </a:r>
          </a:p>
          <a:p>
            <a:r>
              <a:rPr lang="en-US" altLang="x-none" sz="2000"/>
              <a:t>Everything is open:</a:t>
            </a:r>
          </a:p>
          <a:p>
            <a:pPr lvl="1"/>
            <a:r>
              <a:rPr lang="en-US" altLang="x-none" sz="1800">
                <a:ea typeface="ＭＳ Ｐゴシック" charset="-128"/>
              </a:rPr>
              <a:t>Submitted/published paper: http://joss.theoj.org</a:t>
            </a:r>
          </a:p>
          <a:p>
            <a:pPr lvl="1"/>
            <a:r>
              <a:rPr lang="en-US" altLang="x-none" sz="1800">
                <a:ea typeface="ＭＳ Ｐゴシック" charset="-128"/>
              </a:rPr>
              <a:t>Code itself: where is up to the author(s)</a:t>
            </a:r>
          </a:p>
          <a:p>
            <a:pPr lvl="1"/>
            <a:r>
              <a:rPr lang="en-US" altLang="x-none" sz="1800">
                <a:ea typeface="ＭＳ Ｐゴシック" charset="-128"/>
              </a:rPr>
              <a:t>Reviews &amp; process: https://github.com/openjournals/joss-reviews</a:t>
            </a:r>
          </a:p>
          <a:p>
            <a:pPr lvl="1"/>
            <a:r>
              <a:rPr lang="en-US" altLang="x-none" sz="1800">
                <a:ea typeface="ＭＳ Ｐゴシック" charset="-128"/>
              </a:rPr>
              <a:t>Code for the journal itself: https://github.com/openjournals/joss</a:t>
            </a:r>
          </a:p>
          <a:p>
            <a:r>
              <a:rPr lang="en-US" altLang="x-none" sz="2000"/>
              <a:t>Zenodo archives JOSS papers and issues DOIs</a:t>
            </a:r>
          </a:p>
          <a:p>
            <a:r>
              <a:rPr lang="en-US" altLang="x-none" sz="2000"/>
              <a:t>First paper submitted May 4, 2016</a:t>
            </a:r>
          </a:p>
          <a:p>
            <a:pPr lvl="1"/>
            <a:r>
              <a:rPr lang="en-US" altLang="x-none" sz="1800">
                <a:ea typeface="ＭＳ Ｐゴシック" charset="-128"/>
              </a:rPr>
              <a:t>As of 18 January: 62 accepted papers, 21 under review, 17 submitted (pre-review)</a:t>
            </a:r>
          </a:p>
          <a:p>
            <a:pPr lvl="1"/>
            <a:endParaRPr lang="en-US" altLang="x-none" sz="1800">
              <a:ea typeface="ＭＳ Ｐゴシック" charset="-128"/>
            </a:endParaRPr>
          </a:p>
          <a:p>
            <a:pPr lvl="1"/>
            <a:endParaRPr lang="en-US" altLang="x-none" sz="180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457200" y="350838"/>
            <a:ext cx="8229600" cy="715962"/>
          </a:xfrm>
        </p:spPr>
        <p:txBody>
          <a:bodyPr/>
          <a:lstStyle/>
          <a:p>
            <a:r>
              <a:rPr lang="en-US" altLang="x-none"/>
              <a:t>How to better measure software contributions</a:t>
            </a:r>
          </a:p>
        </p:txBody>
      </p:sp>
      <p:sp>
        <p:nvSpPr>
          <p:cNvPr id="3" name="Content Placeholder 2"/>
          <p:cNvSpPr>
            <a:spLocks noGrp="1"/>
          </p:cNvSpPr>
          <p:nvPr>
            <p:ph idx="1"/>
          </p:nvPr>
        </p:nvSpPr>
        <p:spPr>
          <a:xfrm>
            <a:off x="457200" y="1219200"/>
            <a:ext cx="8229600" cy="4724400"/>
          </a:xfrm>
        </p:spPr>
        <p:txBody>
          <a:bodyPr/>
          <a:lstStyle/>
          <a:p>
            <a:endParaRPr lang="en-US" altLang="x-none"/>
          </a:p>
          <a:p>
            <a:r>
              <a:rPr lang="en-US" altLang="x-none"/>
              <a:t>Citation system was created for papers/books</a:t>
            </a:r>
          </a:p>
          <a:p>
            <a:r>
              <a:rPr lang="en-US" altLang="x-none"/>
              <a:t>We need to either/both</a:t>
            </a:r>
          </a:p>
          <a:p>
            <a:pPr marL="914400" lvl="1" indent="-457200">
              <a:buFontTx/>
              <a:buAutoNum type="arabicPeriod"/>
            </a:pPr>
            <a:r>
              <a:rPr lang="en-US" altLang="x-none">
                <a:ea typeface="ＭＳ Ｐゴシック" charset="-128"/>
              </a:rPr>
              <a:t>Jam software into current citation system</a:t>
            </a:r>
          </a:p>
          <a:p>
            <a:pPr marL="914400" lvl="1" indent="-457200">
              <a:buFontTx/>
              <a:buAutoNum type="arabicPeriod"/>
            </a:pPr>
            <a:r>
              <a:rPr lang="en-US" altLang="x-none">
                <a:ea typeface="ＭＳ Ｐゴシック" charset="-128"/>
              </a:rPr>
              <a:t>Rework citation system</a:t>
            </a:r>
          </a:p>
          <a:p>
            <a:pPr marL="914400" lvl="1" indent="-457200"/>
            <a:r>
              <a:rPr lang="en-US" altLang="x-none">
                <a:ea typeface="ＭＳ Ｐゴシック" charset="-128"/>
              </a:rPr>
              <a:t>Focus on 1 as possible; 2 is very hard.</a:t>
            </a:r>
          </a:p>
          <a:p>
            <a:r>
              <a:rPr lang="en-US" altLang="x-none"/>
              <a:t>Challenge: not just how to identify software in a paper</a:t>
            </a:r>
          </a:p>
          <a:p>
            <a:pPr marL="914400" lvl="1" indent="-457200"/>
            <a:r>
              <a:rPr lang="en-US" altLang="x-none" b="1">
                <a:ea typeface="ＭＳ Ｐゴシック" charset="-128"/>
              </a:rPr>
              <a:t>How to identify software used within research process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altLang="x-none"/>
              <a:t>Software citation today</a:t>
            </a:r>
          </a:p>
        </p:txBody>
      </p:sp>
      <p:sp>
        <p:nvSpPr>
          <p:cNvPr id="3" name="Content Placeholder 2"/>
          <p:cNvSpPr>
            <a:spLocks noGrp="1"/>
          </p:cNvSpPr>
          <p:nvPr>
            <p:ph idx="1"/>
          </p:nvPr>
        </p:nvSpPr>
        <p:spPr>
          <a:xfrm>
            <a:off x="457200" y="1219200"/>
            <a:ext cx="8229600" cy="4724400"/>
          </a:xfrm>
        </p:spPr>
        <p:txBody>
          <a:bodyPr/>
          <a:lstStyle/>
          <a:p>
            <a:r>
              <a:rPr lang="en-US" altLang="x-none"/>
              <a:t>Software and other digital resources currently appear in publications in very inconsistent ways</a:t>
            </a:r>
          </a:p>
          <a:p>
            <a:r>
              <a:rPr lang="en-US" altLang="x-none"/>
              <a:t>Howison: random sample of 90 articles in the biology literature -&gt; 7 different ways that software was mentioned</a:t>
            </a:r>
          </a:p>
          <a:p>
            <a:endParaRPr lang="en-US" altLang="x-none"/>
          </a:p>
          <a:p>
            <a:endParaRPr lang="en-US" altLang="x-none"/>
          </a:p>
          <a:p>
            <a:endParaRPr lang="en-US" altLang="x-none"/>
          </a:p>
          <a:p>
            <a:endParaRPr lang="en-US" altLang="x-none"/>
          </a:p>
          <a:p>
            <a:endParaRPr lang="en-US" altLang="x-none" sz="2800"/>
          </a:p>
          <a:p>
            <a:r>
              <a:rPr lang="en-US" altLang="x-none"/>
              <a:t>Studies on data and facility citation -&gt; similar results</a:t>
            </a:r>
          </a:p>
        </p:txBody>
      </p:sp>
      <p:pic>
        <p:nvPicPr>
          <p:cNvPr id="4" name="Picture 3" descr="Screen Shot 2016-05-09 at 10.59.39 A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200400"/>
            <a:ext cx="5105400" cy="233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0" y="6457950"/>
            <a:ext cx="7924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x-none" sz="1200" baseline="30000">
                <a:solidFill>
                  <a:srgbClr val="FFFFFF"/>
                </a:solidFill>
              </a:rPr>
              <a:t>J. Howison and J. Bullard. Software in the scientific literature: Problems with seeing, finding, and using software</a:t>
            </a:r>
            <a:r>
              <a:rPr lang="en-US" altLang="x-none" sz="1200">
                <a:solidFill>
                  <a:srgbClr val="FFFFFF"/>
                </a:solidFill>
              </a:rPr>
              <a:t> </a:t>
            </a:r>
            <a:r>
              <a:rPr lang="en-US" altLang="x-none" sz="1200" baseline="30000">
                <a:solidFill>
                  <a:srgbClr val="FFFFFF"/>
                </a:solidFill>
              </a:rPr>
              <a:t>mentioned in the biology literature. Journal of the</a:t>
            </a:r>
            <a:r>
              <a:rPr lang="en-US" altLang="x-none" sz="1200">
                <a:solidFill>
                  <a:srgbClr val="FFFFFF"/>
                </a:solidFill>
              </a:rPr>
              <a:t> </a:t>
            </a:r>
            <a:r>
              <a:rPr lang="en-US" altLang="x-none" sz="1200" baseline="30000">
                <a:solidFill>
                  <a:srgbClr val="FFFFFF"/>
                </a:solidFill>
              </a:rPr>
              <a:t>Association for Information Science and Technology, 2015. In press. http://dx.doi.org/10.1002/asi.23538.</a:t>
            </a:r>
            <a:endParaRPr lang="en-US" altLang="x-none" sz="120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altLang="x-none" sz="2800"/>
              <a:t>Software citation principles: People &amp; Process</a:t>
            </a:r>
          </a:p>
        </p:txBody>
      </p:sp>
      <p:sp>
        <p:nvSpPr>
          <p:cNvPr id="4098" name="Content Placeholder 2"/>
          <p:cNvSpPr>
            <a:spLocks noGrp="1"/>
          </p:cNvSpPr>
          <p:nvPr>
            <p:ph idx="1"/>
          </p:nvPr>
        </p:nvSpPr>
        <p:spPr>
          <a:xfrm>
            <a:off x="381000" y="990600"/>
            <a:ext cx="8229600" cy="4724400"/>
          </a:xfrm>
        </p:spPr>
        <p:txBody>
          <a:bodyPr/>
          <a:lstStyle/>
          <a:p>
            <a:pPr>
              <a:defRPr/>
            </a:pPr>
            <a:r>
              <a:rPr lang="en-US" sz="1800" dirty="0" smtClean="0"/>
              <a:t>FORCE11 Software Citation group started July 2015</a:t>
            </a:r>
          </a:p>
          <a:p>
            <a:pPr>
              <a:defRPr/>
            </a:pPr>
            <a:r>
              <a:rPr lang="en-US" sz="1800" dirty="0" smtClean="0"/>
              <a:t>WSSSPE3 </a:t>
            </a:r>
            <a:r>
              <a:rPr lang="en-US" sz="1800" dirty="0"/>
              <a:t>Credit &amp; Citation working </a:t>
            </a:r>
            <a:r>
              <a:rPr lang="en-US" sz="1800" dirty="0" smtClean="0"/>
              <a:t>group joined September 2015</a:t>
            </a:r>
          </a:p>
          <a:p>
            <a:pPr marL="339725" lvl="1" indent="-339725">
              <a:defRPr/>
            </a:pPr>
            <a:r>
              <a:rPr lang="en-US" sz="1800" dirty="0">
                <a:ea typeface="ＭＳ Ｐゴシック" charset="-128"/>
                <a:cs typeface="ＭＳ Ｐゴシック" charset="-128"/>
              </a:rPr>
              <a:t>~55 members (researchers, developers, publishers, repositories, librarians)</a:t>
            </a:r>
          </a:p>
          <a:p>
            <a:pPr>
              <a:defRPr/>
            </a:pPr>
            <a:r>
              <a:rPr lang="en-US" sz="1800" dirty="0" smtClean="0"/>
              <a:t>Working on GitHub </a:t>
            </a:r>
            <a:r>
              <a:rPr lang="en-US" sz="1800" dirty="0" smtClean="0">
                <a:hlinkClick r:id="rId2"/>
              </a:rPr>
              <a:t>https://github.com/force11/force11-scwg</a:t>
            </a:r>
            <a:r>
              <a:rPr lang="en-US" sz="1800" dirty="0"/>
              <a:t> </a:t>
            </a:r>
            <a:r>
              <a:rPr lang="en-US" sz="1800" dirty="0" smtClean="0"/>
              <a:t>&amp; FORCE11 </a:t>
            </a:r>
            <a:r>
              <a:rPr lang="en-US" sz="1800" dirty="0" smtClean="0">
                <a:hlinkClick r:id="rId3"/>
              </a:rPr>
              <a:t>https://www.force11.org/group/software-citation-working-group</a:t>
            </a:r>
            <a:endParaRPr lang="en-US" sz="1800" dirty="0" smtClean="0"/>
          </a:p>
          <a:p>
            <a:pPr>
              <a:defRPr/>
            </a:pPr>
            <a:r>
              <a:rPr lang="en-US" sz="1800" dirty="0" smtClean="0"/>
              <a:t>Reviewed existing </a:t>
            </a:r>
            <a:r>
              <a:rPr lang="en-US" sz="1800" dirty="0"/>
              <a:t>community </a:t>
            </a:r>
            <a:r>
              <a:rPr lang="en-US" sz="1800" dirty="0" smtClean="0"/>
              <a:t>practices &amp; developed </a:t>
            </a:r>
            <a:r>
              <a:rPr lang="en-US" sz="1800" dirty="0"/>
              <a:t>use </a:t>
            </a:r>
            <a:r>
              <a:rPr lang="en-US" sz="1800" dirty="0" smtClean="0"/>
              <a:t>cases</a:t>
            </a:r>
            <a:endParaRPr lang="en-US" sz="1800" dirty="0"/>
          </a:p>
          <a:p>
            <a:pPr>
              <a:defRPr/>
            </a:pPr>
            <a:r>
              <a:rPr lang="en-US" sz="1800" dirty="0"/>
              <a:t>Drafted software citation principles document</a:t>
            </a:r>
          </a:p>
          <a:p>
            <a:pPr lvl="1">
              <a:defRPr/>
            </a:pPr>
            <a:r>
              <a:rPr lang="en-US" sz="1600" dirty="0"/>
              <a:t>Started with data citation </a:t>
            </a:r>
            <a:r>
              <a:rPr lang="en-US" sz="1600" dirty="0" smtClean="0"/>
              <a:t>principles, updated </a:t>
            </a:r>
            <a:r>
              <a:rPr lang="en-US" sz="1600" dirty="0"/>
              <a:t>based on software use cases and related </a:t>
            </a:r>
            <a:r>
              <a:rPr lang="en-US" sz="1600" dirty="0" smtClean="0"/>
              <a:t>work, updated </a:t>
            </a:r>
            <a:r>
              <a:rPr lang="en-US" sz="1600" dirty="0"/>
              <a:t>based working group discussions, community feedback and review of draft, workshop at FORCE2016 in </a:t>
            </a:r>
            <a:r>
              <a:rPr lang="en-US" sz="1600" dirty="0" smtClean="0"/>
              <a:t>April</a:t>
            </a:r>
          </a:p>
          <a:p>
            <a:pPr lvl="1">
              <a:defRPr/>
            </a:pPr>
            <a:r>
              <a:rPr lang="en-US" sz="1600" dirty="0"/>
              <a:t>Discussion via GitHub issues, changes </a:t>
            </a:r>
            <a:r>
              <a:rPr lang="en-US" sz="1600" dirty="0" smtClean="0"/>
              <a:t>tracked</a:t>
            </a:r>
          </a:p>
          <a:p>
            <a:pPr>
              <a:defRPr/>
            </a:pPr>
            <a:r>
              <a:rPr lang="en-US" sz="1800" dirty="0" smtClean="0"/>
              <a:t>Contains </a:t>
            </a:r>
            <a:r>
              <a:rPr lang="en-US" sz="1800" dirty="0"/>
              <a:t>6 </a:t>
            </a:r>
            <a:r>
              <a:rPr lang="en-US" sz="1800" dirty="0" smtClean="0"/>
              <a:t>principles, motivation</a:t>
            </a:r>
            <a:r>
              <a:rPr lang="en-US" sz="1800" dirty="0"/>
              <a:t>, summary of use cases, related work, </a:t>
            </a:r>
            <a:r>
              <a:rPr lang="en-US" sz="1800" dirty="0" smtClean="0"/>
              <a:t>discussion &amp; recommendations</a:t>
            </a:r>
            <a:endParaRPr lang="en-US" sz="1800" dirty="0"/>
          </a:p>
          <a:p>
            <a:pPr>
              <a:defRPr/>
            </a:pPr>
            <a:r>
              <a:rPr lang="en-US" sz="1800" dirty="0" smtClean="0"/>
              <a:t>Submitted</a:t>
            </a:r>
            <a:r>
              <a:rPr lang="en-US" sz="1800" dirty="0"/>
              <a:t>, reviewed and modified (many times), now published</a:t>
            </a:r>
            <a:endParaRPr lang="en-US" sz="1800" i="1" dirty="0"/>
          </a:p>
          <a:p>
            <a:pPr lvl="1">
              <a:defRPr/>
            </a:pPr>
            <a:r>
              <a:rPr lang="en-US" sz="1600" dirty="0"/>
              <a:t>Smith AM, Katz DS, Niemeyer KE, FORCE11 Software Citation Working Group.(2016) Software Citation Principles. </a:t>
            </a:r>
            <a:r>
              <a:rPr lang="en-US" sz="1600" i="1" dirty="0" err="1"/>
              <a:t>PeerJ</a:t>
            </a:r>
            <a:r>
              <a:rPr lang="en-US" sz="1600" i="1" dirty="0"/>
              <a:t> Computer Science</a:t>
            </a:r>
            <a:r>
              <a:rPr lang="en-US" sz="1600" dirty="0"/>
              <a:t> 2:e86. DOI: </a:t>
            </a:r>
            <a:r>
              <a:rPr lang="en-US" sz="1600" dirty="0">
                <a:hlinkClick r:id="rId4"/>
              </a:rPr>
              <a:t>10.7717/peerj-cs.86</a:t>
            </a:r>
            <a:r>
              <a:rPr lang="en-US" sz="1600" dirty="0"/>
              <a:t> and </a:t>
            </a:r>
            <a:r>
              <a:rPr lang="en-US" sz="1600" dirty="0">
                <a:hlinkClick r:id="rId5"/>
              </a:rPr>
              <a:t>https://</a:t>
            </a:r>
            <a:r>
              <a:rPr lang="en-US" sz="1600" dirty="0" smtClean="0">
                <a:hlinkClick r:id="rId5"/>
              </a:rPr>
              <a:t>www.force11.org/software-citation-principles</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8">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98">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98">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98">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98">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98">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98">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9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altLang="x-none"/>
              <a:t>Principle 1. Importance</a:t>
            </a:r>
          </a:p>
        </p:txBody>
      </p:sp>
      <p:sp>
        <p:nvSpPr>
          <p:cNvPr id="30722" name="Content Placeholder 2"/>
          <p:cNvSpPr>
            <a:spLocks noGrp="1"/>
          </p:cNvSpPr>
          <p:nvPr>
            <p:ph idx="1"/>
          </p:nvPr>
        </p:nvSpPr>
        <p:spPr/>
        <p:txBody>
          <a:bodyPr/>
          <a:lstStyle/>
          <a:p>
            <a:r>
              <a:rPr lang="en-US" altLang="x-none" b="1" dirty="0"/>
              <a:t>Software should be considered a legitimate and citable product of research</a:t>
            </a:r>
            <a:r>
              <a:rPr lang="en-US" altLang="x-none" dirty="0"/>
              <a:t>. Software citations should be </a:t>
            </a:r>
            <a:r>
              <a:rPr lang="en-US" altLang="x-none" b="1" dirty="0"/>
              <a:t>accorded the same importance</a:t>
            </a:r>
            <a:r>
              <a:rPr lang="en-US" altLang="x-none" dirty="0"/>
              <a:t> in the scholarly record </a:t>
            </a:r>
            <a:r>
              <a:rPr lang="en-US" altLang="x-none" b="1" dirty="0"/>
              <a:t>as citations of other research products</a:t>
            </a:r>
            <a:r>
              <a:rPr lang="en-US" altLang="x-none" dirty="0"/>
              <a:t>, such as publications and data; they should be included in the metadata of the citing work, for example in the reference list of a journal article, and should not be omitted or separated. Software should be cited on the same basis as any other research product such as a paper or a book, that is, authors should cite the appropriate set of software products just as they cite the appropriate set of papers.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ltLang="x-none"/>
              <a:t>Principle 2. Credit and Attribution</a:t>
            </a:r>
          </a:p>
        </p:txBody>
      </p:sp>
      <p:sp>
        <p:nvSpPr>
          <p:cNvPr id="31746" name="Content Placeholder 2"/>
          <p:cNvSpPr>
            <a:spLocks noGrp="1"/>
          </p:cNvSpPr>
          <p:nvPr>
            <p:ph idx="1"/>
          </p:nvPr>
        </p:nvSpPr>
        <p:spPr/>
        <p:txBody>
          <a:bodyPr/>
          <a:lstStyle/>
          <a:p>
            <a:r>
              <a:rPr lang="en-US" altLang="x-none" b="1" dirty="0"/>
              <a:t>Software citations should facilitate giving</a:t>
            </a:r>
            <a:r>
              <a:rPr lang="en-US" altLang="x-none" dirty="0"/>
              <a:t> scholarly </a:t>
            </a:r>
            <a:r>
              <a:rPr lang="en-US" altLang="x-none" b="1" dirty="0"/>
              <a:t>credit and</a:t>
            </a:r>
            <a:r>
              <a:rPr lang="en-US" altLang="x-none" dirty="0"/>
              <a:t> normative, legal </a:t>
            </a:r>
            <a:r>
              <a:rPr lang="en-US" altLang="x-none" b="1" dirty="0"/>
              <a:t>attribution</a:t>
            </a:r>
            <a:r>
              <a:rPr lang="en-US" altLang="x-none" dirty="0"/>
              <a:t> </a:t>
            </a:r>
            <a:r>
              <a:rPr lang="en-US" altLang="x-none" b="1" dirty="0"/>
              <a:t>to all contributors</a:t>
            </a:r>
            <a:r>
              <a:rPr lang="en-US" altLang="x-none" dirty="0"/>
              <a:t> to the software, recognizing that a single style or mechanism of attribution may not be applicable to all software.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altLang="x-none"/>
              <a:t>Principle 3. Unique Identification</a:t>
            </a:r>
          </a:p>
        </p:txBody>
      </p:sp>
      <p:sp>
        <p:nvSpPr>
          <p:cNvPr id="32770" name="Content Placeholder 2"/>
          <p:cNvSpPr>
            <a:spLocks noGrp="1"/>
          </p:cNvSpPr>
          <p:nvPr>
            <p:ph idx="1"/>
          </p:nvPr>
        </p:nvSpPr>
        <p:spPr/>
        <p:txBody>
          <a:bodyPr/>
          <a:lstStyle/>
          <a:p>
            <a:r>
              <a:rPr lang="en-US" altLang="x-none" b="1" dirty="0"/>
              <a:t>A software citation should include a method for identification that is machine actionable, globally unique, interoperable, and recognized</a:t>
            </a:r>
            <a:r>
              <a:rPr lang="en-US" altLang="x-none" dirty="0"/>
              <a:t> by at least a community of the corresponding domain experts, and preferably by general public researchers.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csa-template">
  <a:themeElements>
    <a:clrScheme name="ncsa-template 1">
      <a:dk1>
        <a:srgbClr val="4E5782"/>
      </a:dk1>
      <a:lt1>
        <a:srgbClr val="FFFFFF"/>
      </a:lt1>
      <a:dk2>
        <a:srgbClr val="0C519C"/>
      </a:dk2>
      <a:lt2>
        <a:srgbClr val="DDDDDD"/>
      </a:lt2>
      <a:accent1>
        <a:srgbClr val="E1ECFF"/>
      </a:accent1>
      <a:accent2>
        <a:srgbClr val="1491F8"/>
      </a:accent2>
      <a:accent3>
        <a:srgbClr val="FFFFFF"/>
      </a:accent3>
      <a:accent4>
        <a:srgbClr val="41496E"/>
      </a:accent4>
      <a:accent5>
        <a:srgbClr val="EEF4FF"/>
      </a:accent5>
      <a:accent6>
        <a:srgbClr val="1183E1"/>
      </a:accent6>
      <a:hlink>
        <a:srgbClr val="5EB3EC"/>
      </a:hlink>
      <a:folHlink>
        <a:srgbClr val="9CBDD4"/>
      </a:folHlink>
    </a:clrScheme>
    <a:fontScheme name="ncsa-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ncsa-template 1">
        <a:dk1>
          <a:srgbClr val="4E5782"/>
        </a:dk1>
        <a:lt1>
          <a:srgbClr val="FFFFFF"/>
        </a:lt1>
        <a:dk2>
          <a:srgbClr val="0C519C"/>
        </a:dk2>
        <a:lt2>
          <a:srgbClr val="DDDDDD"/>
        </a:lt2>
        <a:accent1>
          <a:srgbClr val="E1ECFF"/>
        </a:accent1>
        <a:accent2>
          <a:srgbClr val="1491F8"/>
        </a:accent2>
        <a:accent3>
          <a:srgbClr val="FFFFFF"/>
        </a:accent3>
        <a:accent4>
          <a:srgbClr val="41496E"/>
        </a:accent4>
        <a:accent5>
          <a:srgbClr val="EEF4FF"/>
        </a:accent5>
        <a:accent6>
          <a:srgbClr val="1183E1"/>
        </a:accent6>
        <a:hlink>
          <a:srgbClr val="5EB3EC"/>
        </a:hlink>
        <a:folHlink>
          <a:srgbClr val="9CBDD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ncsa-template</Template>
  <TotalTime>4438</TotalTime>
  <Words>2469</Words>
  <Application>Microsoft Macintosh PowerPoint</Application>
  <PresentationFormat>On-screen Show (4:3)</PresentationFormat>
  <Paragraphs>249</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ＭＳ Ｐゴシック</vt:lpstr>
      <vt:lpstr>Arial</vt:lpstr>
      <vt:lpstr>ncsa-template</vt:lpstr>
      <vt:lpstr>Software Citation</vt:lpstr>
      <vt:lpstr>Purposes of software in research</vt:lpstr>
      <vt:lpstr>Software Citation Motivation</vt:lpstr>
      <vt:lpstr>How to better measure software contributions</vt:lpstr>
      <vt:lpstr>Software citation today</vt:lpstr>
      <vt:lpstr>Software citation principles: People &amp; Process</vt:lpstr>
      <vt:lpstr>Principle 1. Importance</vt:lpstr>
      <vt:lpstr>Principle 2. Credit and Attribution</vt:lpstr>
      <vt:lpstr>Principle 3. Unique Identification</vt:lpstr>
      <vt:lpstr>Principle 4. Persistence</vt:lpstr>
      <vt:lpstr>Principle 5. Accessibility</vt:lpstr>
      <vt:lpstr>Principle 6. Specificity</vt:lpstr>
      <vt:lpstr>Discussion</vt:lpstr>
      <vt:lpstr>Backup</vt:lpstr>
      <vt:lpstr>Discussion: What to cite</vt:lpstr>
      <vt:lpstr>Discussion: What to cite (citation vs provenance &amp; reproducibility)</vt:lpstr>
      <vt:lpstr>Discussion: Software papers</vt:lpstr>
      <vt:lpstr>Discussion: Derived software</vt:lpstr>
      <vt:lpstr>Discussion: Software peer review</vt:lpstr>
      <vt:lpstr>Discussion: Citations in text</vt:lpstr>
      <vt:lpstr>Discussion: Citation limits</vt:lpstr>
      <vt:lpstr>Discussion: Unique identification</vt:lpstr>
      <vt:lpstr>Discussion: Unique identification (cont.)</vt:lpstr>
      <vt:lpstr>Discussion: Types of software</vt:lpstr>
      <vt:lpstr>Discussion: Access to software</vt:lpstr>
      <vt:lpstr>Discussion: Identifier resolves to …</vt:lpstr>
      <vt:lpstr>Example 1: Make your software citable</vt:lpstr>
      <vt:lpstr>Example 2: Cite someone else’s software in a paper</vt:lpstr>
      <vt:lpstr>Software Citation vs Paper Citation</vt:lpstr>
      <vt:lpstr>Software Citation vs Paper Citation (cont.)</vt:lpstr>
      <vt:lpstr>Software Citation vs Paper Citation (cont.)</vt:lpstr>
      <vt:lpstr>Working group status &amp; next steps</vt:lpstr>
      <vt:lpstr>PowerPoint Presentation</vt:lpstr>
      <vt:lpstr>Journal of Open Source Software (JOSS)</vt:lpstr>
    </vt:vector>
  </TitlesOfParts>
  <Company>NCSA</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Blake Harvey</dc:creator>
  <cp:lastModifiedBy>Daniel S. Katz</cp:lastModifiedBy>
  <cp:revision>379</cp:revision>
  <dcterms:created xsi:type="dcterms:W3CDTF">2012-11-08T17:33:43Z</dcterms:created>
  <dcterms:modified xsi:type="dcterms:W3CDTF">2017-03-28T08:59:26Z</dcterms:modified>
</cp:coreProperties>
</file>