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43C2A-6EF9-48A2-841E-2E0DBC07DF90}" v="125" dt="2021-10-23T21:18:01.133"/>
    <p1510:client id="{70C922A5-A25A-4DDA-8B85-1F5618B8CA77}" v="640" dt="2021-10-23T16:48:18.159"/>
    <p1510:client id="{7AB9E2CF-9CB9-46F6-B490-920157FEDA3B}" v="331" dt="2021-10-18T23:22:44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tableStyles" Target="tableStyles.xml" Id="rId17" /><Relationship Type="http://schemas.openxmlformats.org/officeDocument/2006/relationships/customXml" Target="../customXml/item2.xml" Id="rId2" /><Relationship Type="http://schemas.openxmlformats.org/officeDocument/2006/relationships/theme" Target="theme/theme1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viewProps" Target="viewProps.xml" Id="rId15" /><Relationship Type="http://schemas.openxmlformats.org/officeDocument/2006/relationships/slide" Target="slides/slide6.xml" Id="rId10" /><Relationship Type="http://schemas.microsoft.com/office/2015/10/relationships/revisionInfo" Target="revisionInfo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presProps" Target="presProps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8BE96-BFE5-46C9-8281-79829DC752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71D22-EA59-4504-A47C-91387D833D8E}">
      <dgm:prSet/>
      <dgm:spPr/>
      <dgm:t>
        <a:bodyPr/>
        <a:lstStyle/>
        <a:p>
          <a:r>
            <a:rPr lang="en-US" sz="1800" dirty="0">
              <a:cs typeface="Calibri"/>
            </a:rPr>
            <a:t>Some numeric</a:t>
          </a:r>
        </a:p>
      </dgm:t>
    </dgm:pt>
    <dgm:pt modelId="{9809663A-CB6F-4DFD-9D47-447084E1F3A2}" type="parTrans" cxnId="{611EE9BA-14DB-42A8-9F75-BDEBA3F577D4}">
      <dgm:prSet/>
      <dgm:spPr/>
      <dgm:t>
        <a:bodyPr/>
        <a:lstStyle/>
        <a:p>
          <a:endParaRPr lang="en-US"/>
        </a:p>
      </dgm:t>
    </dgm:pt>
    <dgm:pt modelId="{EF759122-55DD-43E9-A658-397777C7DBE0}" type="sibTrans" cxnId="{611EE9BA-14DB-42A8-9F75-BDEBA3F577D4}">
      <dgm:prSet/>
      <dgm:spPr/>
      <dgm:t>
        <a:bodyPr/>
        <a:lstStyle/>
        <a:p>
          <a:endParaRPr lang="en-US"/>
        </a:p>
      </dgm:t>
    </dgm:pt>
    <dgm:pt modelId="{B5375399-B702-4854-B797-CC69624BFF24}">
      <dgm:prSet custT="1"/>
      <dgm:spPr/>
      <dgm:t>
        <a:bodyPr/>
        <a:lstStyle/>
        <a:p>
          <a:r>
            <a:rPr lang="en-US" sz="1800" dirty="0">
              <a:cs typeface="Calibri"/>
            </a:rPr>
            <a:t>Some ordered </a:t>
          </a:r>
          <a:r>
            <a:rPr lang="en-US" sz="1600" dirty="0">
              <a:cs typeface="Calibri"/>
            </a:rPr>
            <a:t>(i.e. quality low to high)</a:t>
          </a:r>
          <a:endParaRPr lang="en-US" sz="1600" dirty="0"/>
        </a:p>
      </dgm:t>
    </dgm:pt>
    <dgm:pt modelId="{F69C2F30-7C09-44A6-A62D-F0538C08C13E}" type="parTrans" cxnId="{E244C74C-21A6-4F32-AF9D-D16111C4F0A8}">
      <dgm:prSet/>
      <dgm:spPr/>
      <dgm:t>
        <a:bodyPr/>
        <a:lstStyle/>
        <a:p>
          <a:endParaRPr lang="en-US"/>
        </a:p>
      </dgm:t>
    </dgm:pt>
    <dgm:pt modelId="{D1D3BB62-F7F8-416A-8DC7-9770E084AA81}" type="sibTrans" cxnId="{E244C74C-21A6-4F32-AF9D-D16111C4F0A8}">
      <dgm:prSet/>
      <dgm:spPr/>
      <dgm:t>
        <a:bodyPr/>
        <a:lstStyle/>
        <a:p>
          <a:endParaRPr lang="en-US"/>
        </a:p>
      </dgm:t>
    </dgm:pt>
    <dgm:pt modelId="{BB2736E0-B936-4C1F-A2B7-6E1E57823C64}">
      <dgm:prSet/>
      <dgm:spPr/>
      <dgm:t>
        <a:bodyPr/>
        <a:lstStyle/>
        <a:p>
          <a:r>
            <a:rPr lang="en-US" sz="1800" dirty="0">
              <a:cs typeface="Calibri"/>
            </a:rPr>
            <a:t>29 Numeric variables </a:t>
          </a:r>
        </a:p>
      </dgm:t>
    </dgm:pt>
    <dgm:pt modelId="{5F5266EB-7EAD-4292-B50D-1ED19F30E30C}" type="parTrans" cxnId="{7F2D5651-0A91-4B8F-878D-2D9181E13045}">
      <dgm:prSet/>
      <dgm:spPr/>
      <dgm:t>
        <a:bodyPr/>
        <a:lstStyle/>
        <a:p>
          <a:endParaRPr lang="en-US"/>
        </a:p>
      </dgm:t>
    </dgm:pt>
    <dgm:pt modelId="{EC986722-C74D-43FE-B5C9-C3EA4FAE918A}" type="sibTrans" cxnId="{7F2D5651-0A91-4B8F-878D-2D9181E13045}">
      <dgm:prSet/>
      <dgm:spPr/>
      <dgm:t>
        <a:bodyPr/>
        <a:lstStyle/>
        <a:p>
          <a:endParaRPr lang="en-US"/>
        </a:p>
      </dgm:t>
    </dgm:pt>
    <dgm:pt modelId="{438EE77C-7873-4710-952B-67A1B660ABF1}">
      <dgm:prSet custT="1"/>
      <dgm:spPr/>
      <dgm:t>
        <a:bodyPr/>
        <a:lstStyle/>
        <a:p>
          <a:r>
            <a:rPr lang="en-US" sz="1800" dirty="0">
              <a:cs typeface="Calibri"/>
            </a:rPr>
            <a:t>Some continuous </a:t>
          </a:r>
          <a:r>
            <a:rPr lang="en-US" sz="1600" dirty="0">
              <a:cs typeface="Calibri"/>
            </a:rPr>
            <a:t>(e.g. square feet, price)</a:t>
          </a:r>
        </a:p>
      </dgm:t>
    </dgm:pt>
    <dgm:pt modelId="{2EAA0DB3-B260-4124-A9D7-F6F31FF72E28}" type="parTrans" cxnId="{A3DB7A11-5094-47E1-8661-120CEE076570}">
      <dgm:prSet/>
      <dgm:spPr/>
      <dgm:t>
        <a:bodyPr/>
        <a:lstStyle/>
        <a:p>
          <a:endParaRPr lang="en-US"/>
        </a:p>
      </dgm:t>
    </dgm:pt>
    <dgm:pt modelId="{5FD8AABF-6B46-41B4-B56D-46536D656100}" type="sibTrans" cxnId="{A3DB7A11-5094-47E1-8661-120CEE076570}">
      <dgm:prSet/>
      <dgm:spPr/>
      <dgm:t>
        <a:bodyPr/>
        <a:lstStyle/>
        <a:p>
          <a:endParaRPr lang="en-US"/>
        </a:p>
      </dgm:t>
    </dgm:pt>
    <dgm:pt modelId="{ABB77159-D641-4038-A970-2648DE504245}">
      <dgm:prSet custT="1"/>
      <dgm:spPr/>
      <dgm:t>
        <a:bodyPr/>
        <a:lstStyle/>
        <a:p>
          <a:r>
            <a:rPr lang="en-US" sz="1800" dirty="0">
              <a:cs typeface="Calibri"/>
            </a:rPr>
            <a:t>Some discrete </a:t>
          </a:r>
          <a:r>
            <a:rPr lang="en-US" sz="1600" dirty="0">
              <a:cs typeface="Calibri"/>
            </a:rPr>
            <a:t>(e.g. number of rooms)</a:t>
          </a:r>
          <a:endParaRPr lang="en-US" sz="1600" dirty="0"/>
        </a:p>
      </dgm:t>
    </dgm:pt>
    <dgm:pt modelId="{59B06868-B4CE-49B1-BA42-6CEE17289146}" type="parTrans" cxnId="{84BAC95F-733F-419C-9CEA-6F0274BC48E4}">
      <dgm:prSet/>
      <dgm:spPr/>
      <dgm:t>
        <a:bodyPr/>
        <a:lstStyle/>
        <a:p>
          <a:endParaRPr lang="en-US"/>
        </a:p>
      </dgm:t>
    </dgm:pt>
    <dgm:pt modelId="{A211AED2-5366-45C9-9A16-0C46556407E0}" type="sibTrans" cxnId="{84BAC95F-733F-419C-9CEA-6F0274BC48E4}">
      <dgm:prSet/>
      <dgm:spPr/>
      <dgm:t>
        <a:bodyPr/>
        <a:lstStyle/>
        <a:p>
          <a:endParaRPr lang="en-US"/>
        </a:p>
      </dgm:t>
    </dgm:pt>
    <dgm:pt modelId="{0C752FE9-4601-46A5-BE80-A84A8FF5601B}">
      <dgm:prSet/>
      <dgm:spPr/>
      <dgm:t>
        <a:bodyPr/>
        <a:lstStyle/>
        <a:p>
          <a:r>
            <a:rPr lang="en-US" sz="1800" dirty="0">
              <a:cs typeface="Calibri"/>
            </a:rPr>
            <a:t>5 </a:t>
          </a:r>
          <a:r>
            <a:rPr lang="en-US" sz="1800" dirty="0" err="1">
              <a:cs typeface="Calibri"/>
            </a:rPr>
            <a:t>DateTime</a:t>
          </a:r>
          <a:r>
            <a:rPr lang="en-US" sz="1800" dirty="0">
              <a:cs typeface="Calibri"/>
            </a:rPr>
            <a:t> variables</a:t>
          </a:r>
        </a:p>
      </dgm:t>
    </dgm:pt>
    <dgm:pt modelId="{F0886141-20F5-4BAC-994E-DFCADEC6CC35}" type="parTrans" cxnId="{6D2DCB40-22EE-499C-B6AA-0AFF3F55192D}">
      <dgm:prSet/>
      <dgm:spPr/>
      <dgm:t>
        <a:bodyPr/>
        <a:lstStyle/>
        <a:p>
          <a:endParaRPr lang="en-US"/>
        </a:p>
      </dgm:t>
    </dgm:pt>
    <dgm:pt modelId="{2CAB2461-415B-44DC-878B-560B557CBF55}" type="sibTrans" cxnId="{6D2DCB40-22EE-499C-B6AA-0AFF3F55192D}">
      <dgm:prSet/>
      <dgm:spPr/>
      <dgm:t>
        <a:bodyPr/>
        <a:lstStyle/>
        <a:p>
          <a:endParaRPr lang="en-US"/>
        </a:p>
      </dgm:t>
    </dgm:pt>
    <dgm:pt modelId="{E0A84A9B-0598-4A26-8534-A32811E72870}">
      <dgm:prSet phldrT="[Text]"/>
      <dgm:spPr/>
      <dgm:t>
        <a:bodyPr/>
        <a:lstStyle/>
        <a:p>
          <a:r>
            <a:rPr lang="en-US" sz="1800" dirty="0">
              <a:cs typeface="Calibri"/>
            </a:rPr>
            <a:t>47 Categorical variables </a:t>
          </a:r>
          <a:endParaRPr lang="en-US" sz="1800" dirty="0"/>
        </a:p>
      </dgm:t>
    </dgm:pt>
    <dgm:pt modelId="{C095637E-CFFE-43F4-8233-76739ECD3020}" type="parTrans" cxnId="{15518A1D-B04D-4A31-AB87-E263EAB05B2C}">
      <dgm:prSet/>
      <dgm:spPr/>
      <dgm:t>
        <a:bodyPr/>
        <a:lstStyle/>
        <a:p>
          <a:endParaRPr lang="en-US"/>
        </a:p>
      </dgm:t>
    </dgm:pt>
    <dgm:pt modelId="{19262471-B649-4376-A386-9A06FF202B6B}" type="sibTrans" cxnId="{15518A1D-B04D-4A31-AB87-E263EAB05B2C}">
      <dgm:prSet/>
      <dgm:spPr/>
      <dgm:t>
        <a:bodyPr/>
        <a:lstStyle/>
        <a:p>
          <a:endParaRPr lang="en-US"/>
        </a:p>
      </dgm:t>
    </dgm:pt>
    <dgm:pt modelId="{8F6A1BCB-1B74-406F-905C-6C670DD84E82}" type="pres">
      <dgm:prSet presAssocID="{4D48BE96-BFE5-46C9-8281-79829DC752C2}" presName="linear" presStyleCnt="0">
        <dgm:presLayoutVars>
          <dgm:dir/>
          <dgm:animLvl val="lvl"/>
          <dgm:resizeHandles val="exact"/>
        </dgm:presLayoutVars>
      </dgm:prSet>
      <dgm:spPr/>
    </dgm:pt>
    <dgm:pt modelId="{C4C7A27D-D623-4D1C-9B8C-57AA4CC49DC7}" type="pres">
      <dgm:prSet presAssocID="{E0A84A9B-0598-4A26-8534-A32811E72870}" presName="parentLin" presStyleCnt="0"/>
      <dgm:spPr/>
    </dgm:pt>
    <dgm:pt modelId="{66F0F405-69D4-4C05-863E-C1A119502EDF}" type="pres">
      <dgm:prSet presAssocID="{E0A84A9B-0598-4A26-8534-A32811E72870}" presName="parentLeftMargin" presStyleLbl="node1" presStyleIdx="0" presStyleCnt="3"/>
      <dgm:spPr/>
    </dgm:pt>
    <dgm:pt modelId="{3FFE65FF-0FC8-4C3F-9319-F76ECDB46BAC}" type="pres">
      <dgm:prSet presAssocID="{E0A84A9B-0598-4A26-8534-A32811E728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A118ED-2614-431D-8300-240D7D5F00C3}" type="pres">
      <dgm:prSet presAssocID="{E0A84A9B-0598-4A26-8534-A32811E72870}" presName="negativeSpace" presStyleCnt="0"/>
      <dgm:spPr/>
    </dgm:pt>
    <dgm:pt modelId="{4A368E12-684A-4242-AF77-AFD5C2BDAAF4}" type="pres">
      <dgm:prSet presAssocID="{E0A84A9B-0598-4A26-8534-A32811E72870}" presName="childText" presStyleLbl="conFgAcc1" presStyleIdx="0" presStyleCnt="3">
        <dgm:presLayoutVars>
          <dgm:bulletEnabled val="1"/>
        </dgm:presLayoutVars>
      </dgm:prSet>
      <dgm:spPr/>
    </dgm:pt>
    <dgm:pt modelId="{E82036ED-1AE3-461D-A7BE-FD054FFCD9B9}" type="pres">
      <dgm:prSet presAssocID="{19262471-B649-4376-A386-9A06FF202B6B}" presName="spaceBetweenRectangles" presStyleCnt="0"/>
      <dgm:spPr/>
    </dgm:pt>
    <dgm:pt modelId="{031EDB18-276E-4D72-8463-EE3F7FA34C80}" type="pres">
      <dgm:prSet presAssocID="{BB2736E0-B936-4C1F-A2B7-6E1E57823C64}" presName="parentLin" presStyleCnt="0"/>
      <dgm:spPr/>
    </dgm:pt>
    <dgm:pt modelId="{292A9420-8006-463B-ACD7-745C68973FB5}" type="pres">
      <dgm:prSet presAssocID="{BB2736E0-B936-4C1F-A2B7-6E1E57823C64}" presName="parentLeftMargin" presStyleLbl="node1" presStyleIdx="0" presStyleCnt="3"/>
      <dgm:spPr/>
    </dgm:pt>
    <dgm:pt modelId="{0B52C605-294C-48EB-BE50-242850311162}" type="pres">
      <dgm:prSet presAssocID="{BB2736E0-B936-4C1F-A2B7-6E1E57823C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B89F27-B67C-4654-B3B7-84BFDD0C440E}" type="pres">
      <dgm:prSet presAssocID="{BB2736E0-B936-4C1F-A2B7-6E1E57823C64}" presName="negativeSpace" presStyleCnt="0"/>
      <dgm:spPr/>
    </dgm:pt>
    <dgm:pt modelId="{779F73ED-F627-4DE4-A6F0-0200E08879BB}" type="pres">
      <dgm:prSet presAssocID="{BB2736E0-B936-4C1F-A2B7-6E1E57823C64}" presName="childText" presStyleLbl="conFgAcc1" presStyleIdx="1" presStyleCnt="3">
        <dgm:presLayoutVars>
          <dgm:bulletEnabled val="1"/>
        </dgm:presLayoutVars>
      </dgm:prSet>
      <dgm:spPr/>
    </dgm:pt>
    <dgm:pt modelId="{6626D8A9-D221-4C7D-97A9-DB911017A488}" type="pres">
      <dgm:prSet presAssocID="{EC986722-C74D-43FE-B5C9-C3EA4FAE918A}" presName="spaceBetweenRectangles" presStyleCnt="0"/>
      <dgm:spPr/>
    </dgm:pt>
    <dgm:pt modelId="{7AEB109E-3D04-4E1C-889A-B3267AE987CA}" type="pres">
      <dgm:prSet presAssocID="{0C752FE9-4601-46A5-BE80-A84A8FF5601B}" presName="parentLin" presStyleCnt="0"/>
      <dgm:spPr/>
    </dgm:pt>
    <dgm:pt modelId="{265F9A9E-C2DD-4C0C-B7CF-53E4D5981FED}" type="pres">
      <dgm:prSet presAssocID="{0C752FE9-4601-46A5-BE80-A84A8FF5601B}" presName="parentLeftMargin" presStyleLbl="node1" presStyleIdx="1" presStyleCnt="3"/>
      <dgm:spPr/>
    </dgm:pt>
    <dgm:pt modelId="{D476971C-26F8-4AB8-900F-7676E9E26AD2}" type="pres">
      <dgm:prSet presAssocID="{0C752FE9-4601-46A5-BE80-A84A8FF560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41AA59-AD44-49B9-B7D4-F97B1377841A}" type="pres">
      <dgm:prSet presAssocID="{0C752FE9-4601-46A5-BE80-A84A8FF5601B}" presName="negativeSpace" presStyleCnt="0"/>
      <dgm:spPr/>
    </dgm:pt>
    <dgm:pt modelId="{81F3F6A5-306E-4494-8D3B-AA1F7E3043AA}" type="pres">
      <dgm:prSet presAssocID="{0C752FE9-4601-46A5-BE80-A84A8FF560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3DB7A11-5094-47E1-8661-120CEE076570}" srcId="{BB2736E0-B936-4C1F-A2B7-6E1E57823C64}" destId="{438EE77C-7873-4710-952B-67A1B660ABF1}" srcOrd="0" destOrd="0" parTransId="{2EAA0DB3-B260-4124-A9D7-F6F31FF72E28}" sibTransId="{5FD8AABF-6B46-41B4-B56D-46536D656100}"/>
    <dgm:cxn modelId="{A56B7615-8FC7-4A01-8F99-0CDBAF09A760}" type="presOf" srcId="{BB2736E0-B936-4C1F-A2B7-6E1E57823C64}" destId="{0B52C605-294C-48EB-BE50-242850311162}" srcOrd="1" destOrd="0" presId="urn:microsoft.com/office/officeart/2005/8/layout/list1"/>
    <dgm:cxn modelId="{E00C7816-2510-4667-BCD5-C5410F0AC558}" type="presOf" srcId="{ABB77159-D641-4038-A970-2648DE504245}" destId="{779F73ED-F627-4DE4-A6F0-0200E08879BB}" srcOrd="0" destOrd="1" presId="urn:microsoft.com/office/officeart/2005/8/layout/list1"/>
    <dgm:cxn modelId="{46DB1C1D-0AB0-49BE-AD5E-822009FB08EF}" type="presOf" srcId="{E0A84A9B-0598-4A26-8534-A32811E72870}" destId="{3FFE65FF-0FC8-4C3F-9319-F76ECDB46BAC}" srcOrd="1" destOrd="0" presId="urn:microsoft.com/office/officeart/2005/8/layout/list1"/>
    <dgm:cxn modelId="{15518A1D-B04D-4A31-AB87-E263EAB05B2C}" srcId="{4D48BE96-BFE5-46C9-8281-79829DC752C2}" destId="{E0A84A9B-0598-4A26-8534-A32811E72870}" srcOrd="0" destOrd="0" parTransId="{C095637E-CFFE-43F4-8233-76739ECD3020}" sibTransId="{19262471-B649-4376-A386-9A06FF202B6B}"/>
    <dgm:cxn modelId="{1769BB22-387E-48B5-A999-B24296E906D3}" type="presOf" srcId="{BB2736E0-B936-4C1F-A2B7-6E1E57823C64}" destId="{292A9420-8006-463B-ACD7-745C68973FB5}" srcOrd="0" destOrd="0" presId="urn:microsoft.com/office/officeart/2005/8/layout/list1"/>
    <dgm:cxn modelId="{6D2DCB40-22EE-499C-B6AA-0AFF3F55192D}" srcId="{4D48BE96-BFE5-46C9-8281-79829DC752C2}" destId="{0C752FE9-4601-46A5-BE80-A84A8FF5601B}" srcOrd="2" destOrd="0" parTransId="{F0886141-20F5-4BAC-994E-DFCADEC6CC35}" sibTransId="{2CAB2461-415B-44DC-878B-560B557CBF55}"/>
    <dgm:cxn modelId="{84BAC95F-733F-419C-9CEA-6F0274BC48E4}" srcId="{BB2736E0-B936-4C1F-A2B7-6E1E57823C64}" destId="{ABB77159-D641-4038-A970-2648DE504245}" srcOrd="1" destOrd="0" parTransId="{59B06868-B4CE-49B1-BA42-6CEE17289146}" sibTransId="{A211AED2-5366-45C9-9A16-0C46556407E0}"/>
    <dgm:cxn modelId="{D7F05764-E64A-4EE3-A4BE-7CBC189073EB}" type="presOf" srcId="{0C752FE9-4601-46A5-BE80-A84A8FF5601B}" destId="{D476971C-26F8-4AB8-900F-7676E9E26AD2}" srcOrd="1" destOrd="0" presId="urn:microsoft.com/office/officeart/2005/8/layout/list1"/>
    <dgm:cxn modelId="{E244C74C-21A6-4F32-AF9D-D16111C4F0A8}" srcId="{E0A84A9B-0598-4A26-8534-A32811E72870}" destId="{B5375399-B702-4854-B797-CC69624BFF24}" srcOrd="1" destOrd="0" parTransId="{F69C2F30-7C09-44A6-A62D-F0538C08C13E}" sibTransId="{D1D3BB62-F7F8-416A-8DC7-9770E084AA81}"/>
    <dgm:cxn modelId="{7F2D5651-0A91-4B8F-878D-2D9181E13045}" srcId="{4D48BE96-BFE5-46C9-8281-79829DC752C2}" destId="{BB2736E0-B936-4C1F-A2B7-6E1E57823C64}" srcOrd="1" destOrd="0" parTransId="{5F5266EB-7EAD-4292-B50D-1ED19F30E30C}" sibTransId="{EC986722-C74D-43FE-B5C9-C3EA4FAE918A}"/>
    <dgm:cxn modelId="{591EB353-7A82-41D3-BDC7-4B4AFB3DE5AF}" type="presOf" srcId="{4D48BE96-BFE5-46C9-8281-79829DC752C2}" destId="{8F6A1BCB-1B74-406F-905C-6C670DD84E82}" srcOrd="0" destOrd="0" presId="urn:microsoft.com/office/officeart/2005/8/layout/list1"/>
    <dgm:cxn modelId="{B738558F-0ED9-48DE-882C-0CC7E582780F}" type="presOf" srcId="{01371D22-EA59-4504-A47C-91387D833D8E}" destId="{4A368E12-684A-4242-AF77-AFD5C2BDAAF4}" srcOrd="0" destOrd="0" presId="urn:microsoft.com/office/officeart/2005/8/layout/list1"/>
    <dgm:cxn modelId="{E9740B9A-1701-4E6E-B943-D8BDF6CD7921}" type="presOf" srcId="{B5375399-B702-4854-B797-CC69624BFF24}" destId="{4A368E12-684A-4242-AF77-AFD5C2BDAAF4}" srcOrd="0" destOrd="1" presId="urn:microsoft.com/office/officeart/2005/8/layout/list1"/>
    <dgm:cxn modelId="{BE8ABBA1-9DF1-42D2-8C35-29DBC7B3D54B}" type="presOf" srcId="{E0A84A9B-0598-4A26-8534-A32811E72870}" destId="{66F0F405-69D4-4C05-863E-C1A119502EDF}" srcOrd="0" destOrd="0" presId="urn:microsoft.com/office/officeart/2005/8/layout/list1"/>
    <dgm:cxn modelId="{E3BB38A8-B688-4E43-A3C4-8E1BF19D0D03}" type="presOf" srcId="{0C752FE9-4601-46A5-BE80-A84A8FF5601B}" destId="{265F9A9E-C2DD-4C0C-B7CF-53E4D5981FED}" srcOrd="0" destOrd="0" presId="urn:microsoft.com/office/officeart/2005/8/layout/list1"/>
    <dgm:cxn modelId="{611EE9BA-14DB-42A8-9F75-BDEBA3F577D4}" srcId="{E0A84A9B-0598-4A26-8534-A32811E72870}" destId="{01371D22-EA59-4504-A47C-91387D833D8E}" srcOrd="0" destOrd="0" parTransId="{9809663A-CB6F-4DFD-9D47-447084E1F3A2}" sibTransId="{EF759122-55DD-43E9-A658-397777C7DBE0}"/>
    <dgm:cxn modelId="{67A788DE-B3D7-4C89-8F04-4BDE8F1BF195}" type="presOf" srcId="{438EE77C-7873-4710-952B-67A1B660ABF1}" destId="{779F73ED-F627-4DE4-A6F0-0200E08879BB}" srcOrd="0" destOrd="0" presId="urn:microsoft.com/office/officeart/2005/8/layout/list1"/>
    <dgm:cxn modelId="{475C1803-EA46-46C9-96DC-B030EED8CA2C}" type="presParOf" srcId="{8F6A1BCB-1B74-406F-905C-6C670DD84E82}" destId="{C4C7A27D-D623-4D1C-9B8C-57AA4CC49DC7}" srcOrd="0" destOrd="0" presId="urn:microsoft.com/office/officeart/2005/8/layout/list1"/>
    <dgm:cxn modelId="{B52048CC-AD7D-4E6E-A7B7-3BAD6C670D09}" type="presParOf" srcId="{C4C7A27D-D623-4D1C-9B8C-57AA4CC49DC7}" destId="{66F0F405-69D4-4C05-863E-C1A119502EDF}" srcOrd="0" destOrd="0" presId="urn:microsoft.com/office/officeart/2005/8/layout/list1"/>
    <dgm:cxn modelId="{7D5FA186-6538-4C35-998B-3C32DC9B33CA}" type="presParOf" srcId="{C4C7A27D-D623-4D1C-9B8C-57AA4CC49DC7}" destId="{3FFE65FF-0FC8-4C3F-9319-F76ECDB46BAC}" srcOrd="1" destOrd="0" presId="urn:microsoft.com/office/officeart/2005/8/layout/list1"/>
    <dgm:cxn modelId="{183E4D2C-D31D-45B7-BAA4-2DFB820DAEAE}" type="presParOf" srcId="{8F6A1BCB-1B74-406F-905C-6C670DD84E82}" destId="{8BA118ED-2614-431D-8300-240D7D5F00C3}" srcOrd="1" destOrd="0" presId="urn:microsoft.com/office/officeart/2005/8/layout/list1"/>
    <dgm:cxn modelId="{9E4506EF-485B-452A-8153-39B61CB16170}" type="presParOf" srcId="{8F6A1BCB-1B74-406F-905C-6C670DD84E82}" destId="{4A368E12-684A-4242-AF77-AFD5C2BDAAF4}" srcOrd="2" destOrd="0" presId="urn:microsoft.com/office/officeart/2005/8/layout/list1"/>
    <dgm:cxn modelId="{2B03F0C6-0BEE-4C24-968B-0FDD6DE15575}" type="presParOf" srcId="{8F6A1BCB-1B74-406F-905C-6C670DD84E82}" destId="{E82036ED-1AE3-461D-A7BE-FD054FFCD9B9}" srcOrd="3" destOrd="0" presId="urn:microsoft.com/office/officeart/2005/8/layout/list1"/>
    <dgm:cxn modelId="{05CA2D01-EAEF-445E-A47E-B1AA6BC67B28}" type="presParOf" srcId="{8F6A1BCB-1B74-406F-905C-6C670DD84E82}" destId="{031EDB18-276E-4D72-8463-EE3F7FA34C80}" srcOrd="4" destOrd="0" presId="urn:microsoft.com/office/officeart/2005/8/layout/list1"/>
    <dgm:cxn modelId="{DC7EB116-99EF-4771-A3FB-0421E22A6D00}" type="presParOf" srcId="{031EDB18-276E-4D72-8463-EE3F7FA34C80}" destId="{292A9420-8006-463B-ACD7-745C68973FB5}" srcOrd="0" destOrd="0" presId="urn:microsoft.com/office/officeart/2005/8/layout/list1"/>
    <dgm:cxn modelId="{920A9095-61F0-4C7D-BF6F-037D0C8D0556}" type="presParOf" srcId="{031EDB18-276E-4D72-8463-EE3F7FA34C80}" destId="{0B52C605-294C-48EB-BE50-242850311162}" srcOrd="1" destOrd="0" presId="urn:microsoft.com/office/officeart/2005/8/layout/list1"/>
    <dgm:cxn modelId="{4D5BB7D1-EBB2-4F8B-9E7A-63771BB05D55}" type="presParOf" srcId="{8F6A1BCB-1B74-406F-905C-6C670DD84E82}" destId="{A3B89F27-B67C-4654-B3B7-84BFDD0C440E}" srcOrd="5" destOrd="0" presId="urn:microsoft.com/office/officeart/2005/8/layout/list1"/>
    <dgm:cxn modelId="{962ECB23-A008-44C3-ACDA-D4D657000B39}" type="presParOf" srcId="{8F6A1BCB-1B74-406F-905C-6C670DD84E82}" destId="{779F73ED-F627-4DE4-A6F0-0200E08879BB}" srcOrd="6" destOrd="0" presId="urn:microsoft.com/office/officeart/2005/8/layout/list1"/>
    <dgm:cxn modelId="{A754BCF5-9923-418A-9614-75EA226F0D4B}" type="presParOf" srcId="{8F6A1BCB-1B74-406F-905C-6C670DD84E82}" destId="{6626D8A9-D221-4C7D-97A9-DB911017A488}" srcOrd="7" destOrd="0" presId="urn:microsoft.com/office/officeart/2005/8/layout/list1"/>
    <dgm:cxn modelId="{E520AB6B-3FCE-455D-BA69-962DD1360B99}" type="presParOf" srcId="{8F6A1BCB-1B74-406F-905C-6C670DD84E82}" destId="{7AEB109E-3D04-4E1C-889A-B3267AE987CA}" srcOrd="8" destOrd="0" presId="urn:microsoft.com/office/officeart/2005/8/layout/list1"/>
    <dgm:cxn modelId="{F3B99B9C-2CED-4707-A0E6-C47C0BC91EF9}" type="presParOf" srcId="{7AEB109E-3D04-4E1C-889A-B3267AE987CA}" destId="{265F9A9E-C2DD-4C0C-B7CF-53E4D5981FED}" srcOrd="0" destOrd="0" presId="urn:microsoft.com/office/officeart/2005/8/layout/list1"/>
    <dgm:cxn modelId="{D70870C5-5D84-4D4D-8DDC-AACB80903E4D}" type="presParOf" srcId="{7AEB109E-3D04-4E1C-889A-B3267AE987CA}" destId="{D476971C-26F8-4AB8-900F-7676E9E26AD2}" srcOrd="1" destOrd="0" presId="urn:microsoft.com/office/officeart/2005/8/layout/list1"/>
    <dgm:cxn modelId="{0C7275C8-FB5B-4423-B983-FBB318418B56}" type="presParOf" srcId="{8F6A1BCB-1B74-406F-905C-6C670DD84E82}" destId="{5941AA59-AD44-49B9-B7D4-F97B1377841A}" srcOrd="9" destOrd="0" presId="urn:microsoft.com/office/officeart/2005/8/layout/list1"/>
    <dgm:cxn modelId="{37C01D3D-382F-4EB7-9379-52D74E0D9A1F}" type="presParOf" srcId="{8F6A1BCB-1B74-406F-905C-6C670DD84E82}" destId="{81F3F6A5-306E-4494-8D3B-AA1F7E3043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8E12-684A-4242-AF77-AFD5C2BDAAF4}">
      <dsp:nvSpPr>
        <dsp:cNvPr id="0" name=""/>
        <dsp:cNvSpPr/>
      </dsp:nvSpPr>
      <dsp:spPr>
        <a:xfrm>
          <a:off x="0" y="227918"/>
          <a:ext cx="4645025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506" tIns="270764" rIns="3605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cs typeface="Calibri"/>
            </a:rPr>
            <a:t>Some numeric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cs typeface="Calibri"/>
            </a:rPr>
            <a:t>Some ordered </a:t>
          </a:r>
          <a:r>
            <a:rPr lang="en-US" sz="1600" kern="1200" dirty="0">
              <a:cs typeface="Calibri"/>
            </a:rPr>
            <a:t>(i.e. quality low to high)</a:t>
          </a:r>
          <a:endParaRPr lang="en-US" sz="1600" kern="1200" dirty="0"/>
        </a:p>
      </dsp:txBody>
      <dsp:txXfrm>
        <a:off x="0" y="227918"/>
        <a:ext cx="4645025" cy="921375"/>
      </dsp:txXfrm>
    </dsp:sp>
    <dsp:sp modelId="{3FFE65FF-0FC8-4C3F-9319-F76ECDB46BAC}">
      <dsp:nvSpPr>
        <dsp:cNvPr id="0" name=""/>
        <dsp:cNvSpPr/>
      </dsp:nvSpPr>
      <dsp:spPr>
        <a:xfrm>
          <a:off x="232251" y="36038"/>
          <a:ext cx="3251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"/>
            </a:rPr>
            <a:t>47 Categorical variables </a:t>
          </a:r>
          <a:endParaRPr lang="en-US" sz="1300" kern="1200" dirty="0"/>
        </a:p>
      </dsp:txBody>
      <dsp:txXfrm>
        <a:off x="250985" y="54772"/>
        <a:ext cx="3214049" cy="346292"/>
      </dsp:txXfrm>
    </dsp:sp>
    <dsp:sp modelId="{779F73ED-F627-4DE4-A6F0-0200E08879BB}">
      <dsp:nvSpPr>
        <dsp:cNvPr id="0" name=""/>
        <dsp:cNvSpPr/>
      </dsp:nvSpPr>
      <dsp:spPr>
        <a:xfrm>
          <a:off x="0" y="1411373"/>
          <a:ext cx="4645025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506" tIns="270764" rIns="3605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cs typeface="Calibri"/>
            </a:rPr>
            <a:t>Some continuous </a:t>
          </a:r>
          <a:r>
            <a:rPr lang="en-US" sz="1600" kern="1200" dirty="0">
              <a:cs typeface="Calibri"/>
            </a:rPr>
            <a:t>(e.g. square feet, price)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cs typeface="Calibri"/>
            </a:rPr>
            <a:t>Some discrete </a:t>
          </a:r>
          <a:r>
            <a:rPr lang="en-US" sz="1600" kern="1200" dirty="0">
              <a:cs typeface="Calibri"/>
            </a:rPr>
            <a:t>(e.g. number of rooms)</a:t>
          </a:r>
          <a:endParaRPr lang="en-US" sz="1600" kern="1200" dirty="0"/>
        </a:p>
      </dsp:txBody>
      <dsp:txXfrm>
        <a:off x="0" y="1411373"/>
        <a:ext cx="4645025" cy="921375"/>
      </dsp:txXfrm>
    </dsp:sp>
    <dsp:sp modelId="{0B52C605-294C-48EB-BE50-242850311162}">
      <dsp:nvSpPr>
        <dsp:cNvPr id="0" name=""/>
        <dsp:cNvSpPr/>
      </dsp:nvSpPr>
      <dsp:spPr>
        <a:xfrm>
          <a:off x="232251" y="1219493"/>
          <a:ext cx="3251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"/>
            </a:rPr>
            <a:t>29 Numeric variables </a:t>
          </a:r>
        </a:p>
      </dsp:txBody>
      <dsp:txXfrm>
        <a:off x="250985" y="1238227"/>
        <a:ext cx="3214049" cy="346292"/>
      </dsp:txXfrm>
    </dsp:sp>
    <dsp:sp modelId="{81F3F6A5-306E-4494-8D3B-AA1F7E3043AA}">
      <dsp:nvSpPr>
        <dsp:cNvPr id="0" name=""/>
        <dsp:cNvSpPr/>
      </dsp:nvSpPr>
      <dsp:spPr>
        <a:xfrm>
          <a:off x="0" y="2594828"/>
          <a:ext cx="46450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6971C-26F8-4AB8-900F-7676E9E26AD2}">
      <dsp:nvSpPr>
        <dsp:cNvPr id="0" name=""/>
        <dsp:cNvSpPr/>
      </dsp:nvSpPr>
      <dsp:spPr>
        <a:xfrm>
          <a:off x="232251" y="2402948"/>
          <a:ext cx="3251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"/>
            </a:rPr>
            <a:t>5 </a:t>
          </a:r>
          <a:r>
            <a:rPr lang="en-US" sz="1300" kern="1200" dirty="0" err="1">
              <a:cs typeface="Calibri"/>
            </a:rPr>
            <a:t>DateTime</a:t>
          </a:r>
          <a:r>
            <a:rPr lang="en-US" sz="1300" kern="1200" dirty="0">
              <a:cs typeface="Calibri"/>
            </a:rPr>
            <a:t> variables</a:t>
          </a:r>
        </a:p>
      </dsp:txBody>
      <dsp:txXfrm>
        <a:off x="250985" y="2421682"/>
        <a:ext cx="321404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4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6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2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7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3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Housing Market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Pricing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Scott Breitbach, Pushkar </a:t>
            </a:r>
            <a:r>
              <a:rPr lang="en-US" dirty="0" err="1">
                <a:cs typeface="Calibri"/>
              </a:rPr>
              <a:t>Chougule</a:t>
            </a:r>
            <a:r>
              <a:rPr lang="en-US" dirty="0">
                <a:cs typeface="Calibri"/>
              </a:rPr>
              <a:t>, and Rachel Nelson</a:t>
            </a:r>
          </a:p>
          <a:p>
            <a:r>
              <a:rPr lang="en-US" sz="2900" dirty="0">
                <a:cs typeface="Calibri"/>
              </a:rPr>
              <a:t>Milestone 4 – Project Presentation &amp; Status</a:t>
            </a:r>
          </a:p>
          <a:p>
            <a:r>
              <a:rPr lang="en-US" dirty="0">
                <a:cs typeface="Calibri"/>
              </a:rPr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E0E98-E8CF-41A5-8086-22979521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Housing Prices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59EB-CBA5-4BE3-A0F4-03EACCFD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i="1">
                <a:effectLst/>
                <a:latin typeface="Calibri" panose="020F0502020204030204" pitchFamily="34" charset="0"/>
              </a:rPr>
              <a:t>Is this house priced right? </a:t>
            </a:r>
            <a:endParaRPr lang="en-US"/>
          </a:p>
          <a:p>
            <a:pPr lvl="1"/>
            <a:r>
              <a:rPr lang="en-US" b="0" i="0">
                <a:effectLst/>
                <a:latin typeface="Calibri" panose="020F0502020204030204" pitchFamily="34" charset="0"/>
              </a:rPr>
              <a:t>Due to market conditions, it’s hard to know what is considered a “good deal”. By predicting house prices based on factors, we can compare our predicted price to the asking price of a home for sale to help us place a proper bid on a house or sell an existing home.  </a:t>
            </a:r>
          </a:p>
        </p:txBody>
      </p:sp>
    </p:spTree>
    <p:extLst>
      <p:ext uri="{BB962C8B-B14F-4D97-AF65-F5344CB8AC3E}">
        <p14:creationId xmlns:p14="http://schemas.microsoft.com/office/powerpoint/2010/main" val="25080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9539-5473-4B25-ACE3-B215F261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 of Kaggle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317E-EC3A-4C91-B168-4B06A16BC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Available data consists of training (train.csv) and testing (test.csv) data sets</a:t>
            </a:r>
            <a:endParaRPr lang="en-US" dirty="0"/>
          </a:p>
          <a:p>
            <a:r>
              <a:rPr lang="en-US" dirty="0">
                <a:cs typeface="Calibri"/>
              </a:rPr>
              <a:t>Test data set does not contain target variable and will not be used for modeling</a:t>
            </a:r>
          </a:p>
          <a:p>
            <a:r>
              <a:rPr lang="en-US" dirty="0">
                <a:cs typeface="Calibri"/>
              </a:rPr>
              <a:t>Each data set contains </a:t>
            </a:r>
            <a:r>
              <a:rPr lang="en-US" dirty="0">
                <a:ea typeface="+mn-lt"/>
                <a:cs typeface="+mn-lt"/>
              </a:rPr>
              <a:t>80 columns and </a:t>
            </a:r>
            <a:r>
              <a:rPr lang="en-US" dirty="0">
                <a:cs typeface="Calibri"/>
              </a:rPr>
              <a:t>almost 1500 rows 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(81 with target variable)</a:t>
            </a:r>
          </a:p>
          <a:p>
            <a:r>
              <a:rPr lang="en-US" dirty="0">
                <a:cs typeface="Calibri"/>
              </a:rPr>
              <a:t>Target prediction variable is `</a:t>
            </a:r>
            <a:r>
              <a:rPr lang="en-US" b="1" dirty="0" err="1">
                <a:cs typeface="Calibri"/>
              </a:rPr>
              <a:t>SalePrice</a:t>
            </a:r>
            <a:r>
              <a:rPr lang="en-US" dirty="0">
                <a:cs typeface="Calibri"/>
              </a:rPr>
              <a:t>`</a:t>
            </a:r>
          </a:p>
          <a:p>
            <a:pPr lvl="1"/>
            <a:r>
              <a:rPr lang="en-US" dirty="0">
                <a:cs typeface="Calibri"/>
              </a:rPr>
              <a:t>The property's sale price in $USD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B338EB-9294-4CB4-A854-DB158C6C7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991243"/>
              </p:ext>
            </p:extLst>
          </p:nvPr>
        </p:nvGraphicFramePr>
        <p:xfrm>
          <a:off x="6413500" y="2500946"/>
          <a:ext cx="4645025" cy="295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09E03C-F5E4-48C7-A3C0-F1AB34EF72FC}"/>
              </a:ext>
            </a:extLst>
          </p:cNvPr>
          <p:cNvSpPr txBox="1"/>
          <p:nvPr/>
        </p:nvSpPr>
        <p:spPr>
          <a:xfrm>
            <a:off x="6252034" y="213161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About our data set:</a:t>
            </a:r>
          </a:p>
        </p:txBody>
      </p:sp>
    </p:spTree>
    <p:extLst>
      <p:ext uri="{BB962C8B-B14F-4D97-AF65-F5344CB8AC3E}">
        <p14:creationId xmlns:p14="http://schemas.microsoft.com/office/powerpoint/2010/main" val="38316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EA7E02-2350-4616-B17E-6350D4E1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>
                <a:cs typeface="Calibri Light"/>
              </a:rPr>
              <a:t>Data Preparation: Imputing Null Values</a:t>
            </a:r>
            <a:endParaRPr 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0B6-EEA6-4B20-A317-FA653FD2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>
                <a:cs typeface="Calibri"/>
              </a:rPr>
              <a:t>Most Null values represented the absence of a category (i.e. no garage) 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cs typeface="Calibri"/>
              </a:rPr>
              <a:t>These were changed to 'None' so they could be included</a:t>
            </a:r>
          </a:p>
          <a:p>
            <a:pPr>
              <a:lnSpc>
                <a:spcPct val="110000"/>
              </a:lnSpc>
            </a:pPr>
            <a:r>
              <a:rPr lang="en-US" sz="1300">
                <a:cs typeface="Calibri"/>
              </a:rPr>
              <a:t>Many Null values for numerical columns were also related to absence of a category (e.g. '</a:t>
            </a:r>
            <a:r>
              <a:rPr lang="en-US" sz="1300" err="1">
                <a:cs typeface="Calibri"/>
              </a:rPr>
              <a:t>GarageArea</a:t>
            </a:r>
            <a:r>
              <a:rPr lang="en-US" sz="1300">
                <a:cs typeface="Calibri"/>
              </a:rPr>
              <a:t>')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cs typeface="Calibri"/>
              </a:rPr>
              <a:t>These were change to a value of '0'</a:t>
            </a:r>
          </a:p>
          <a:p>
            <a:pPr>
              <a:lnSpc>
                <a:spcPct val="110000"/>
              </a:lnSpc>
            </a:pPr>
            <a:r>
              <a:rPr lang="en-US" sz="1300">
                <a:cs typeface="Calibri"/>
              </a:rPr>
              <a:t>This took care of the vast of Null values</a:t>
            </a:r>
          </a:p>
          <a:p>
            <a:pPr>
              <a:lnSpc>
                <a:spcPct val="110000"/>
              </a:lnSpc>
            </a:pPr>
            <a:r>
              <a:rPr lang="en-US" sz="1300">
                <a:cs typeface="Calibri"/>
              </a:rPr>
              <a:t>Any remaining null values were imputed </a:t>
            </a:r>
            <a:br>
              <a:rPr lang="en-US" sz="1300">
                <a:cs typeface="Calibri"/>
              </a:rPr>
            </a:br>
            <a:r>
              <a:rPr lang="en-US" sz="1300">
                <a:cs typeface="Calibri"/>
              </a:rPr>
              <a:t>with the </a:t>
            </a:r>
            <a:r>
              <a:rPr lang="en-US" sz="1300" i="1">
                <a:cs typeface="Calibri"/>
              </a:rPr>
              <a:t>mean</a:t>
            </a:r>
            <a:r>
              <a:rPr lang="en-US" sz="1300">
                <a:cs typeface="Calibri"/>
              </a:rPr>
              <a:t> or </a:t>
            </a:r>
            <a:r>
              <a:rPr lang="en-US" sz="1300" i="1">
                <a:cs typeface="Calibri"/>
              </a:rPr>
              <a:t>mode</a:t>
            </a:r>
          </a:p>
          <a:p>
            <a:pPr lvl="1">
              <a:lnSpc>
                <a:spcPct val="110000"/>
              </a:lnSpc>
            </a:pPr>
            <a:r>
              <a:rPr lang="en-US" sz="1300">
                <a:cs typeface="Calibri"/>
              </a:rPr>
              <a:t>Mean for numerical variables</a:t>
            </a:r>
            <a:endParaRPr lang="en-US" sz="1300" i="1"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sz="1300">
                <a:cs typeface="Calibri"/>
              </a:rPr>
              <a:t>Mode for categorical variables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46EE81-4D5D-425B-8626-EF75A84C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013780"/>
            <a:ext cx="4960442" cy="42443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E02-2350-4616-B17E-6350D4E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/>
              <a:t>Data Preparation: 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02397-33B4-4034-B0AB-67244DA08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latin typeface="Consolas"/>
              </a:rPr>
              <a:t>We reviewed boxplots of categorical data to see which ones we could remove based on categorical distributions compared to sales price.</a:t>
            </a:r>
            <a:endParaRPr lang="en-US" dirty="0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0F0301-B8EA-4E2E-9980-B93DAF192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6072" y="2333165"/>
            <a:ext cx="4400550" cy="2809875"/>
          </a:xfrm>
        </p:spPr>
      </p:pic>
    </p:spTree>
    <p:extLst>
      <p:ext uri="{BB962C8B-B14F-4D97-AF65-F5344CB8AC3E}">
        <p14:creationId xmlns:p14="http://schemas.microsoft.com/office/powerpoint/2010/main" val="349662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7E02-2350-4616-B17E-6350D4E1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/>
              <a:t>Data Preparation: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0B6-EEA6-4B20-A317-FA653FD26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cap="all" dirty="0"/>
              <a:t>We created dummy variables for categorical items. This changes data from categorical to Boolean values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CD462A4-7678-4E59-B576-77DD879C7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5640" r="17756" b="-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E02-2350-4616-B17E-6350D4E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Preparation: Feature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0B6-EEA6-4B20-A317-FA653FD2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51350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used various techniques to help with feature selection</a:t>
            </a:r>
          </a:p>
          <a:p>
            <a:pPr lvl="1"/>
            <a:r>
              <a:rPr lang="en-US" dirty="0">
                <a:cs typeface="Calibri"/>
              </a:rPr>
              <a:t>Correlation: Focused on features with high positive/negative correlation (using Pearsons correlation coefficient)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5257FD-6DF0-4C1D-809B-BABC87E4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500" y="2156067"/>
            <a:ext cx="4645025" cy="31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56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1B5C-710C-4BE9-9F07-1A10E923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18C3-2BBF-4058-BA5F-FA93C855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Different models tried</a:t>
            </a:r>
          </a:p>
          <a:p>
            <a:r>
              <a:rPr lang="en-US" dirty="0">
                <a:cs typeface="Calibri"/>
              </a:rPr>
              <a:t>Comparing accuracy</a:t>
            </a:r>
          </a:p>
        </p:txBody>
      </p:sp>
    </p:spTree>
    <p:extLst>
      <p:ext uri="{BB962C8B-B14F-4D97-AF65-F5344CB8AC3E}">
        <p14:creationId xmlns:p14="http://schemas.microsoft.com/office/powerpoint/2010/main" val="12067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EC86-2746-4A9C-B48B-01BABBDD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Discussion /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2712-0547-44A0-9B66-CA71366C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Issues / Challenges</a:t>
            </a:r>
          </a:p>
          <a:p>
            <a:r>
              <a:rPr lang="en-US" dirty="0">
                <a:cs typeface="Calibri"/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0643146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75E113168BA94487920CDF5DB28F33" ma:contentTypeVersion="7" ma:contentTypeDescription="Create a new document." ma:contentTypeScope="" ma:versionID="4710af6a14990d3f7260a4a72477d9a5">
  <xsd:schema xmlns:xsd="http://www.w3.org/2001/XMLSchema" xmlns:xs="http://www.w3.org/2001/XMLSchema" xmlns:p="http://schemas.microsoft.com/office/2006/metadata/properties" xmlns:ns2="9e537daf-8f13-40c1-99f0-4b58241e077c" targetNamespace="http://schemas.microsoft.com/office/2006/metadata/properties" ma:root="true" ma:fieldsID="52a3223132e9d36c6daad4109e210fbe" ns2:_="">
    <xsd:import namespace="9e537daf-8f13-40c1-99f0-4b58241e07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37daf-8f13-40c1-99f0-4b58241e0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BE900C-B431-4049-B6DA-709D776D40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A5BA3C-E0FE-4AAD-8B95-46FFCE3F51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8D2AF-D451-4FCB-88FF-87D2D2A1D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37daf-8f13-40c1-99f0-4b58241e0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337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Housing Market  Pricing Analysis</vt:lpstr>
      <vt:lpstr>Housing Prices</vt:lpstr>
      <vt:lpstr>Overview of Kaggle data set</vt:lpstr>
      <vt:lpstr>Data Preparation: Imputing Null Values</vt:lpstr>
      <vt:lpstr>Data Preparation: Plots</vt:lpstr>
      <vt:lpstr>Data Preparation: Dummy Variables</vt:lpstr>
      <vt:lpstr>Data Preparation: Feature Selection</vt:lpstr>
      <vt:lpstr>Modeling</vt:lpstr>
      <vt:lpstr>Discussion /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Rachel</cp:lastModifiedBy>
  <cp:revision>263</cp:revision>
  <dcterms:created xsi:type="dcterms:W3CDTF">2021-10-18T22:59:53Z</dcterms:created>
  <dcterms:modified xsi:type="dcterms:W3CDTF">2021-10-23T21:18:01Z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0x0101006E75E113168BA94487920CDF5DB28F33</vt:lpwstr>
  </property>
</Properties>
</file>